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81E6A10-3C47-48EF-AFFB-18104DB6B8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38906A6-5715-4791-AE22-ED12691960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04DA046-34DB-4335-B04E-96C3880040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6FA93D3-FEBA-45F0-9EFF-CB39555DBF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D8F58CC-F9F2-450B-877E-CA55ADB314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CAB66C8-F48F-435C-9459-F79A039239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E703E4C-098F-44AF-9BE5-9A567818B0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163227A-B296-4BB8-A87C-76E8AB2CD3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BE75AAC-64CE-4C1A-A09F-9195926E35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74144BE-BA4F-4FD6-8FF8-C018FE98E7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E03EAB5-4B8A-4286-B96C-5A042DBA79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88043000012006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0273" y="1178092"/>
            <a:ext cx="8305190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护理科研立项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文献综述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研究问题与假设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研究方法与设计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研究预期结果与价值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研究计划与时间表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研究伦理与法律问题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结论与展望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当前护理实践面临的问题和挑战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随着医疗技术的进步和患者需求的多样化，护理实践面临着一系列问题和挑战，如护理质量、患者安全、人力资源等。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护理科研的重要性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为了解决这些问题，护理科研发挥着至关重要的作用，通过研究和实践的结合，推动护理学科的发展和进步。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6" r="250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背景介绍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研究目的和意义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研究目的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本研究的目的是针对当前护理实践中的问题和挑战，提出相应的科研立项，以期通过研究和实践的结合，推动护理学科的发展和进步。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研究意义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本研究的意义在于为护理实践提供科学依据和指导，提高护理质量和患者安全，促进护理学科的发展和进步，为人类的健康事业做出贡献。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文献综述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75" r="16675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国内护理科研在近年来取得了一定的进展，涉及临床护理、护理管理、护理教育等多个领域。国内研究者关注护理实践中的问题，并积极探索解决方案，为提高护理质量和患者安全做出了贡献。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国内研究现状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国外护理科研发展较早，研究范围广泛，在护理教育、临床护理、护理管理等方面积累了丰富的经验。国外研究者注重实证研究，运用科学方法对护理实践进行深入研究，为护理学科的发展提供了有力支持。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国外研究现状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国内外研究现状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研究空白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尽管国内外护理科研取得了一定的成果，但仍存在一些研究空白，如某些特殊人群的护理需求、新兴技术的运用等。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研究问题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针对现有研究的不足，需要进一步探讨的问题包括如何提高护理实践的科学性和有效性、如何促进跨学科合作等。同时，还需关注研究方法的创新和规范，以提高研究的可靠性和可重复性。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研究空白与问题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研究问题与假设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2076105" y="2148223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TextBox 3"/>
          <p:cNvSpPr txBox="1"/>
          <p:nvPr/>
        </p:nvSpPr>
        <p:spPr>
          <a:xfrm>
            <a:off x="2130122" y="1133367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研究问题一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67265" y="1629392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如何提高危重病人的护理效果？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869478" y="1627599"/>
            <a:ext cx="1044352" cy="1044352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106151" y="1893154"/>
            <a:ext cx="513241" cy="513241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2454057" y="3429801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8" name="TextBox 8"/>
          <p:cNvSpPr txBox="1"/>
          <p:nvPr/>
        </p:nvSpPr>
        <p:spPr>
          <a:xfrm>
            <a:off x="2508074" y="2414945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研究问题二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545217" y="2910971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不同护理措施对慢性病患者生活质量的影响如何？</a:t>
            </a:r>
          </a:p>
        </p:txBody>
      </p:sp>
      <p:sp>
        <p:nvSpPr>
          <p:cNvPr id="10" name="AutoShape 10"/>
          <p:cNvSpPr/>
          <p:nvPr/>
        </p:nvSpPr>
        <p:spPr>
          <a:xfrm rot="2700000">
            <a:off x="1247430" y="2909177"/>
            <a:ext cx="1044352" cy="1044352"/>
          </a:xfrm>
          <a:prstGeom prst="teardrop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2076105" y="4711380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2130122" y="369652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研究问题三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167265" y="4192549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如何降低护理工作中的不良事件发生率？</a:t>
            </a:r>
          </a:p>
        </p:txBody>
      </p:sp>
      <p:sp>
        <p:nvSpPr>
          <p:cNvPr id="14" name="AutoShape 14"/>
          <p:cNvSpPr/>
          <p:nvPr/>
        </p:nvSpPr>
        <p:spPr>
          <a:xfrm rot="2700000">
            <a:off x="869478" y="4190755"/>
            <a:ext cx="1044352" cy="1044352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5" name="Connector 15"/>
          <p:cNvCxnSpPr/>
          <p:nvPr/>
        </p:nvCxnSpPr>
        <p:spPr>
          <a:xfrm>
            <a:off x="2454057" y="5992957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TextBox 16"/>
          <p:cNvSpPr txBox="1"/>
          <p:nvPr/>
        </p:nvSpPr>
        <p:spPr>
          <a:xfrm>
            <a:off x="2508074" y="4978101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研究问题四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45217" y="5474127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数字化护理在临床实践中的应用与效果评估。</a:t>
            </a:r>
          </a:p>
        </p:txBody>
      </p:sp>
      <p:sp>
        <p:nvSpPr>
          <p:cNvPr id="18" name="AutoShape 18"/>
          <p:cNvSpPr/>
          <p:nvPr/>
        </p:nvSpPr>
        <p:spPr>
          <a:xfrm rot="2700000">
            <a:off x="1247430" y="5472333"/>
            <a:ext cx="1044352" cy="1044352"/>
          </a:xfrm>
          <a:prstGeom prst="teardrop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 rot="-2700000">
            <a:off x="1437430" y="3136214"/>
            <a:ext cx="604615" cy="604615"/>
          </a:xfrm>
          <a:custGeom>
            <a:rect l="l" t="t" r="r" b="b"/>
            <a:pathLst>
              <a:path w="304800" h="304800">
                <a:moveTo>
                  <a:pt x="222609" y="281264"/>
                </a:moveTo>
                <a:cubicBezTo>
                  <a:pt x="222609" y="281264"/>
                  <a:pt x="225800" y="262099"/>
                  <a:pt x="206121" y="238696"/>
                </a:cubicBezTo>
                <a:cubicBezTo>
                  <a:pt x="225276" y="184966"/>
                  <a:pt x="227933" y="136036"/>
                  <a:pt x="227933" y="136036"/>
                </a:cubicBezTo>
                <a:cubicBezTo>
                  <a:pt x="227933" y="136036"/>
                  <a:pt x="267300" y="145085"/>
                  <a:pt x="267300" y="183909"/>
                </a:cubicBezTo>
                <a:cubicBezTo>
                  <a:pt x="267291" y="250403"/>
                  <a:pt x="222609" y="281264"/>
                  <a:pt x="222609" y="281264"/>
                </a:cubicBezTo>
                <a:close/>
                <a:moveTo>
                  <a:pt x="114100" y="257918"/>
                </a:moveTo>
                <a:cubicBezTo>
                  <a:pt x="114100" y="257918"/>
                  <a:pt x="87735" y="173307"/>
                  <a:pt x="87735" y="138208"/>
                </a:cubicBezTo>
                <a:cubicBezTo>
                  <a:pt x="87735" y="122415"/>
                  <a:pt x="89516" y="108366"/>
                  <a:pt x="92288" y="95612"/>
                </a:cubicBezTo>
                <a:lnTo>
                  <a:pt x="212398" y="95612"/>
                </a:lnTo>
                <a:cubicBezTo>
                  <a:pt x="215189" y="108375"/>
                  <a:pt x="216980" y="122434"/>
                  <a:pt x="216980" y="138217"/>
                </a:cubicBezTo>
                <a:cubicBezTo>
                  <a:pt x="216980" y="172784"/>
                  <a:pt x="190691" y="257918"/>
                  <a:pt x="190691" y="257918"/>
                </a:cubicBezTo>
                <a:lnTo>
                  <a:pt x="114100" y="257918"/>
                </a:lnTo>
                <a:close/>
                <a:moveTo>
                  <a:pt x="152305" y="114957"/>
                </a:moveTo>
                <a:cubicBezTo>
                  <a:pt x="138798" y="114957"/>
                  <a:pt x="127845" y="125911"/>
                  <a:pt x="127845" y="139427"/>
                </a:cubicBezTo>
                <a:cubicBezTo>
                  <a:pt x="127845" y="152933"/>
                  <a:pt x="138798" y="163897"/>
                  <a:pt x="152305" y="163897"/>
                </a:cubicBezTo>
                <a:cubicBezTo>
                  <a:pt x="165811" y="163897"/>
                  <a:pt x="176774" y="152943"/>
                  <a:pt x="176774" y="139427"/>
                </a:cubicBezTo>
                <a:cubicBezTo>
                  <a:pt x="176784" y="125911"/>
                  <a:pt x="165821" y="114957"/>
                  <a:pt x="152305" y="114957"/>
                </a:cubicBezTo>
                <a:close/>
                <a:moveTo>
                  <a:pt x="147047" y="5677"/>
                </a:moveTo>
                <a:lnTo>
                  <a:pt x="147047" y="-27642"/>
                </a:lnTo>
                <a:lnTo>
                  <a:pt x="156572" y="-27642"/>
                </a:lnTo>
                <a:lnTo>
                  <a:pt x="156572" y="4829"/>
                </a:lnTo>
                <a:cubicBezTo>
                  <a:pt x="167459" y="12754"/>
                  <a:pt x="196920" y="37957"/>
                  <a:pt x="210245" y="86506"/>
                </a:cubicBezTo>
                <a:lnTo>
                  <a:pt x="94421" y="86506"/>
                </a:lnTo>
                <a:cubicBezTo>
                  <a:pt x="107299" y="39291"/>
                  <a:pt x="135341" y="14364"/>
                  <a:pt x="147047" y="5677"/>
                </a:cubicBezTo>
                <a:close/>
                <a:moveTo>
                  <a:pt x="82191" y="281264"/>
                </a:moveTo>
                <a:cubicBezTo>
                  <a:pt x="82191" y="281264"/>
                  <a:pt x="37509" y="250403"/>
                  <a:pt x="37509" y="183909"/>
                </a:cubicBezTo>
                <a:cubicBezTo>
                  <a:pt x="37509" y="145085"/>
                  <a:pt x="76876" y="136036"/>
                  <a:pt x="76876" y="136036"/>
                </a:cubicBezTo>
                <a:cubicBezTo>
                  <a:pt x="76876" y="136036"/>
                  <a:pt x="79534" y="184966"/>
                  <a:pt x="98679" y="238697"/>
                </a:cubicBezTo>
                <a:cubicBezTo>
                  <a:pt x="78991" y="262109"/>
                  <a:pt x="82191" y="281264"/>
                  <a:pt x="82191" y="281264"/>
                </a:cubicBezTo>
                <a:close/>
                <a:moveTo>
                  <a:pt x="168507" y="286179"/>
                </a:moveTo>
                <a:lnTo>
                  <a:pt x="160525" y="278197"/>
                </a:lnTo>
                <a:lnTo>
                  <a:pt x="152019" y="304800"/>
                </a:lnTo>
                <a:lnTo>
                  <a:pt x="141903" y="278197"/>
                </a:lnTo>
                <a:lnTo>
                  <a:pt x="134988" y="292017"/>
                </a:lnTo>
                <a:lnTo>
                  <a:pt x="124873" y="267014"/>
                </a:lnTo>
                <a:lnTo>
                  <a:pt x="179661" y="267014"/>
                </a:lnTo>
                <a:lnTo>
                  <a:pt x="168507" y="28617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1103936" y="4387558"/>
            <a:ext cx="575435" cy="575435"/>
          </a:xfrm>
          <a:custGeom>
            <a:rect l="l" t="t" r="r" b="b"/>
            <a:pathLst>
              <a:path w="304800" h="304800">
                <a:moveTo>
                  <a:pt x="304800" y="180975"/>
                </a:moveTo>
                <a:lnTo>
                  <a:pt x="247650" y="123825"/>
                </a:lnTo>
                <a:lnTo>
                  <a:pt x="247650" y="38100"/>
                </a:lnTo>
                <a:lnTo>
                  <a:pt x="209550" y="38100"/>
                </a:lnTo>
                <a:lnTo>
                  <a:pt x="209550" y="85725"/>
                </a:lnTo>
                <a:lnTo>
                  <a:pt x="152400" y="28575"/>
                </a:lnTo>
                <a:lnTo>
                  <a:pt x="0" y="180975"/>
                </a:lnTo>
                <a:lnTo>
                  <a:pt x="0" y="190500"/>
                </a:lnTo>
                <a:lnTo>
                  <a:pt x="38100" y="190500"/>
                </a:lnTo>
                <a:lnTo>
                  <a:pt x="38100" y="285750"/>
                </a:lnTo>
                <a:lnTo>
                  <a:pt x="133350" y="285750"/>
                </a:lnTo>
                <a:lnTo>
                  <a:pt x="133350" y="228600"/>
                </a:lnTo>
                <a:lnTo>
                  <a:pt x="171450" y="228600"/>
                </a:lnTo>
                <a:lnTo>
                  <a:pt x="171450" y="285750"/>
                </a:lnTo>
                <a:lnTo>
                  <a:pt x="266700" y="285750"/>
                </a:lnTo>
                <a:lnTo>
                  <a:pt x="266700" y="190500"/>
                </a:lnTo>
                <a:lnTo>
                  <a:pt x="304800" y="1905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1532320" y="5719567"/>
            <a:ext cx="474573" cy="474573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研究问题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个性化护理方案能够提高危重病人的护理效果。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研究假设一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综合护理干预措施能够改善慢性病患者的生活质量。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研究假设二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实施严格的护理安全管理制度能够降低不良事件发生率。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研究假设三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数字化护理能够提高临床护理工作的效率和质量。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研究假设四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研究假设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研究方法与设计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341061" y="1169291"/>
            <a:ext cx="2281112" cy="2281112"/>
          </a:xfrm>
          <a:prstGeom prst="ellips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6177468" y="1976779"/>
            <a:ext cx="608297" cy="608297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69827" y="2585076"/>
            <a:ext cx="1911789" cy="1911789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156399" y="3235877"/>
            <a:ext cx="738646" cy="610186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905908" y="3792072"/>
            <a:ext cx="1520741" cy="152074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301722" y="4207073"/>
            <a:ext cx="729113" cy="69073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227005" y="4767462"/>
            <a:ext cx="1336080" cy="1336080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633397" y="5196504"/>
            <a:ext cx="523295" cy="477996"/>
          </a:xfrm>
          <a:custGeom>
            <a:rect l="l" t="t" r="r" b="b"/>
            <a:pathLst>
              <a:path w="304800" h="304800">
                <a:moveTo>
                  <a:pt x="285750" y="171450"/>
                </a:moveTo>
                <a:lnTo>
                  <a:pt x="266700" y="171450"/>
                </a:lnTo>
                <a:lnTo>
                  <a:pt x="266700" y="133350"/>
                </a:lnTo>
                <a:cubicBezTo>
                  <a:pt x="266700" y="70247"/>
                  <a:pt x="215503" y="19050"/>
                  <a:pt x="152400" y="19050"/>
                </a:cubicBezTo>
                <a:cubicBezTo>
                  <a:pt x="89297" y="19050"/>
                  <a:pt x="38100" y="70247"/>
                  <a:pt x="38100" y="133350"/>
                </a:cubicBezTo>
                <a:lnTo>
                  <a:pt x="38100" y="171450"/>
                </a:lnTo>
                <a:lnTo>
                  <a:pt x="19050" y="171450"/>
                </a:lnTo>
                <a:cubicBezTo>
                  <a:pt x="8525" y="171450"/>
                  <a:pt x="0" y="179975"/>
                  <a:pt x="0" y="190500"/>
                </a:cubicBezTo>
                <a:lnTo>
                  <a:pt x="0" y="266700"/>
                </a:lnTo>
                <a:cubicBezTo>
                  <a:pt x="0" y="277225"/>
                  <a:pt x="8525" y="285750"/>
                  <a:pt x="19050" y="285750"/>
                </a:cubicBezTo>
                <a:lnTo>
                  <a:pt x="76200" y="285750"/>
                </a:lnTo>
                <a:lnTo>
                  <a:pt x="76200" y="133350"/>
                </a:lnTo>
                <a:cubicBezTo>
                  <a:pt x="76200" y="91307"/>
                  <a:pt x="110357" y="57150"/>
                  <a:pt x="152400" y="57150"/>
                </a:cubicBezTo>
                <a:cubicBezTo>
                  <a:pt x="194443" y="57150"/>
                  <a:pt x="228600" y="91307"/>
                  <a:pt x="228600" y="133350"/>
                </a:cubicBezTo>
                <a:lnTo>
                  <a:pt x="228600" y="285750"/>
                </a:lnTo>
                <a:lnTo>
                  <a:pt x="285750" y="285750"/>
                </a:lnTo>
                <a:cubicBezTo>
                  <a:pt x="296275" y="285750"/>
                  <a:pt x="304800" y="277225"/>
                  <a:pt x="304800" y="266700"/>
                </a:cubicBezTo>
                <a:lnTo>
                  <a:pt x="304800" y="190500"/>
                </a:lnTo>
                <a:cubicBezTo>
                  <a:pt x="304800" y="179975"/>
                  <a:pt x="296275" y="171450"/>
                  <a:pt x="285750" y="1714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35748" y="1306554"/>
            <a:ext cx="4044911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相关性研究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035748" y="1924551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探讨两个或多个变量之间的关系，了解它们之间是否存在关联或因果关系。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8035748" y="3522491"/>
            <a:ext cx="3952667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队列研究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035748" y="4140488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按照某一特征将研究对象分为不同组别，追踪观察一段时间，比较各组之间的结局差异。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970539" y="4596774"/>
            <a:ext cx="369398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实验性研究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361981" y="5214771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通过人为控制某些变量，观察干预措施对实验对象的影响，以检验假设是否成立。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392947" y="2524256"/>
            <a:ext cx="3741824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描述性研究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689125" y="3142253"/>
            <a:ext cx="344564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旨在描述某一现象或问题的性质、分布和变化规律，为进一步的理论构建和假设提出提供依据。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研究类型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75" r="16675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从总体中随机选取一定数量的样本，保证每个样本被选中的机会均等。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随机抽样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系统抽样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目的抽样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便利抽样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按照一定的间隔或顺序从总体中抽取样本，如每隔10个人抽取一个样本。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根据研究目的和特定标准选择具有代表性的样本，如选择年龄、性别、病情等因素符合条件的样本。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根据实际情况和可行性选择容易获取的样本，如选择方便接触到的患者或志愿者。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样本与抽样方法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https://d.book118.com/788043000012006044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76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2024-09-23T22:00:04.278</cp:lastPrinted>
  <dcterms:created xsi:type="dcterms:W3CDTF">2024-09-23T14:00:04Z</dcterms:created>
  <dcterms:modified xsi:type="dcterms:W3CDTF">2024-09-23T14:00:06Z</dcterms:modified>
</cp:coreProperties>
</file>