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16FF4-6CC8-4350-9356-5ADCC8643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B0844-9771-464D-8F31-1672B397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B3611-2071-40E6-9A51-476264A9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3453C-7FBA-44A0-A9FD-2BA282BC0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9F92A-A3B8-4489-938A-A0CD0695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D2B02-820C-4E29-85CC-2E78FE9C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CD1C1-CC82-41E5-A0DD-01BFA542C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6639A-9099-4BBB-B1A4-C1B1322E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7DC08-1478-4367-BEEB-CF981B6DB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B31F5-555C-4987-AE77-093AFFFC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DC451-C8E3-4779-9763-F1827C7E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690" r:id="rId2"/>
    <p:sldLayoutId id="2147501691" r:id="rId3"/>
    <p:sldLayoutId id="2147501692" r:id="rId4"/>
    <p:sldLayoutId id="2147501693" r:id="rId5"/>
    <p:sldLayoutId id="2147501694" r:id="rId6"/>
    <p:sldLayoutId id="2147501695" r:id="rId7"/>
    <p:sldLayoutId id="2147501696" r:id="rId8"/>
    <p:sldLayoutId id="2147501697" r:id="rId9"/>
    <p:sldLayoutId id="2147501698" r:id="rId10"/>
    <p:sldLayoutId id="214750169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31" Type="http://schemas.openxmlformats.org/officeDocument/2006/relationships/tags" Target="../tags/tag204.xml" /><Relationship Id="rId32" Type="http://schemas.openxmlformats.org/officeDocument/2006/relationships/tags" Target="../tags/tag205.xml" /><Relationship Id="rId33" Type="http://schemas.openxmlformats.org/officeDocument/2006/relationships/tags" Target="../tags/tag206.xml" /><Relationship Id="rId34" Type="http://schemas.openxmlformats.org/officeDocument/2006/relationships/tags" Target="../tags/tag207.xml" /><Relationship Id="rId35" Type="http://schemas.openxmlformats.org/officeDocument/2006/relationships/tags" Target="../tags/tag208.xml" /><Relationship Id="rId36" Type="http://schemas.openxmlformats.org/officeDocument/2006/relationships/tags" Target="../tags/tag209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5110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研发部门年度技术研发工作总结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技术研发项目概述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技术研发团队介绍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技术研发成果展示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技术研发经验总结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技术研发工作总结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技术研发项目概述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项目背景和目标</a:t>
            </a:r>
            <a:endParaRPr lang="zh-CN" altLang="en-US"/>
          </a:p>
        </p:txBody>
      </p:sp>
      <p:sp>
        <p:nvSpPr>
          <p:cNvPr id="1048848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0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2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4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背景：市场需求和技术发展趋势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8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0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2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目标：满足客户需求，提升产品竞争力，保持技术领先地位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项目研发内容</a:t>
            </a:r>
            <a:endParaRPr lang="zh-CN" altLang="en-US"/>
          </a:p>
        </p:txBody>
      </p:sp>
      <p:sp>
        <p:nvSpPr>
          <p:cNvPr id="104889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研发项目名称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研发项目简介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研发项目目标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研发项目进展情况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项目研发方法和流程</a:t>
            </a:r>
            <a:endParaRPr lang="zh-CN" altLang="en-US"/>
          </a:p>
        </p:txBody>
      </p:sp>
      <p:sp>
        <p:nvSpPr>
          <p:cNvPr id="10489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方案设计：根据需求分析结果，设计技术方案，进行方案评审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需求分析：明确项目目标，收集需求，进行需求评审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开发实施：按照方案设计，进行开发工作，并进行阶段性评审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测试验收：对开发完成的系统进行测试验收，确保符合需求和设计要求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项目研发成果</a:t>
            </a:r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项目名称：智能制造管理系统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研发周期：6个月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研发团队：10人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成果：成功开发出智能制造管理系统，提高了生产效率和管理水平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技术研发团队介绍</a:t>
            </a:r>
            <a:endParaRPr lang="zh-CN" altLang="en-US"/>
          </a:p>
        </p:txBody>
      </p:sp>
      <p:sp>
        <p:nvSpPr>
          <p:cNvPr id="104906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团队成员构成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团队规模：50人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团队荣誉：获得国家技术发明奖1项，省级科技进步奖3项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工作经验：平均工作经验5年以上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学历分布：硕士及以上占比60%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团队成员职责和工作内容</a:t>
            </a:r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2"/>
            </p:custDataLst>
          </p:nvPr>
        </p:nvSpPr>
        <p:spPr>
          <a:xfrm>
            <a:off x="838200" y="4699744"/>
            <a:ext cx="5164906" cy="1350734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68" name="矩形 32"/>
          <p:cNvSpPr/>
          <p:nvPr>
            <p:custDataLst>
              <p:tags r:id="rId3"/>
            </p:custDataLst>
          </p:nvPr>
        </p:nvSpPr>
        <p:spPr>
          <a:xfrm>
            <a:off x="1015655" y="5129052"/>
            <a:ext cx="541513" cy="73787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0" name="矩形 34"/>
          <p:cNvSpPr/>
          <p:nvPr>
            <p:custDataLst>
              <p:tags r:id="rId4"/>
            </p:custDataLst>
          </p:nvPr>
        </p:nvSpPr>
        <p:spPr>
          <a:xfrm>
            <a:off x="959553" y="5086974"/>
            <a:ext cx="541513" cy="7378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2" name="文本框 36"/>
          <p:cNvSpPr txBox="1"/>
          <p:nvPr>
            <p:custDataLst>
              <p:tags r:id="rId5"/>
            </p:custDataLst>
          </p:nvPr>
        </p:nvSpPr>
        <p:spPr>
          <a:xfrm>
            <a:off x="960162" y="5246745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文档编写人员：负责编写和维护技术文档，包括需求文档、设计文档、测试报告等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三角形 33"/>
          <p:cNvSpPr/>
          <p:nvPr>
            <p:custDataLst>
              <p:tags r:id="rId6"/>
            </p:custDataLst>
          </p:nvPr>
        </p:nvSpPr>
        <p:spPr>
          <a:xfrm>
            <a:off x="5778898" y="5895585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6" name="三角形 7"/>
          <p:cNvSpPr/>
          <p:nvPr>
            <p:custDataLst>
              <p:tags r:id="rId7"/>
            </p:custDataLst>
          </p:nvPr>
        </p:nvSpPr>
        <p:spPr>
          <a:xfrm>
            <a:off x="5739260" y="5873632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8" name="文本框 60"/>
          <p:cNvSpPr txBox="1"/>
          <p:nvPr>
            <p:custDataLst>
              <p:tags r:id="rId8"/>
            </p:custDataLst>
          </p:nvPr>
        </p:nvSpPr>
        <p:spPr>
          <a:xfrm>
            <a:off x="857104" y="4666204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180" name="矩形 39"/>
          <p:cNvSpPr/>
          <p:nvPr>
            <p:custDataLst>
              <p:tags r:id="rId9"/>
            </p:custDataLst>
          </p:nvPr>
        </p:nvSpPr>
        <p:spPr>
          <a:xfrm>
            <a:off x="838200" y="3113013"/>
            <a:ext cx="5164906" cy="1350734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82" name="矩形 42"/>
          <p:cNvSpPr/>
          <p:nvPr>
            <p:custDataLst>
              <p:tags r:id="rId10"/>
            </p:custDataLst>
          </p:nvPr>
        </p:nvSpPr>
        <p:spPr>
          <a:xfrm>
            <a:off x="1015655" y="3542320"/>
            <a:ext cx="541513" cy="73787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84" name="矩形 43"/>
          <p:cNvSpPr/>
          <p:nvPr>
            <p:custDataLst>
              <p:tags r:id="rId11"/>
            </p:custDataLst>
          </p:nvPr>
        </p:nvSpPr>
        <p:spPr>
          <a:xfrm>
            <a:off x="959553" y="3500853"/>
            <a:ext cx="541513" cy="737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86" name="文本框 13"/>
          <p:cNvSpPr txBox="1"/>
          <p:nvPr>
            <p:custDataLst>
              <p:tags r:id="rId12"/>
            </p:custDataLst>
          </p:nvPr>
        </p:nvSpPr>
        <p:spPr>
          <a:xfrm>
            <a:off x="960162" y="3660014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技术研发人员：负责具体技术研发工作，包括需求分析、系统设计、编码和测试等环节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三角形 33"/>
          <p:cNvSpPr/>
          <p:nvPr>
            <p:custDataLst>
              <p:tags r:id="rId13"/>
            </p:custDataLst>
          </p:nvPr>
        </p:nvSpPr>
        <p:spPr>
          <a:xfrm>
            <a:off x="5778898" y="4308854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0" name="三角形 7"/>
          <p:cNvSpPr/>
          <p:nvPr>
            <p:custDataLst>
              <p:tags r:id="rId14"/>
            </p:custDataLst>
          </p:nvPr>
        </p:nvSpPr>
        <p:spPr>
          <a:xfrm>
            <a:off x="5739260" y="4286901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2" name="文本框 61"/>
          <p:cNvSpPr txBox="1"/>
          <p:nvPr>
            <p:custDataLst>
              <p:tags r:id="rId15"/>
            </p:custDataLst>
          </p:nvPr>
        </p:nvSpPr>
        <p:spPr>
          <a:xfrm>
            <a:off x="857104" y="3079473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194" name="矩形 19"/>
          <p:cNvSpPr/>
          <p:nvPr>
            <p:custDataLst>
              <p:tags r:id="rId16"/>
            </p:custDataLst>
          </p:nvPr>
        </p:nvSpPr>
        <p:spPr>
          <a:xfrm>
            <a:off x="6188691" y="3896621"/>
            <a:ext cx="5164906" cy="1350734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6" name="矩形 20"/>
          <p:cNvSpPr/>
          <p:nvPr>
            <p:custDataLst>
              <p:tags r:id="rId17"/>
            </p:custDataLst>
          </p:nvPr>
        </p:nvSpPr>
        <p:spPr>
          <a:xfrm>
            <a:off x="6365537" y="4325929"/>
            <a:ext cx="541513" cy="7378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8" name="矩形 21"/>
          <p:cNvSpPr/>
          <p:nvPr>
            <p:custDataLst>
              <p:tags r:id="rId18"/>
            </p:custDataLst>
          </p:nvPr>
        </p:nvSpPr>
        <p:spPr>
          <a:xfrm>
            <a:off x="6310044" y="4284462"/>
            <a:ext cx="541513" cy="737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00" name="文本框 22"/>
          <p:cNvSpPr txBox="1"/>
          <p:nvPr>
            <p:custDataLst>
              <p:tags r:id="rId19"/>
            </p:custDataLst>
          </p:nvPr>
        </p:nvSpPr>
        <p:spPr>
          <a:xfrm>
            <a:off x="6310654" y="444362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质量保证人员：负责制定和执行质量保证计划，对研发过程进行监控和评估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三角形 33"/>
          <p:cNvSpPr/>
          <p:nvPr>
            <p:custDataLst>
              <p:tags r:id="rId20"/>
            </p:custDataLst>
          </p:nvPr>
        </p:nvSpPr>
        <p:spPr>
          <a:xfrm>
            <a:off x="11128779" y="5092463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04" name="三角形 7"/>
          <p:cNvSpPr/>
          <p:nvPr>
            <p:custDataLst>
              <p:tags r:id="rId21"/>
            </p:custDataLst>
          </p:nvPr>
        </p:nvSpPr>
        <p:spPr>
          <a:xfrm>
            <a:off x="11088532" y="5070510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06" name="文本框 25"/>
          <p:cNvSpPr txBox="1"/>
          <p:nvPr>
            <p:custDataLst>
              <p:tags r:id="rId22"/>
            </p:custDataLst>
          </p:nvPr>
        </p:nvSpPr>
        <p:spPr>
          <a:xfrm>
            <a:off x="6207596" y="386308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208" name="矩形 28"/>
          <p:cNvSpPr/>
          <p:nvPr>
            <p:custDataLst>
              <p:tags r:id="rId23"/>
            </p:custDataLst>
          </p:nvPr>
        </p:nvSpPr>
        <p:spPr>
          <a:xfrm>
            <a:off x="838200" y="1525672"/>
            <a:ext cx="5164906" cy="135073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0" name="矩形 29"/>
          <p:cNvSpPr/>
          <p:nvPr>
            <p:custDataLst>
              <p:tags r:id="rId24"/>
            </p:custDataLst>
          </p:nvPr>
        </p:nvSpPr>
        <p:spPr>
          <a:xfrm>
            <a:off x="1015655" y="1955589"/>
            <a:ext cx="541513" cy="7378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2" name="矩形 30"/>
          <p:cNvSpPr/>
          <p:nvPr>
            <p:custDataLst>
              <p:tags r:id="rId25"/>
            </p:custDataLst>
          </p:nvPr>
        </p:nvSpPr>
        <p:spPr>
          <a:xfrm>
            <a:off x="959553" y="1913512"/>
            <a:ext cx="541513" cy="737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4" name="文本框 31"/>
          <p:cNvSpPr txBox="1"/>
          <p:nvPr>
            <p:custDataLst>
              <p:tags r:id="rId26"/>
            </p:custDataLst>
          </p:nvPr>
        </p:nvSpPr>
        <p:spPr>
          <a:xfrm>
            <a:off x="960162" y="207328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团队负责人：负责制定研发计划、协调资源、监督进度和解决技术难题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三角形 33"/>
          <p:cNvSpPr/>
          <p:nvPr>
            <p:custDataLst>
              <p:tags r:id="rId27"/>
            </p:custDataLst>
          </p:nvPr>
        </p:nvSpPr>
        <p:spPr>
          <a:xfrm>
            <a:off x="5778898" y="2722123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8" name="三角形 7"/>
          <p:cNvSpPr/>
          <p:nvPr>
            <p:custDataLst>
              <p:tags r:id="rId28"/>
            </p:custDataLst>
          </p:nvPr>
        </p:nvSpPr>
        <p:spPr>
          <a:xfrm>
            <a:off x="5739260" y="2700170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0" name="文本框 38"/>
          <p:cNvSpPr txBox="1"/>
          <p:nvPr>
            <p:custDataLst>
              <p:tags r:id="rId29"/>
            </p:custDataLst>
          </p:nvPr>
        </p:nvSpPr>
        <p:spPr>
          <a:xfrm>
            <a:off x="857104" y="149213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222" name="矩形 41"/>
          <p:cNvSpPr/>
          <p:nvPr>
            <p:custDataLst>
              <p:tags r:id="rId30"/>
            </p:custDataLst>
          </p:nvPr>
        </p:nvSpPr>
        <p:spPr>
          <a:xfrm>
            <a:off x="6188691" y="2309280"/>
            <a:ext cx="5164906" cy="1350734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4" name="矩形 63"/>
          <p:cNvSpPr/>
          <p:nvPr>
            <p:custDataLst>
              <p:tags r:id="rId31"/>
            </p:custDataLst>
          </p:nvPr>
        </p:nvSpPr>
        <p:spPr>
          <a:xfrm>
            <a:off x="6365537" y="2739198"/>
            <a:ext cx="541513" cy="73787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6" name="矩形 64"/>
          <p:cNvSpPr/>
          <p:nvPr>
            <p:custDataLst>
              <p:tags r:id="rId32"/>
            </p:custDataLst>
          </p:nvPr>
        </p:nvSpPr>
        <p:spPr>
          <a:xfrm>
            <a:off x="6310044" y="2697121"/>
            <a:ext cx="541513" cy="737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8" name="文本框 65"/>
          <p:cNvSpPr txBox="1"/>
          <p:nvPr>
            <p:custDataLst>
              <p:tags r:id="rId33"/>
            </p:custDataLst>
          </p:nvPr>
        </p:nvSpPr>
        <p:spPr>
          <a:xfrm>
            <a:off x="6310654" y="2856892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项目经理：负责项目管理，包括预算制定、进度安排、风险控制和团队协调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三角形 33"/>
          <p:cNvSpPr/>
          <p:nvPr>
            <p:custDataLst>
              <p:tags r:id="rId34"/>
            </p:custDataLst>
          </p:nvPr>
        </p:nvSpPr>
        <p:spPr>
          <a:xfrm>
            <a:off x="11128779" y="3505732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32" name="三角形 7"/>
          <p:cNvSpPr/>
          <p:nvPr>
            <p:custDataLst>
              <p:tags r:id="rId35"/>
            </p:custDataLst>
          </p:nvPr>
        </p:nvSpPr>
        <p:spPr>
          <a:xfrm>
            <a:off x="11088532" y="3483778"/>
            <a:ext cx="106717" cy="92082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34" name="文本框 68"/>
          <p:cNvSpPr txBox="1"/>
          <p:nvPr>
            <p:custDataLst>
              <p:tags r:id="rId36"/>
            </p:custDataLst>
          </p:nvPr>
        </p:nvSpPr>
        <p:spPr>
          <a:xfrm>
            <a:off x="6207596" y="2275741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团队成员培训和成长</a:t>
            </a:r>
            <a:endParaRPr lang="zh-CN" altLang="en-US"/>
          </a:p>
        </p:txBody>
      </p:sp>
      <p:sp>
        <p:nvSpPr>
          <p:cNvPr id="104927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培训计划：针对不同岗位和技能需求，制定个性化的培训计划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培训内容：涵盖技术、管理、沟通等多个方面，注重实际应用和案例分析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培训方式：采用线上、线下相结合的方式，包括内部培训、外部培训和自主学习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成长评估：定期对团队成员进行评估，了解其成长情况和不足之处，及时调整培训计划和方向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技术研发成果展示</a:t>
            </a:r>
            <a:endParaRPr lang="zh-CN" altLang="en-US"/>
          </a:p>
        </p:txBody>
      </p:sp>
      <p:sp>
        <p:nvSpPr>
          <p:cNvPr id="10493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https://d.book118.com/788045110014006023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2"/>
  <p:tag name="KSO_WM_UNIT_INDEX" val="1_5_2"/>
  <p:tag name="KSO_WM_UNIT_LAYERLEVEL" val="1_1_1"/>
  <p:tag name="KSO_WM_UNIT_LINE_FORE_SCHEMECOLOR_INDEX" val="9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4"/>
  <p:tag name="KSO_WM_UNIT_INDEX" val="1_5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6"/>
  <p:tag name="KSO_WM_UNIT_INDEX" val="1_5_6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5"/>
  <p:tag name="KSO_WM_UNIT_INDEX" val="1_5_5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1"/>
  <p:tag name="KSO_WM_UNIT_INDEX" val="1_5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2"/>
  <p:tag name="KSO_WM_UNIT_INDEX" val="1_3_2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4"/>
  <p:tag name="KSO_WM_UNIT_INDEX" val="1_3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5"/>
  <p:tag name="KSO_WM_UNIT_INDEX" val="1_3_5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6"/>
  <p:tag name="KSO_WM_UNIT_INDEX" val="1_3_6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1"/>
  <p:tag name="KSO_WM_UNIT_INDEX" val="1_3_1"/>
  <p:tag name="KSO_WM_UNIT_LAYERLEVEL" val="1_1_1"/>
  <p:tag name="KSO_WM_UNIT_SUBTYPE" val="d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2"/>
  <p:tag name="KSO_WM_UNIT_INDEX" val="1_4_2"/>
  <p:tag name="KSO_WM_UNIT_LAYERLEVEL" val="1_1_1"/>
  <p:tag name="KSO_WM_UNIT_LINE_FORE_SCHEMECOLOR_INDEX" val="8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6"/>
  <p:tag name="KSO_WM_UNIT_INDEX" val="1_4_6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5"/>
  <p:tag name="KSO_WM_UNIT_INDEX" val="1_4_5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1"/>
  <p:tag name="KSO_WM_UNIT_INDEX" val="1_4_1"/>
  <p:tag name="KSO_WM_UNIT_LAYERLEVEL" val="1_1_1"/>
  <p:tag name="KSO_WM_UNIT_SUBTYPE" val="d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2"/>
  <p:tag name="KSO_WM_UNIT_INDEX" val="1_1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6"/>
  <p:tag name="KSO_WM_UNIT_INDEX" val="1_1_6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5"/>
  <p:tag name="KSO_WM_UNIT_INDEX" val="1_1_5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1"/>
  <p:tag name="KSO_WM_UNIT_INDEX" val="1_1_1"/>
  <p:tag name="KSO_WM_UNIT_LAYERLEVEL" val="1_1_1"/>
  <p:tag name="KSO_WM_UNIT_SUBTYPE" val="d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2"/>
  <p:tag name="KSO_WM_UNIT_INDEX" val="1_2_2"/>
  <p:tag name="KSO_WM_UNIT_LAYERLEVEL" val="1_1_1"/>
  <p:tag name="KSO_WM_UNIT_LINE_FORE_SCHEMECOLOR_INDEX" val="6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6"/>
  <p:tag name="KSO_WM_UNIT_INDEX" val="1_2_6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5"/>
  <p:tag name="KSO_WM_UNIT_INDEX" val="1_2_5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1"/>
  <p:tag name="KSO_WM_UNIT_INDEX" val="1_2_1"/>
  <p:tag name="KSO_WM_UNIT_LAYERLEVEL" val="1_1_1"/>
  <p:tag name="KSO_WM_UNIT_SUBTYPE" val="d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研发部门年度技术研发工作总结</vt:lpstr>
      <vt:lpstr>目录</vt:lpstr>
      <vt:lpstr>技术研发项目概述</vt:lpstr>
      <vt:lpstr>项目背景和目标</vt:lpstr>
      <vt:lpstr>项目研发内容</vt:lpstr>
      <vt:lpstr>项目研发方法和流程</vt:lpstr>
      <vt:lpstr>项目研发成果</vt:lpstr>
      <vt:lpstr>技术研发团队介绍</vt:lpstr>
      <vt:lpstr>团队成员构成</vt:lpstr>
      <vt:lpstr>团队成员职责和工作内容</vt:lpstr>
      <vt:lpstr>团队成员培训和成长</vt:lpstr>
      <vt:lpstr>技术研发成果展示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2024-08-29T11:41:02.995</cp:lastPrinted>
  <dcterms:created xsi:type="dcterms:W3CDTF">2024-08-29T03:41:03Z</dcterms:created>
  <dcterms:modified xsi:type="dcterms:W3CDTF">2024-08-29T03:41:05Z</dcterms:modified>
</cp:coreProperties>
</file>