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3DF5F5-2E05-40BA-8527-8A4CE55D05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C1B0C9-1C04-4D60-A88C-B8CE175F93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8ABA2D-5CBE-4758-B466-0EE5A844EA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8EDD732-BA84-4D16-8FDD-EAB4985234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867E112-63BE-44FF-9E09-636706CFA7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FC14A66-6FD6-4683-9AAF-37C2422CD0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9C38E6F-81E4-4E56-A34D-C84724AA52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CDD7D3D-DF24-4A5D-860A-5EFA6F41B9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3F1A28F-8287-4EAB-A949-73276AD9B1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C3759C-0ABE-4015-BD41-46E3C60697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6E1763-E304-42D2-8ED7-44322F3F1B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7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3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2023/11/22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88045131032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高铁列车机车配属与使用\n## 1.高铁列车机车简介及发展趋势\n### 1.1高铁列车机车的定义与分类\n### 1.2高铁列车机车的发展历程\n### 1.3高铁列车机车的发展趋势及前景\n## 2.高铁列车机车配属原则与方法\n### 2.1高铁列车机车配属原则\n### 2.2高铁列车机车配属方法\n### 2.3高铁列车机车配属案例分析\n## 3.高铁列车机车使用与维护\n### 3.1高铁列车机车的使用要求\n### 3.2高铁列车机车的维护保养\n### 3.3高铁列车机车故障诊断与处理\n## 4.高铁列车机车调度与运行管理\n### 4.1高铁列车机车调度原则与流程\n### 4.2高铁列车机车运行管理\n### 4.3高铁列车机车调度与运行管理的优化\n## 5.高铁列车机车技术安全与环境保护\n### 5.1高铁列车机车技术安全要求\n### 5.2高铁列车机车环保措施\n### 5.3高铁列车机车技术安全与环境保护的未来发展\n## 6.高铁列车机车配属与使用的挑战与展望\n### 6.1高铁列车机车配属与使用的挑战\n### 6.2高铁列车机车配属与使用的创新实践\n### 6.3高铁列车机车配属与使用的未来展望\n&quot;,&quot;templateId&quot;:&quot;o5uw7qdih7bi3drcb1jn4cqo9h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283950" cy="130175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 sz="7200"/>
              <a:t>高铁列车机车配属与使用</a:t>
            </a:r>
            <a:endParaRPr/>
          </a:p>
        </p:txBody>
      </p:sp>
      <p:sp>
        <p:nvSpPr>
          <p:cNvPr id="3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 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5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6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141873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高铁列车机车简介及发展趋势</a:t>
            </a:r>
            <a:endParaRPr/>
          </a:p>
        </p:txBody>
      </p:sp>
      <p:sp>
        <p:nvSpPr>
          <p:cNvPr id="137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6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27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228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229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230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高铁列车机车的定义</a:t>
                </a:r>
                <a:endParaRPr/>
              </a:p>
            </p:txBody>
          </p:sp>
          <p:sp>
            <p:nvSpPr>
              <p:cNvPr id="231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高铁列车机车是一种高速、大功率的牵引设备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用于牵引高铁列车，保证列车正常运行和安全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高铁列车机车包括内燃机车和电力机车两种类型</a:t>
                </a:r>
                <a:endParaRPr/>
              </a:p>
            </p:txBody>
          </p:sp>
        </p:grpSp>
        <p:grpSp>
          <p:nvGrpSpPr>
            <p:cNvPr id="232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233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高铁列车机车的分类</a:t>
                </a:r>
                <a:endParaRPr/>
              </a:p>
            </p:txBody>
          </p:sp>
          <p:sp>
            <p:nvSpPr>
              <p:cNvPr id="234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内燃机车：使用柴油作为燃料，具有较高的牵引力和速度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电力机车：使用电能作为动力来源，具有更高的速度和效率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高铁列车机车还可以根据驱动方式、功率等级等进行分类</a:t>
                </a:r>
                <a:endParaRPr/>
              </a:p>
            </p:txBody>
          </p:sp>
        </p:grpSp>
        <p:grpSp>
          <p:nvGrpSpPr>
            <p:cNvPr id="235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236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高铁列车机车的应用领域</a:t>
                </a:r>
                <a:endParaRPr/>
              </a:p>
            </p:txBody>
          </p:sp>
          <p:sp>
            <p:nvSpPr>
              <p:cNvPr id="237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高铁线路：用于牵引高速旅客列车和货物列车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城市轨道交通：用于牵引地铁、轻轨等城市轨道交通列车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货运铁路：用于牵引货运列车，提高货物运输效率</a:t>
                </a:r>
                <a:endParaRPr/>
              </a:p>
            </p:txBody>
          </p:sp>
        </p:grpSp>
      </p:grpSp>
      <p:sp>
        <p:nvSpPr>
          <p:cNvPr id="23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高铁列车机车的定义与分类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40" name="Tencent" descr="{&quot;isTemplate&quot;:true,&quot;type&quot;:&quot;content&quot;,&quot;canOmit&quot;:false,&quot;range&quot;:0}"/>
          <p:cNvSpPr txBox="1"/>
          <p:nvPr/>
        </p:nvSpPr>
        <p:spPr>
          <a:xfrm>
            <a:off x="660400" y="1464212"/>
            <a:ext cx="10976295" cy="4851523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高铁列车机车的起源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19世纪末，随着蒸汽机车的发明，高铁列车机车开始出现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20世纪初，内燃机和电力机的发明为高铁列车机车的发展提供了动力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20世纪中期，高铁列车机车技术逐渐成熟，开始应用于高速铁路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高铁列车机车的发展阶段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初期阶段：20世纪中期至20世纪末，高铁列车机车主要以内燃机车为主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中期阶段：21世纪初至2010年，高铁列车机车开始向电力机车转型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当前阶段：2010年至今，高铁列车机车技术不断发展，智能化、环保化成为发展趋势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高铁列车机车的重要技术突破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电磁悬挂技术：提高高铁列车机车的稳定性和舒适性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牵引传动技术：提高高铁列车机车的效率和可靠性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制动技术：提高高铁列车机车的安全性能</a:t>
            </a:r>
            <a:endParaRPr/>
          </a:p>
        </p:txBody>
      </p:sp>
      <p:sp>
        <p:nvSpPr>
          <p:cNvPr id="24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高铁列车机车的发展历程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3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44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45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46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高铁列车机车的发展趋势</a:t>
                </a:r>
                <a:endParaRPr/>
              </a:p>
            </p:txBody>
          </p:sp>
          <p:sp>
            <p:nvSpPr>
              <p:cNvPr id="247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智能化：通过引入人工智能、大数据等技术，实现高铁列车机车的自主控制和故障诊断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环保化：降低高铁列车机车的能耗和排放，减少对环境的影响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个性化：满足不同线路和列车的需求，提供定制化的解决方案</a:t>
                </a:r>
                <a:endParaRPr/>
              </a:p>
            </p:txBody>
          </p:sp>
          <p:sp>
            <p:nvSpPr>
              <p:cNvPr id="248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9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0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1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52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53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高铁列车机车的发展前景</a:t>
                </a:r>
                <a:endParaRPr/>
              </a:p>
            </p:txBody>
          </p:sp>
          <p:sp>
            <p:nvSpPr>
              <p:cNvPr id="254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随着高铁技术的不断发展，高铁列车机车的市场需求将持续增长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高铁列车机车将在更多领域得到应用，如城市轨道交通、货运铁路等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高铁列车机车技术将继续创新，为高速铁路的发展提供有力支持</a:t>
                </a:r>
                <a:endParaRPr/>
              </a:p>
            </p:txBody>
          </p:sp>
          <p:sp>
            <p:nvSpPr>
              <p:cNvPr id="255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6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7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8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5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高铁列车机车的发展趋势及前景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0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61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141873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高铁列车机车配属原则与方法</a:t>
            </a:r>
            <a:endParaRPr/>
          </a:p>
        </p:txBody>
      </p:sp>
      <p:sp>
        <p:nvSpPr>
          <p:cNvPr id="262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64" name="Picture 3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15750" y="1584357"/>
            <a:ext cx="4575952" cy="4575952"/>
          </a:xfrm>
          <a:prstGeom prst="ellipse">
            <a:avLst/>
          </a:prstGeom>
        </p:spPr>
      </p:pic>
      <p:grpSp>
        <p:nvGrpSpPr>
          <p:cNvPr id="265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5582412" y="1807048"/>
            <a:ext cx="5629118" cy="4659814"/>
            <a:chOff x="5582412" y="1807048"/>
            <a:chExt cx="5629118" cy="4659814"/>
          </a:xfrm>
        </p:grpSpPr>
        <p:grpSp>
          <p:nvGrpSpPr>
            <p:cNvPr id="266" name="组合 3"/>
            <p:cNvGrpSpPr/>
            <p:nvPr/>
          </p:nvGrpSpPr>
          <p:grpSpPr>
            <a:xfrm>
              <a:off x="5582412" y="1807048"/>
              <a:ext cx="5629117" cy="1487888"/>
              <a:chOff x="571500" y="1815543"/>
              <a:chExt cx="5629117" cy="1487888"/>
            </a:xfrm>
          </p:grpSpPr>
          <p:sp>
            <p:nvSpPr>
              <p:cNvPr id="26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安全性原则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68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确保高铁列车机车具有良好的安全性能，能够保证列车正常运行和安全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高铁列车机车应配备完善的制动系统和安全防护装置</a:t>
                </a:r>
                <a:endParaRPr/>
              </a:p>
            </p:txBody>
          </p:sp>
          <p:sp>
            <p:nvSpPr>
              <p:cNvPr id="269" name="椭圆 6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70" name="组合 7"/>
            <p:cNvGrpSpPr/>
            <p:nvPr/>
          </p:nvGrpSpPr>
          <p:grpSpPr>
            <a:xfrm>
              <a:off x="5582412" y="3393011"/>
              <a:ext cx="5629118" cy="1487888"/>
              <a:chOff x="571500" y="1815543"/>
              <a:chExt cx="5629118" cy="1487888"/>
            </a:xfrm>
          </p:grpSpPr>
          <p:sp>
            <p:nvSpPr>
              <p:cNvPr id="27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效率原则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72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高铁列车机车应具备较高的牵引力和速度，以提高列车的运行效率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高铁列车机车应具有较高的能量转换效率，以降低能耗</a:t>
                </a:r>
                <a:endParaRPr/>
              </a:p>
            </p:txBody>
          </p:sp>
          <p:sp>
            <p:nvSpPr>
              <p:cNvPr id="273" name="椭圆 10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74" name="组合 11"/>
            <p:cNvGrpSpPr/>
            <p:nvPr/>
          </p:nvGrpSpPr>
          <p:grpSpPr>
            <a:xfrm>
              <a:off x="5582412" y="4978974"/>
              <a:ext cx="5629118" cy="1487888"/>
              <a:chOff x="571500" y="1815543"/>
              <a:chExt cx="5629118" cy="1487888"/>
            </a:xfrm>
          </p:grpSpPr>
          <p:sp>
            <p:nvSpPr>
              <p:cNvPr id="27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22082"/>
                <a:ext cx="463434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经济性原则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76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高铁列车机车的购置和维护成本应适中，以满足铁路运营的经济性要求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高铁列车机车的使用寿命应较长，以降低铁路运营的成本</a:t>
                </a:r>
                <a:endParaRPr/>
              </a:p>
            </p:txBody>
          </p:sp>
          <p:sp>
            <p:nvSpPr>
              <p:cNvPr id="277" name="椭圆 14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7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高铁列车机车配属原则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9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80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281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282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配属策略制定</a:t>
                </a:r>
                <a:endParaRPr/>
              </a:p>
            </p:txBody>
          </p:sp>
          <p:sp>
            <p:nvSpPr>
              <p:cNvPr id="283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根据铁路线路的客流、货流需求，制定高铁列车机车的配属策略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考虑高铁列车机车的性能、成本、维护等因素，选择合适的机车类型和数量</a:t>
                </a:r>
                <a:endParaRPr/>
              </a:p>
            </p:txBody>
          </p:sp>
        </p:grpSp>
        <p:grpSp>
          <p:nvGrpSpPr>
            <p:cNvPr id="284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285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配属计划实施</a:t>
                </a:r>
                <a:endParaRPr/>
              </a:p>
            </p:txBody>
          </p:sp>
          <p:sp>
            <p:nvSpPr>
              <p:cNvPr id="286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根据配属策略，制定高铁列车机车的购置、调配、维修等计划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通过信息化手段，实现高铁列车机车配属计划的动态管理</a:t>
                </a:r>
                <a:endParaRPr/>
              </a:p>
            </p:txBody>
          </p:sp>
        </p:grpSp>
        <p:grpSp>
          <p:nvGrpSpPr>
            <p:cNvPr id="287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288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配属效果评估</a:t>
                </a:r>
                <a:endParaRPr/>
              </a:p>
            </p:txBody>
          </p:sp>
          <p:sp>
            <p:nvSpPr>
              <p:cNvPr id="289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通过分析高铁列车机车的运行数据，评估配属计划的实施效果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根据评估结果，及时调整高铁列车机车的配属策略和计划</a:t>
                </a:r>
                <a:endParaRPr/>
              </a:p>
            </p:txBody>
          </p:sp>
        </p:grpSp>
      </p:grpSp>
      <p:pic>
        <p:nvPicPr>
          <p:cNvPr id="290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29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高铁列车机车配属方法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92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93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94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5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96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97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98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99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案例一：某高速铁路客运专线</a:t>
                </a:r>
                <a:endParaRPr/>
              </a:p>
            </p:txBody>
          </p:sp>
          <p:sp>
            <p:nvSpPr>
              <p:cNvPr id="300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分析了该线路的客流特点和运输需求，制定了高铁列车机车的配属策略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选择了适合该线路的高速铁路客运专线机车，并制定了购置、调配、维修等计划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通过实施配属计划，该线路的客运效率得到了显著提高，运营成本得到了有效控制</a:t>
                </a:r>
                <a:endParaRPr/>
              </a:p>
            </p:txBody>
          </p:sp>
          <p:sp>
            <p:nvSpPr>
              <p:cNvPr id="301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2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3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04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05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06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案例二：某高速铁路货运专线</a:t>
                </a:r>
                <a:endParaRPr/>
              </a:p>
            </p:txBody>
          </p:sp>
          <p:sp>
            <p:nvSpPr>
              <p:cNvPr id="307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分析了该线路的货流特点和运输需求，制定了高铁列车机车的配属策略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选择了适合该线路的高速铁路货运专线机车，并制定了购置、调配、维修等计划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通过实施配属计划，该线路的货运效率得到了显著提高，运营成本得到了有效控制</a:t>
                </a:r>
                <a:endParaRPr/>
              </a:p>
            </p:txBody>
          </p:sp>
          <p:sp>
            <p:nvSpPr>
              <p:cNvPr id="308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9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0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11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1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高铁列车机车配属案例分析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141873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高铁列车机车使用与维护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12" name="Group 55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28795" y="1294832"/>
            <a:ext cx="6099220" cy="4768654"/>
            <a:chOff x="5328795" y="1294832"/>
            <a:chExt cx="6099220" cy="4768654"/>
          </a:xfrm>
        </p:grpSpPr>
        <p:grpSp>
          <p:nvGrpSpPr>
            <p:cNvPr id="13" name="Group 3"/>
            <p:cNvGrpSpPr/>
            <p:nvPr/>
          </p:nvGrpSpPr>
          <p:grpSpPr>
            <a:xfrm>
              <a:off x="5328795" y="1294832"/>
              <a:ext cx="6099220" cy="1468186"/>
              <a:chOff x="5328795" y="1294832"/>
              <a:chExt cx="6099220" cy="1468186"/>
            </a:xfrm>
          </p:grpSpPr>
          <p:sp>
            <p:nvSpPr>
              <p:cNvPr id="14" name="AutoShape 4"/>
              <p:cNvSpPr/>
              <p:nvPr/>
            </p:nvSpPr>
            <p:spPr>
              <a:xfrm>
                <a:off x="5328795" y="1294832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" name="TextBox 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1424361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高铁列车机车的运行环境</a:t>
                </a:r>
                <a:endParaRPr/>
              </a:p>
            </p:txBody>
          </p:sp>
          <p:sp>
            <p:nvSpPr>
              <p:cNvPr id="16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1806799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高铁列车机车应运行在平整、无障碍的铁路线路上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高铁列车机车应运行在规定的速度范围内，避免超速行驶</a:t>
                </a:r>
                <a:endParaRPr/>
              </a:p>
            </p:txBody>
          </p:sp>
        </p:grpSp>
        <p:grpSp>
          <p:nvGrpSpPr>
            <p:cNvPr id="17" name="Group 8"/>
            <p:cNvGrpSpPr/>
            <p:nvPr/>
          </p:nvGrpSpPr>
          <p:grpSpPr>
            <a:xfrm>
              <a:off x="5328795" y="2945066"/>
              <a:ext cx="6099220" cy="1468186"/>
              <a:chOff x="5328795" y="2945066"/>
              <a:chExt cx="6099220" cy="1468186"/>
            </a:xfrm>
          </p:grpSpPr>
          <p:sp>
            <p:nvSpPr>
              <p:cNvPr id="18" name="AutoShape 9"/>
              <p:cNvSpPr/>
              <p:nvPr/>
            </p:nvSpPr>
            <p:spPr>
              <a:xfrm>
                <a:off x="5328795" y="2945066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3074595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高铁列车机车的操作要求</a:t>
                </a:r>
                <a:endParaRPr/>
              </a:p>
            </p:txBody>
          </p:sp>
          <p:sp>
            <p:nvSpPr>
              <p:cNvPr id="20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3457032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司机应接受专业培训，取得相应的操作资质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司机应严格按照操作规程操作高铁列车机车，确保列车安全运行</a:t>
                </a:r>
                <a:endParaRPr/>
              </a:p>
            </p:txBody>
          </p:sp>
        </p:grpSp>
        <p:grpSp>
          <p:nvGrpSpPr>
            <p:cNvPr id="21" name="Group 13"/>
            <p:cNvGrpSpPr/>
            <p:nvPr/>
          </p:nvGrpSpPr>
          <p:grpSpPr>
            <a:xfrm>
              <a:off x="5328795" y="4595300"/>
              <a:ext cx="6099220" cy="1468186"/>
              <a:chOff x="5328795" y="4595300"/>
              <a:chExt cx="6099220" cy="1468186"/>
            </a:xfrm>
          </p:grpSpPr>
          <p:sp>
            <p:nvSpPr>
              <p:cNvPr id="22" name="AutoShape 14"/>
              <p:cNvSpPr/>
              <p:nvPr/>
            </p:nvSpPr>
            <p:spPr>
              <a:xfrm>
                <a:off x="5328795" y="4595300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4724828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高铁列车机车的使用效率</a:t>
                </a:r>
                <a:endParaRPr/>
              </a:p>
            </p:txBody>
          </p:sp>
          <p:sp>
            <p:nvSpPr>
              <p:cNvPr id="24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5107266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高铁列车机车应具备较高的牵引力和速度，以提高列车的运行效率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高铁列车机车应具有较高的能量转换效率，以降低能耗</a:t>
                </a:r>
                <a:endParaRPr/>
              </a:p>
            </p:txBody>
          </p:sp>
        </p:grpSp>
      </p:grpSp>
      <p:sp>
        <p:nvSpPr>
          <p:cNvPr id="2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高铁列车机车的使用要求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28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29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高铁列车机车的日常维护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对高铁列车机车进行定期的检查、清洁、润滑等维护工作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对高铁列车机车的关键部件进行定期的性能检测和更换</a:t>
                </a:r>
                <a:endParaRPr/>
              </a:p>
            </p:txBody>
          </p:sp>
          <p:pic>
            <p:nvPicPr>
              <p:cNvPr id="3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33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34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高铁列车机车的定期检修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对高铁列车机车进行定期的全面检查和维修，确保机车性能稳定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对高铁列车机车进行定期的性能测试，评估机车的运行状态</a:t>
                </a:r>
                <a:endParaRPr/>
              </a:p>
            </p:txBody>
          </p:sp>
          <p:pic>
            <p:nvPicPr>
              <p:cNvPr id="37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38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39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高铁列车机车的故障处理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对高铁列车机车出现的故障进行及时的诊断和处理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对高铁列车机车出现的故障进行预防性维护，降低故障发生的概率</a:t>
                </a:r>
                <a:endParaRPr/>
              </a:p>
            </p:txBody>
          </p:sp>
          <p:pic>
            <p:nvPicPr>
              <p:cNvPr id="42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4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高铁列车机车的维护保养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4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45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46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47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4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通过传感器监测高铁列车机车的运行状态，实时诊断机车故障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通过大数据分析，预测高铁列车机车可能出现的故障，提前进行预防性维护</a:t>
                </a:r>
                <a:endParaRPr/>
              </a:p>
            </p:txBody>
          </p:sp>
          <p:sp>
            <p:nvSpPr>
              <p:cNvPr id="4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高铁列车机车的故障诊断方法</a:t>
                </a:r>
                <a:endParaRPr/>
              </a:p>
            </p:txBody>
          </p:sp>
        </p:grpSp>
        <p:grpSp>
          <p:nvGrpSpPr>
            <p:cNvPr id="50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5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对高铁列车机车出现的故障进行及时的诊断和处理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对高铁列车机车出现的故障进行预防性维护，降低故障发生的概率</a:t>
                </a:r>
                <a:endParaRPr/>
              </a:p>
            </p:txBody>
          </p:sp>
          <p:sp>
            <p:nvSpPr>
              <p:cNvPr id="52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高铁列车机车的故障处理流程</a:t>
                </a:r>
                <a:endParaRPr/>
              </a:p>
            </p:txBody>
          </p:sp>
        </p:grpSp>
        <p:grpSp>
          <p:nvGrpSpPr>
            <p:cNvPr id="53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54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对于严重影响列车运行的故障，采取立即停车、救援等措施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对于可暂时运行的故障，采取限速、减载等措施，确保列车安全运行</a:t>
                </a:r>
                <a:endParaRPr/>
              </a:p>
            </p:txBody>
          </p:sp>
          <p:sp>
            <p:nvSpPr>
              <p:cNvPr id="55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高铁列车机车的故障处理策略</a:t>
                </a:r>
                <a:endParaRPr/>
              </a:p>
            </p:txBody>
          </p:sp>
        </p:grpSp>
      </p:grpSp>
      <p:pic>
        <p:nvPicPr>
          <p:cNvPr id="56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57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58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59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6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高铁列车机车故障诊断与处理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https://d.book118.com/788045131032006041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silky_yellow">
      <a:dk1>
        <a:srgbClr val="000000"/>
      </a:dk1>
      <a:lt1>
        <a:srgbClr val="FFFFFF"/>
      </a:lt1>
      <a:dk2>
        <a:srgbClr val="291F0E"/>
      </a:dk2>
      <a:lt2>
        <a:srgbClr val="FEFCE6"/>
      </a:lt2>
      <a:accent1>
        <a:srgbClr val="F1D25B"/>
      </a:accent1>
      <a:accent2>
        <a:srgbClr val="ECE497"/>
      </a:accent2>
      <a:accent3>
        <a:srgbClr val="E1A823"/>
      </a:accent3>
      <a:accent4>
        <a:srgbClr val="D58F17"/>
      </a:accent4>
      <a:accent5>
        <a:srgbClr val="C7E7D8"/>
      </a:accent5>
      <a:accent6>
        <a:srgbClr val="90C8A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高铁列车机车配属与使用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2024-09-19T22:02:15.853</cp:lastPrinted>
  <dcterms:created xsi:type="dcterms:W3CDTF">2024-09-19T14:02:15Z</dcterms:created>
  <dcterms:modified xsi:type="dcterms:W3CDTF">2024-09-19T14:02:17Z</dcterms:modified>
</cp:coreProperties>
</file>