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71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170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DDE68A-121E-49C9-9AC8-0F4A3F15C7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EC6F54-F460-4515-B34D-626D4A19C3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EC1C02-1757-468F-885F-A79FA0D075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DE3D0B-F131-48CB-8F98-1A444BE8A3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869D2E-552D-44BC-9A64-E41BF35728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9430A4-4653-47CA-9E5C-17C73DEB0D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9CA9EA-4CD1-4396-BC6D-D33757C65E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AF0D0C-4AEF-4EFB-87BD-A9AD1D907C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EB11D7-1C34-4F8B-B757-EDF7CDE4B4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10C11C-D9ED-455F-A532-AD73D1A847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690DA1-439A-44CD-9C75-6E9410105C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1" y="1018390"/>
            <a:ext cx="6911108" cy="1774346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1" y="3021580"/>
            <a:ext cx="6903960" cy="365125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文本占位符 9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838200" y="504000"/>
            <a:ext cx="6903960" cy="504000"/>
          </a:xfrm>
          <a:noFill/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marL="0" lvl="0" indent="0">
              <a:lnSpc>
                <a:spcPct val="100000"/>
              </a:lnSpc>
              <a:buNone/>
            </a:pPr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文本占位符 23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1119171" y="3534481"/>
            <a:ext cx="4992413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29" name="直接连接符 3"/>
          <p:cNvCxnSpPr/>
          <p:nvPr userDrawn="1">
            <p:custDataLst>
              <p:tags r:id="rId7"/>
            </p:custDataLst>
          </p:nvPr>
        </p:nvCxnSpPr>
        <p:spPr>
          <a:xfrm flipH="1">
            <a:off x="893281" y="3677626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137" y="0"/>
            <a:ext cx="12167726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  <a:noFill/>
        </p:spPr>
        <p:txBody>
          <a:bodyPr anchor="b">
            <a:normAutofit/>
          </a:bodyPr>
          <a:lstStyle>
            <a:lvl1pPr>
              <a:defRPr sz="5400">
                <a:gradFill>
                  <a:gsLst>
                    <a:gs pos="0">
                      <a:schemeClr val="tx1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990691" y="2308321"/>
            <a:ext cx="7841673" cy="1152000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/>
          <a:lstStyle>
            <a:lvl1pPr algn="l">
              <a:defRPr sz="54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971405" y="442221"/>
            <a:ext cx="7841673" cy="2174364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>
            <a:normAutofit/>
          </a:bodyPr>
          <a:lstStyle>
            <a:lvl1pPr marL="0" indent="0" algn="l">
              <a:buNone/>
              <a:defRPr sz="7200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62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072" y="0"/>
            <a:ext cx="12185855" cy="68580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45713" y="1288864"/>
            <a:ext cx="6892636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6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66" name="文本占位符 9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38200" y="324000"/>
            <a:ext cx="6892636" cy="504000"/>
          </a:xfrm>
          <a:noFill/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68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1163207" y="3307686"/>
            <a:ext cx="5785996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31" name="直接连接符 16"/>
          <p:cNvCxnSpPr/>
          <p:nvPr userDrawn="1">
            <p:custDataLst>
              <p:tags r:id="rId6"/>
            </p:custDataLst>
          </p:nvPr>
        </p:nvCxnSpPr>
        <p:spPr>
          <a:xfrm flipH="1">
            <a:off x="892921" y="3439172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8.xml" /><Relationship Id="rId13" Type="http://schemas.openxmlformats.org/officeDocument/2006/relationships/tags" Target="../tags/tag59.xml" /><Relationship Id="rId14" Type="http://schemas.openxmlformats.org/officeDocument/2006/relationships/tags" Target="../tags/tag60.xml" /><Relationship Id="rId15" Type="http://schemas.openxmlformats.org/officeDocument/2006/relationships/tags" Target="../tags/tag61.xml" /><Relationship Id="rId16" Type="http://schemas.openxmlformats.org/officeDocument/2006/relationships/tags" Target="../tags/tag62.xml" /><Relationship Id="rId17" Type="http://schemas.openxmlformats.org/officeDocument/2006/relationships/tags" Target="../tags/tag63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8704" r:id="rId2"/>
    <p:sldLayoutId id="2147488705" r:id="rId3"/>
    <p:sldLayoutId id="2147488706" r:id="rId4"/>
    <p:sldLayoutId id="2147488707" r:id="rId5"/>
    <p:sldLayoutId id="2147488708" r:id="rId6"/>
    <p:sldLayoutId id="2147488709" r:id="rId7"/>
    <p:sldLayoutId id="2147488710" r:id="rId8"/>
    <p:sldLayoutId id="2147488711" r:id="rId9"/>
    <p:sldLayoutId id="2147488712" r:id="rId10"/>
    <p:sldLayoutId id="2147488713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tags" Target="../tags/tag6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7.xml" /><Relationship Id="rId11" Type="http://schemas.openxmlformats.org/officeDocument/2006/relationships/tags" Target="../tags/tag78.xml" /><Relationship Id="rId12" Type="http://schemas.openxmlformats.org/officeDocument/2006/relationships/tags" Target="../tags/tag79.xml" /><Relationship Id="rId13" Type="http://schemas.openxmlformats.org/officeDocument/2006/relationships/tags" Target="../tags/tag80.xml" /><Relationship Id="rId14" Type="http://schemas.openxmlformats.org/officeDocument/2006/relationships/tags" Target="../tags/tag81.xml" /><Relationship Id="rId15" Type="http://schemas.openxmlformats.org/officeDocument/2006/relationships/tags" Target="../tags/tag82.xml" /><Relationship Id="rId16" Type="http://schemas.openxmlformats.org/officeDocument/2006/relationships/tags" Target="../tags/tag83.xml" /><Relationship Id="rId17" Type="http://schemas.openxmlformats.org/officeDocument/2006/relationships/tags" Target="../tags/tag84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tags" Target="../tags/tag7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8.xml" /><Relationship Id="rId3" Type="http://schemas.openxmlformats.org/officeDocument/2006/relationships/tags" Target="../tags/tag89.xml" /><Relationship Id="rId4" Type="http://schemas.openxmlformats.org/officeDocument/2006/relationships/tags" Target="../tags/tag9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9.xml" /><Relationship Id="rId11" Type="http://schemas.openxmlformats.org/officeDocument/2006/relationships/tags" Target="../tags/tag100.xml" /><Relationship Id="rId12" Type="http://schemas.openxmlformats.org/officeDocument/2006/relationships/tags" Target="../tags/tag101.xml" /><Relationship Id="rId13" Type="http://schemas.openxmlformats.org/officeDocument/2006/relationships/tags" Target="../tags/tag102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Relationship Id="rId7" Type="http://schemas.openxmlformats.org/officeDocument/2006/relationships/tags" Target="../tags/tag96.xml" /><Relationship Id="rId8" Type="http://schemas.openxmlformats.org/officeDocument/2006/relationships/tags" Target="../tags/tag97.xml" /><Relationship Id="rId9" Type="http://schemas.openxmlformats.org/officeDocument/2006/relationships/tags" Target="../tags/tag9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3.xml" /><Relationship Id="rId11" Type="http://schemas.openxmlformats.org/officeDocument/2006/relationships/tags" Target="../tags/tag124.xml" /><Relationship Id="rId12" Type="http://schemas.openxmlformats.org/officeDocument/2006/relationships/tags" Target="../tags/tag125.xml" /><Relationship Id="rId13" Type="http://schemas.openxmlformats.org/officeDocument/2006/relationships/tags" Target="../tags/tag126.xml" /><Relationship Id="rId2" Type="http://schemas.openxmlformats.org/officeDocument/2006/relationships/tags" Target="../tags/tag115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Relationship Id="rId6" Type="http://schemas.openxmlformats.org/officeDocument/2006/relationships/tags" Target="../tags/tag119.xml" /><Relationship Id="rId7" Type="http://schemas.openxmlformats.org/officeDocument/2006/relationships/tags" Target="../tags/tag120.xml" /><Relationship Id="rId8" Type="http://schemas.openxmlformats.org/officeDocument/2006/relationships/tags" Target="../tags/tag121.xml" /><Relationship Id="rId9" Type="http://schemas.openxmlformats.org/officeDocument/2006/relationships/tags" Target="../tags/tag12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5.xml" /><Relationship Id="rId11" Type="http://schemas.openxmlformats.org/officeDocument/2006/relationships/tags" Target="../tags/tag136.xml" /><Relationship Id="rId12" Type="http://schemas.openxmlformats.org/officeDocument/2006/relationships/tags" Target="../tags/tag137.xml" /><Relationship Id="rId13" Type="http://schemas.openxmlformats.org/officeDocument/2006/relationships/tags" Target="../tags/tag138.xml" /><Relationship Id="rId14" Type="http://schemas.openxmlformats.org/officeDocument/2006/relationships/tags" Target="../tags/tag139.xml" /><Relationship Id="rId15" Type="http://schemas.openxmlformats.org/officeDocument/2006/relationships/tags" Target="../tags/tag140.xml" /><Relationship Id="rId16" Type="http://schemas.openxmlformats.org/officeDocument/2006/relationships/tags" Target="../tags/tag141.xml" /><Relationship Id="rId17" Type="http://schemas.openxmlformats.org/officeDocument/2006/relationships/tags" Target="../tags/tag142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tags" Target="../tags/tag132.xml" /><Relationship Id="rId8" Type="http://schemas.openxmlformats.org/officeDocument/2006/relationships/tags" Target="../tags/tag133.xml" /><Relationship Id="rId9" Type="http://schemas.openxmlformats.org/officeDocument/2006/relationships/tags" Target="../tags/tag13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tags" Target="../tags/tag168.xml" /><Relationship Id="rId13" Type="http://schemas.openxmlformats.org/officeDocument/2006/relationships/tags" Target="../tags/tag169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8050063011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>
            <a:normAutofit fontScale="98333"/>
          </a:bodyPr>
          <a:lstStyle/>
          <a:p>
            <a:r>
              <a:rPr lang="zh-CN" altLang="en-US"/>
              <a:t>人工智能算法在商业智能中的应用和发展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联系方式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48293" y="5037135"/>
            <a:ext cx="5285241" cy="1081088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cxnSp>
        <p:nvCxnSpPr>
          <p:cNvPr id="3145735" name="直接连接符 13"/>
          <p:cNvCxnSpPr/>
          <p:nvPr>
            <p:custDataLst>
              <p:tags r:id="rId3"/>
            </p:custDataLst>
          </p:nvPr>
        </p:nvCxnSpPr>
        <p:spPr>
          <a:xfrm>
            <a:off x="501161" y="6318738"/>
            <a:ext cx="500868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序号"/>
          <p:cNvSpPr txBox="1"/>
          <p:nvPr>
            <p:custDataLst>
              <p:tags r:id="rId4"/>
            </p:custDataLst>
          </p:nvPr>
        </p:nvSpPr>
        <p:spPr>
          <a:xfrm>
            <a:off x="445643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03.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2" name="项标题"/>
          <p:cNvSpPr txBox="1"/>
          <p:nvPr>
            <p:custDataLst>
              <p:tags r:id="rId5"/>
            </p:custDataLst>
          </p:nvPr>
        </p:nvSpPr>
        <p:spPr>
          <a:xfrm>
            <a:off x="591756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416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人工智能算法在商业智能中的发展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84" name="序号"/>
          <p:cNvSpPr txBox="1"/>
          <p:nvPr>
            <p:custDataLst>
              <p:tags r:id="rId6"/>
            </p:custDataLst>
          </p:nvPr>
        </p:nvSpPr>
        <p:spPr>
          <a:xfrm>
            <a:off x="801497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04.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6" name="项标题"/>
          <p:cNvSpPr txBox="1"/>
          <p:nvPr>
            <p:custDataLst>
              <p:tags r:id="rId7"/>
            </p:custDataLst>
          </p:nvPr>
        </p:nvSpPr>
        <p:spPr>
          <a:xfrm>
            <a:off x="947610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416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商业智能中的人工智能算法挑战与解决方案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88" name="序号"/>
          <p:cNvSpPr txBox="1"/>
          <p:nvPr>
            <p:custDataLst>
              <p:tags r:id="rId8"/>
            </p:custDataLst>
          </p:nvPr>
        </p:nvSpPr>
        <p:spPr>
          <a:xfrm>
            <a:off x="445643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05.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0" name="项标题"/>
          <p:cNvSpPr txBox="1"/>
          <p:nvPr>
            <p:custDataLst>
              <p:tags r:id="rId9"/>
            </p:custDataLst>
          </p:nvPr>
        </p:nvSpPr>
        <p:spPr>
          <a:xfrm>
            <a:off x="591756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416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商业智能中的人工智能算法未来展望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7" name="直接连接符 8"/>
          <p:cNvCxnSpPr/>
          <p:nvPr>
            <p:custDataLst>
              <p:tags r:id="rId10"/>
            </p:custDataLst>
          </p:nvPr>
        </p:nvCxnSpPr>
        <p:spPr>
          <a:xfrm>
            <a:off x="5560060" y="4542155"/>
            <a:ext cx="621601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2" name="序号"/>
          <p:cNvSpPr txBox="1"/>
          <p:nvPr>
            <p:custDataLst>
              <p:tags r:id="rId11"/>
            </p:custDataLst>
          </p:nvPr>
        </p:nvSpPr>
        <p:spPr>
          <a:xfrm>
            <a:off x="445643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01.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4" name="项标题"/>
          <p:cNvSpPr txBox="1"/>
          <p:nvPr>
            <p:custDataLst>
              <p:tags r:id="rId12"/>
            </p:custDataLst>
          </p:nvPr>
        </p:nvSpPr>
        <p:spPr>
          <a:xfrm>
            <a:off x="591756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单击添加标题</a:t>
            </a:r>
            <a:endParaRPr lang="zh-CN" altLang="en-US" sz="22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96" name="序号"/>
          <p:cNvSpPr txBox="1"/>
          <p:nvPr>
            <p:custDataLst>
              <p:tags r:id="rId13"/>
            </p:custDataLst>
          </p:nvPr>
        </p:nvSpPr>
        <p:spPr>
          <a:xfrm>
            <a:off x="801497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02.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14"/>
            </p:custDataLst>
          </p:nvPr>
        </p:nvSpPr>
        <p:spPr>
          <a:xfrm>
            <a:off x="947610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416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人工智能算法在商业智能中的应用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9" name="直接连接符 14"/>
          <p:cNvCxnSpPr/>
          <p:nvPr>
            <p:custDataLst>
              <p:tags r:id="rId15"/>
            </p:custDataLst>
          </p:nvPr>
        </p:nvCxnSpPr>
        <p:spPr>
          <a:xfrm>
            <a:off x="3200400" y="328549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1" name="直接连接符 15"/>
          <p:cNvCxnSpPr/>
          <p:nvPr>
            <p:custDataLst>
              <p:tags r:id="rId16"/>
            </p:custDataLst>
          </p:nvPr>
        </p:nvCxnSpPr>
        <p:spPr>
          <a:xfrm>
            <a:off x="3200400" y="200152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3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6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人工智能算法在商业智能中的应用</a:t>
            </a:r>
            <a:endParaRPr lang="zh-CN" altLang="en-US"/>
          </a:p>
        </p:txBody>
      </p:sp>
      <p:sp>
        <p:nvSpPr>
          <p:cNvPr id="104886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数据分析与预测</a:t>
            </a:r>
            <a:endParaRPr lang="zh-CN" altLang="en-US"/>
          </a:p>
        </p:txBody>
      </p:sp>
      <p:sp>
        <p:nvSpPr>
          <p:cNvPr id="1048930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32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34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人工智能算法在商业智能中用于数据清洗和整合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36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38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40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人工智能算法能够分析历史数据，预测未来趋势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42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44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46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人工智能算法能够识别数据中的模式和关联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48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50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52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人工智能算法能够根据预测结果提供决策支持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客户细分与个性化推荐</a:t>
            </a:r>
            <a:endParaRPr lang="zh-CN" altLang="en-US"/>
          </a:p>
        </p:txBody>
      </p:sp>
      <p:sp>
        <p:nvSpPr>
          <p:cNvPr id="1048988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90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8992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客户细分：利用人工智能算法对客户进行细分，识别不同群体的需求和行为特征，为个性化推荐提供基础数据。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4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96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98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个性化推荐：基于客户细分的结果，通过人工智能算法对每个客户进行个性化推荐，提高客户满意度和忠诚度。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0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02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04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推荐算法：采用协同过滤、深度学习等算法，对客户进行智能推荐，实现个性化服务。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6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08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10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商业价值：提高销售额、客户满意度和忠诚度，降低客户获取成本和运营成本。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供应链优化与智能物流</a:t>
            </a:r>
            <a:endParaRPr lang="zh-CN" altLang="en-US"/>
          </a:p>
        </p:txBody>
      </p:sp>
      <p:sp>
        <p:nvSpPr>
          <p:cNvPr id="1049046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48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050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人工智能算法在供应链优化中的应用，包括需求预测、库存管理、物流路径规划等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2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54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56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智能物流的发展趋势，如无人驾驶车辆、无人机配送、自动化仓储等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8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60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62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人工智能算法在智能物流中的应用，如路径优化、物流成本分析、实时监控等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4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66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68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商业智能中的人工智能算法应用案例，如京东智能物流系统、顺丰智能配送等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风险评估与管理</a:t>
            </a:r>
            <a:endParaRPr lang="zh-CN" altLang="en-US"/>
          </a:p>
        </p:txBody>
      </p:sp>
      <p:sp>
        <p:nvSpPr>
          <p:cNvPr id="1049104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6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0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风险预警：通过实时监测和预警系统，及时发现和应对潜在风险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2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6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8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风险识别：利用人工智能算法对潜在风险进行快速识别和分类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0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2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4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6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风险评估：基于历史数据和算法模型对风险进行量化评估，确定风险等级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8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0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4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风险管理：制定相应的风险应对策略，降低风险对企业的影响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6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人工智能算法在商业智能中的发展</a:t>
            </a:r>
            <a:endParaRPr lang="zh-CN" altLang="en-US"/>
          </a:p>
        </p:txBody>
      </p:sp>
      <p:sp>
        <p:nvSpPr>
          <p:cNvPr id="104917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深度学习在商业智能中的应用</a:t>
            </a:r>
            <a:endParaRPr lang="zh-CN" altLang="en-US"/>
          </a:p>
        </p:txBody>
      </p:sp>
      <p:sp>
        <p:nvSpPr>
          <p:cNvPr id="1049234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36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38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40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42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深度学习技术能够处理大量数据，提取有效特征，提高预测精度。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44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深度学习在商业智能中应用场景广泛，如客户细分、预测模型等。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46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深度学习算法能够自动调整模型参数，提高模型的泛化能力。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48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深度学习在商业智能中面临的挑战包括数据量不足、模型可解释性差等问题。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2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自然语言处理在商业智能中的应用</a:t>
            </a:r>
            <a:endParaRPr lang="zh-CN" altLang="en-US"/>
          </a:p>
        </p:txBody>
      </p:sp>
      <p:sp>
        <p:nvSpPr>
          <p:cNvPr id="1049284" name="正文"/>
          <p:cNvSpPr txBox="1"/>
          <p:nvPr>
            <p:custDataLst>
              <p:tags r:id="rId2"/>
            </p:custDataLst>
          </p:nvPr>
        </p:nvSpPr>
        <p:spPr>
          <a:xfrm>
            <a:off x="23831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文本分析：利用自然语言处理技术对大量文本数据进行处理和分析，提取关键信息，为商业决策提供支持。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6" name="正文"/>
          <p:cNvSpPr txBox="1"/>
          <p:nvPr>
            <p:custDataLst>
              <p:tags r:id="rId3"/>
            </p:custDataLst>
          </p:nvPr>
        </p:nvSpPr>
        <p:spPr>
          <a:xfrm>
            <a:off x="23831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语音识别：将语音转化为文字，便于对语音数据进行分析和处理，提高商业智能的效率和准确性。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8" name="正文"/>
          <p:cNvSpPr txBox="1"/>
          <p:nvPr>
            <p:custDataLst>
              <p:tags r:id="rId4"/>
            </p:custDataLst>
          </p:nvPr>
        </p:nvSpPr>
        <p:spPr>
          <a:xfrm>
            <a:off x="23831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情感分析：通过自然语言处理技术分析社交媒体等平台上的用户评论和反馈，了解消费者对产品的态度和情感倾向，为企业改进产品和服务提供依据。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0" name="正文"/>
          <p:cNvSpPr txBox="1"/>
          <p:nvPr>
            <p:custDataLst>
              <p:tags r:id="rId5"/>
            </p:custDataLst>
          </p:nvPr>
        </p:nvSpPr>
        <p:spPr>
          <a:xfrm>
            <a:off x="23831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智能客服：利用自然语言处理技术实现智能化的客服应答，提高客户满意度和服务效率。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强化学习在商业智能中的应用</a:t>
            </a:r>
            <a:endParaRPr lang="zh-CN" altLang="en-US"/>
          </a:p>
        </p:txBody>
      </p:sp>
      <p:sp>
        <p:nvSpPr>
          <p:cNvPr id="1049326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强化学习是一种机器学习技术，通过与环境的交互不断学习和优化决策。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8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0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2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在商业智能中，强化学习可以用于预测和决策，例如预测销售、库存管理和供应链优化等。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4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6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8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强化学习可以通过建立模型来模拟业务环境，从而帮助企业更好地理解和优化商业决策。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0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2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4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强化学习在商业智能中的应用仍处于探索阶段，但已经取得了一些令人瞩目的成果。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6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8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https://d.book118.com/788050063011006026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4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1"/>
</p:tagLst>
</file>

<file path=ppt/tags/tag68.xml><?xml version="1.0" encoding="utf-8"?>
<p:tagLst xmlns:p="http://schemas.openxmlformats.org/presentationml/2006/main">
  <p:tag name="KSO_WM_BEAUTIFY_FLAG" val="#wm#"/>
  <p:tag name="KSO_WM_SLIDE_ID" val="custom20230997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i*1_3_1"/>
  <p:tag name="KSO_WM_UNIT_INDEX" val="1_3_1"/>
  <p:tag name="KSO_WM_UNIT_LAYERLEVEL" val="1_1_1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i*1_4_1"/>
  <p:tag name="KSO_WM_UNIT_INDEX" val="1_4_1"/>
  <p:tag name="KSO_WM_UNIT_LAYERLEVEL" val="1_1_1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i*1_5_1"/>
  <p:tag name="KSO_WM_UNIT_INDEX" val="1_5_1"/>
  <p:tag name="KSO_WM_UNIT_LAYERLEVEL" val="1_1_1"/>
  <p:tag name="KSO_WM_UNIT_SUBTYPE" val="d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i*1_1"/>
  <p:tag name="KSO_WM_UNIT_INDEX" val="1_1"/>
  <p:tag name="KSO_WM_UNIT_LAYERLEVEL" val="1_1"/>
  <p:tag name="KSO_WM_UNIT_TYPE" val="l_i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i*1_1_1"/>
  <p:tag name="KSO_WM_UNIT_INDEX" val="1_1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i*1_2_1"/>
  <p:tag name="KSO_WM_UNIT_INDEX" val="1_2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i*1_2"/>
  <p:tag name="KSO_WM_UNIT_INDEX" val="1_2"/>
  <p:tag name="KSO_WM_UNIT_LAYERLEVEL" val="1_1"/>
  <p:tag name="KSO_WM_UNIT_TYPE" val="l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i*1_3"/>
  <p:tag name="KSO_WM_UNIT_INDEX" val="1_3"/>
  <p:tag name="KSO_WM_UNIT_LAYERLEVEL" val="1_1"/>
  <p:tag name="KSO_WM_UNIT_TYPE" val="l_i"/>
</p:tagLst>
</file>

<file path=ppt/tags/tag8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7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7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0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45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7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123">
      <a:dk1>
        <a:srgbClr val="000000"/>
      </a:dk1>
      <a:lt1>
        <a:srgbClr val="FFFFFF"/>
      </a:lt1>
      <a:dk2>
        <a:srgbClr val="02202B"/>
      </a:dk2>
      <a:lt2>
        <a:srgbClr val="EBFFFF"/>
      </a:lt2>
      <a:accent1>
        <a:srgbClr val="34FEC3"/>
      </a:accent1>
      <a:accent2>
        <a:srgbClr val="0AE8A9"/>
      </a:accent2>
      <a:accent3>
        <a:srgbClr val="19F0DE"/>
      </a:accent3>
      <a:accent4>
        <a:srgbClr val="19CFF0"/>
      </a:accent4>
      <a:accent5>
        <a:srgbClr val="3FABF8"/>
      </a:accent5>
      <a:accent6>
        <a:srgbClr val="3493FE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0">
      <vt:lpstr>Arial</vt:lpstr>
      <vt:lpstr>Calibri</vt:lpstr>
      <vt:lpstr>微软雅黑</vt:lpstr>
      <vt:lpstr>Calibri Light</vt:lpstr>
      <vt:lpstr>+中文标题</vt:lpstr>
      <vt:lpstr>Wingdings</vt:lpstr>
      <vt:lpstr>Office Theme</vt:lpstr>
      <vt:lpstr>人工智能算法在商业智能中的应用和发展</vt:lpstr>
      <vt:lpstr>目录</vt:lpstr>
      <vt:lpstr>添加章节标题</vt:lpstr>
      <vt:lpstr>人工智能算法在商业智能中的应用</vt:lpstr>
      <vt:lpstr>数据分析与预测</vt:lpstr>
      <vt:lpstr>客户细分与个性化推荐</vt:lpstr>
      <vt:lpstr>供应链优化与智能物流</vt:lpstr>
      <vt:lpstr>风险评估与管理</vt:lpstr>
      <vt:lpstr>人工智能算法在商业智能中的发展</vt:lpstr>
      <vt:lpstr>深度学习在商业智能中的应用</vt:lpstr>
      <vt:lpstr>自然语言处理在商业智能中的应用</vt:lpstr>
      <vt:lpstr>强化学习在商业智能中的应用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2024-09-03T01:05:20.897</cp:lastPrinted>
  <dcterms:created xsi:type="dcterms:W3CDTF">2024-09-02T17:05:20Z</dcterms:created>
  <dcterms:modified xsi:type="dcterms:W3CDTF">2024-09-02T17:05:22Z</dcterms:modified>
</cp:coreProperties>
</file>