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88BA60-7E36-4F2F-914C-261313B18C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3129D5-EB7A-4FD5-B070-D477856327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255F65F-1E84-48D4-981A-ECA4A68A78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29FD203-F1EA-42C4-AB76-64FA96373B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02B4D42-609B-47B7-81CF-54984BD2D29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087078D-2734-4BDB-9A16-9F687DF4B4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970452D-1824-416C-ADBD-D4C686BC892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8C9CE8-19F0-4215-B463-6542B56F92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429B663-F150-485D-A5E0-3CA82E67D9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FC01D3-0F47-4822-AC21-30DEF6B4A2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30B162-C884-4D27-BCE3-6821ADD881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8051107005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高层建筑疏散与安全模拟</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高层建筑疏散与安全概述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高层建筑疏散与安全模拟技术</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高层建筑疏散场景与模型</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高层建筑安全设施与措施</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高层建筑疏散与安全模拟案例研究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高层建筑疏散与安全概述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31" b="113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高层建筑疏散与安全模拟是指通过计算机技术模拟高层建筑内的人员疏散和安全状况，以评估建筑的安全性能和疏散计划的可行性。</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高层建筑疏散与安全模拟具有可视化、可重复性、可优化性等特点，能够为建筑设计和安全管理提供科学依据。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优化疏散计划</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模拟可以帮助制定更加科学、合理的疏散计划，提高疏散效率，减少疏散过程中的混乱和恐慌。</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保障人员生命安全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有效的疏散与安全措施能够减少高层建筑内的人员伤亡，保障人们的生命安全。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提高建筑安全性能</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通过模拟和评估，可以发现建筑设计、结构和设施等方面存在的安全隐患，及时采取措施进行改进。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疏散与安全的重要性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19" b="2631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579" b="257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疏散与安全的历史与发展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早期发展</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高层建筑疏散与安全的研究始于20世纪初，随着高层建筑的兴起，人们开始关注建筑内的人员疏散问题。</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技术进步</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随着计算机技术的不断发展，模拟技术在高层建筑疏散与安全领域的应用逐渐普及，成为评估建筑安全性能的重要手段。</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未来趋势</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未来高层建筑疏散与安全模拟将更加注重智能化、精细化、实时化等方面的研究与应用，以应对高层建筑日益复杂的安全挑战。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高层建筑疏散与安全模拟技术</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离散事件模拟</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离散事件模拟是一种基于事件驱动的模拟方法，通过模拟建筑内人员、设备等实体状态的变化来模拟整个疏散过程。</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连续流模拟</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连续流模拟是一种基于流体动力学的模拟方法，通过模拟建筑内人流的连续流动来模拟疏散过程。</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混合模拟</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混合模拟是一种结合离散事件模拟和连续流模拟的方法，能够更准确地模拟高层建筑疏散与安全情况。</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计算机模拟技术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优化算法</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优化算法是一种寻找最优解的算法，通过优化建筑内疏散路径、疏散时间等参数来提高疏散效率。</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仿真算法</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仿真算法是一种基于统计学的算法，通过大量重复试验来获取建筑内疏散过程的统计规律。</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概率模型</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概率模型是一种基于概率论的模型，通过建立建筑内人员行为的概率分布来模拟疏散过程。</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数学模型与算法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2500" b="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Egress Simulation是一款专门用于高层建筑疏散与安全模拟的软件，具有强大的建模和可视化功能。</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Egress Simulation</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Simulink是MATLAB的一个模块，可用于建立离散事件和连续流模型，并进行模拟分析。</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Simulink</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AnyLogic是一款基于Java的仿真软件，可用于建立高层建筑疏散与安全模型，并进行模拟分析。</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AnyLogic</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模拟软件与工具</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精度</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高层建筑疏散与安全模拟的精度取决于所采用的模型、算法和参数的准确性。提高精度的方法包括采用更精确的模型、优化算法和参数调整等。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可靠性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可靠性是指模拟结果的可靠性和可信度。为了提高可靠性，可以采用多种方法进行验证和校准，例如对比实际数据、进行交叉验证等。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56" b="5556"/>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模拟精度与可靠性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高层建筑疏散场景与模型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高层住宅楼通常有多个单元，每个单元有多个住户，疏散时需要考虑住户的分布和逃生路线。</a:t>
            </a:r>
          </a:p>
        </p:txBody>
      </p:sp>
      <p:pic>
        <p:nvPicPr>
          <p:cNvPr id="6" name="Picture 6"/>
          <p:cNvPicPr>
            <a:picLocks noChangeAspect="1"/>
          </p:cNvPicPr>
          <p:nvPr/>
        </p:nvPicPr>
        <p:blipFill>
          <a:blip r:embed="rId2"/>
          <a:srcRect l="15708" r="1570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住宅楼</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办公楼内人员密集，楼层布局复杂，疏散时需要快速、有序地引导人员撤离。</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办公楼</a:t>
            </a:r>
          </a:p>
        </p:txBody>
      </p:sp>
      <p:pic>
        <p:nvPicPr>
          <p:cNvPr id="10" name="Picture 10"/>
          <p:cNvPicPr>
            <a:picLocks noChangeAspect="1"/>
          </p:cNvPicPr>
          <p:nvPr/>
        </p:nvPicPr>
        <p:blipFill>
          <a:blip r:embed="rId3"/>
          <a:srcRect l="19583" r="1958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商业综合体通常包含商场、餐厅、娱乐设施等，人员流动性大，疏散时需要特别注意安全出口和紧急通道的设置。</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商业综合体</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建筑类型与特点</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53701" y="4884250"/>
            <a:ext cx="3947500" cy="3947500"/>
          </a:xfrm>
          <a:prstGeom prst="ellipse">
            <a:avLst/>
          </a:prstGeom>
          <a:solidFill>
            <a:schemeClr val="accen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93562" y="4996164"/>
            <a:ext cx="3947500" cy="3947500"/>
          </a:xfrm>
          <a:prstGeom prst="ellipse">
            <a:avLst/>
          </a:prstGeom>
          <a:solidFill>
            <a:schemeClr val="accent1">
              <a:alpha val="8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110800" y="4996164"/>
            <a:ext cx="3947500" cy="3947500"/>
          </a:xfrm>
          <a:prstGeom prst="ellipse">
            <a:avLst/>
          </a:prstGeom>
          <a:solidFill>
            <a:schemeClr val="accent3">
              <a:alpha val="7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27301" y="3379716"/>
            <a:ext cx="2400300" cy="885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chemeClr val="dk1">
                    <a:alpha val="100000"/>
                  </a:schemeClr>
                </a:solidFill>
                <a:latin typeface="Microsoft Yahei"/>
                <a:ea typeface="Microsoft Yahei"/>
                <a:cs typeface="Microsoft Yahei"/>
              </a:rPr>
              <a:t>在紧急情况下，人们可能会因为恐慌而失去理智，导致疏散效率降低。</a:t>
            </a:r>
          </a:p>
        </p:txBody>
      </p:sp>
      <p:cxnSp>
        <p:nvCxnSpPr>
          <p:cNvPr id="6" name="Connector 6"/>
          <p:cNvCxnSpPr/>
          <p:nvPr/>
        </p:nvCxnSpPr>
        <p:spPr>
          <a:xfrm flipH="1" flipV="1">
            <a:off x="2820348" y="4411889"/>
            <a:ext cx="0" cy="578834"/>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318427" y="5815372"/>
            <a:ext cx="795445" cy="795445"/>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flipH="1" flipV="1">
            <a:off x="6084550" y="3852263"/>
            <a:ext cx="0" cy="1143902"/>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9" name="Freeform 9"/>
          <p:cNvSpPr/>
          <p:nvPr/>
        </p:nvSpPr>
        <p:spPr>
          <a:xfrm>
            <a:off x="9172034" y="5917816"/>
            <a:ext cx="590558" cy="59055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flipV="1">
            <a:off x="9467312" y="3097081"/>
            <a:ext cx="0" cy="189908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1379651" y="2930838"/>
            <a:ext cx="289560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725" b="1">
                <a:solidFill>
                  <a:schemeClr val="accent1">
                    <a:alpha val="100000"/>
                  </a:schemeClr>
                </a:solidFill>
                <a:latin typeface="Microsoft Yahei"/>
                <a:ea typeface="Microsoft Yahei"/>
                <a:cs typeface="Microsoft Yahei"/>
              </a:rPr>
              <a:t>恐慌行为</a:t>
            </a:r>
          </a:p>
        </p:txBody>
      </p:sp>
      <p:sp>
        <p:nvSpPr>
          <p:cNvPr id="12" name="TextBox 12"/>
          <p:cNvSpPr txBox="1"/>
          <p:nvPr/>
        </p:nvSpPr>
        <p:spPr>
          <a:xfrm>
            <a:off x="4884400" y="2688361"/>
            <a:ext cx="2400300" cy="885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chemeClr val="dk1">
                    <a:alpha val="100000"/>
                  </a:schemeClr>
                </a:solidFill>
                <a:latin typeface="Microsoft Yahei"/>
                <a:ea typeface="Microsoft Yahei"/>
                <a:cs typeface="Microsoft Yahei"/>
              </a:rPr>
              <a:t>人们可能会采取自救措施，如寻找安全出口或使用灭火器等。</a:t>
            </a:r>
          </a:p>
        </p:txBody>
      </p:sp>
      <p:sp>
        <p:nvSpPr>
          <p:cNvPr id="13" name="TextBox 13"/>
          <p:cNvSpPr txBox="1"/>
          <p:nvPr/>
        </p:nvSpPr>
        <p:spPr>
          <a:xfrm>
            <a:off x="4636750" y="2254182"/>
            <a:ext cx="289560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725" b="1">
                <a:solidFill>
                  <a:schemeClr val="accent1">
                    <a:alpha val="100000"/>
                  </a:schemeClr>
                </a:solidFill>
                <a:latin typeface="Microsoft Yahei"/>
                <a:ea typeface="Microsoft Yahei"/>
                <a:cs typeface="Microsoft Yahei"/>
              </a:rPr>
              <a:t>自救行为</a:t>
            </a:r>
          </a:p>
        </p:txBody>
      </p:sp>
      <p:sp>
        <p:nvSpPr>
          <p:cNvPr id="14" name="TextBox 14"/>
          <p:cNvSpPr txBox="1"/>
          <p:nvPr/>
        </p:nvSpPr>
        <p:spPr>
          <a:xfrm>
            <a:off x="8267162" y="1997007"/>
            <a:ext cx="2400300" cy="885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chemeClr val="dk1">
                    <a:alpha val="100000"/>
                  </a:schemeClr>
                </a:solidFill>
                <a:latin typeface="Microsoft Yahei"/>
                <a:ea typeface="Microsoft Yahei"/>
                <a:cs typeface="Microsoft Yahei"/>
              </a:rPr>
              <a:t>人们可能会互相帮助，共同逃生。</a:t>
            </a:r>
          </a:p>
        </p:txBody>
      </p:sp>
      <p:sp>
        <p:nvSpPr>
          <p:cNvPr id="15" name="TextBox 15"/>
          <p:cNvSpPr txBox="1"/>
          <p:nvPr/>
        </p:nvSpPr>
        <p:spPr>
          <a:xfrm>
            <a:off x="8019512" y="1572512"/>
            <a:ext cx="2543175"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725" b="1">
                <a:solidFill>
                  <a:schemeClr val="accent1">
                    <a:alpha val="100000"/>
                  </a:schemeClr>
                </a:solidFill>
                <a:latin typeface="Microsoft Yahei"/>
                <a:ea typeface="Microsoft Yahei"/>
                <a:cs typeface="Microsoft Yahei"/>
              </a:rPr>
              <a:t>互助行为</a:t>
            </a:r>
          </a:p>
        </p:txBody>
      </p:sp>
      <p:sp>
        <p:nvSpPr>
          <p:cNvPr id="16" name="Freeform 16"/>
          <p:cNvSpPr/>
          <p:nvPr/>
        </p:nvSpPr>
        <p:spPr>
          <a:xfrm>
            <a:off x="5704906" y="5851529"/>
            <a:ext cx="759288" cy="759288"/>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人群行为模型</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https://d.book118.com/788051107005006031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2024-09-07T16:51:00.950</cp:lastPrinted>
  <dcterms:created xsi:type="dcterms:W3CDTF">2024-09-07T08:51:00Z</dcterms:created>
  <dcterms:modified xsi:type="dcterms:W3CDTF">2024-09-07T08:51:03Z</dcterms:modified>
</cp:coreProperties>
</file>