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2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0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C425F-A217-48E2-BCDA-06178DF33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ADA2A-92C3-49E8-9024-5E5CCF27D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2C4B7-F172-4088-9226-8F3DD24EC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DE97F-8DD8-4A0C-AE56-9EB602ACA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F124AA-E78A-4B77-AB4B-C8609C6DE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B14FFA-4E6A-42CF-B6D6-103661CFE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1CD477-C9D9-4183-9E58-D7D5ADD86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5ED0B-289B-4D1B-B1D1-67D7C5D38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ECE95C-A1F4-40AB-BED6-7C0FB6BCF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E39E0-F647-4651-A44B-0770D6549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5E510-6DE1-4EA5-8FE6-49313C5C5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711" r:id="rId2"/>
    <p:sldLayoutId id="2147484712" r:id="rId3"/>
    <p:sldLayoutId id="2147484713" r:id="rId4"/>
    <p:sldLayoutId id="2147484714" r:id="rId5"/>
    <p:sldLayoutId id="2147484715" r:id="rId6"/>
    <p:sldLayoutId id="2147484716" r:id="rId7"/>
    <p:sldLayoutId id="2147484717" r:id="rId8"/>
    <p:sldLayoutId id="2147484718" r:id="rId9"/>
    <p:sldLayoutId id="2147484719" r:id="rId10"/>
    <p:sldLayoutId id="214748472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18" Type="http://schemas.openxmlformats.org/officeDocument/2006/relationships/tags" Target="../tags/tag131.xml" /><Relationship Id="rId19" Type="http://schemas.openxmlformats.org/officeDocument/2006/relationships/tags" Target="../tags/tag132.xml" /><Relationship Id="rId2" Type="http://schemas.openxmlformats.org/officeDocument/2006/relationships/tags" Target="../tags/tag115.xml" /><Relationship Id="rId20" Type="http://schemas.openxmlformats.org/officeDocument/2006/relationships/tags" Target="../tags/tag133.xml" /><Relationship Id="rId21" Type="http://schemas.openxmlformats.org/officeDocument/2006/relationships/tags" Target="../tags/tag134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20" Type="http://schemas.openxmlformats.org/officeDocument/2006/relationships/tags" Target="../tags/tag203.xml" /><Relationship Id="rId21" Type="http://schemas.openxmlformats.org/officeDocument/2006/relationships/tags" Target="../tags/tag204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5404003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风的形成与风力利用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风的概述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风的定义</a:t>
            </a:r>
            <a:endParaRPr lang="zh-CN" altLang="en-US"/>
          </a:p>
        </p:txBody>
      </p:sp>
      <p:sp>
        <p:nvSpPr>
          <p:cNvPr id="10489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9259886" y="1161080"/>
            <a:ext cx="995787" cy="289752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9284413" y="4389029"/>
            <a:ext cx="946634" cy="260006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任意多边形 18"/>
          <p:cNvSpPr/>
          <p:nvPr>
            <p:custDataLst>
              <p:tags r:id="rId4"/>
            </p:custDataLst>
          </p:nvPr>
        </p:nvSpPr>
        <p:spPr>
          <a:xfrm>
            <a:off x="8457578" y="2108616"/>
            <a:ext cx="2600063" cy="392382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4" name="任意多边形 19"/>
          <p:cNvSpPr/>
          <p:nvPr>
            <p:custDataLst>
              <p:tags r:id="rId5"/>
            </p:custDataLst>
          </p:nvPr>
        </p:nvSpPr>
        <p:spPr>
          <a:xfrm flipV="1">
            <a:off x="8309122" y="1364400"/>
            <a:ext cx="2897528" cy="139240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621968" y="1161725"/>
            <a:ext cx="995787" cy="289583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647787" y="4389029"/>
            <a:ext cx="946634" cy="260006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任意多边形 4"/>
          <p:cNvSpPr/>
          <p:nvPr>
            <p:custDataLst>
              <p:tags r:id="rId8"/>
            </p:custDataLst>
          </p:nvPr>
        </p:nvSpPr>
        <p:spPr>
          <a:xfrm>
            <a:off x="1820952" y="2108616"/>
            <a:ext cx="2600063" cy="392382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2" name="任意多边形 5"/>
          <p:cNvSpPr/>
          <p:nvPr>
            <p:custDataLst>
              <p:tags r:id="rId9"/>
            </p:custDataLst>
          </p:nvPr>
        </p:nvSpPr>
        <p:spPr>
          <a:xfrm flipV="1">
            <a:off x="1671850" y="1364400"/>
            <a:ext cx="2895833" cy="139240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820952" y="2933515"/>
            <a:ext cx="2600063" cy="234261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空气的水平运动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8457578" y="2933515"/>
            <a:ext cx="2600063" cy="234261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类型：和风、疾风、狂风等</a:t>
            </a:r>
            <a:endParaRPr sz="2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6026128" y="1177216"/>
            <a:ext cx="995787" cy="289583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6051301" y="4404520"/>
            <a:ext cx="946634" cy="260006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任意多边形 11"/>
          <p:cNvSpPr/>
          <p:nvPr>
            <p:custDataLst>
              <p:tags r:id="rId14"/>
            </p:custDataLst>
          </p:nvPr>
        </p:nvSpPr>
        <p:spPr>
          <a:xfrm>
            <a:off x="5224466" y="2122816"/>
            <a:ext cx="2600063" cy="392382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任意多边形 12"/>
          <p:cNvSpPr/>
          <p:nvPr>
            <p:custDataLst>
              <p:tags r:id="rId15"/>
            </p:custDataLst>
          </p:nvPr>
        </p:nvSpPr>
        <p:spPr>
          <a:xfrm flipV="1">
            <a:off x="5076010" y="1379891"/>
            <a:ext cx="2895833" cy="139240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5224466" y="2948360"/>
            <a:ext cx="2600063" cy="234261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产生的原因：气压差异</a:t>
            </a:r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风的分类</a:t>
            </a:r>
            <a:endParaRPr lang="zh-CN" altLang="en-US"/>
          </a:p>
        </p:txBody>
      </p:sp>
      <p:sp>
        <p:nvSpPr>
          <p:cNvPr id="1048972" name="圆角矩形 26"/>
          <p:cNvSpPr/>
          <p:nvPr>
            <p:custDataLst>
              <p:tags r:id="rId2"/>
            </p:custDataLst>
          </p:nvPr>
        </p:nvSpPr>
        <p:spPr>
          <a:xfrm>
            <a:off x="1524000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4" name="圆角矩形 28"/>
          <p:cNvSpPr/>
          <p:nvPr>
            <p:custDataLst>
              <p:tags r:id="rId3"/>
            </p:custDataLst>
          </p:nvPr>
        </p:nvSpPr>
        <p:spPr>
          <a:xfrm>
            <a:off x="1526277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76" name="文本框 31"/>
          <p:cNvSpPr txBox="1"/>
          <p:nvPr>
            <p:custDataLst>
              <p:tags r:id="rId4"/>
            </p:custDataLst>
          </p:nvPr>
        </p:nvSpPr>
        <p:spPr>
          <a:xfrm>
            <a:off x="1662881" y="2355440"/>
            <a:ext cx="2045769" cy="305147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按照风力等级划分：分为0-12级，其中0级为无风，12级为飓风。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圆角矩形 29"/>
          <p:cNvSpPr/>
          <p:nvPr>
            <p:custDataLst>
              <p:tags r:id="rId5"/>
            </p:custDataLst>
          </p:nvPr>
        </p:nvSpPr>
        <p:spPr>
          <a:xfrm>
            <a:off x="4026131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0" name="圆角矩形 32"/>
          <p:cNvSpPr/>
          <p:nvPr>
            <p:custDataLst>
              <p:tags r:id="rId6"/>
            </p:custDataLst>
          </p:nvPr>
        </p:nvSpPr>
        <p:spPr>
          <a:xfrm>
            <a:off x="4028408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2" name="文本框 34"/>
          <p:cNvSpPr txBox="1"/>
          <p:nvPr>
            <p:custDataLst>
              <p:tags r:id="rId7"/>
            </p:custDataLst>
          </p:nvPr>
        </p:nvSpPr>
        <p:spPr>
          <a:xfrm>
            <a:off x="4167288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按照风向划分：分为顺时针旋转的风和逆时针旋转的风。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圆角矩形 3"/>
          <p:cNvSpPr/>
          <p:nvPr>
            <p:custDataLst>
              <p:tags r:id="rId8"/>
            </p:custDataLst>
          </p:nvPr>
        </p:nvSpPr>
        <p:spPr>
          <a:xfrm>
            <a:off x="6528262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6" name="圆角矩形 4"/>
          <p:cNvSpPr/>
          <p:nvPr>
            <p:custDataLst>
              <p:tags r:id="rId9"/>
            </p:custDataLst>
          </p:nvPr>
        </p:nvSpPr>
        <p:spPr>
          <a:xfrm>
            <a:off x="653053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8" name="文本框 5"/>
          <p:cNvSpPr txBox="1"/>
          <p:nvPr>
            <p:custDataLst>
              <p:tags r:id="rId10"/>
            </p:custDataLst>
          </p:nvPr>
        </p:nvSpPr>
        <p:spPr>
          <a:xfrm>
            <a:off x="6668850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按照形成原因划分：分为温带气旋、热带气旋、锋面等形成的不同类型。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圆角矩形 8"/>
          <p:cNvSpPr/>
          <p:nvPr>
            <p:custDataLst>
              <p:tags r:id="rId11"/>
            </p:custDataLst>
          </p:nvPr>
        </p:nvSpPr>
        <p:spPr>
          <a:xfrm>
            <a:off x="9030393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2" name="圆角矩形 9"/>
          <p:cNvSpPr/>
          <p:nvPr>
            <p:custDataLst>
              <p:tags r:id="rId12"/>
            </p:custDataLst>
          </p:nvPr>
        </p:nvSpPr>
        <p:spPr>
          <a:xfrm>
            <a:off x="903266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4" name="文本框 10"/>
          <p:cNvSpPr txBox="1"/>
          <p:nvPr>
            <p:custDataLst>
              <p:tags r:id="rId13"/>
            </p:custDataLst>
          </p:nvPr>
        </p:nvSpPr>
        <p:spPr>
          <a:xfrm>
            <a:off x="9170981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按照季节划分：分为夏季风和冬季风。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风的作用</a:t>
            </a:r>
            <a:endParaRPr lang="zh-CN" altLang="en-US"/>
          </a:p>
        </p:txBody>
      </p:sp>
      <p:sp>
        <p:nvSpPr>
          <p:cNvPr id="10490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风能是一种可再生能源，可用于发电、灌溉等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风能可以促进自然界的物质循环和能量流动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风能可以用于航海、航空等交通工具的动力来源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风能可以调节气候，影响天气变化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风的形成</a:t>
            </a:r>
            <a:endParaRPr lang="zh-CN" altLang="en-US"/>
          </a:p>
        </p:txBody>
      </p:sp>
      <p:sp>
        <p:nvSpPr>
          <p:cNvPr id="10491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大气流动的原因</a:t>
            </a:r>
            <a:endParaRPr lang="zh-CN" altLang="en-US"/>
          </a:p>
        </p:txBody>
      </p:sp>
      <p:sp>
        <p:nvSpPr>
          <p:cNvPr id="1049160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温度差：由于地球表面不同地区接收到的太阳辐射量不同，导致温度有差异，引起空气流动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气压差：高压区和低压区之间的气压差异也会导致空气从高压区流向低压区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地形影响：山脉、河流等地形因素会对气流产生影响，形成复杂的气流运动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大气环流：地球上存在着各种规模的气流运动，如季风、洋流等，这些气流运动的形成与地球自转、地球表面温度和气压分布等因素有关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风向和风速的影响因素</a:t>
            </a:r>
            <a:endParaRPr lang="zh-CN" altLang="en-US"/>
          </a:p>
        </p:txBody>
      </p:sp>
      <p:sp>
        <p:nvSpPr>
          <p:cNvPr id="104921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地理位置：不同地区的地形、地貌、气候条件等都会影响风向和风速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高度和地形：不同高度和地形也会影响风向和风速，例如山谷风、海陆风等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气象条件：如气压、温度、湿度等气象因素也会影响风向和风速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季节变化：不同季节的气候特点会导致风向和风速的变化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风的变化和预测</a:t>
            </a:r>
            <a:endParaRPr lang="zh-CN" altLang="en-US"/>
          </a:p>
        </p:txBody>
      </p:sp>
      <p:sp>
        <p:nvSpPr>
          <p:cNvPr id="1049292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风的变化：风向、风速、风力随时间、地点、气候等因素的变化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8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0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风的预测：利用气象数据、卫星遥感等技术手段对未来风向、风速等进行预测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4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6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风的变化规律：风向、风速的变化规律及其影响因素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0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2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风的预报：根据气象数据、卫星遥感等技术手段对未来风向、风速等进行预报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风能的利用</a:t>
            </a:r>
            <a:endParaRPr lang="zh-CN" altLang="en-US"/>
          </a:p>
        </p:txBody>
      </p:sp>
      <p:sp>
        <p:nvSpPr>
          <p:cNvPr id="10493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风能的特点和优势</a:t>
            </a:r>
            <a:endParaRPr lang="zh-CN" altLang="en-US"/>
          </a:p>
        </p:txBody>
      </p:sp>
      <p:sp>
        <p:nvSpPr>
          <p:cNvPr id="10494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可再生资源：风能是可再生资源，不会像化石燃料那样耗尽。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6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分布广泛：风能分布广泛，尤其在地球上许多地区都有丰富的风能资源。</a:t>
            </a:r>
            <a:endParaRPr sz="16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技术成熟：随着科技的发展，风力发电技术已经非常成熟，具有较高的可靠性和稳定性。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清洁能源：风能不会产生有害物质，对环境友好。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https://d.book118.com/788054040035006023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3_3"/>
  <p:tag name="KSO_WM_UNIT_INDEX" val="1_3_3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3_4"/>
  <p:tag name="KSO_WM_UNIT_INDEX" val="1_3_4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2*l_h_i*1_3_1"/>
  <p:tag name="KSO_WM_UNIT_INDEX" val="1_3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3_2"/>
  <p:tag name="KSO_WM_UNIT_INDEX" val="1_3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1_3"/>
  <p:tag name="KSO_WM_UNIT_INDEX" val="1_1_3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1_4"/>
  <p:tag name="KSO_WM_UNIT_INDEX" val="1_1_4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2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2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2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2_3"/>
  <p:tag name="KSO_WM_UNIT_INDEX" val="1_2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2_4"/>
  <p:tag name="KSO_WM_UNIT_INDEX" val="1_2_4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2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2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Montserrat ExtraBold</vt:lpstr>
      <vt:lpstr>宋体</vt:lpstr>
      <vt:lpstr>Office Theme</vt:lpstr>
      <vt:lpstr>风的形成与风力利用</vt:lpstr>
      <vt:lpstr>目录</vt:lpstr>
      <vt:lpstr>添加章节标题</vt:lpstr>
      <vt:lpstr>风的概述</vt:lpstr>
      <vt:lpstr>风的定义</vt:lpstr>
      <vt:lpstr>风的分类</vt:lpstr>
      <vt:lpstr>风的作用</vt:lpstr>
      <vt:lpstr>风的形成</vt:lpstr>
      <vt:lpstr>大气流动的原因</vt:lpstr>
      <vt:lpstr>风向和风速的影响因素</vt:lpstr>
      <vt:lpstr>风的变化和预测</vt:lpstr>
      <vt:lpstr>风能的利用</vt:lpstr>
      <vt:lpstr>风能的特点和优势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2024-08-29T16:55:42.219</cp:lastPrinted>
  <dcterms:created xsi:type="dcterms:W3CDTF">2024-08-29T08:55:42Z</dcterms:created>
  <dcterms:modified xsi:type="dcterms:W3CDTF">2024-08-29T08:55:44Z</dcterms:modified>
</cp:coreProperties>
</file>