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FCF543-F602-4FC8-829A-151C8EB9F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0B485-0449-4FA0-9C4C-EA90E010E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E78555-C988-4752-B8E9-7886B8648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04207C-C0B3-4C8C-B62C-1D03B8E7CD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D6CEF5-66C9-44FA-B687-4F4DC5F077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7647F-9FA8-4A85-AAB6-07EB435A80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D02CD8-AA72-445F-8ABE-AB218CBD82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0CD4E-C941-4CD7-B760-C39ABFEE2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D682F2-2FE0-464C-B30F-E7777C48F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46475-0E68-4981-99A6-998719459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5B690-87BB-40DD-A90E-B688502B3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6611303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职业教育面临的形势与改革趋势\n## 1.职业教育的发展现状与挑战\n### 1.1职业教育市场规模与增长趋势\n### 1.2职业教育行业结构与竞争格局\n### 1.3职业教育面临的痛点与问题\n## 2.职业教育改革政策与趋势分析\n### 2.1国家职业教育改革政策与措施\n### 2.2地方职业教育改革实践与创新\n### 2.3职业教育改革趋势与发展方向\n## 3.职业教育课程体系与教学方法改革\n### 3.1职业教育课程体系建设与优化\n### 3.2职业教育教学方法创新与实践\n### 3.3职业教育课程改革与教学质量提升\n## 4.职业教育校企合作与产教融合\n### 4.1职业教育校企合作模式与案例\n### 4.2职业教育产教融合实践与探索\n### 4.3职业教育校企合作与产教融合的未来发展\n## 5.职业教育国际化与本土化相结合\n### 5.1职业教育国际化发展趋势与机遇\n### 5.2职业教育本土化特色与优势\n### 5.3职业教育国际化与本土化相结合的实践与探索\n## 6.职业教育信息化与智能化发展\n### 6.1职业教育信息化建设与发展\n### 6.2职业教育智能化教学手段与工具\n### 6.3职业教育信息化与智能化发展的未来展望\n## 7.职业教育未来发展趋势与前景\n### 7.1职业教育市场规模与增长潜力\n### 7.2职业教育行业结构与发展机遇\n### 7.3职业教育未来发展趋势与前景预测\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5600"/>
              <a:t>职业教育面临的形势与改革趋势</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1" name="" descr="{&quot;isTemplate&quot;:true,&quot;type&quot;:2}"/>
        <p:cNvGrpSpPr/>
        <p:nvPr/>
      </p:nvGrpSpPr>
      <p:grpSpPr>
        <a:xfrm>
          <a:off x="0" y="0"/>
          <a:ext cx="0" cy="0"/>
        </a:xfrm>
      </p:grpSpPr>
      <p:sp>
        <p:nvSpPr>
          <p:cNvPr id="62"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职业教育的发展现状与挑战</a:t>
            </a:r>
            <a:endParaRPr/>
          </a:p>
        </p:txBody>
      </p:sp>
      <p:sp>
        <p:nvSpPr>
          <p:cNvPr id="6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pic>
        <p:nvPicPr>
          <p:cNvPr id="198"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9"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00" name="Group 2"/>
            <p:cNvGrpSpPr/>
            <p:nvPr/>
          </p:nvGrpSpPr>
          <p:grpSpPr>
            <a:xfrm>
              <a:off x="5982796" y="3116804"/>
              <a:ext cx="5783287" cy="1610798"/>
              <a:chOff x="5982796" y="3116804"/>
              <a:chExt cx="5783287" cy="1610798"/>
            </a:xfrm>
          </p:grpSpPr>
          <p:sp>
            <p:nvSpPr>
              <p:cNvPr id="201"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职业教育市场规模持续扩大</a:t>
                </a:r>
                <a:endParaRPr/>
              </a:p>
            </p:txBody>
          </p:sp>
          <p:sp>
            <p:nvSpPr>
              <p:cNvPr id="202"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近年来，职业教育市场规模逐年扩大，增速快于普通教育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职业教育在人才市场上的需求旺盛，尤其是高技能人才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职业教育与产业发展的紧密结合，为市场提供了更多就业机会</a:t>
                </a:r>
                <a:endParaRPr/>
              </a:p>
            </p:txBody>
          </p:sp>
        </p:grpSp>
        <p:grpSp>
          <p:nvGrpSpPr>
            <p:cNvPr id="203" name="Group 5"/>
            <p:cNvGrpSpPr/>
            <p:nvPr/>
          </p:nvGrpSpPr>
          <p:grpSpPr>
            <a:xfrm>
              <a:off x="5982796" y="4769459"/>
              <a:ext cx="5783287" cy="1610798"/>
              <a:chOff x="5982796" y="4769459"/>
              <a:chExt cx="5783287" cy="1610798"/>
            </a:xfrm>
          </p:grpSpPr>
          <p:sp>
            <p:nvSpPr>
              <p:cNvPr id="204"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职业教育增长趋势明显</a:t>
                </a:r>
                <a:endParaRPr/>
              </a:p>
            </p:txBody>
          </p:sp>
          <p:sp>
            <p:nvSpPr>
              <p:cNvPr id="205"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随着产业升级和结构调整，职业教育的重要性日益凸显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国家对职业教育的政策扶持力度加大，推动职业教育快速发展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职业教育国际化进程加快，吸引了更多国际学生和教师</a:t>
                </a:r>
                <a:endParaRPr/>
              </a:p>
            </p:txBody>
          </p:sp>
        </p:grpSp>
        <p:grpSp>
          <p:nvGrpSpPr>
            <p:cNvPr id="206" name="Group 407"/>
            <p:cNvGrpSpPr/>
            <p:nvPr/>
          </p:nvGrpSpPr>
          <p:grpSpPr>
            <a:xfrm>
              <a:off x="5982796" y="1468163"/>
              <a:ext cx="5700871" cy="1610798"/>
              <a:chOff x="5982796" y="1468163"/>
              <a:chExt cx="5700871" cy="1610798"/>
            </a:xfrm>
          </p:grpSpPr>
          <p:sp>
            <p:nvSpPr>
              <p:cNvPr id="207"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职业教育面临的市场竞争加剧</a:t>
                </a:r>
                <a:endParaRPr/>
              </a:p>
            </p:txBody>
          </p:sp>
          <p:sp>
            <p:nvSpPr>
              <p:cNvPr id="208"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职业教育市场竞争激烈，各类职业院校和培训机构众多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职业教育服务质量参差不齐，影响了职业教育的整体形象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职业教育国际化竞争加剧，需要提升国际竞争力</a:t>
                </a:r>
                <a:endParaRPr/>
              </a:p>
            </p:txBody>
          </p:sp>
        </p:grpSp>
      </p:grpSp>
      <p:sp>
        <p:nvSpPr>
          <p:cNvPr id="20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职业教育市场规模与增长趋势</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grpSp>
        <p:nvGrpSpPr>
          <p:cNvPr id="21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18" name="Group 9"/>
            <p:cNvGrpSpPr/>
            <p:nvPr/>
          </p:nvGrpSpPr>
          <p:grpSpPr>
            <a:xfrm>
              <a:off x="5982796" y="1521950"/>
              <a:ext cx="5687135" cy="1523479"/>
              <a:chOff x="5982796" y="1521950"/>
              <a:chExt cx="5687135" cy="1523479"/>
            </a:xfrm>
          </p:grpSpPr>
          <p:sp>
            <p:nvSpPr>
              <p:cNvPr id="21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职业教育行业结构多元化</a:t>
                </a:r>
                <a:endParaRPr/>
              </a:p>
            </p:txBody>
          </p:sp>
          <p:sp>
            <p:nvSpPr>
              <p:cNvPr id="22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职业教育包括中等职业教育、高等职业教育和职业培训等多个层次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职业教育涵盖了众多行业领域，如信息技术、制造业、服务业等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职业教育与产业发展的紧密结合，为行业结构多元化提供了条件</a:t>
                </a:r>
                <a:endParaRPr/>
              </a:p>
            </p:txBody>
          </p:sp>
        </p:grpSp>
        <p:grpSp>
          <p:nvGrpSpPr>
            <p:cNvPr id="221" name="Group 2"/>
            <p:cNvGrpSpPr/>
            <p:nvPr/>
          </p:nvGrpSpPr>
          <p:grpSpPr>
            <a:xfrm>
              <a:off x="5982796" y="3170591"/>
              <a:ext cx="5783287" cy="1523479"/>
              <a:chOff x="5982796" y="3170591"/>
              <a:chExt cx="5783287" cy="1523479"/>
            </a:xfrm>
          </p:grpSpPr>
          <p:sp>
            <p:nvSpPr>
              <p:cNvPr id="22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职业教育竞争格局日趋激烈</a:t>
                </a:r>
                <a:endParaRPr/>
              </a:p>
            </p:txBody>
          </p:sp>
          <p:sp>
            <p:nvSpPr>
              <p:cNvPr id="22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职业教育市场竞争激烈，各类职业院校和培训机构众多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职业教育服务质量参差不齐，影响了职业教育的整体形象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职业教育国际化竞争加剧，需要提升国际竞争力</a:t>
                </a:r>
                <a:endParaRPr/>
              </a:p>
            </p:txBody>
          </p:sp>
        </p:grpSp>
        <p:grpSp>
          <p:nvGrpSpPr>
            <p:cNvPr id="224" name="Group 5"/>
            <p:cNvGrpSpPr/>
            <p:nvPr/>
          </p:nvGrpSpPr>
          <p:grpSpPr>
            <a:xfrm>
              <a:off x="5982796" y="4823246"/>
              <a:ext cx="5783287" cy="1523479"/>
              <a:chOff x="5982796" y="4823246"/>
              <a:chExt cx="5783287" cy="1523479"/>
            </a:xfrm>
          </p:grpSpPr>
          <p:sp>
            <p:nvSpPr>
              <p:cNvPr id="22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职业教育行业结构优化与升级</a:t>
                </a:r>
                <a:endParaRPr/>
              </a:p>
            </p:txBody>
          </p:sp>
          <p:sp>
            <p:nvSpPr>
              <p:cNvPr id="22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职业教育行业结构需要不断优化，以适应产业升级和结构调整的需要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职业教育需要加强与产业的深度融合，提升人才培养质量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职业教育需要加强国际化交流与合作，提升国际竞争力</a:t>
                </a:r>
                <a:endParaRPr/>
              </a:p>
            </p:txBody>
          </p:sp>
        </p:grpSp>
      </p:grpSp>
      <p:pic>
        <p:nvPicPr>
          <p:cNvPr id="22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职业教育行业结构与竞争格局</a:t>
            </a:r>
            <a:endParaRPr lang="en-US" altLang="zh-CN" sz="2800" b="1">
              <a:latin typeface="+mj-ea"/>
              <a:ea typeface="+mj-ea"/>
            </a:endParaRPr>
          </a:p>
        </p:txBody>
      </p:sp>
      <p:sp>
        <p:nvSpPr>
          <p:cNvPr id="22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2" name="" descr="{&quot;isTemplate&quot;:true,&quot;type&quot;:3}"/>
        <p:cNvGrpSpPr/>
        <p:nvPr/>
      </p:nvGrpSpPr>
      <p:grpSpPr>
        <a:xfrm>
          <a:off x="0" y="0"/>
          <a:ext cx="0" cy="0"/>
        </a:xfrm>
      </p:grpSpPr>
      <p:grpSp>
        <p:nvGrpSpPr>
          <p:cNvPr id="23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4" name=""/>
            <p:cNvGrpSpPr/>
            <p:nvPr/>
          </p:nvGrpSpPr>
          <p:grpSpPr>
            <a:xfrm>
              <a:off x="4252327" y="1207692"/>
              <a:ext cx="8485777" cy="1440001"/>
              <a:chOff x="4252327" y="1207692"/>
              <a:chExt cx="8485777" cy="1440001"/>
            </a:xfrm>
          </p:grpSpPr>
          <p:sp>
            <p:nvSpPr>
              <p:cNvPr id="23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职业教育人才培养质量不高</a:t>
                </a:r>
                <a:endParaRPr lang="en-US" altLang="zh-CN" sz="2000" b="1">
                  <a:latin typeface="Microsoft YaHei" panose="020b0503020204020204" pitchFamily="34" charset="-122"/>
                  <a:ea typeface="Microsoft YaHei" panose="020b0503020204020204" pitchFamily="34" charset="-122"/>
                </a:endParaRPr>
              </a:p>
            </p:txBody>
          </p:sp>
          <p:sp>
            <p:nvSpPr>
              <p:cNvPr id="23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职业教育人才培养与产业需求脱节，导致人才供需失衡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职业教育课程体系不完善，缺乏针对性和实用性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职业教育教学方法落后，难以提高学生的学习兴趣和动手能力</a:t>
                </a:r>
                <a:endParaRPr/>
              </a:p>
            </p:txBody>
          </p:sp>
          <p:pic>
            <p:nvPicPr>
              <p:cNvPr id="23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9" name=""/>
            <p:cNvGrpSpPr/>
            <p:nvPr/>
          </p:nvGrpSpPr>
          <p:grpSpPr>
            <a:xfrm>
              <a:off x="4252325" y="2998393"/>
              <a:ext cx="8485779" cy="1440000"/>
              <a:chOff x="4252325" y="2998393"/>
              <a:chExt cx="8485779" cy="1440000"/>
            </a:xfrm>
          </p:grpSpPr>
          <p:sp>
            <p:nvSpPr>
              <p:cNvPr id="24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职业教育师资队伍建设不足</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职业教育师资队伍整体素质不高，缺乏专业的职业教育教师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职业教育教师培训体系不完善，教师教育教学能力有待提高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职业教育教师激励机制不健全，影响了教师的工作积极性和创新能力</a:t>
                </a:r>
                <a:endParaRPr/>
              </a:p>
            </p:txBody>
          </p:sp>
          <p:pic>
            <p:nvPicPr>
              <p:cNvPr id="24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4" name=""/>
            <p:cNvGrpSpPr/>
            <p:nvPr/>
          </p:nvGrpSpPr>
          <p:grpSpPr>
            <a:xfrm>
              <a:off x="4252323" y="4789093"/>
              <a:ext cx="8485781" cy="1440002"/>
              <a:chOff x="4252323" y="4789093"/>
              <a:chExt cx="8485781" cy="1440002"/>
            </a:xfrm>
          </p:grpSpPr>
          <p:sp>
            <p:nvSpPr>
              <p:cNvPr id="24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职业教育校企合作不够深入</a:t>
                </a:r>
                <a:endParaRPr lang="en-US" altLang="zh-CN" sz="2000" b="1">
                  <a:latin typeface="Microsoft YaHei" panose="020b0503020204020204" pitchFamily="34" charset="-122"/>
                  <a:ea typeface="Microsoft YaHei" panose="020b0503020204020204" pitchFamily="34" charset="-122"/>
                </a:endParaRPr>
              </a:p>
            </p:txBody>
          </p:sp>
          <p:sp>
            <p:nvSpPr>
              <p:cNvPr id="24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职业教育校企合作模式单一，缺乏深层次的合作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职业教育校企合作缺乏有效的政策支持和激励机制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职业教育校企合作需要加强产业与教育的深度融合，提升人才培养质量</a:t>
                </a:r>
                <a:endParaRPr/>
              </a:p>
            </p:txBody>
          </p:sp>
          <p:pic>
            <p:nvPicPr>
              <p:cNvPr id="24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职业教育面临的痛点与问题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0" name="" descr="{&quot;isTemplate&quot;:true,&quot;type&quot;:2}"/>
        <p:cNvGrpSpPr/>
        <p:nvPr/>
      </p:nvGrpSpPr>
      <p:grpSpPr>
        <a:xfrm>
          <a:off x="0" y="0"/>
          <a:ext cx="0" cy="0"/>
        </a:xfrm>
      </p:grpSpPr>
      <p:sp>
        <p:nvSpPr>
          <p:cNvPr id="251"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职业教育改革政策与趋势分析</a:t>
            </a:r>
            <a:endParaRPr/>
          </a:p>
        </p:txBody>
      </p:sp>
      <p:sp>
        <p:nvSpPr>
          <p:cNvPr id="25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descr="{&quot;isTemplate&quot;:true,&quot;type&quot;:3}"/>
        <p:cNvGrpSpPr/>
        <p:nvPr/>
      </p:nvGrpSpPr>
      <p:grpSpPr>
        <a:xfrm>
          <a:off x="0" y="0"/>
          <a:ext cx="0" cy="0"/>
        </a:xfrm>
      </p:grpSpPr>
      <p:pic>
        <p:nvPicPr>
          <p:cNvPr id="254"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55"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56" name="Group 2"/>
            <p:cNvGrpSpPr/>
            <p:nvPr/>
          </p:nvGrpSpPr>
          <p:grpSpPr>
            <a:xfrm>
              <a:off x="5982796" y="3116804"/>
              <a:ext cx="5783287" cy="1610798"/>
              <a:chOff x="5982796" y="3116804"/>
              <a:chExt cx="5783287" cy="1610798"/>
            </a:xfrm>
          </p:grpSpPr>
          <p:sp>
            <p:nvSpPr>
              <p:cNvPr id="257"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国家加强职业教育政策扶持</a:t>
                </a:r>
                <a:endParaRPr/>
              </a:p>
            </p:txBody>
          </p:sp>
          <p:sp>
            <p:nvSpPr>
              <p:cNvPr id="258"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国家出台了一系列职业教育改革政策和措施，如《国家职业教育改革实施方案》等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国家加大对职业教育的投入，提升职业教育服务水平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国家完善职业教育政策体系，为职业教育发展提供有力的政策支持</a:t>
                </a:r>
                <a:endParaRPr/>
              </a:p>
            </p:txBody>
          </p:sp>
        </p:grpSp>
        <p:grpSp>
          <p:nvGrpSpPr>
            <p:cNvPr id="259" name="Group 5"/>
            <p:cNvGrpSpPr/>
            <p:nvPr/>
          </p:nvGrpSpPr>
          <p:grpSpPr>
            <a:xfrm>
              <a:off x="5982796" y="4769459"/>
              <a:ext cx="5783287" cy="1610798"/>
              <a:chOff x="5982796" y="4769459"/>
              <a:chExt cx="5783287" cy="1610798"/>
            </a:xfrm>
          </p:grpSpPr>
          <p:sp>
            <p:nvSpPr>
              <p:cNvPr id="260"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国家职业教育改革政策导向</a:t>
                </a:r>
                <a:endParaRPr/>
              </a:p>
            </p:txBody>
          </p:sp>
          <p:sp>
            <p:nvSpPr>
              <p:cNvPr id="261"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国家职业教育改革政策强调加强职业教育与产业的深度融合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国家职业教育改革政策重视职业教育师资队伍建设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国家职业教育改革政策鼓励职业教育国际化交流与合作</a:t>
                </a:r>
                <a:endParaRPr/>
              </a:p>
            </p:txBody>
          </p:sp>
        </p:grpSp>
        <p:grpSp>
          <p:nvGrpSpPr>
            <p:cNvPr id="262" name="Group 407"/>
            <p:cNvGrpSpPr/>
            <p:nvPr/>
          </p:nvGrpSpPr>
          <p:grpSpPr>
            <a:xfrm>
              <a:off x="5982796" y="1468163"/>
              <a:ext cx="5700871" cy="1610798"/>
              <a:chOff x="5982796" y="1468163"/>
              <a:chExt cx="5700871" cy="1610798"/>
            </a:xfrm>
          </p:grpSpPr>
          <p:sp>
            <p:nvSpPr>
              <p:cNvPr id="263"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国家职业教育改革政策实施效果</a:t>
                </a:r>
                <a:endParaRPr/>
              </a:p>
            </p:txBody>
          </p:sp>
          <p:sp>
            <p:nvSpPr>
              <p:cNvPr id="264"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国家职业教育改革政策实施以来，职业教育市场规模不断扩大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国家职业教育改革政策实施以来，职业教育人才培养质量得到了一定程度的提升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国家职业教育改革政策实施以来，职业教育国际化水平不断提高</a:t>
                </a:r>
                <a:endParaRPr/>
              </a:p>
            </p:txBody>
          </p:sp>
        </p:grpSp>
      </p:grpSp>
      <p:sp>
        <p:nvSpPr>
          <p:cNvPr id="2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国家职业教育改革政策与措施</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6" name="" descr="{&quot;isTemplate&quot;:true,&quot;type&quot;:3}"/>
        <p:cNvGrpSpPr/>
        <p:nvPr/>
      </p:nvGrpSpPr>
      <p:grpSpPr>
        <a:xfrm>
          <a:off x="0" y="0"/>
          <a:ext cx="0" cy="0"/>
        </a:xfrm>
      </p:grpSpPr>
      <p:sp>
        <p:nvSpPr>
          <p:cNvPr id="26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地方职业教育改革实践案例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地方职业教育改革实践中，一些地区取得了显著的成果，如江苏、广东等地   -这些地方职业教育改革实践注重加强职业教育与产业的深度融合
  -这些地方职业教育改革实践重视职业教育师资队伍建设</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地方职业教育改革实践经验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地方职业教育改革实践注重发挥政府、企业和职业院校的合力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地方职业教育改革实践注重创新职业教育发展模式，如订单式培养、现代学徒制等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地方职业教育改革实践注重加强职业教育信息化建设，提升教育教学水平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地方职业教育改革创新发展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地方职业教育改革需要不断创新，以适应产业升级和结构调整的需要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地方职业教育改革需要加强政策引导和支持，为职业教育发展提供有力保障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地方职业教育改革需要加强国际交流与合作，提升国际竞争力</a:t>
            </a:r>
            <a:endParaRPr/>
          </a:p>
        </p:txBody>
      </p:sp>
      <p:sp>
        <p:nvSpPr>
          <p:cNvPr id="26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地方职业教育改革实践与创新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9" name="" descr="{&quot;isTemplate&quot;:true,&quot;type&quot;:3}"/>
        <p:cNvGrpSpPr/>
        <p:nvPr/>
      </p:nvGrpSpPr>
      <p:grpSpPr>
        <a:xfrm>
          <a:off x="0" y="0"/>
          <a:ext cx="0" cy="0"/>
        </a:xfrm>
      </p:grpSpPr>
      <p:grpSp>
        <p:nvGrpSpPr>
          <p:cNvPr id="27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71" name=""/>
            <p:cNvGrpSpPr/>
            <p:nvPr/>
          </p:nvGrpSpPr>
          <p:grpSpPr>
            <a:xfrm>
              <a:off x="4252327" y="1207692"/>
              <a:ext cx="8485777" cy="1440001"/>
              <a:chOff x="4252327" y="1207692"/>
              <a:chExt cx="8485777" cy="1440001"/>
            </a:xfrm>
          </p:grpSpPr>
          <p:sp>
            <p:nvSpPr>
              <p:cNvPr id="27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职业教育改革趋势</a:t>
                </a:r>
                <a:endParaRPr lang="en-US" altLang="zh-CN" sz="2000" b="1">
                  <a:latin typeface="Microsoft YaHei" panose="020b0503020204020204" pitchFamily="34" charset="-122"/>
                  <a:ea typeface="Microsoft YaHei" panose="020b0503020204020204" pitchFamily="34" charset="-122"/>
                </a:endParaRPr>
              </a:p>
            </p:txBody>
          </p:sp>
          <p:sp>
            <p:nvSpPr>
              <p:cNvPr id="27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职业教育改革趋势强调加强职业教育与产业的深度融合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职业教育改革趋势重视职业教育师资队伍建设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职业教育改革趋势鼓励职业教育国际化交流与合作</a:t>
                </a:r>
                <a:endParaRPr/>
              </a:p>
            </p:txBody>
          </p:sp>
          <p:pic>
            <p:nvPicPr>
              <p:cNvPr id="27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76" name=""/>
            <p:cNvGrpSpPr/>
            <p:nvPr/>
          </p:nvGrpSpPr>
          <p:grpSpPr>
            <a:xfrm>
              <a:off x="4252325" y="2998393"/>
              <a:ext cx="8485779" cy="1440000"/>
              <a:chOff x="4252325" y="2998393"/>
              <a:chExt cx="8485779" cy="1440000"/>
            </a:xfrm>
          </p:grpSpPr>
          <p:sp>
            <p:nvSpPr>
              <p:cNvPr id="27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职业教育发展方向</a:t>
                </a:r>
                <a:endParaRPr lang="en-US" altLang="zh-CN" sz="2000" b="1">
                  <a:latin typeface="Microsoft YaHei" panose="020b0503020204020204" pitchFamily="34" charset="-122"/>
                  <a:ea typeface="Microsoft YaHei" panose="020b0503020204020204" pitchFamily="34" charset="-122"/>
                </a:endParaRPr>
              </a:p>
            </p:txBody>
          </p:sp>
          <p:sp>
            <p:nvSpPr>
              <p:cNvPr id="27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职业教育发展方向注重提升职业教育人才培养质量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职业教育发展方向注重创新职业教育发展模式，如订单式培养、现代学徒制等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职业教育发展方向注重加强职业教育信息化建设，提升教育教学水平</a:t>
                </a:r>
                <a:endParaRPr/>
              </a:p>
            </p:txBody>
          </p:sp>
          <p:pic>
            <p:nvPicPr>
              <p:cNvPr id="28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81" name=""/>
            <p:cNvGrpSpPr/>
            <p:nvPr/>
          </p:nvGrpSpPr>
          <p:grpSpPr>
            <a:xfrm>
              <a:off x="4252323" y="4789093"/>
              <a:ext cx="8485781" cy="1440002"/>
              <a:chOff x="4252323" y="4789093"/>
              <a:chExt cx="8485781" cy="1440002"/>
            </a:xfrm>
          </p:grpSpPr>
          <p:sp>
            <p:nvSpPr>
              <p:cNvPr id="28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职业教育改革与发展策略</a:t>
                </a:r>
                <a:endParaRPr lang="en-US" altLang="zh-CN" sz="2000" b="1">
                  <a:latin typeface="Microsoft YaHei" panose="020b0503020204020204" pitchFamily="34" charset="-122"/>
                  <a:ea typeface="Microsoft YaHei" panose="020b0503020204020204" pitchFamily="34" charset="-122"/>
                </a:endParaRPr>
              </a:p>
            </p:txBody>
          </p:sp>
          <p:sp>
            <p:nvSpPr>
              <p:cNvPr id="28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职业教育改革与发展需要加强政策引导和支持，为职业教育发展提供有力保障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职业教育改革与发展需要加强国际交流与合作，提升国际竞争力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职业教育改革与发展需要加强产学研合作，提升职业教育服务产业发展的能力</a:t>
                </a:r>
                <a:endParaRPr/>
              </a:p>
            </p:txBody>
          </p:sp>
          <p:pic>
            <p:nvPicPr>
              <p:cNvPr id="28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8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职业教育改革趋势与发展方向</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职业教育课程体系与教学方法改革</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职业教育课程体系构建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职业教育课程体系需要体现职业教育特点，突出实践性和实用性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职业教育课程体系需要与产业发展紧密结合，满足产业对人才的需求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职业教育课程体系需要加强素质教育，培养德智体美劳全面发展的技能人才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职业教育课程内容优化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职业教育课程内容需要与时俱进，反映产业发展和技术变革的新要求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职业教育课程内容需要注重培养学生的创新能力和批判性思维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职业教育课程内容需要加强团队合作和沟通能力培养，提升学生的综合素质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职业教育课程体系建设与优化的实践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职业教育课程体系建设与优化需要借鉴国际先进经验，结合本国国情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职业教育课程体系建设与优化需要加强师资队伍建设，提升教师教育教学能力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职业教育课程体系建设与优化需要加强政策引导和支持，为课程体系建设提供有力保障</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职业教育课程体系建设与优化</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 name="" descr="{&quot;isTemplate&quot;:true,&quot;type&quot;:3}"/>
        <p:cNvGrpSpPr/>
        <p:nvPr/>
      </p:nvGrpSpPr>
      <p:grpSpPr>
        <a:xfrm>
          <a:off x="0" y="0"/>
          <a:ext cx="0" cy="0"/>
        </a:xfrm>
      </p:grpSpPr>
      <p:sp>
        <p:nvSpPr>
          <p:cNvPr id="1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职业教育教学方法需要不断创新，以适应职业教育改革发展的需要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职业教育教学方法创新需要注重培养学生的实践能力和创新精神</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职业教育教学方法创新需要加强学生主体地位，激发学生的学习兴趣和积极性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职业教育教学方法实践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职业教育教学方法实践需要注重案例教学、项目教学和情境教学等教学方法的应用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职业教育教学方法实践需要加强实践教学，提升学生的动手能力和实际操作能力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职业教育教学方法实践需要加强产学研合作，提升职业教育服务产业发展的能力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职业教育教学方法创新与实践的保障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职业教育教学方法创新与实践需要加强师资队伍建设，提升教师教育教学能力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职业教育教学方法创新与实践需要加强政策引导和支持，为教学方法创新提供有力的保障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职业教育教学方法创新与实践需要加强国际交流与合作，借鉴国际先进经验</a:t>
            </a:r>
            <a:endParaRPr/>
          </a:p>
        </p:txBody>
      </p:sp>
      <p:sp>
        <p:nvSpPr>
          <p:cNvPr id="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职业教育教学方法创新与实践</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 name="" descr="{&quot;isTemplate&quot;:true,&quot;type&quot;:3}"/>
        <p:cNvGrpSpPr/>
        <p:nvPr/>
      </p:nvGrpSpPr>
      <p:grpSpPr>
        <a:xfrm>
          <a:off x="0" y="0"/>
          <a:ext cx="0" cy="0"/>
        </a:xfrm>
      </p:grpSpPr>
      <p:sp>
        <p:nvSpPr>
          <p:cNvPr id="1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职业教育课程改革需要体现职业教育特点，突出实践性和实用性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职业教育课程改革需要与产业发展紧密结合，满足产业对人才的需求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职业教育课程改革需要加强素质教育，培养德智体美劳全面发展的技能人才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职业教育教学质量提升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职业教育教学质量提升需要注重培养学生的创新能力和批判性思维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职业教育教学质量提升需要加强团队合作和沟通能力培养，提升学生的综合素质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职业教育教学质量提升需要加强实践教学，提升学生的动手能力和实际操作能力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职业教育课程改革与教学质量提升的实践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职业教育课程改革与教学质量提升需要借鉴国际先进经验，结合本国国情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职业教育课程改革与教学质量提升需要加强师资队伍建设，提升教师教育教学能力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职业教育课程改革与教学质量提升需要加强政策引导和支持，为课程改革提供有力的保障</a:t>
            </a:r>
            <a:endParaRPr/>
          </a:p>
        </p:txBody>
      </p:sp>
      <p:sp>
        <p:nvSpPr>
          <p:cNvPr id="1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职业教育课程改革与教学质量提升</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2}"/>
        <p:cNvGrpSpPr/>
        <p:nvPr/>
      </p:nvGrpSpPr>
      <p:grpSpPr>
        <a:xfrm>
          <a:off x="0" y="0"/>
          <a:ext cx="0" cy="0"/>
        </a:xfrm>
      </p:grpSpPr>
      <p:sp>
        <p:nvSpPr>
          <p:cNvPr id="20"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职业教育校企合作与产教融合</a:t>
            </a:r>
            <a:endParaRPr/>
          </a:p>
        </p:txBody>
      </p:sp>
      <p:sp>
        <p:nvSpPr>
          <p:cNvPr id="2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职业教育校企合作模式包括订单式培养、现代学徒制、校中厂等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职业教育校企合作模式需要加强政府、企业和职业院校的合力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职业教育校企合作模式需要注重发挥企业的主体作用，提升职业教育服务产业发展的能力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职业教育校企合作案例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职业教育校企合作实践中，一些地区和学校取得了显著的成果，如江苏、广东等地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这些地方职业教育校企合作实践注重加强职业教育与产业的深度融合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这些地方职业教育校企合作实践重视职业教育师资队伍建设</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职业教育校企合作模式的完善与创新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职业教育校企合作模式需要加强政策引导和支持，为校企合作提供有力的保障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职业教育校企合作模式需要加强国际交流与合作，借鉴国际先进经验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职业教育校企合作模式需要加强产学研合作，提升职业教育服务产业发展的能力</a:t>
            </a:r>
            <a:endParaRPr/>
          </a:p>
        </p:txBody>
      </p:sp>
      <p:sp>
        <p:nvSpPr>
          <p:cNvPr id="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职业教育校企合作模式与案例</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https://d.book118.com/788066113036006043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职业教育面临的形势与改革趋势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2024-09-22T18:32:01.571</cp:lastPrinted>
  <dcterms:created xsi:type="dcterms:W3CDTF">2024-09-22T10:32:01Z</dcterms:created>
  <dcterms:modified xsi:type="dcterms:W3CDTF">2024-09-22T10:32:03Z</dcterms:modified>
</cp:coreProperties>
</file>