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CAMLSK+JBDLJS+MicrosoftYaHei-Bold"/>
      <p:regular r:id="rId16"/>
    </p:embeddedFont>
    <p:embeddedFont>
      <p:font typeface="RGLLGU+JMREOS+MicrosoftYaHei"/>
      <p:regular r:id="rId17"/>
    </p:embeddedFont>
    <p:embeddedFont>
      <p:font typeface="EMMATD+MS-UIGothic"/>
      <p:regular r:id="rId18"/>
    </p:embeddedFont>
    <p:embeddedFont>
      <p:font typeface="IOKVTL+URQJRJ+ArialMT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C24C5-1E59-41E4-802E-818F960E4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D683D-ED3D-40A7-99A0-A42667BB4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780CC-7110-4A56-9261-0CBD15D03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99701-1865-49A5-889A-7445F655A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91551C-3219-4FAE-8DD1-323E0141A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DE49CC-2F01-40D4-9416-4F5A1D368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2B1EA6-B126-48CC-878E-4E6E12DE1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AB6CE-44D6-459F-B952-BB3A0C9E2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77478-A715-4BD5-A38F-2A2C1816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AFBC6-8A33-4F71-8015-D473C234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3FE96-6705-4D24-B659-AE8250BC3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71125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RGLLGU+JMREOS+MicrosoftYaHei"/>
                <a:cs typeface="RGLLGU+JMREOS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EMMATD+MS-UIGothic"/>
                <a:cs typeface="EMMATD+MS-UIGothic"/>
              </a:rPr>
              <a:t>国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际劳</a:t>
            </a:r>
            <a:r>
              <a:rPr sz="4950">
                <a:solidFill>
                  <a:srgbClr val="131516"/>
                </a:solidFill>
                <a:latin typeface="EMMATD+MS-UIGothic"/>
                <a:cs typeface="EMMATD+MS-UIGothic"/>
              </a:rPr>
              <a:t>工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组织</a:t>
            </a:r>
            <a:r>
              <a:rPr sz="4950">
                <a:solidFill>
                  <a:srgbClr val="131516"/>
                </a:solidFill>
                <a:latin typeface="EMMATD+MS-UIGothic"/>
                <a:cs typeface="EMMATD+MS-UIGothic"/>
              </a:rPr>
              <a:t>数据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1069" y="2802140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EMMATD+MS-UIGothic"/>
                <a:cs typeface="EMMAT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39655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IOKVTL+URQJRJ+ArialMT"/>
                <a:cs typeface="IOKVTL+URQJRJ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EMMATD+MS-UIGothic"/>
                <a:cs typeface="EMMATD+MS-UIGothic"/>
              </a:rPr>
              <a:t>国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际劳</a:t>
            </a:r>
            <a:r>
              <a:rPr sz="2400">
                <a:solidFill>
                  <a:srgbClr val="131516"/>
                </a:solidFill>
                <a:latin typeface="EMMATD+MS-UIGothic"/>
                <a:cs typeface="EMMATD+MS-UIGothic"/>
              </a:rPr>
              <a:t>工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组织简</a:t>
            </a:r>
            <a:r>
              <a:rPr sz="2400">
                <a:solidFill>
                  <a:srgbClr val="131516"/>
                </a:solidFill>
                <a:latin typeface="EMMATD+MS-UIGothic"/>
                <a:cs typeface="EMMATD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08195" y="1908365"/>
            <a:ext cx="4790381" cy="1295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IOKVTL+URQJRJ+ArialMT"/>
                <a:cs typeface="IOKVTL+URQJRJ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EMMATD+MS-UIGothic"/>
                <a:cs typeface="EMMATD+MS-UIGothic"/>
              </a:rPr>
              <a:t>国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际劳</a:t>
            </a:r>
            <a:r>
              <a:rPr sz="2400">
                <a:solidFill>
                  <a:srgbClr val="131516"/>
                </a:solidFill>
                <a:latin typeface="EMMATD+MS-UIGothic"/>
                <a:cs typeface="EMMATD+MS-UIGothic"/>
              </a:rPr>
              <a:t>工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131516"/>
                </a:solidFill>
                <a:latin typeface="EMMATD+MS-UIGothic"/>
                <a:cs typeface="EMMATD+MS-UIGothic"/>
              </a:rPr>
              <a:t>数据收集与分析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IOKVTL+URQJRJ+ArialMT"/>
                <a:cs typeface="IOKVTL+URQJRJ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EMMATD+MS-UIGothic"/>
                <a:cs typeface="EMMATD+MS-UIGothic"/>
              </a:rPr>
              <a:t>国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际劳</a:t>
            </a:r>
            <a:r>
              <a:rPr sz="2400">
                <a:solidFill>
                  <a:srgbClr val="131516"/>
                </a:solidFill>
                <a:latin typeface="EMMATD+MS-UIGothic"/>
                <a:cs typeface="EMMATD+MS-UIGothic"/>
              </a:rPr>
              <a:t>工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131516"/>
                </a:solidFill>
                <a:latin typeface="EMMATD+MS-UIGothic"/>
                <a:cs typeface="EMMATD+MS-UIGothic"/>
              </a:rPr>
              <a:t>数据的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131516"/>
                </a:solidFill>
                <a:latin typeface="EMMATD+MS-UIGothic"/>
                <a:cs typeface="EMMATD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RGLLGU+JMREOS+MicrosoftYaHei"/>
                <a:cs typeface="RGLLGU+JMREOS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EMMATD+MS-UIGothic"/>
                <a:cs typeface="EMMATD+MS-UIGothic"/>
              </a:rPr>
              <a:t>国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际劳</a:t>
            </a:r>
            <a:r>
              <a:rPr sz="4500">
                <a:solidFill>
                  <a:srgbClr val="131516"/>
                </a:solidFill>
                <a:latin typeface="EMMATD+MS-UIGothic"/>
                <a:cs typeface="EMMATD+MS-UIGothic"/>
              </a:rPr>
              <a:t>工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组织简</a:t>
            </a:r>
            <a:r>
              <a:rPr sz="4500">
                <a:solidFill>
                  <a:srgbClr val="131516"/>
                </a:solidFill>
                <a:latin typeface="EMMATD+MS-UIGothic"/>
                <a:cs typeface="EMMATD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国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际劳</a:t>
            </a: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工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的成立与使命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941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成立于</a:t>
            </a:r>
            <a:r>
              <a:rPr sz="1350">
                <a:solidFill>
                  <a:srgbClr val="FFFFFF"/>
                </a:solidFill>
                <a:latin typeface="RGLLGU+JMREOS+MicrosoftYaHei"/>
                <a:cs typeface="RGLLGU+JMREOS+MicrosoftYaHei"/>
              </a:rPr>
              <a:t>1919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年，旨在促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全球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益和福祉，推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工合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作与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EMMATD+MS-UIGothic"/>
                <a:cs typeface="EMMATD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是在第一次世界大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后成立的，旨在通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合作来改善全球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者的生活和工作条件，促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世界和平与繁荣。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该组织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致力于制定国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准，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动劳动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施，加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强劳动权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益保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，提高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者的地位和待遇。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国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际劳</a:t>
            </a: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工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的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构与工作方式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283F2"/>
                </a:solidFill>
                <a:latin typeface="EMMATD+MS-UIGothic"/>
                <a:cs typeface="EMMATD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46861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由会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成，通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大会、理事会和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会等机构开展工作，同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制定国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工公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议书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等文件来指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各国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政策和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665784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国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的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构包括大会、理事会和三个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专门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委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会（就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、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法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和社会政策委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会），以及一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些附属机构和工作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。大会是最高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力机构，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负责审议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和决定重大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，制定国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准。理事会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日常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事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和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督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准的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施。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专门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委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会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研究和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审议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特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定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域的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，制定相关政策和建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。国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织还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通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过发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布年度《全球就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业趋势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》等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告，提供数据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和研究来支持会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国的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政策和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国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际劳</a:t>
            </a: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工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的主要成就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283F2"/>
                </a:solidFill>
                <a:latin typeface="EMMATD+MS-UIGothic"/>
                <a:cs typeface="EMMATD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534852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在推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全球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益保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施方面取得了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著成就，包括制定大量国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工公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和建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议书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国改善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条件，促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济发</a:t>
            </a:r>
            <a:r>
              <a:rPr sz="1350">
                <a:solidFill>
                  <a:srgbClr val="FFFFFF"/>
                </a:solidFill>
                <a:latin typeface="EMMATD+MS-UIGothic"/>
                <a:cs typeface="EMMATD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862951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国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自成立以来，已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制定了大量国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工公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和建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议书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，涵盖了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关系的各个方面，包括基本人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、工作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、工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、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安全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生等。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些公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和建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议书为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各国制定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法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和政策提供了指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和参考，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于改善全球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者的生活和工作条件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了重要作用。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此外，国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组织还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通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提供技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援助和合作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目，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帮助会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国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施国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准和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展可持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的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政策，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促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就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和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0A3B90"/>
                </a:solidFill>
                <a:latin typeface="EMMATD+MS-UIGothic"/>
                <a:cs typeface="EMMATD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RGLLGU+JMREOS+MicrosoftYaHei"/>
                <a:cs typeface="RGLLGU+JMREOS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EMMATD+MS-UIGothic"/>
                <a:cs typeface="EMMATD+MS-UIGothic"/>
              </a:rPr>
              <a:t>国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际劳</a:t>
            </a:r>
            <a:r>
              <a:rPr sz="4500">
                <a:solidFill>
                  <a:srgbClr val="131516"/>
                </a:solidFill>
                <a:latin typeface="EMMATD+MS-UIGothic"/>
                <a:cs typeface="EMMATD+MS-UIGothic"/>
              </a:rPr>
              <a:t>工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组织</a:t>
            </a:r>
            <a:r>
              <a:rPr sz="4500">
                <a:solidFill>
                  <a:srgbClr val="131516"/>
                </a:solidFill>
                <a:latin typeface="EMMATD+MS-UIGothic"/>
                <a:cs typeface="EMMATD+MS-UIGothic"/>
              </a:rPr>
              <a:t>数据收集与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5514" y="3385796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EMMATD+MS-UIGothic"/>
                <a:cs typeface="EMMATD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数据收集的方法与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GLLGU+JMREOS+MicrosoftYaHei"/>
                <a:cs typeface="RGLLGU+JMREOS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GLLGU+JMREOS+MicrosoftYaHei"/>
                <a:cs typeface="RGLLGU+JMREOS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GLLGU+JMREOS+MicrosoftYaHei"/>
                <a:cs typeface="RGLLGU+JMREOS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GLLGU+JMREOS+MicrosoftYaHei"/>
                <a:cs typeface="RGLLGU+JMREOS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调查问</a:t>
            </a:r>
            <a:r>
              <a:rPr sz="1550" spc="25">
                <a:solidFill>
                  <a:srgbClr val="4283F2"/>
                </a:solidFill>
                <a:latin typeface="EMMATD+MS-UIGothic"/>
                <a:cs typeface="EMMATD+MS-UIGothic"/>
              </a:rPr>
              <a:t>卷法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统计报</a:t>
            </a:r>
            <a:r>
              <a:rPr sz="1550" spc="25">
                <a:solidFill>
                  <a:srgbClr val="4283F2"/>
                </a:solidFill>
                <a:latin typeface="EMMATD+MS-UIGothic"/>
                <a:cs typeface="EMMATD+MS-UIGothic"/>
              </a:rPr>
              <a:t>表法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4283F2"/>
                </a:solidFill>
                <a:latin typeface="EMMATD+MS-UIGothic"/>
                <a:cs typeface="EMMATD+MS-UIGothic"/>
              </a:rPr>
              <a:t>地</a:t>
            </a: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4283F2"/>
                </a:solidFill>
                <a:latin typeface="EMMATD+MS-UIGothic"/>
                <a:cs typeface="EMMATD+MS-UIGothic"/>
              </a:rPr>
              <a:t>察法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EMMATD+MS-UIGothic"/>
                <a:cs typeface="EMMATD+MS-UIGothic"/>
              </a:rPr>
              <a:t>数据来源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过设计标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准化的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卷，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目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群体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，收集相关数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据。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利用已有的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统计资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料和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表，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过实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地考察、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察，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取第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际劳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、各国政府、行</a:t>
            </a:r>
          </a:p>
          <a:p>
            <a:pPr marL="6858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业协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会等。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203700" y="5561817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收集所需数据。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052944" y="5561817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一手数据。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数据分析的流程与工具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MMATD+MS-UIGothic"/>
                <a:cs typeface="EMMATD+MS-UIGothic"/>
              </a:rPr>
              <a:t>数据清洗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MMATD+MS-UIGothic"/>
                <a:cs typeface="EMMATD+MS-UIGothic"/>
              </a:rPr>
              <a:t>描述性分析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MMATD+MS-UIGothic"/>
                <a:cs typeface="EMMATD+MS-UIGothic"/>
              </a:rPr>
              <a:t>推断性分析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MMATD+MS-UIGothic"/>
                <a:cs typeface="EMMATD+MS-UIGothic"/>
              </a:rPr>
              <a:t>数据分析工具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收集到的数据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理，如缺失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填充、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异常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值处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理等。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数据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行基本描述，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如平均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、中位数、众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数等。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运用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方法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数据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行深入分析，如回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分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析、聚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分析等。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91650" y="5182608"/>
            <a:ext cx="211170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GLLGU+JMREOS+MicrosoftYaHei"/>
                <a:cs typeface="RGLLGU+JMREOS+MicrosoftYaHei"/>
              </a:rPr>
              <a:t>Excel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、</a:t>
            </a:r>
            <a:r>
              <a:rPr sz="1500">
                <a:solidFill>
                  <a:srgbClr val="FFFDFD"/>
                </a:solidFill>
                <a:latin typeface="RGLLGU+JMREOS+MicrosoftYaHei"/>
                <a:cs typeface="RGLLGU+JMREOS+MicrosoftYaHei"/>
              </a:rPr>
              <a:t>SPSS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、</a:t>
            </a:r>
            <a:r>
              <a:rPr sz="1500">
                <a:solidFill>
                  <a:srgbClr val="FFFDFD"/>
                </a:solidFill>
                <a:latin typeface="RGLLGU+JMREOS+MicrosoftYaHei"/>
                <a:cs typeface="RGLLGU+JMREOS+MicrosoftYaHei"/>
              </a:rPr>
              <a:t>SAS</a:t>
            </a:r>
            <a:r>
              <a:rPr sz="1500">
                <a:solidFill>
                  <a:srgbClr val="FFFDFD"/>
                </a:solidFill>
                <a:latin typeface="EMMATD+MS-UIGothic"/>
                <a:cs typeface="EMMATD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数据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量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283F2"/>
                </a:solidFill>
                <a:latin typeface="EMMATD+MS-UIGothic"/>
                <a:cs typeface="EMMATD+MS-UIGothic"/>
              </a:rPr>
              <a:t>估与保障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EMMATD+MS-UIGothic"/>
                <a:cs typeface="EMMATD+MS-UIGothic"/>
              </a:rPr>
              <a:t>数据完整性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EMMATD+MS-UIGothic"/>
                <a:cs typeface="EMMATD+MS-UIGothic"/>
              </a:rPr>
              <a:t>数据可比性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确保数据收集的全面性和完整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在不同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或不同地区的数据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具有可比性，以便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行比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和分析。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95425" y="2846558"/>
            <a:ext cx="203637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性，避免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遗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漏重要信息。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EMMATD+MS-UIGothic"/>
                <a:cs typeface="EMMATD+MS-UIGothic"/>
              </a:rPr>
              <a:t>数据准确性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EMMATD+MS-UIGothic"/>
                <a:cs typeface="EMMATD+MS-UIGothic"/>
              </a:rPr>
              <a:t>数据保密性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行核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和校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，确保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确保数据的安全和保密，防止</a:t>
            </a:r>
          </a:p>
          <a:p>
            <a:pPr marL="10287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数据泄露和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滥</a:t>
            </a: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用。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032000" y="5430373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MMATD+MS-UIGothic"/>
                <a:cs typeface="EMMATD+MS-UIGothic"/>
              </a:rPr>
              <a:t>数据的准确性和可靠性。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RGLLGU+JMREOS+MicrosoftYaHei"/>
                <a:cs typeface="RGLLGU+JMREOS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CAMLSK+JBDLJS+MicrosoftYaHei-Bold"/>
                <a:cs typeface="CAMLSK+JBDLJS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EMMATD+MS-UIGothic"/>
                <a:cs typeface="EMMATD+MS-UIGothic"/>
              </a:rPr>
              <a:t>国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际劳</a:t>
            </a:r>
            <a:r>
              <a:rPr sz="4500">
                <a:solidFill>
                  <a:srgbClr val="131516"/>
                </a:solidFill>
                <a:latin typeface="EMMATD+MS-UIGothic"/>
                <a:cs typeface="EMMATD+MS-UIGothic"/>
              </a:rPr>
              <a:t>工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组织</a:t>
            </a:r>
            <a:r>
              <a:rPr sz="4500">
                <a:solidFill>
                  <a:srgbClr val="131516"/>
                </a:solidFill>
                <a:latin typeface="EMMATD+MS-UIGothic"/>
                <a:cs typeface="EMMATD+MS-UIGothic"/>
              </a:rPr>
              <a:t>数据的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应</a:t>
            </a:r>
            <a:r>
              <a:rPr sz="4500">
                <a:solidFill>
                  <a:srgbClr val="131516"/>
                </a:solidFill>
                <a:latin typeface="EMMATD+MS-UIGothic"/>
                <a:cs typeface="EMMATD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https://d.book118.com/788071125104006041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CAMLSK+JBDLJS+MicrosoftYaHei-Bold</vt:lpstr>
      <vt:lpstr>RGLLGU+JMREOS+MicrosoftYaHei</vt:lpstr>
      <vt:lpstr>EMMATD+MS-UIGothic</vt:lpstr>
      <vt:lpstr>SimSun</vt:lpstr>
      <vt:lpstr>IOKVTL+URQJRJ+ArialMT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2024-09-20T12:49:17.999</cp:lastPrinted>
  <dcterms:created xsi:type="dcterms:W3CDTF">2024-09-20T04:49:18Z</dcterms:created>
  <dcterms:modified xsi:type="dcterms:W3CDTF">2024-09-20T04:49:19Z</dcterms:modified>
</cp:coreProperties>
</file>