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971F1-2FD1-4501-B60E-0B33C4CFC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B51EF-4504-4C6F-BDF9-4A14D5D79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59E1D-56B6-4062-81B3-A40765A10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B241E-1B5C-4490-8BF7-512EEBFD2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D26D0F-05F2-46FF-95CF-E27EB16FC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82ECC6-88EA-43F5-A78D-845A8887A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6740BB-CD28-4127-B801-F400FC6E2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F8E03-8820-43BE-BFCD-F45700D80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C9945-931A-4347-A8E9-79CF9DA81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417BF-733F-43E2-BCCA-E760E52DC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210D3-A756-4936-A87D-9A6D3C19B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946231" y="0"/>
            <a:ext cx="157994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342900"/>
            <a:endParaRPr lang="zh-CN" altLang="en-US" sz="1350">
              <a:solidFill>
                <a:prstClr val="white"/>
              </a:solidFill>
              <a:latin typeface="FZHei-B01S" panose="02010601030101010101" pitchFamily="2" charset="-122"/>
              <a:ea typeface="FZHei-B01S" panose="02010601030101010101" pitchFamily="2" charset="-122"/>
              <a:sym typeface="FZHei-B01S" panose="02010601030101010101" pitchFamily="2" charset="-122"/>
            </a:endParaRPr>
          </a:p>
        </p:txBody>
      </p:sp>
      <p:sp>
        <p:nvSpPr>
          <p:cNvPr id="3" name="ïṡliďé"/>
          <p:cNvSpPr/>
          <p:nvPr userDrawn="1"/>
        </p:nvSpPr>
        <p:spPr>
          <a:xfrm>
            <a:off x="1400175" y="1392151"/>
            <a:ext cx="2336165" cy="451358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914400"/>
            <a:endParaRPr lang="zh-CN" altLang="en-US" sz="2000" b="1">
              <a:solidFill>
                <a:schemeClr val="bg1"/>
              </a:solidFill>
              <a:latin typeface="华文细黑" panose="02010600040101010101" charset="-122"/>
              <a:ea typeface="字魂70号-灵悦黑体" panose="00000500000000000000" charset="-122"/>
              <a:sym typeface="华文细黑" panose="02010600040101010101" charset="-122"/>
            </a:endParaRPr>
          </a:p>
        </p:txBody>
      </p:sp>
      <p:sp>
        <p:nvSpPr>
          <p:cNvPr id="4" name="îšḷïḋê"/>
          <p:cNvSpPr/>
          <p:nvPr userDrawn="1"/>
        </p:nvSpPr>
        <p:spPr>
          <a:xfrm>
            <a:off x="1889654" y="1785179"/>
            <a:ext cx="2469621" cy="3727524"/>
          </a:xfrm>
          <a:prstGeom prst="rect">
            <a:avLst/>
          </a:prstGeom>
          <a:blipFill rotWithShape="1">
            <a:blip r:embed="rId1"/>
            <a:stretch>
              <a:fillRect l="-313" r="-310"/>
            </a:stretch>
          </a:blipFill>
          <a:ln w="762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华文细黑" panose="02010600040101010101" charset="-122"/>
              <a:ea typeface="字魂70号-灵悦黑体" panose="00000500000000000000" charset="-122"/>
              <a:sym typeface="华文细黑" panose="02010600040101010101" charset="-122"/>
            </a:endParaRPr>
          </a:p>
        </p:txBody>
      </p:sp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 descr="C:\Users\16106\Desktop\2022.3.3 说课PPT文案\说课PPT文案素材\2222.png2222"/>
          <p:cNvPicPr>
            <a:picLocks noChangeAspect="1"/>
          </p:cNvPicPr>
          <p:nvPr userDrawn="1"/>
        </p:nvPicPr>
        <p:blipFill>
          <a:blip r:embed="rId1"/>
          <a:srcRect l="5422" t="9866" r="5740" b="8912"/>
          <a:stretch>
            <a:fillRect/>
          </a:stretch>
        </p:blipFill>
        <p:spPr>
          <a:xfrm>
            <a:off x="-27257" y="0"/>
            <a:ext cx="12246468" cy="6858000"/>
          </a:xfrm>
          <a:prstGeom prst="rect">
            <a:avLst/>
          </a:prstGeom>
        </p:spPr>
      </p:pic>
      <p:pic>
        <p:nvPicPr>
          <p:cNvPr id="20" name="图片 19" descr="51miz-E1245849-B4F953A8"/>
          <p:cNvPicPr>
            <a:picLocks noChangeAspect="1"/>
          </p:cNvPicPr>
          <p:nvPr userDrawn="1"/>
        </p:nvPicPr>
        <p:blipFill>
          <a:blip r:embed="rId2"/>
          <a:srcRect l="13018" r="11036" b="15438"/>
          <a:stretch>
            <a:fillRect/>
          </a:stretch>
        </p:blipFill>
        <p:spPr>
          <a:xfrm>
            <a:off x="654015" y="1301115"/>
            <a:ext cx="4256405" cy="3554730"/>
          </a:xfrm>
          <a:prstGeom prst="rect">
            <a:avLst/>
          </a:prstGeom>
        </p:spPr>
      </p:pic>
      <p:pic>
        <p:nvPicPr>
          <p:cNvPr id="26" name="图片 25" descr="/Users/ohuohuo/Downloads/337f212ee8ddea9ee45be40605a43b4b.png337f212ee8ddea9ee45be40605a43b4b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53586" y="4214818"/>
            <a:ext cx="3023870" cy="3023870"/>
          </a:xfrm>
          <a:prstGeom prst="rect">
            <a:avLst/>
          </a:prstGeom>
        </p:spPr>
      </p:pic>
      <p:sp>
        <p:nvSpPr>
          <p:cNvPr id="27" name="文本框 11"/>
          <p:cNvSpPr txBox="1"/>
          <p:nvPr userDrawn="1"/>
        </p:nvSpPr>
        <p:spPr>
          <a:xfrm>
            <a:off x="1381092" y="2857496"/>
            <a:ext cx="285813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tx1">
                    <a:lumMod val="75000"/>
                    <a:lumOff val="25000"/>
                  </a:schemeClr>
                </a:solidFill>
                <a:latin typeface="Microsoft YaHei Bold" panose="020b0502040204020203" charset="-122"/>
                <a:ea typeface="Microsoft YaHei Bold" panose="020b0502040204020203" charset="-122"/>
              </a:rPr>
              <a:t>目  录</a:t>
            </a:r>
            <a:endParaRPr lang="zh-CN" altLang="en-US" sz="6000" b="1">
              <a:solidFill>
                <a:schemeClr val="tx1">
                  <a:lumMod val="75000"/>
                  <a:lumOff val="25000"/>
                </a:schemeClr>
              </a:solidFill>
              <a:latin typeface="Microsoft YaHei Bold" panose="020b0502040204020203" charset="-122"/>
              <a:ea typeface="Microsoft YaHei Bold" panose="020b0502040204020203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单元构建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椭圆 6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8" name="矩形 7"/>
          <p:cNvSpPr/>
          <p:nvPr userDrawn="1"/>
        </p:nvSpPr>
        <p:spPr>
          <a:xfrm>
            <a:off x="1095340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单元构建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单元构建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椭圆 6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5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916745" y="4194175"/>
            <a:ext cx="10358510" cy="857256"/>
          </a:xfrm>
          <a:prstGeom prst="rect">
            <a:avLst/>
          </a:prstGeom>
        </p:spPr>
        <p:txBody>
          <a:bodyPr/>
          <a:lstStyle>
            <a:lvl1pPr marL="0" indent="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pic>
        <p:nvPicPr>
          <p:cNvPr id="8" name="对点自测.eps" descr="id:2147497047;FounderCES"/>
          <p:cNvPicPr/>
          <p:nvPr userDrawn="1"/>
        </p:nvPicPr>
        <p:blipFill>
          <a:blip r:embed="rId1"/>
          <a:stretch>
            <a:fillRect/>
          </a:stretch>
        </p:blipFill>
        <p:spPr>
          <a:xfrm>
            <a:off x="1415480" y="714356"/>
            <a:ext cx="1837353" cy="582796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2_单元构建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椭圆 6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5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916745" y="4194175"/>
            <a:ext cx="10358510" cy="857256"/>
          </a:xfrm>
          <a:prstGeom prst="rect">
            <a:avLst/>
          </a:prstGeom>
        </p:spPr>
        <p:txBody>
          <a:bodyPr/>
          <a:lstStyle>
            <a:lvl1pPr marL="0" indent="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素养目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40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学习目标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复习目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40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复习目标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预习导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矩形 6"/>
          <p:cNvSpPr/>
          <p:nvPr userDrawn="1"/>
        </p:nvSpPr>
        <p:spPr>
          <a:xfrm>
            <a:off x="5024430" y="142852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预习导学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5" name="直接连接符 14"/>
          <p:cNvCxnSpPr/>
          <p:nvPr userDrawn="1"/>
        </p:nvCxnSpPr>
        <p:spPr>
          <a:xfrm>
            <a:off x="2595538" y="285728"/>
            <a:ext cx="2286016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 userDrawn="1"/>
        </p:nvCxnSpPr>
        <p:spPr>
          <a:xfrm>
            <a:off x="1381092" y="428604"/>
            <a:ext cx="3500462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 userDrawn="1"/>
        </p:nvCxnSpPr>
        <p:spPr>
          <a:xfrm>
            <a:off x="2666976" y="571480"/>
            <a:ext cx="2214578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 userDrawn="1"/>
        </p:nvCxnSpPr>
        <p:spPr>
          <a:xfrm flipH="1">
            <a:off x="6667503" y="284140"/>
            <a:ext cx="2559717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 userDrawn="1"/>
        </p:nvCxnSpPr>
        <p:spPr>
          <a:xfrm flipH="1">
            <a:off x="6667503" y="427016"/>
            <a:ext cx="3919567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 userDrawn="1"/>
        </p:nvCxnSpPr>
        <p:spPr>
          <a:xfrm flipH="1">
            <a:off x="6667503" y="569892"/>
            <a:ext cx="2479726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合作探究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grpSp>
        <p:nvGrpSpPr>
          <p:cNvPr id="9" name="组合 8"/>
          <p:cNvGrpSpPr/>
          <p:nvPr userDrawn="1"/>
        </p:nvGrpSpPr>
        <p:grpSpPr>
          <a:xfrm>
            <a:off x="1381092" y="142852"/>
            <a:ext cx="9205978" cy="523220"/>
            <a:chOff x="1381092" y="142852"/>
            <a:chExt cx="9205978" cy="523220"/>
          </a:xfrm>
        </p:grpSpPr>
        <p:sp>
          <p:nvSpPr>
            <p:cNvPr id="10" name="矩形 9"/>
            <p:cNvSpPr/>
            <p:nvPr userDrawn="1"/>
          </p:nvSpPr>
          <p:spPr>
            <a:xfrm>
              <a:off x="5024430" y="142852"/>
              <a:ext cx="162095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EB9415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合作探究</a:t>
              </a:r>
              <a:endPara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11" name="组合 19"/>
            <p:cNvGrpSpPr/>
            <p:nvPr userDrawn="1"/>
          </p:nvGrpSpPr>
          <p:grpSpPr>
            <a:xfrm>
              <a:off x="1381092" y="285728"/>
              <a:ext cx="3500462" cy="287340"/>
              <a:chOff x="1381092" y="285728"/>
              <a:chExt cx="3500462" cy="287340"/>
            </a:xfrm>
          </p:grpSpPr>
          <p:cxnSp>
            <p:nvCxnSpPr>
              <p:cNvPr id="16" name="直接连接符 15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组合 20"/>
            <p:cNvGrpSpPr/>
            <p:nvPr userDrawn="1"/>
          </p:nvGrpSpPr>
          <p:grpSpPr>
            <a:xfrm flipH="1">
              <a:off x="6667503" y="284140"/>
              <a:ext cx="3919567" cy="287340"/>
              <a:chOff x="1381092" y="285728"/>
              <a:chExt cx="3500462" cy="287340"/>
            </a:xfrm>
          </p:grpSpPr>
          <p:cxnSp>
            <p:nvCxnSpPr>
              <p:cNvPr id="13" name="直接连接符 12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916745" y="4194175"/>
            <a:ext cx="10358510" cy="857256"/>
          </a:xfrm>
          <a:prstGeom prst="rect">
            <a:avLst/>
          </a:prstGeom>
        </p:spPr>
        <p:txBody>
          <a:bodyPr/>
          <a:lstStyle>
            <a:lvl1pPr marL="0" indent="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分层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grpSp>
        <p:nvGrpSpPr>
          <p:cNvPr id="2" name="组合 8"/>
          <p:cNvGrpSpPr/>
          <p:nvPr userDrawn="1"/>
        </p:nvGrpSpPr>
        <p:grpSpPr>
          <a:xfrm>
            <a:off x="1381092" y="142852"/>
            <a:ext cx="9205978" cy="523220"/>
            <a:chOff x="1381092" y="142852"/>
            <a:chExt cx="9205978" cy="523220"/>
          </a:xfrm>
        </p:grpSpPr>
        <p:sp>
          <p:nvSpPr>
            <p:cNvPr id="10" name="矩形 9"/>
            <p:cNvSpPr/>
            <p:nvPr userDrawn="1"/>
          </p:nvSpPr>
          <p:spPr>
            <a:xfrm>
              <a:off x="5024430" y="142852"/>
              <a:ext cx="162095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EB9415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分层作业</a:t>
              </a:r>
              <a:endPara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3" name="组合 19"/>
            <p:cNvGrpSpPr/>
            <p:nvPr userDrawn="1"/>
          </p:nvGrpSpPr>
          <p:grpSpPr>
            <a:xfrm>
              <a:off x="1381092" y="285728"/>
              <a:ext cx="3500462" cy="287340"/>
              <a:chOff x="1381092" y="285728"/>
              <a:chExt cx="3500462" cy="287340"/>
            </a:xfrm>
          </p:grpSpPr>
          <p:cxnSp>
            <p:nvCxnSpPr>
              <p:cNvPr id="16" name="直接连接符 15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" name="组合 20"/>
            <p:cNvGrpSpPr/>
            <p:nvPr userDrawn="1"/>
          </p:nvGrpSpPr>
          <p:grpSpPr>
            <a:xfrm flipH="1">
              <a:off x="6667503" y="284140"/>
              <a:ext cx="3919567" cy="287340"/>
              <a:chOff x="1381092" y="285728"/>
              <a:chExt cx="3500462" cy="287340"/>
            </a:xfrm>
          </p:grpSpPr>
          <p:cxnSp>
            <p:nvCxnSpPr>
              <p:cNvPr id="13" name="直接连接符 12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9" name="文本占位符 2"/>
          <p:cNvSpPr>
            <a:spLocks noGrp="1"/>
          </p:cNvSpPr>
          <p:nvPr>
            <p:ph type="body" sz="quarter" idx="10"/>
          </p:nvPr>
        </p:nvSpPr>
        <p:spPr>
          <a:xfrm>
            <a:off x="479376" y="1287052"/>
            <a:ext cx="11233248" cy="5100186"/>
          </a:xfrm>
          <a:prstGeom prst="rect">
            <a:avLst/>
          </a:prstGeom>
        </p:spPr>
        <p:txBody>
          <a:bodyPr/>
          <a:lstStyle>
            <a:lvl1pPr marL="0" indent="720090" algn="just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latin typeface="Times New Roman" panose="02020603050405020304" pitchFamily="18" charset="0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916745" y="4194175"/>
            <a:ext cx="10358510" cy="857256"/>
          </a:xfrm>
          <a:prstGeom prst="rect">
            <a:avLst/>
          </a:prstGeom>
        </p:spPr>
        <p:txBody>
          <a:bodyPr/>
          <a:lstStyle>
            <a:lvl1pPr marL="0" indent="0" hangingPunct="0">
              <a:lnSpc>
                <a:spcPct val="150000"/>
              </a:lnSpc>
              <a:spcBef>
                <a:spcPct val="0"/>
              </a:spcBef>
              <a:buFontTx/>
              <a:buNone/>
              <a:defRPr sz="3200" b="1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无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380960" y="571480"/>
            <a:ext cx="11287204" cy="5786478"/>
          </a:xfrm>
          <a:prstGeom prst="rect">
            <a:avLst/>
          </a:prstGeom>
        </p:spPr>
        <p:txBody>
          <a:bodyPr/>
          <a:lstStyle>
            <a:lvl1pPr indent="0">
              <a:lnSpc>
                <a:spcPct val="150000"/>
              </a:lnSpc>
              <a:defRPr sz="3200"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6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008080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2"/>
          <p:cNvSpPr txBox="1"/>
          <p:nvPr userDrawn="1"/>
        </p:nvSpPr>
        <p:spPr>
          <a:xfrm>
            <a:off x="666712" y="500042"/>
            <a:ext cx="10930014" cy="6000792"/>
          </a:xfrm>
          <a:prstGeom prst="round2SameRect">
            <a:avLst>
              <a:gd name="adj1" fmla="val 5210"/>
              <a:gd name="adj2" fmla="val 5690"/>
            </a:avLst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none"/>
        </p:style>
        <p:txBody>
          <a:bodyPr/>
          <a:lstStyle>
            <a:defPPr>
              <a:defRPr lang="zh-CN"/>
            </a:defPPr>
            <a:lvl1pPr marL="0" indent="720090" algn="l" rtl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 b="1" kern="1200" baseline="0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720090" algn="l" defTabSz="91440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单击此处编辑母版文本样式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pic>
        <p:nvPicPr>
          <p:cNvPr id="13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8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.jpeg" /><Relationship Id="rId3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0112304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6A9ED8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2" title=""/>
          <p:cNvSpPr txBox="1"/>
          <p:nvPr/>
        </p:nvSpPr>
        <p:spPr>
          <a:xfrm>
            <a:off x="4856916" y="3952275"/>
            <a:ext cx="6999724" cy="2000264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3200"/>
              <a:t>第</a:t>
            </a:r>
            <a:r>
              <a:rPr lang="en-US" altLang="zh-CN" sz="3200"/>
              <a:t>10</a:t>
            </a:r>
            <a:r>
              <a:rPr lang="zh-CN" altLang="zh-CN" sz="3200"/>
              <a:t>课　拜占庭帝国和《查士丁尼法典》</a:t>
            </a:r>
            <a:endParaRPr lang="zh-CN" altLang="zh-CN" sz="3200"/>
          </a:p>
        </p:txBody>
      </p:sp>
      <p:pic>
        <p:nvPicPr>
          <p:cNvPr id="7" name="第三单元.eps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172360" y="1700808"/>
            <a:ext cx="8352928" cy="1224136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>
              <a:lnSpc>
                <a:spcPct val="130000"/>
              </a:lnSpc>
            </a:pPr>
            <a:r>
              <a:rPr lang="en-US" altLang="zh-CN"/>
              <a:t>1.</a:t>
            </a:r>
            <a:r>
              <a:rPr lang="zh-CN" altLang="zh-CN"/>
              <a:t>概述拜占庭帝国的由来、发展和衰亡。</a:t>
            </a:r>
            <a:endParaRPr lang="zh-CN" altLang="zh-CN"/>
          </a:p>
          <a:p>
            <a:pPr>
              <a:lnSpc>
                <a:spcPct val="130000"/>
              </a:lnSpc>
            </a:pPr>
            <a:r>
              <a:rPr lang="en-US" altLang="zh-CN"/>
              <a:t>2.</a:t>
            </a:r>
            <a:r>
              <a:rPr lang="zh-CN" altLang="zh-CN"/>
              <a:t>说明编纂《查士丁尼法典》的目的、《罗马民法大全》的组成和影响。</a:t>
            </a:r>
            <a:endParaRPr lang="zh-CN" altLang="zh-CN"/>
          </a:p>
          <a:p>
            <a:pPr>
              <a:lnSpc>
                <a:spcPct val="130000"/>
              </a:lnSpc>
            </a:pPr>
            <a:r>
              <a:rPr lang="en-US" altLang="zh-CN"/>
              <a:t>3.</a:t>
            </a:r>
            <a:r>
              <a:rPr lang="zh-CN" altLang="zh-CN"/>
              <a:t>说出拜占庭帝国的特点与影响。</a:t>
            </a:r>
            <a:endParaRPr lang="zh-CN" altLang="zh-CN"/>
          </a:p>
          <a:p>
            <a:pPr>
              <a:lnSpc>
                <a:spcPct val="130000"/>
              </a:lnSpc>
            </a:pPr>
            <a:r>
              <a:rPr lang="en-US" altLang="zh-CN">
                <a:solidFill>
                  <a:srgbClr val="6A9ED8"/>
                </a:solidFill>
              </a:rPr>
              <a:t>◎</a:t>
            </a:r>
            <a:r>
              <a:rPr lang="zh-CN" altLang="zh-CN">
                <a:solidFill>
                  <a:srgbClr val="6A9ED8"/>
                </a:solidFill>
              </a:rPr>
              <a:t>重点</a:t>
            </a:r>
            <a:r>
              <a:rPr lang="en-US" altLang="zh-CN">
                <a:solidFill>
                  <a:srgbClr val="6A9ED8"/>
                </a:solidFill>
              </a:rPr>
              <a:t>:</a:t>
            </a:r>
            <a:r>
              <a:rPr lang="zh-CN" altLang="zh-CN"/>
              <a:t>《罗马民法大全》的编纂和影响、拜占庭帝国的影响及其灭亡的原因。</a:t>
            </a:r>
            <a:endParaRPr lang="zh-CN" altLang="zh-CN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>
          <a:xfrm>
            <a:off x="479376" y="1431068"/>
            <a:ext cx="11233248" cy="4518212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zh-CN"/>
              <a:t>为纪念一个帝国陷落</a:t>
            </a:r>
            <a:r>
              <a:rPr lang="en-US" altLang="zh-CN"/>
              <a:t>555</a:t>
            </a:r>
            <a:r>
              <a:rPr lang="zh-CN" altLang="zh-CN"/>
              <a:t>周年</a:t>
            </a:r>
            <a:r>
              <a:rPr lang="en-US" altLang="zh-CN"/>
              <a:t>,</a:t>
            </a:r>
            <a:r>
              <a:rPr lang="zh-CN" altLang="zh-CN"/>
              <a:t>俄罗斯拍摄了一部时长</a:t>
            </a:r>
            <a:r>
              <a:rPr lang="en-US" altLang="zh-CN"/>
              <a:t>70</a:t>
            </a:r>
            <a:r>
              <a:rPr lang="zh-CN" altLang="zh-CN"/>
              <a:t>分钟的电影</a:t>
            </a:r>
            <a:r>
              <a:rPr lang="en-US" altLang="zh-CN"/>
              <a:t>——</a:t>
            </a:r>
            <a:r>
              <a:rPr lang="zh-CN" altLang="zh-CN"/>
              <a:t>《帝国的灭亡</a:t>
            </a:r>
            <a:r>
              <a:rPr lang="en-US" altLang="zh-CN"/>
              <a:t>:</a:t>
            </a:r>
            <a:r>
              <a:rPr lang="zh-CN" altLang="zh-CN"/>
              <a:t>拜占庭的教训》。这是一个长寿的帝国</a:t>
            </a:r>
            <a:r>
              <a:rPr lang="en-US" altLang="zh-CN"/>
              <a:t>,</a:t>
            </a:r>
            <a:r>
              <a:rPr lang="zh-CN" altLang="zh-CN"/>
              <a:t>它的辉煌文明曾对世界产生深刻的影响</a:t>
            </a:r>
            <a:r>
              <a:rPr lang="en-US" altLang="zh-CN"/>
              <a:t>,</a:t>
            </a:r>
            <a:r>
              <a:rPr lang="zh-CN" altLang="zh-CN"/>
              <a:t>它的财富促进了欧洲资本主义的疯狂发展</a:t>
            </a:r>
            <a:r>
              <a:rPr lang="en-US" altLang="zh-CN"/>
              <a:t>,</a:t>
            </a:r>
            <a:r>
              <a:rPr lang="zh-CN" altLang="zh-CN"/>
              <a:t>它的法律促进了罗马法的完善。这节课让我们一起走进《拜占庭帝国和</a:t>
            </a:r>
            <a:r>
              <a:rPr lang="en-US" altLang="zh-CN"/>
              <a:t>&lt;</a:t>
            </a:r>
            <a:r>
              <a:rPr lang="zh-CN" altLang="zh-CN"/>
              <a:t>查士丁尼法典</a:t>
            </a:r>
            <a:r>
              <a:rPr lang="en-US" altLang="zh-CN"/>
              <a:t>&gt;</a:t>
            </a:r>
            <a:r>
              <a:rPr lang="zh-CN" altLang="zh-CN"/>
              <a:t>》吧</a:t>
            </a:r>
            <a:r>
              <a:rPr lang="en-US" altLang="zh-CN"/>
              <a:t>!</a:t>
            </a:r>
            <a:r>
              <a:rPr lang="zh-CN" altLang="zh-CN"/>
              <a:t>由此导入新课。</a:t>
            </a:r>
            <a:endParaRPr lang="zh-CN" altLang="zh-CN"/>
          </a:p>
        </p:txBody>
      </p:sp>
      <p:pic>
        <p:nvPicPr>
          <p:cNvPr id="5" name="课堂导入.eps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4583832" y="980728"/>
            <a:ext cx="2288262" cy="45034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 title=""/>
          <p:cNvSpPr>
            <a:spLocks noGrp="1"/>
          </p:cNvSpPr>
          <p:nvPr>
            <p:ph type="body" sz="quarter" idx="10"/>
          </p:nvPr>
        </p:nvSpPr>
        <p:spPr>
          <a:xfrm>
            <a:off x="479376" y="1988840"/>
            <a:ext cx="11233248" cy="3078052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zh-CN" u="dotted"/>
              <a:t>查士丁尼及《查士丁尼法典》</a:t>
            </a:r>
            <a:r>
              <a:rPr lang="en-US" altLang="zh-CN" u="dotted"/>
              <a:t>  </a:t>
            </a:r>
            <a:endParaRPr lang="zh-CN" altLang="zh-CN"/>
          </a:p>
          <a:p>
            <a:pPr>
              <a:lnSpc>
                <a:spcPct val="130000"/>
              </a:lnSpc>
            </a:pPr>
            <a:r>
              <a:rPr lang="en-US" altLang="zh-CN"/>
              <a:t> (1)</a:t>
            </a:r>
            <a:r>
              <a:rPr lang="zh-CN" altLang="zh-CN"/>
              <a:t>背景</a:t>
            </a:r>
            <a:r>
              <a:rPr lang="en-US" altLang="zh-CN"/>
              <a:t>:</a:t>
            </a:r>
            <a:r>
              <a:rPr lang="zh-CN" altLang="zh-CN"/>
              <a:t>西罗马帝国灭亡后</a:t>
            </a:r>
            <a:r>
              <a:rPr lang="en-US" altLang="zh-CN"/>
              <a:t>,</a:t>
            </a:r>
            <a:r>
              <a:rPr lang="zh-CN" altLang="zh-CN"/>
              <a:t>经济比较活跃和社会比较稳定的东罗马帝国则延续下来</a:t>
            </a:r>
            <a:r>
              <a:rPr lang="en-US" altLang="zh-CN"/>
              <a:t>,</a:t>
            </a:r>
            <a:r>
              <a:rPr lang="zh-CN" altLang="zh-CN"/>
              <a:t>并且进入一个</a:t>
            </a:r>
            <a:r>
              <a:rPr lang="en-US" altLang="zh-CN"/>
              <a:t>“</a:t>
            </a:r>
            <a:r>
              <a:rPr lang="zh-CN" altLang="zh-CN"/>
              <a:t>黄金时代</a:t>
            </a:r>
            <a:r>
              <a:rPr lang="en-US" altLang="zh-CN"/>
              <a:t>”</a:t>
            </a:r>
            <a:r>
              <a:rPr lang="zh-CN" altLang="zh-CN"/>
              <a:t>。</a:t>
            </a:r>
            <a:r>
              <a:rPr lang="en-US" altLang="zh-CN"/>
              <a:t>527</a:t>
            </a:r>
            <a:r>
              <a:rPr lang="zh-CN" altLang="zh-CN"/>
              <a:t>年</a:t>
            </a:r>
            <a:r>
              <a:rPr lang="en-US" altLang="zh-CN"/>
              <a:t>,</a:t>
            </a:r>
            <a:r>
              <a:rPr lang="zh-CN" altLang="zh-CN" u="sng"/>
              <a:t>　</a:t>
            </a:r>
            <a:endParaRPr lang="en-US" altLang="zh-CN" u="sng"/>
          </a:p>
          <a:p>
            <a:pPr>
              <a:lnSpc>
                <a:spcPct val="130000"/>
              </a:lnSpc>
            </a:pPr>
            <a:r>
              <a:rPr lang="en-US" altLang="zh-CN" u="sng"/>
              <a:t>                   </a:t>
            </a:r>
            <a:r>
              <a:rPr lang="zh-CN" altLang="zh-CN" u="sng"/>
              <a:t>　</a:t>
            </a:r>
            <a:r>
              <a:rPr lang="zh-CN" altLang="zh-CN"/>
              <a:t>继任为东罗马帝国皇帝。</a:t>
            </a:r>
            <a:r>
              <a:rPr lang="en-US" altLang="zh-CN"/>
              <a:t> </a:t>
            </a:r>
            <a:endParaRPr lang="zh-CN" altLang="zh-CN"/>
          </a:p>
        </p:txBody>
      </p:sp>
      <p:sp>
        <p:nvSpPr>
          <p:cNvPr id="4" name="文本占位符 3" title=""/>
          <p:cNvSpPr>
            <a:spLocks noGrp="1"/>
          </p:cNvSpPr>
          <p:nvPr>
            <p:ph type="body" sz="quarter" idx="11"/>
          </p:nvPr>
        </p:nvSpPr>
        <p:spPr>
          <a:xfrm>
            <a:off x="1487488" y="3789040"/>
            <a:ext cx="4176464" cy="801180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/>
              <a:t>查士丁尼</a:t>
            </a:r>
            <a:endParaRPr lang="zh-CN" altLang="en-US"/>
          </a:p>
        </p:txBody>
      </p:sp>
      <p:pic>
        <p:nvPicPr>
          <p:cNvPr id="5" name="重点梳理.eps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839416" y="1124744"/>
            <a:ext cx="2000230" cy="593273"/>
          </a:xfrm>
          <a:prstGeom prst="rect">
            <a:avLst/>
          </a:prstGeom>
        </p:spPr>
      </p:pic>
      <p:pic>
        <p:nvPicPr>
          <p:cNvPr id="6" name="知识点一.eps" titl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044419" y="1196752"/>
            <a:ext cx="1323389" cy="44386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>
          <a:xfrm>
            <a:off x="47328" y="803206"/>
            <a:ext cx="4680520" cy="753586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en-US" altLang="zh-CN"/>
              <a:t>(2)</a:t>
            </a:r>
            <a:r>
              <a:rPr lang="zh-CN" altLang="zh-CN"/>
              <a:t>《罗马民法大全》</a:t>
            </a:r>
            <a:endParaRPr lang="zh-CN" altLang="zh-CN"/>
          </a:p>
        </p:txBody>
      </p:sp>
      <p:graphicFrame>
        <p:nvGraphicFramePr>
          <p:cNvPr id="4" name="表格 3" title=""/>
          <p:cNvGraphicFramePr>
            <a:graphicFrameLocks noGrp="1"/>
          </p:cNvGraphicFramePr>
          <p:nvPr/>
        </p:nvGraphicFramePr>
        <p:xfrm>
          <a:off x="544015" y="1678271"/>
          <a:ext cx="10972800" cy="419900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68152"/>
                <a:gridCol w="9604648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目的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稳固帝国的社会秩序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保证皇帝的专制权力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编纂者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528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年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查士丁尼组建了一个法典编纂委员会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法典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把自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2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世纪初以来历任罗马皇帝颁布的法令收集在一起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编成《查士丁尼法典》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;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把历代罗马法学家有关法律问题的论文和著作汇编为《法学汇纂》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又编成指导学习法律文献的《法理概要》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;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还将查士丁尼执政时期的法令编辑为</a:t>
                      </a: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                </a:t>
                      </a: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</a:tbl>
          </a:graphicData>
        </a:graphic>
      </p:graphicFrame>
      <p:sp>
        <p:nvSpPr>
          <p:cNvPr id="5" name="矩形 4" title=""/>
          <p:cNvSpPr/>
          <p:nvPr/>
        </p:nvSpPr>
        <p:spPr>
          <a:xfrm>
            <a:off x="5663952" y="5141621"/>
            <a:ext cx="2244525" cy="6636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320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黑体" panose="02010609060101010101" pitchFamily="49" charset="-122"/>
                <a:ea typeface="黑体" panose="02010609060101010101" pitchFamily="49" charset="-122"/>
              </a:rPr>
              <a:t>《新法典》</a:t>
            </a:r>
            <a:endParaRPr lang="zh-CN" altLang="en-US" sz="28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" name="表格 3" title=""/>
          <p:cNvGraphicFramePr>
            <a:graphicFrameLocks noGrp="1"/>
          </p:cNvGraphicFramePr>
          <p:nvPr/>
        </p:nvGraphicFramePr>
        <p:xfrm>
          <a:off x="523800" y="2108067"/>
          <a:ext cx="10972800" cy="175298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68152"/>
                <a:gridCol w="9604648"/>
              </a:tblGrid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内容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承认奴隶制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,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但在一定程度上改善了奴隶的地位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;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对财产、买卖、债务、契约关系等作出明确规定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  <a:tr h="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地位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奠定了欧洲</a:t>
                      </a: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en-US" alt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   </a:t>
                      </a:r>
                      <a:r>
                        <a:rPr lang="zh-CN" sz="3200" u="sng">
                          <a:effectLst/>
                          <a:uFill>
                            <a:solidFill>
                              <a:srgbClr val="000000"/>
                            </a:solidFill>
                          </a:u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　</a:t>
                      </a:r>
                      <a:r>
                        <a:rPr lang="zh-CN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的基础</a:t>
                      </a:r>
                      <a:r>
                        <a:rPr lang="en-US" sz="3200"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 </a:t>
                      </a:r>
                      <a:endParaRPr lang="zh-CN" sz="3200">
                        <a:solidFill>
                          <a:srgbClr val="000000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6675" marR="66675" marT="0" marB="0" anchor="ctr"/>
                </a:tc>
              </a:tr>
            </a:tbl>
          </a:graphicData>
        </a:graphic>
      </p:graphicFrame>
      <p:sp>
        <p:nvSpPr>
          <p:cNvPr id="5" name="矩形 4" title=""/>
          <p:cNvSpPr/>
          <p:nvPr/>
        </p:nvSpPr>
        <p:spPr>
          <a:xfrm>
            <a:off x="6497712" y="3198168"/>
            <a:ext cx="1008609" cy="66364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zh-CN" sz="320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黑体" panose="02010609060101010101" pitchFamily="49" charset="-122"/>
                <a:ea typeface="黑体" panose="02010609060101010101" pitchFamily="49" charset="-122"/>
              </a:rPr>
              <a:t>民法</a:t>
            </a:r>
            <a:endParaRPr lang="zh-CN" altLang="en-US" sz="28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>
          <a:xfrm>
            <a:off x="479376" y="1268760"/>
            <a:ext cx="11233248" cy="5100186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zh-CN"/>
              <a:t>知识点拨</a:t>
            </a:r>
            <a:r>
              <a:rPr lang="en-US" altLang="zh-CN"/>
              <a:t>·</a:t>
            </a:r>
            <a:endParaRPr lang="zh-CN" altLang="zh-CN"/>
          </a:p>
          <a:p>
            <a:pPr>
              <a:lnSpc>
                <a:spcPct val="130000"/>
              </a:lnSpc>
            </a:pPr>
            <a:r>
              <a:rPr lang="zh-CN" altLang="zh-CN"/>
              <a:t>　　</a:t>
            </a:r>
            <a:r>
              <a:rPr lang="en-US" altLang="zh-CN"/>
              <a:t>1.</a:t>
            </a:r>
            <a:r>
              <a:rPr lang="zh-CN" altLang="zh-CN"/>
              <a:t>《十二铜表法》是罗马法制建设的第一步</a:t>
            </a:r>
            <a:r>
              <a:rPr lang="en-US" altLang="zh-CN"/>
              <a:t>,</a:t>
            </a:r>
            <a:r>
              <a:rPr lang="zh-CN" altLang="zh-CN"/>
              <a:t>是后世罗马法典乃至欧洲法学的渊源。《罗马民法大全》奠定了欧洲民法的基础。</a:t>
            </a:r>
            <a:endParaRPr lang="zh-CN" altLang="zh-CN"/>
          </a:p>
          <a:p>
            <a:pPr>
              <a:lnSpc>
                <a:spcPct val="130000"/>
              </a:lnSpc>
            </a:pPr>
            <a:r>
              <a:rPr lang="en-US" altLang="zh-CN"/>
              <a:t>2.</a:t>
            </a:r>
            <a:r>
              <a:rPr lang="zh-CN" altLang="zh-CN"/>
              <a:t>《查士丁尼法典》只是《罗马民法大全》的一部分</a:t>
            </a:r>
            <a:r>
              <a:rPr lang="en-US" altLang="zh-CN"/>
              <a:t>,</a:t>
            </a:r>
            <a:r>
              <a:rPr lang="zh-CN" altLang="zh-CN"/>
              <a:t>而非全部内容。</a:t>
            </a:r>
            <a:endParaRPr lang="zh-CN" altLang="zh-CN"/>
          </a:p>
          <a:p>
            <a:pPr>
              <a:lnSpc>
                <a:spcPct val="130000"/>
              </a:lnSpc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>
          <a:xfrm>
            <a:off x="407368" y="1905250"/>
            <a:ext cx="11233248" cy="2099814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zh-CN" u="dotted"/>
              <a:t>拜占庭帝国的灭亡</a:t>
            </a:r>
            <a:r>
              <a:rPr lang="en-US" altLang="zh-CN" u="dotted"/>
              <a:t> </a:t>
            </a:r>
            <a:endParaRPr lang="zh-CN" altLang="zh-CN"/>
          </a:p>
          <a:p>
            <a:pPr>
              <a:lnSpc>
                <a:spcPct val="130000"/>
              </a:lnSpc>
            </a:pPr>
            <a:r>
              <a:rPr lang="en-US" altLang="zh-CN"/>
              <a:t> (1)</a:t>
            </a:r>
            <a:r>
              <a:rPr lang="zh-CN" altLang="zh-CN"/>
              <a:t>帝国缘由</a:t>
            </a:r>
            <a:r>
              <a:rPr lang="en-US" altLang="zh-CN"/>
              <a:t>:</a:t>
            </a:r>
            <a:r>
              <a:rPr lang="zh-CN" altLang="zh-CN"/>
              <a:t>东罗马帝国的新都在拜占庭</a:t>
            </a:r>
            <a:r>
              <a:rPr lang="en-US" altLang="zh-CN"/>
              <a:t>,</a:t>
            </a:r>
            <a:r>
              <a:rPr lang="zh-CN" altLang="zh-CN"/>
              <a:t>因而又被称为</a:t>
            </a:r>
            <a:r>
              <a:rPr lang="en-US" altLang="zh-CN"/>
              <a:t>“</a:t>
            </a:r>
            <a:r>
              <a:rPr lang="zh-CN" altLang="zh-CN" u="sng"/>
              <a:t>　</a:t>
            </a:r>
            <a:r>
              <a:rPr lang="en-US" altLang="zh-CN" u="sng"/>
              <a:t>                         </a:t>
            </a:r>
            <a:r>
              <a:rPr lang="zh-CN" altLang="zh-CN" u="sng"/>
              <a:t>　</a:t>
            </a:r>
            <a:r>
              <a:rPr lang="en-US" altLang="zh-CN"/>
              <a:t>”,</a:t>
            </a:r>
            <a:r>
              <a:rPr lang="zh-CN" altLang="zh-CN"/>
              <a:t>是一个地跨欧、亚、非三洲的大帝国。</a:t>
            </a:r>
            <a:r>
              <a:rPr lang="en-US" altLang="zh-CN"/>
              <a:t> </a:t>
            </a:r>
            <a:endParaRPr lang="zh-CN" altLang="zh-CN"/>
          </a:p>
          <a:p>
            <a:pPr>
              <a:lnSpc>
                <a:spcPct val="130000"/>
              </a:lnSpc>
            </a:pPr>
            <a:endParaRPr lang="zh-CN" altLang="en-US"/>
          </a:p>
        </p:txBody>
      </p:sp>
      <p:sp>
        <p:nvSpPr>
          <p:cNvPr id="3" name="文本占位符 2" title=""/>
          <p:cNvSpPr>
            <a:spLocks noGrp="1"/>
          </p:cNvSpPr>
          <p:nvPr>
            <p:ph type="body" sz="quarter" idx="11"/>
          </p:nvPr>
        </p:nvSpPr>
        <p:spPr>
          <a:xfrm>
            <a:off x="1127448" y="3147808"/>
            <a:ext cx="10358510" cy="857256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/>
              <a:t>拜占庭帝国</a:t>
            </a:r>
            <a:endParaRPr lang="zh-CN" altLang="en-US"/>
          </a:p>
        </p:txBody>
      </p:sp>
      <p:pic>
        <p:nvPicPr>
          <p:cNvPr id="4" name="知识点二.eps" title=""/>
          <p:cNvPicPr/>
          <p:nvPr/>
        </p:nvPicPr>
        <p:blipFill>
          <a:blip r:embed="rId2"/>
          <a:stretch>
            <a:fillRect/>
          </a:stretch>
        </p:blipFill>
        <p:spPr>
          <a:xfrm>
            <a:off x="983432" y="1112932"/>
            <a:ext cx="1755437" cy="58787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2522200" y="11976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>
          <a:xfrm>
            <a:off x="479376" y="1556792"/>
            <a:ext cx="11233248" cy="3798132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en-US" altLang="zh-CN"/>
              <a:t>(2)</a:t>
            </a:r>
            <a:r>
              <a:rPr lang="zh-CN" altLang="zh-CN"/>
              <a:t>帝国灭亡过程</a:t>
            </a:r>
            <a:r>
              <a:rPr lang="en-US" altLang="zh-CN"/>
              <a:t>:</a:t>
            </a:r>
            <a:r>
              <a:rPr lang="zh-CN" altLang="zh-CN"/>
              <a:t>从</a:t>
            </a:r>
            <a:r>
              <a:rPr lang="en-US" altLang="zh-CN"/>
              <a:t>7</a:t>
            </a:r>
            <a:r>
              <a:rPr lang="zh-CN" altLang="zh-CN"/>
              <a:t>世纪起</a:t>
            </a:r>
            <a:r>
              <a:rPr lang="en-US" altLang="zh-CN"/>
              <a:t>,</a:t>
            </a:r>
            <a:r>
              <a:rPr lang="zh-CN" altLang="zh-CN" u="sng"/>
              <a:t>　</a:t>
            </a:r>
            <a:r>
              <a:rPr lang="en-US" altLang="zh-CN" u="sng"/>
              <a:t>      </a:t>
            </a:r>
            <a:r>
              <a:rPr lang="zh-CN" altLang="zh-CN" u="sng"/>
              <a:t>　</a:t>
            </a:r>
            <a:r>
              <a:rPr lang="zh-CN" altLang="zh-CN"/>
              <a:t>不断进攻拜占庭帝国</a:t>
            </a:r>
            <a:r>
              <a:rPr lang="en-US" altLang="zh-CN"/>
              <a:t>;9</a:t>
            </a:r>
            <a:r>
              <a:rPr lang="zh-CN" altLang="zh-CN"/>
              <a:t>世纪以后</a:t>
            </a:r>
            <a:r>
              <a:rPr lang="en-US" altLang="zh-CN"/>
              <a:t>,</a:t>
            </a:r>
            <a:r>
              <a:rPr lang="zh-CN" altLang="zh-CN"/>
              <a:t>拜占庭帝国又面临外部多个军事势力的进攻</a:t>
            </a:r>
            <a:r>
              <a:rPr lang="en-US" altLang="zh-CN"/>
              <a:t>;</a:t>
            </a:r>
            <a:r>
              <a:rPr lang="zh-CN" altLang="zh-CN"/>
              <a:t>西欧封建主在罗马教皇的号召下组建的</a:t>
            </a:r>
            <a:r>
              <a:rPr lang="zh-CN" altLang="zh-CN" u="sng"/>
              <a:t>　</a:t>
            </a:r>
            <a:r>
              <a:rPr lang="en-US" altLang="zh-CN" u="sng"/>
              <a:t>       </a:t>
            </a:r>
            <a:r>
              <a:rPr lang="zh-CN" altLang="zh-CN" u="sng"/>
              <a:t>　</a:t>
            </a:r>
            <a:r>
              <a:rPr lang="zh-CN" altLang="zh-CN"/>
              <a:t>不仅没有给拜占庭以军事援助</a:t>
            </a:r>
            <a:r>
              <a:rPr lang="en-US" altLang="zh-CN"/>
              <a:t>,</a:t>
            </a:r>
            <a:r>
              <a:rPr lang="zh-CN" altLang="zh-CN"/>
              <a:t>反而占领了君士坦丁堡和拜占庭的大部分领土</a:t>
            </a:r>
            <a:r>
              <a:rPr lang="en-US" altLang="zh-CN"/>
              <a:t>;1453</a:t>
            </a:r>
            <a:r>
              <a:rPr lang="zh-CN" altLang="zh-CN"/>
              <a:t>年</a:t>
            </a:r>
            <a:r>
              <a:rPr lang="en-US" altLang="zh-CN"/>
              <a:t>,</a:t>
            </a:r>
            <a:r>
              <a:rPr lang="zh-CN" altLang="zh-CN" u="sng"/>
              <a:t>　</a:t>
            </a:r>
            <a:r>
              <a:rPr lang="en-US" altLang="zh-CN" u="sng"/>
              <a:t>                    </a:t>
            </a:r>
            <a:r>
              <a:rPr lang="zh-CN" altLang="zh-CN" u="sng"/>
              <a:t>　</a:t>
            </a:r>
            <a:r>
              <a:rPr lang="zh-CN" altLang="zh-CN"/>
              <a:t>攻破君士坦丁堡</a:t>
            </a:r>
            <a:r>
              <a:rPr lang="en-US" altLang="zh-CN"/>
              <a:t>,</a:t>
            </a:r>
            <a:r>
              <a:rPr lang="zh-CN" altLang="zh-CN"/>
              <a:t>拜占庭帝国最终灭亡。</a:t>
            </a:r>
            <a:r>
              <a:rPr lang="en-US" altLang="zh-CN"/>
              <a:t> </a:t>
            </a:r>
            <a:endParaRPr lang="zh-CN" altLang="zh-CN"/>
          </a:p>
          <a:p>
            <a:pPr>
              <a:lnSpc>
                <a:spcPct val="130000"/>
              </a:lnSpc>
            </a:pPr>
            <a:endParaRPr lang="zh-CN" altLang="en-US"/>
          </a:p>
        </p:txBody>
      </p:sp>
      <p:sp>
        <p:nvSpPr>
          <p:cNvPr id="3" name="文本占位符 2" title=""/>
          <p:cNvSpPr>
            <a:spLocks noGrp="1"/>
          </p:cNvSpPr>
          <p:nvPr>
            <p:ph type="body" sz="quarter" idx="11"/>
          </p:nvPr>
        </p:nvSpPr>
        <p:spPr>
          <a:xfrm>
            <a:off x="6328928" y="1484784"/>
            <a:ext cx="2226927" cy="746993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/>
              <a:t>阿拉伯人</a:t>
            </a:r>
            <a:endParaRPr lang="zh-CN" altLang="en-US"/>
          </a:p>
        </p:txBody>
      </p:sp>
      <p:sp>
        <p:nvSpPr>
          <p:cNvPr id="4" name="文本占位符 2" title=""/>
          <p:cNvSpPr txBox="1"/>
          <p:nvPr/>
        </p:nvSpPr>
        <p:spPr>
          <a:xfrm>
            <a:off x="7181441" y="2780928"/>
            <a:ext cx="2226927" cy="746993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3200" b="1" kern="1200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/>
              <a:t>十字军</a:t>
            </a:r>
            <a:endParaRPr lang="zh-CN" altLang="en-US"/>
          </a:p>
        </p:txBody>
      </p:sp>
      <p:sp>
        <p:nvSpPr>
          <p:cNvPr id="5" name="文本占位符 2" title=""/>
          <p:cNvSpPr txBox="1"/>
          <p:nvPr/>
        </p:nvSpPr>
        <p:spPr>
          <a:xfrm>
            <a:off x="2567608" y="4077072"/>
            <a:ext cx="3744416" cy="746993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3200" b="1" kern="1200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/>
              <a:t>奥斯曼帝国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 title=""/>
          <p:cNvSpPr>
            <a:spLocks noGrp="1"/>
          </p:cNvSpPr>
          <p:nvPr>
            <p:ph type="body" sz="quarter" idx="10"/>
          </p:nvPr>
        </p:nvSpPr>
        <p:spPr>
          <a:xfrm>
            <a:off x="407368" y="1484784"/>
            <a:ext cx="11233248" cy="5100186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en-US" altLang="zh-CN"/>
              <a:t>(3)</a:t>
            </a:r>
            <a:r>
              <a:rPr lang="zh-CN" altLang="zh-CN"/>
              <a:t>拜占庭帝国对文化的影响</a:t>
            </a:r>
            <a:r>
              <a:rPr lang="en-US" altLang="zh-CN"/>
              <a:t>:</a:t>
            </a:r>
            <a:r>
              <a:rPr lang="zh-CN" altLang="zh-CN"/>
              <a:t>它对</a:t>
            </a:r>
            <a:r>
              <a:rPr lang="zh-CN" altLang="zh-CN" u="sng"/>
              <a:t>　</a:t>
            </a:r>
            <a:r>
              <a:rPr lang="en-US" altLang="zh-CN" u="sng"/>
              <a:t>    </a:t>
            </a:r>
            <a:r>
              <a:rPr lang="zh-CN" altLang="zh-CN" u="sng"/>
              <a:t>　</a:t>
            </a:r>
            <a:r>
              <a:rPr lang="zh-CN" altLang="zh-CN"/>
              <a:t>、希腊罗马的古典文化传统以及西亚、北非等地的</a:t>
            </a:r>
            <a:r>
              <a:rPr lang="zh-CN" altLang="zh-CN" u="sng"/>
              <a:t>　</a:t>
            </a:r>
            <a:r>
              <a:rPr lang="en-US" altLang="zh-CN" u="sng"/>
              <a:t>          </a:t>
            </a:r>
            <a:r>
              <a:rPr lang="zh-CN" altLang="zh-CN" u="sng"/>
              <a:t>　</a:t>
            </a:r>
            <a:r>
              <a:rPr lang="zh-CN" altLang="zh-CN"/>
              <a:t>因素兼收并蓄</a:t>
            </a:r>
            <a:r>
              <a:rPr lang="en-US" altLang="zh-CN"/>
              <a:t>,</a:t>
            </a:r>
            <a:r>
              <a:rPr lang="zh-CN" altLang="zh-CN"/>
              <a:t>创造出独具特色的拜占庭文化</a:t>
            </a:r>
            <a:r>
              <a:rPr lang="en-US" altLang="zh-CN"/>
              <a:t>,</a:t>
            </a:r>
            <a:r>
              <a:rPr lang="zh-CN" altLang="zh-CN"/>
              <a:t>在世界上产生过重大影响。它保存了大量的希腊、罗马古籍</a:t>
            </a:r>
            <a:r>
              <a:rPr lang="en-US" altLang="zh-CN"/>
              <a:t>,</a:t>
            </a:r>
            <a:r>
              <a:rPr lang="zh-CN" altLang="zh-CN"/>
              <a:t>为后来西欧的</a:t>
            </a:r>
            <a:r>
              <a:rPr lang="zh-CN" altLang="zh-CN" u="sng"/>
              <a:t>　</a:t>
            </a:r>
            <a:r>
              <a:rPr lang="en-US" altLang="zh-CN" u="sng"/>
              <a:t>         </a:t>
            </a:r>
            <a:r>
              <a:rPr lang="zh-CN" altLang="zh-CN" u="sng"/>
              <a:t>　</a:t>
            </a:r>
            <a:r>
              <a:rPr lang="zh-CN" altLang="zh-CN"/>
              <a:t>提供了丰富的精神营养。</a:t>
            </a:r>
            <a:r>
              <a:rPr lang="en-US" altLang="zh-CN"/>
              <a:t> </a:t>
            </a:r>
            <a:endParaRPr lang="zh-CN" altLang="zh-CN"/>
          </a:p>
          <a:p>
            <a:pPr>
              <a:lnSpc>
                <a:spcPct val="130000"/>
              </a:lnSpc>
            </a:pPr>
            <a:endParaRPr lang="zh-CN" altLang="en-US"/>
          </a:p>
        </p:txBody>
      </p:sp>
      <p:sp>
        <p:nvSpPr>
          <p:cNvPr id="3" name="文本占位符 2" title=""/>
          <p:cNvSpPr>
            <a:spLocks noGrp="1"/>
          </p:cNvSpPr>
          <p:nvPr>
            <p:ph type="body" sz="quarter" idx="11"/>
          </p:nvPr>
        </p:nvSpPr>
        <p:spPr>
          <a:xfrm>
            <a:off x="7221759" y="1397362"/>
            <a:ext cx="1650863" cy="746993"/>
          </a:xfrm>
        </p:spPr>
        <p:txBody>
          <a:bodyPr/>
          <a:lstStyle/>
          <a:p>
            <a:pPr>
              <a:lnSpc>
                <a:spcPct val="130000"/>
              </a:lnSpc>
            </a:pPr>
            <a:r>
              <a:rPr lang="zh-CN" altLang="en-US"/>
              <a:t>基督教</a:t>
            </a:r>
            <a:endParaRPr lang="zh-CN" altLang="en-US"/>
          </a:p>
        </p:txBody>
      </p:sp>
      <p:sp>
        <p:nvSpPr>
          <p:cNvPr id="4" name="文本占位符 2" title=""/>
          <p:cNvSpPr txBox="1"/>
          <p:nvPr/>
        </p:nvSpPr>
        <p:spPr>
          <a:xfrm>
            <a:off x="6594735" y="2056932"/>
            <a:ext cx="2304256" cy="746993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3200" b="1" kern="1200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/>
              <a:t>东方文化</a:t>
            </a:r>
            <a:endParaRPr lang="zh-CN" altLang="en-US"/>
          </a:p>
        </p:txBody>
      </p:sp>
      <p:sp>
        <p:nvSpPr>
          <p:cNvPr id="5" name="文本占位符 2" title=""/>
          <p:cNvSpPr txBox="1"/>
          <p:nvPr/>
        </p:nvSpPr>
        <p:spPr>
          <a:xfrm>
            <a:off x="8047190" y="3317022"/>
            <a:ext cx="2304256" cy="746993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indent="0" algn="l" defTabSz="914400" rtl="0" eaLnBrk="1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3200" b="1" kern="1200" baseline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/>
              <a:t>文艺复兴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https://d.book118.com/788101123044006025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章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>
        <a:spAutoFit/>
      </a:bodyPr>
      <a:lstStyle>
        <a:defPPr indent="457200">
          <a:lnSpc>
            <a:spcPct val="150000"/>
          </a:lnSpc>
          <a:defRPr sz="2800" b="0" dirty="0" smtClean="0">
            <a:solidFill>
              <a:srgbClr val="FF0000"/>
            </a:solidFill>
            <a:latin typeface="黑体" panose="02010609060101010101" pitchFamily="49" charset="-122"/>
            <a:ea typeface="黑体" panose="02010609060101010101" pitchFamily="49" charset="-122"/>
          </a:defRPr>
        </a:defPPr>
      </a:lstStyle>
    </a:spDef>
    <a:txDef>
      <a:spPr>
        <a:noFill/>
      </a:spPr>
      <a:bodyPr wrap="square" rtlCol="0">
        <a:spAutoFit/>
      </a:bodyPr>
      <a:lstStyle>
        <a:defPPr indent="457200">
          <a:lnSpc>
            <a:spcPct val="150000"/>
          </a:lnSpc>
          <a:defRPr sz="2800" b="0" dirty="0" smtClean="0">
            <a:solidFill>
              <a:srgbClr val="FF0000"/>
            </a:solidFill>
            <a:latin typeface="黑体" panose="02010609060101010101" pitchFamily="49" charset="-122"/>
            <a:ea typeface="黑体" panose="02010609060101010101" pitchFamily="49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3">
      <vt:lpstr>Arial</vt:lpstr>
      <vt:lpstr>Calibri</vt:lpstr>
      <vt:lpstr>等线 Light</vt:lpstr>
      <vt:lpstr>等线</vt:lpstr>
      <vt:lpstr>黑体</vt:lpstr>
      <vt:lpstr>FZHei-B01S</vt:lpstr>
      <vt:lpstr>华文细黑</vt:lpstr>
      <vt:lpstr>字魂70号-灵悦黑体</vt:lpstr>
      <vt:lpstr>Microsoft YaHei Bold</vt:lpstr>
      <vt:lpstr>Times New Roman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2024-09-01T22:04:04.804</cp:lastPrinted>
  <dcterms:created xsi:type="dcterms:W3CDTF">2024-09-01T14:04:04Z</dcterms:created>
  <dcterms:modified xsi:type="dcterms:W3CDTF">2024-09-01T14:04:06Z</dcterms:modified>
</cp:coreProperties>
</file>