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90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287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FB27C-83AD-4A71-8638-AC91902CA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05B28-06EB-4277-9C5C-F8F2D763B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8D186-9F3E-4121-B03E-E2FB67A67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36E58-0340-4F40-968E-1096D17CE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26669A-35EC-4C15-99B6-6441B07D8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7A7139-983B-4CD2-9133-E2D560F3D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6A96D1-5C29-46B2-B04D-421DB5571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89D2E7-6179-48FA-A6ED-B735732D3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EB08F3-9D10-484E-873A-FFCD40C57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6991A-1B4D-4D26-8F99-CD561A0C5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6527A-4D3C-44DF-94C1-292680350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896" r:id="rId2"/>
    <p:sldLayoutId id="2147484897" r:id="rId3"/>
    <p:sldLayoutId id="2147484898" r:id="rId4"/>
    <p:sldLayoutId id="2147484899" r:id="rId5"/>
    <p:sldLayoutId id="2147484900" r:id="rId6"/>
    <p:sldLayoutId id="2147484901" r:id="rId7"/>
    <p:sldLayoutId id="2147484902" r:id="rId8"/>
    <p:sldLayoutId id="2147484903" r:id="rId9"/>
    <p:sldLayoutId id="2147484904" r:id="rId10"/>
    <p:sldLayoutId id="214748490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23" Type="http://schemas.openxmlformats.org/officeDocument/2006/relationships/tags" Target="../tags/tag149.xml" /><Relationship Id="rId24" Type="http://schemas.openxmlformats.org/officeDocument/2006/relationships/tags" Target="../tags/tag150.xml" /><Relationship Id="rId25" Type="http://schemas.openxmlformats.org/officeDocument/2006/relationships/tags" Target="../tags/tag151.xml" /><Relationship Id="rId26" Type="http://schemas.openxmlformats.org/officeDocument/2006/relationships/tags" Target="../tags/tag152.xml" /><Relationship Id="rId27" Type="http://schemas.openxmlformats.org/officeDocument/2006/relationships/tags" Target="../tags/tag153.xml" /><Relationship Id="rId28" Type="http://schemas.openxmlformats.org/officeDocument/2006/relationships/tags" Target="../tags/tag154.xml" /><Relationship Id="rId29" Type="http://schemas.openxmlformats.org/officeDocument/2006/relationships/tags" Target="../tags/tag155.xml" /><Relationship Id="rId3" Type="http://schemas.openxmlformats.org/officeDocument/2006/relationships/tags" Target="../tags/tag129.xml" /><Relationship Id="rId30" Type="http://schemas.openxmlformats.org/officeDocument/2006/relationships/tags" Target="../tags/tag156.xml" /><Relationship Id="rId31" Type="http://schemas.openxmlformats.org/officeDocument/2006/relationships/tags" Target="../tags/tag157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18" Type="http://schemas.openxmlformats.org/officeDocument/2006/relationships/tags" Target="../tags/tag204.xml" /><Relationship Id="rId19" Type="http://schemas.openxmlformats.org/officeDocument/2006/relationships/tags" Target="../tags/tag205.xml" /><Relationship Id="rId2" Type="http://schemas.openxmlformats.org/officeDocument/2006/relationships/tags" Target="../tags/tag188.xml" /><Relationship Id="rId20" Type="http://schemas.openxmlformats.org/officeDocument/2006/relationships/tags" Target="../tags/tag206.xml" /><Relationship Id="rId21" Type="http://schemas.openxmlformats.org/officeDocument/2006/relationships/tags" Target="../tags/tag207.xml" /><Relationship Id="rId22" Type="http://schemas.openxmlformats.org/officeDocument/2006/relationships/tags" Target="../tags/tag208.xml" /><Relationship Id="rId23" Type="http://schemas.openxmlformats.org/officeDocument/2006/relationships/tags" Target="../tags/tag209.xml" /><Relationship Id="rId24" Type="http://schemas.openxmlformats.org/officeDocument/2006/relationships/tags" Target="../tags/tag210.xml" /><Relationship Id="rId25" Type="http://schemas.openxmlformats.org/officeDocument/2006/relationships/tags" Target="../tags/tag211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tags" Target="../tags/tag251.xml" /><Relationship Id="rId19" Type="http://schemas.openxmlformats.org/officeDocument/2006/relationships/tags" Target="../tags/tag252.xml" /><Relationship Id="rId2" Type="http://schemas.openxmlformats.org/officeDocument/2006/relationships/tags" Target="../tags/tag235.xml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22" Type="http://schemas.openxmlformats.org/officeDocument/2006/relationships/tags" Target="../tags/tag255.xml" /><Relationship Id="rId23" Type="http://schemas.openxmlformats.org/officeDocument/2006/relationships/tags" Target="../tags/tag256.xml" /><Relationship Id="rId24" Type="http://schemas.openxmlformats.org/officeDocument/2006/relationships/tags" Target="../tags/tag257.xml" /><Relationship Id="rId25" Type="http://schemas.openxmlformats.org/officeDocument/2006/relationships/tags" Target="../tags/tag258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0214104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小无名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/>
          <a:lstStyle/>
          <a:p>
            <a:r>
              <a:rPr lang="zh-CN" altLang="en-US"/>
              <a:t>内层制作工艺培训课件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6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7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455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492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494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471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508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510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内层制作工艺简介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48856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252476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252666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材料准备与处理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3505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354139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354330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内层制作流程详解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452183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455803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455993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质量检测与控制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圆角矩形 25"/>
          <p:cNvSpPr/>
          <p:nvPr>
            <p:custDataLst>
              <p:tags r:id="rId20"/>
            </p:custDataLst>
          </p:nvPr>
        </p:nvSpPr>
        <p:spPr>
          <a:xfrm>
            <a:off x="5802630" y="55384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21"/>
            </p:custDataLst>
          </p:nvPr>
        </p:nvSpPr>
        <p:spPr>
          <a:xfrm>
            <a:off x="6009005" y="557466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06.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0" name="标题"/>
          <p:cNvSpPr txBox="1"/>
          <p:nvPr>
            <p:custDataLst>
              <p:tags r:id="rId22"/>
            </p:custDataLst>
          </p:nvPr>
        </p:nvSpPr>
        <p:spPr>
          <a:xfrm>
            <a:off x="6830695" y="557657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安全操作规程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902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8958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内层制作工艺简介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定义与作用</a:t>
            </a:r>
            <a:endParaRPr lang="zh-CN" altLang="en-US"/>
          </a:p>
        </p:txBody>
      </p:sp>
      <p:sp>
        <p:nvSpPr>
          <p:cNvPr id="10490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75038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08422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内层制作工艺：指在制作过程中，对内层进行加工和处理的工艺方法。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2"/>
          <p:cNvSpPr/>
          <p:nvPr>
            <p:custDataLst>
              <p:tags r:id="rId4"/>
            </p:custDataLst>
          </p:nvPr>
        </p:nvSpPr>
        <p:spPr>
          <a:xfrm>
            <a:off x="1344479" y="2658998"/>
            <a:ext cx="1782273" cy="1262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8720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81434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作用：提高产品质量，增强产品性能，延长产品使用寿命。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3"/>
          <p:cNvSpPr/>
          <p:nvPr>
            <p:custDataLst>
              <p:tags r:id="rId7"/>
            </p:custDataLst>
          </p:nvPr>
        </p:nvSpPr>
        <p:spPr>
          <a:xfrm>
            <a:off x="3918161" y="2658998"/>
            <a:ext cx="1782273" cy="1262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1732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5116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内层制作工艺主要包括：选材、裁剪、缝制、填充、固定等步骤。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4"/>
          <p:cNvSpPr/>
          <p:nvPr>
            <p:custDataLst>
              <p:tags r:id="rId10"/>
            </p:custDataLst>
          </p:nvPr>
        </p:nvSpPr>
        <p:spPr>
          <a:xfrm>
            <a:off x="6490503" y="2658998"/>
            <a:ext cx="1782273" cy="1262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94744" y="1258888"/>
            <a:ext cx="1321024" cy="13233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8128" y="3047731"/>
            <a:ext cx="2054738" cy="3133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内层制作工艺的发展趋势：环保、节能、高效、智能化。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5"/>
          <p:cNvSpPr/>
          <p:nvPr>
            <p:custDataLst>
              <p:tags r:id="rId13"/>
            </p:custDataLst>
          </p:nvPr>
        </p:nvSpPr>
        <p:spPr>
          <a:xfrm>
            <a:off x="9064185" y="2658998"/>
            <a:ext cx="1782273" cy="1262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工艺流程简述</a:t>
            </a:r>
            <a:endParaRPr lang="zh-CN" altLang="en-US"/>
          </a:p>
        </p:txBody>
      </p:sp>
      <p:sp>
        <p:nvSpPr>
          <p:cNvPr id="1049102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66973" y="2141672"/>
            <a:ext cx="599419" cy="174328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282606" y="4084559"/>
            <a:ext cx="570180" cy="156550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4"/>
          <p:cNvSpPr/>
          <p:nvPr>
            <p:custDataLst>
              <p:tags r:id="rId4"/>
            </p:custDataLst>
          </p:nvPr>
        </p:nvSpPr>
        <p:spPr>
          <a:xfrm>
            <a:off x="784222" y="2711344"/>
            <a:ext cx="1565509" cy="23625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5"/>
          <p:cNvSpPr/>
          <p:nvPr>
            <p:custDataLst>
              <p:tags r:id="rId5"/>
            </p:custDataLst>
          </p:nvPr>
        </p:nvSpPr>
        <p:spPr>
          <a:xfrm flipV="1">
            <a:off x="694800" y="2262985"/>
            <a:ext cx="1743288" cy="8380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84222" y="3152198"/>
            <a:ext cx="1565509" cy="153055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内层制作工艺主要包括：裁切、印刷、模切、压痕、粘合等步骤。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2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855091" y="2141047"/>
            <a:ext cx="599419" cy="174445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869474" y="4084559"/>
            <a:ext cx="570180" cy="156550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9"/>
            </p:custDataLst>
          </p:nvPr>
        </p:nvSpPr>
        <p:spPr>
          <a:xfrm>
            <a:off x="4372340" y="2711344"/>
            <a:ext cx="1565509" cy="23625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10"/>
            </p:custDataLst>
          </p:nvPr>
        </p:nvSpPr>
        <p:spPr>
          <a:xfrm flipV="1">
            <a:off x="4282293" y="2262985"/>
            <a:ext cx="1744458" cy="8380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71715" y="3145320"/>
            <a:ext cx="1566093" cy="154329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印刷：在裁切好的材料上印刷所需的图案和文字。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648525" y="2167936"/>
            <a:ext cx="599419" cy="174328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663533" y="4109572"/>
            <a:ext cx="570180" cy="15660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25"/>
          <p:cNvSpPr/>
          <p:nvPr>
            <p:custDataLst>
              <p:tags r:id="rId14"/>
            </p:custDataLst>
          </p:nvPr>
        </p:nvSpPr>
        <p:spPr>
          <a:xfrm>
            <a:off x="6165149" y="2736982"/>
            <a:ext cx="1566093" cy="236200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6"/>
          <p:cNvSpPr/>
          <p:nvPr>
            <p:custDataLst>
              <p:tags r:id="rId15"/>
            </p:custDataLst>
          </p:nvPr>
        </p:nvSpPr>
        <p:spPr>
          <a:xfrm flipV="1">
            <a:off x="6076352" y="2289249"/>
            <a:ext cx="1743288" cy="8380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65774" y="3170958"/>
            <a:ext cx="1565509" cy="154329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模切：根据设计图纸，将印刷好的材料进行模切，形成所需的形状。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076040" y="4093313"/>
            <a:ext cx="570180" cy="156550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3060407" y="2150427"/>
            <a:ext cx="599419" cy="174328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9"/>
            </p:custDataLst>
          </p:nvPr>
        </p:nvSpPr>
        <p:spPr>
          <a:xfrm>
            <a:off x="2578281" y="2719473"/>
            <a:ext cx="1565509" cy="23625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20"/>
            </p:custDataLst>
          </p:nvPr>
        </p:nvSpPr>
        <p:spPr>
          <a:xfrm flipV="1">
            <a:off x="2488859" y="2271740"/>
            <a:ext cx="1743288" cy="83860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578281" y="3148446"/>
            <a:ext cx="1565509" cy="155320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裁切：根据设计图纸，将材料切割成所需的形状和尺寸。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441959" y="2167936"/>
            <a:ext cx="599419" cy="174328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456967" y="4109572"/>
            <a:ext cx="570180" cy="15660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5"/>
          <p:cNvSpPr/>
          <p:nvPr>
            <p:custDataLst>
              <p:tags r:id="rId24"/>
            </p:custDataLst>
          </p:nvPr>
        </p:nvSpPr>
        <p:spPr>
          <a:xfrm>
            <a:off x="7959208" y="2736982"/>
            <a:ext cx="1566093" cy="236200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6"/>
          <p:cNvSpPr/>
          <p:nvPr>
            <p:custDataLst>
              <p:tags r:id="rId25"/>
            </p:custDataLst>
          </p:nvPr>
        </p:nvSpPr>
        <p:spPr>
          <a:xfrm flipV="1">
            <a:off x="7869786" y="2289249"/>
            <a:ext cx="1743288" cy="8380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59208" y="3163454"/>
            <a:ext cx="1565509" cy="1558152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压痕：在模切好的材料上压痕，使材料形成一定的立体效果。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324815" y="2167936"/>
            <a:ext cx="599419" cy="174328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340448" y="4109572"/>
            <a:ext cx="570180" cy="15660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5"/>
          <p:cNvSpPr/>
          <p:nvPr>
            <p:custDataLst>
              <p:tags r:id="rId29"/>
            </p:custDataLst>
          </p:nvPr>
        </p:nvSpPr>
        <p:spPr>
          <a:xfrm>
            <a:off x="9842063" y="2736982"/>
            <a:ext cx="1566093" cy="236200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6"/>
          <p:cNvSpPr/>
          <p:nvPr>
            <p:custDataLst>
              <p:tags r:id="rId30"/>
            </p:custDataLst>
          </p:nvPr>
        </p:nvSpPr>
        <p:spPr>
          <a:xfrm flipV="1">
            <a:off x="9753267" y="2289249"/>
            <a:ext cx="1743288" cy="8380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842688" y="3169082"/>
            <a:ext cx="1565509" cy="154683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粘合：将压痕后的材料进行粘合，形成最终的内层结构。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工艺要求与标准</a:t>
            </a:r>
            <a:endParaRPr lang="zh-CN" altLang="en-US"/>
          </a:p>
        </p:txBody>
      </p:sp>
      <p:sp>
        <p:nvSpPr>
          <p:cNvPr id="1049196" name="圆角矩形 26"/>
          <p:cNvSpPr/>
          <p:nvPr>
            <p:custDataLst>
              <p:tags r:id="rId2"/>
            </p:custDataLst>
          </p:nvPr>
        </p:nvSpPr>
        <p:spPr>
          <a:xfrm>
            <a:off x="694800" y="1744827"/>
            <a:ext cx="1963075" cy="39503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8" name="圆角矩形 28"/>
          <p:cNvSpPr/>
          <p:nvPr>
            <p:custDataLst>
              <p:tags r:id="rId3"/>
            </p:custDataLst>
          </p:nvPr>
        </p:nvSpPr>
        <p:spPr>
          <a:xfrm>
            <a:off x="697305" y="1744827"/>
            <a:ext cx="1958932" cy="2099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00" name="文本框 31"/>
          <p:cNvSpPr txBox="1"/>
          <p:nvPr>
            <p:custDataLst>
              <p:tags r:id="rId4"/>
            </p:custDataLst>
          </p:nvPr>
        </p:nvSpPr>
        <p:spPr>
          <a:xfrm>
            <a:off x="778103" y="2160091"/>
            <a:ext cx="1798047" cy="340228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内层材料选择：根据产品需求选择合适的材料，如纸张、塑料等。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29"/>
          <p:cNvSpPr/>
          <p:nvPr>
            <p:custDataLst>
              <p:tags r:id="rId5"/>
            </p:custDataLst>
          </p:nvPr>
        </p:nvSpPr>
        <p:spPr>
          <a:xfrm>
            <a:off x="2904531" y="1744827"/>
            <a:ext cx="1963075" cy="39503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04" name="圆角矩形 32"/>
          <p:cNvSpPr/>
          <p:nvPr>
            <p:custDataLst>
              <p:tags r:id="rId6"/>
            </p:custDataLst>
          </p:nvPr>
        </p:nvSpPr>
        <p:spPr>
          <a:xfrm>
            <a:off x="2907036" y="1744827"/>
            <a:ext cx="1958932" cy="2099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06" name="文本框 34"/>
          <p:cNvSpPr txBox="1"/>
          <p:nvPr>
            <p:custDataLst>
              <p:tags r:id="rId7"/>
            </p:custDataLst>
          </p:nvPr>
        </p:nvSpPr>
        <p:spPr>
          <a:xfrm>
            <a:off x="2987834" y="2160091"/>
            <a:ext cx="1798047" cy="340362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印刷工艺：选择合适的印刷工艺，如胶印、丝印等，保证印刷质量。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3"/>
          <p:cNvSpPr/>
          <p:nvPr>
            <p:custDataLst>
              <p:tags r:id="rId8"/>
            </p:custDataLst>
          </p:nvPr>
        </p:nvSpPr>
        <p:spPr>
          <a:xfrm>
            <a:off x="5114261" y="1744827"/>
            <a:ext cx="1963075" cy="39503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9"/>
            </p:custDataLst>
          </p:nvPr>
        </p:nvSpPr>
        <p:spPr>
          <a:xfrm>
            <a:off x="5116140" y="1744827"/>
            <a:ext cx="1958932" cy="2099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12" name="文本框 5"/>
          <p:cNvSpPr txBox="1"/>
          <p:nvPr>
            <p:custDataLst>
              <p:tags r:id="rId10"/>
            </p:custDataLst>
          </p:nvPr>
        </p:nvSpPr>
        <p:spPr>
          <a:xfrm>
            <a:off x="5196938" y="2160091"/>
            <a:ext cx="1798047" cy="340362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裁切工艺：根据产品需求进行裁切，保证裁切精度和效率。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8"/>
          <p:cNvSpPr/>
          <p:nvPr>
            <p:custDataLst>
              <p:tags r:id="rId11"/>
            </p:custDataLst>
          </p:nvPr>
        </p:nvSpPr>
        <p:spPr>
          <a:xfrm>
            <a:off x="7323992" y="1744827"/>
            <a:ext cx="1963075" cy="39503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12"/>
            </p:custDataLst>
          </p:nvPr>
        </p:nvSpPr>
        <p:spPr>
          <a:xfrm>
            <a:off x="7325871" y="1744827"/>
            <a:ext cx="1958932" cy="2099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18" name="文本框 10"/>
          <p:cNvSpPr txBox="1"/>
          <p:nvPr>
            <p:custDataLst>
              <p:tags r:id="rId13"/>
            </p:custDataLst>
          </p:nvPr>
        </p:nvSpPr>
        <p:spPr>
          <a:xfrm>
            <a:off x="7406669" y="2160091"/>
            <a:ext cx="1798047" cy="340362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粘合工艺：选择合适的粘合剂和粘合工艺，保证粘合强度和美观度。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14"/>
            </p:custDataLst>
          </p:nvPr>
        </p:nvSpPr>
        <p:spPr>
          <a:xfrm>
            <a:off x="9533722" y="1746080"/>
            <a:ext cx="1963075" cy="39503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2" name="圆角矩形 7"/>
          <p:cNvSpPr/>
          <p:nvPr>
            <p:custDataLst>
              <p:tags r:id="rId15"/>
            </p:custDataLst>
          </p:nvPr>
        </p:nvSpPr>
        <p:spPr>
          <a:xfrm>
            <a:off x="9535601" y="1746080"/>
            <a:ext cx="1958932" cy="20991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4" name="文本框 11"/>
          <p:cNvSpPr txBox="1"/>
          <p:nvPr>
            <p:custDataLst>
              <p:tags r:id="rId16"/>
            </p:custDataLst>
          </p:nvPr>
        </p:nvSpPr>
        <p:spPr>
          <a:xfrm>
            <a:off x="9616399" y="2161970"/>
            <a:ext cx="1798047" cy="340362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质量检验：对内层制作工艺进行质量检验，确保产品质量符合标准。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260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材料准备与处理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材料选择与规格</a:t>
            </a:r>
            <a:endParaRPr lang="zh-CN" altLang="en-US"/>
          </a:p>
        </p:txBody>
      </p:sp>
      <p:sp>
        <p:nvSpPr>
          <p:cNvPr id="1049346" name="矩形 38"/>
          <p:cNvSpPr/>
          <p:nvPr>
            <p:custDataLst>
              <p:tags r:id="rId2"/>
            </p:custDataLst>
          </p:nvPr>
        </p:nvSpPr>
        <p:spPr>
          <a:xfrm rot="204112">
            <a:off x="1373063" y="1258888"/>
            <a:ext cx="4188560" cy="218623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39"/>
          <p:cNvSpPr/>
          <p:nvPr>
            <p:custDataLst>
              <p:tags r:id="rId3"/>
            </p:custDataLst>
          </p:nvPr>
        </p:nvSpPr>
        <p:spPr>
          <a:xfrm>
            <a:off x="1377903" y="1259579"/>
            <a:ext cx="4188560" cy="218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TextBox 2"/>
          <p:cNvSpPr txBox="1"/>
          <p:nvPr>
            <p:custDataLst>
              <p:tags r:id="rId4"/>
            </p:custDataLst>
          </p:nvPr>
        </p:nvSpPr>
        <p:spPr>
          <a:xfrm>
            <a:off x="162058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材料类型：根据产品需求选择合适的材料，如纸张、塑料、金属等。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2" name="矩形 100"/>
          <p:cNvSpPr/>
          <p:nvPr>
            <p:custDataLst>
              <p:tags r:id="rId5"/>
            </p:custDataLst>
          </p:nvPr>
        </p:nvSpPr>
        <p:spPr>
          <a:xfrm rot="204112">
            <a:off x="6624320" y="1258888"/>
            <a:ext cx="4188560" cy="218623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101"/>
          <p:cNvSpPr/>
          <p:nvPr>
            <p:custDataLst>
              <p:tags r:id="rId6"/>
            </p:custDataLst>
          </p:nvPr>
        </p:nvSpPr>
        <p:spPr>
          <a:xfrm>
            <a:off x="6629851" y="1259579"/>
            <a:ext cx="4188560" cy="2186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TextBox 2"/>
          <p:cNvSpPr txBox="1"/>
          <p:nvPr>
            <p:custDataLst>
              <p:tags r:id="rId7"/>
            </p:custDataLst>
          </p:nvPr>
        </p:nvSpPr>
        <p:spPr>
          <a:xfrm>
            <a:off x="687322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材料规格：根据产品尺寸和设计要求选择合适的材料规格，如厚度、宽度、长度等。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8" name="矩形 122"/>
          <p:cNvSpPr/>
          <p:nvPr>
            <p:custDataLst>
              <p:tags r:id="rId8"/>
            </p:custDataLst>
          </p:nvPr>
        </p:nvSpPr>
        <p:spPr>
          <a:xfrm rot="204112">
            <a:off x="1373063" y="3994796"/>
            <a:ext cx="4188560" cy="218623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23"/>
          <p:cNvSpPr/>
          <p:nvPr>
            <p:custDataLst>
              <p:tags r:id="rId9"/>
            </p:custDataLst>
          </p:nvPr>
        </p:nvSpPr>
        <p:spPr>
          <a:xfrm>
            <a:off x="1377903" y="3995488"/>
            <a:ext cx="4188560" cy="2186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TextBox 2"/>
          <p:cNvSpPr txBox="1"/>
          <p:nvPr>
            <p:custDataLst>
              <p:tags r:id="rId10"/>
            </p:custDataLst>
          </p:nvPr>
        </p:nvSpPr>
        <p:spPr>
          <a:xfrm>
            <a:off x="1619897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材料处理：对材料进行适当的处理，如切割、打孔、弯曲等，以满足产品的制作需求。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64" name="矩形 89"/>
          <p:cNvSpPr/>
          <p:nvPr>
            <p:custDataLst>
              <p:tags r:id="rId11"/>
            </p:custDataLst>
          </p:nvPr>
        </p:nvSpPr>
        <p:spPr>
          <a:xfrm rot="204112">
            <a:off x="6624320" y="3994796"/>
            <a:ext cx="4188560" cy="218623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90"/>
          <p:cNvSpPr/>
          <p:nvPr>
            <p:custDataLst>
              <p:tags r:id="rId12"/>
            </p:custDataLst>
          </p:nvPr>
        </p:nvSpPr>
        <p:spPr>
          <a:xfrm>
            <a:off x="6629851" y="3995488"/>
            <a:ext cx="4188560" cy="21862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TextBox 2"/>
          <p:cNvSpPr txBox="1"/>
          <p:nvPr>
            <p:custDataLst>
              <p:tags r:id="rId13"/>
            </p:custDataLst>
          </p:nvPr>
        </p:nvSpPr>
        <p:spPr>
          <a:xfrm>
            <a:off x="6871845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材料储存：合理储存材料，避免受潮、变形、变质等影响产品质量。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材料预处理方法</a:t>
            </a:r>
            <a:endParaRPr lang="zh-CN" altLang="en-US"/>
          </a:p>
        </p:txBody>
      </p:sp>
      <p:sp>
        <p:nvSpPr>
          <p:cNvPr id="1049404" name="对角圆角矩形 52"/>
          <p:cNvSpPr/>
          <p:nvPr>
            <p:custDataLst>
              <p:tags r:id="rId2"/>
            </p:custDataLst>
          </p:nvPr>
        </p:nvSpPr>
        <p:spPr>
          <a:xfrm>
            <a:off x="694800" y="1443371"/>
            <a:ext cx="5173274" cy="1259995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6" name="对角圆角矩形 53"/>
          <p:cNvSpPr/>
          <p:nvPr>
            <p:custDataLst>
              <p:tags r:id="rId3"/>
            </p:custDataLst>
          </p:nvPr>
        </p:nvSpPr>
        <p:spPr>
          <a:xfrm>
            <a:off x="694800" y="1312703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8" name="直角三角形 54"/>
          <p:cNvSpPr/>
          <p:nvPr>
            <p:custDataLst>
              <p:tags r:id="rId4"/>
            </p:custDataLst>
          </p:nvPr>
        </p:nvSpPr>
        <p:spPr>
          <a:xfrm>
            <a:off x="1212921" y="1313353"/>
            <a:ext cx="78011" cy="130018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0" name="文本框 56"/>
          <p:cNvSpPr txBox="1"/>
          <p:nvPr>
            <p:custDataLst>
              <p:tags r:id="rId5"/>
            </p:custDataLst>
          </p:nvPr>
        </p:nvSpPr>
        <p:spPr>
          <a:xfrm>
            <a:off x="1246725" y="1496028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清洗：去除材料表面的污垢和杂质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9"/>
          <p:cNvSpPr/>
          <p:nvPr>
            <p:custDataLst>
              <p:tags r:id="rId6"/>
            </p:custDataLst>
          </p:nvPr>
        </p:nvSpPr>
        <p:spPr>
          <a:xfrm>
            <a:off x="6323268" y="1443371"/>
            <a:ext cx="5173274" cy="1259995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4" name="对角圆角矩形 10"/>
          <p:cNvSpPr/>
          <p:nvPr>
            <p:custDataLst>
              <p:tags r:id="rId7"/>
            </p:custDataLst>
          </p:nvPr>
        </p:nvSpPr>
        <p:spPr>
          <a:xfrm>
            <a:off x="6323268" y="1312703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6" name="直角三角形 11"/>
          <p:cNvSpPr/>
          <p:nvPr>
            <p:custDataLst>
              <p:tags r:id="rId8"/>
            </p:custDataLst>
          </p:nvPr>
        </p:nvSpPr>
        <p:spPr>
          <a:xfrm>
            <a:off x="6840739" y="1313353"/>
            <a:ext cx="78011" cy="130018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文本框 12"/>
          <p:cNvSpPr txBox="1"/>
          <p:nvPr>
            <p:custDataLst>
              <p:tags r:id="rId9"/>
            </p:custDataLst>
          </p:nvPr>
        </p:nvSpPr>
        <p:spPr>
          <a:xfrm>
            <a:off x="6874544" y="1502529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打磨：将材料的边缘打磨光滑，去除毛刺和锐角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10"/>
            </p:custDataLst>
          </p:nvPr>
        </p:nvSpPr>
        <p:spPr>
          <a:xfrm>
            <a:off x="694800" y="3155704"/>
            <a:ext cx="5173274" cy="1259995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1"/>
            </p:custDataLst>
          </p:nvPr>
        </p:nvSpPr>
        <p:spPr>
          <a:xfrm>
            <a:off x="694800" y="3025037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2"/>
            </p:custDataLst>
          </p:nvPr>
        </p:nvSpPr>
        <p:spPr>
          <a:xfrm>
            <a:off x="1212921" y="3025687"/>
            <a:ext cx="78011" cy="13001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3"/>
            </p:custDataLst>
          </p:nvPr>
        </p:nvSpPr>
        <p:spPr>
          <a:xfrm>
            <a:off x="1246725" y="3214863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干燥：将材料干燥至适宜的湿度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14"/>
          <p:cNvSpPr/>
          <p:nvPr>
            <p:custDataLst>
              <p:tags r:id="rId14"/>
            </p:custDataLst>
          </p:nvPr>
        </p:nvSpPr>
        <p:spPr>
          <a:xfrm>
            <a:off x="6323268" y="3155704"/>
            <a:ext cx="5173274" cy="1259995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对角圆角矩形 18"/>
          <p:cNvSpPr/>
          <p:nvPr>
            <p:custDataLst>
              <p:tags r:id="rId15"/>
            </p:custDataLst>
          </p:nvPr>
        </p:nvSpPr>
        <p:spPr>
          <a:xfrm>
            <a:off x="6323268" y="3025037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直角三角形 19"/>
          <p:cNvSpPr/>
          <p:nvPr>
            <p:custDataLst>
              <p:tags r:id="rId16"/>
            </p:custDataLst>
          </p:nvPr>
        </p:nvSpPr>
        <p:spPr>
          <a:xfrm>
            <a:off x="6840739" y="3025687"/>
            <a:ext cx="78011" cy="130018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文本框 20"/>
          <p:cNvSpPr txBox="1"/>
          <p:nvPr>
            <p:custDataLst>
              <p:tags r:id="rId17"/>
            </p:custDataLst>
          </p:nvPr>
        </p:nvSpPr>
        <p:spPr>
          <a:xfrm>
            <a:off x="6874544" y="3214863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热处理：通过加热和冷却，改变材料的物理和化学性质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15"/>
          <p:cNvSpPr/>
          <p:nvPr>
            <p:custDataLst>
              <p:tags r:id="rId18"/>
            </p:custDataLst>
          </p:nvPr>
        </p:nvSpPr>
        <p:spPr>
          <a:xfrm>
            <a:off x="694800" y="4868038"/>
            <a:ext cx="5173274" cy="1259995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19"/>
            </p:custDataLst>
          </p:nvPr>
        </p:nvSpPr>
        <p:spPr>
          <a:xfrm>
            <a:off x="694800" y="4736720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20"/>
            </p:custDataLst>
          </p:nvPr>
        </p:nvSpPr>
        <p:spPr>
          <a:xfrm>
            <a:off x="1212921" y="4732820"/>
            <a:ext cx="78011" cy="130018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21"/>
            </p:custDataLst>
          </p:nvPr>
        </p:nvSpPr>
        <p:spPr>
          <a:xfrm>
            <a:off x="1246725" y="4927196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切割：将材料切割成所需的形状和尺寸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22"/>
          <p:cNvSpPr/>
          <p:nvPr>
            <p:custDataLst>
              <p:tags r:id="rId22"/>
            </p:custDataLst>
          </p:nvPr>
        </p:nvSpPr>
        <p:spPr>
          <a:xfrm>
            <a:off x="6323268" y="4868038"/>
            <a:ext cx="5173274" cy="1259995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对角圆角矩形 23"/>
          <p:cNvSpPr/>
          <p:nvPr>
            <p:custDataLst>
              <p:tags r:id="rId23"/>
            </p:custDataLst>
          </p:nvPr>
        </p:nvSpPr>
        <p:spPr>
          <a:xfrm>
            <a:off x="6323268" y="4736720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直角三角形 24"/>
          <p:cNvSpPr/>
          <p:nvPr>
            <p:custDataLst>
              <p:tags r:id="rId24"/>
            </p:custDataLst>
          </p:nvPr>
        </p:nvSpPr>
        <p:spPr>
          <a:xfrm>
            <a:off x="6840739" y="4732820"/>
            <a:ext cx="78011" cy="130018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文本框 25"/>
          <p:cNvSpPr txBox="1"/>
          <p:nvPr>
            <p:custDataLst>
              <p:tags r:id="rId25"/>
            </p:custDataLst>
          </p:nvPr>
        </p:nvSpPr>
        <p:spPr>
          <a:xfrm>
            <a:off x="6874544" y="4927196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表面处理：在材料表面涂覆一层保护层或装饰层，提高材料的耐磨性、耐腐蚀性和美观性。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材料储存与运输</a:t>
            </a:r>
            <a:endParaRPr lang="zh-CN" altLang="en-US"/>
          </a:p>
        </p:txBody>
      </p:sp>
      <p:sp>
        <p:nvSpPr>
          <p:cNvPr id="1049486" name="五边形 30"/>
          <p:cNvSpPr/>
          <p:nvPr>
            <p:custDataLst>
              <p:tags r:id="rId2"/>
            </p:custDataLst>
          </p:nvPr>
        </p:nvSpPr>
        <p:spPr>
          <a:xfrm>
            <a:off x="694800" y="3152312"/>
            <a:ext cx="2862970" cy="1163759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3"/>
            </p:custDataLst>
          </p:nvPr>
        </p:nvSpPr>
        <p:spPr>
          <a:xfrm>
            <a:off x="3267047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4"/>
            </p:custDataLst>
          </p:nvPr>
        </p:nvSpPr>
        <p:spPr>
          <a:xfrm>
            <a:off x="8411541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5"/>
            </p:custDataLst>
          </p:nvPr>
        </p:nvSpPr>
        <p:spPr>
          <a:xfrm>
            <a:off x="5839294" y="3152312"/>
            <a:ext cx="2862970" cy="1163759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6"/>
            </p:custDataLst>
          </p:nvPr>
        </p:nvSpPr>
        <p:spPr>
          <a:xfrm>
            <a:off x="3207167" y="4564271"/>
            <a:ext cx="3087738" cy="135294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材料分类：按照材料类型、规格、使用频率等进行分类存放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7"/>
            </p:custDataLst>
          </p:nvPr>
        </p:nvSpPr>
        <p:spPr>
          <a:xfrm>
            <a:off x="694800" y="1524264"/>
            <a:ext cx="3087738" cy="139286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材料储存：选择合适的储存环境，避免阳光直射、高温、潮湿等不良环境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8"/>
            </p:custDataLst>
          </p:nvPr>
        </p:nvSpPr>
        <p:spPr>
          <a:xfrm>
            <a:off x="5837558" y="1524264"/>
            <a:ext cx="3087738" cy="139286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材料标识：明确标识材料的名称、规格、数量等信息，便于查找和管理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9"/>
            </p:custDataLst>
          </p:nvPr>
        </p:nvSpPr>
        <p:spPr>
          <a:xfrm>
            <a:off x="8408937" y="4564271"/>
            <a:ext cx="3087738" cy="135294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材料运输：选择合适的运输方式，确保材料在运输过程中不受损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2725"/>
          </a:bodyPr>
          <a:lstStyle/>
          <a:p>
            <a:r>
              <a:rPr lang="zh-CN" altLang="en-US"/>
              <a:t>4</a:t>
            </a:r>
            <a:endParaRPr lang="zh-CN" altLang="en-US"/>
          </a:p>
        </p:txBody>
      </p:sp>
      <p:sp>
        <p:nvSpPr>
          <p:cNvPr id="1049536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内层制作流程详解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2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制作前的准备</a:t>
            </a:r>
            <a:endParaRPr lang="zh-CN" altLang="en-US"/>
          </a:p>
        </p:txBody>
      </p:sp>
      <p:sp>
        <p:nvSpPr>
          <p:cNvPr id="1049622" name="圆角矩形 26"/>
          <p:cNvSpPr/>
          <p:nvPr>
            <p:custDataLst>
              <p:tags r:id="rId2"/>
            </p:custDataLst>
          </p:nvPr>
        </p:nvSpPr>
        <p:spPr>
          <a:xfrm>
            <a:off x="694800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24" name="圆角矩形 28"/>
          <p:cNvSpPr/>
          <p:nvPr>
            <p:custDataLst>
              <p:tags r:id="rId3"/>
            </p:custDataLst>
          </p:nvPr>
        </p:nvSpPr>
        <p:spPr>
          <a:xfrm>
            <a:off x="697302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626" name="文本框 31"/>
          <p:cNvSpPr txBox="1"/>
          <p:nvPr>
            <p:custDataLst>
              <p:tags r:id="rId4"/>
            </p:custDataLst>
          </p:nvPr>
        </p:nvSpPr>
        <p:spPr>
          <a:xfrm>
            <a:off x="847415" y="2164762"/>
            <a:ext cx="2248077" cy="33532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材料准备：选择合适的内层材料，如PVC、TPU等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29"/>
          <p:cNvSpPr/>
          <p:nvPr>
            <p:custDataLst>
              <p:tags r:id="rId5"/>
            </p:custDataLst>
          </p:nvPr>
        </p:nvSpPr>
        <p:spPr>
          <a:xfrm>
            <a:off x="3444368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30" name="圆角矩形 32"/>
          <p:cNvSpPr/>
          <p:nvPr>
            <p:custDataLst>
              <p:tags r:id="rId6"/>
            </p:custDataLst>
          </p:nvPr>
        </p:nvSpPr>
        <p:spPr>
          <a:xfrm>
            <a:off x="3446870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32" name="文本框 34"/>
          <p:cNvSpPr txBox="1"/>
          <p:nvPr>
            <p:custDataLst>
              <p:tags r:id="rId7"/>
            </p:custDataLst>
          </p:nvPr>
        </p:nvSpPr>
        <p:spPr>
          <a:xfrm>
            <a:off x="3599485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设备准备：检查设备是否正常，如热压机、裁切机等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3"/>
          <p:cNvSpPr/>
          <p:nvPr>
            <p:custDataLst>
              <p:tags r:id="rId8"/>
            </p:custDataLst>
          </p:nvPr>
        </p:nvSpPr>
        <p:spPr>
          <a:xfrm>
            <a:off x="6193936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9"/>
            </p:custDataLst>
          </p:nvPr>
        </p:nvSpPr>
        <p:spPr>
          <a:xfrm>
            <a:off x="6196438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38" name="文本框 5"/>
          <p:cNvSpPr txBox="1"/>
          <p:nvPr>
            <p:custDataLst>
              <p:tags r:id="rId10"/>
            </p:custDataLst>
          </p:nvPr>
        </p:nvSpPr>
        <p:spPr>
          <a:xfrm>
            <a:off x="6348427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环境准备：确保生产环境干净整洁，温度适宜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8"/>
          <p:cNvSpPr/>
          <p:nvPr>
            <p:custDataLst>
              <p:tags r:id="rId11"/>
            </p:custDataLst>
          </p:nvPr>
        </p:nvSpPr>
        <p:spPr>
          <a:xfrm>
            <a:off x="8943504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12"/>
            </p:custDataLst>
          </p:nvPr>
        </p:nvSpPr>
        <p:spPr>
          <a:xfrm>
            <a:off x="8946006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44" name="文本框 10"/>
          <p:cNvSpPr txBox="1"/>
          <p:nvPr>
            <p:custDataLst>
              <p:tags r:id="rId13"/>
            </p:custDataLst>
          </p:nvPr>
        </p:nvSpPr>
        <p:spPr>
          <a:xfrm>
            <a:off x="9097996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人员准备：培训员工熟悉内层制作流程和操作技能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7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关键工艺步骤说明</a:t>
            </a:r>
            <a:endParaRPr lang="zh-CN" altLang="en-US"/>
          </a:p>
        </p:txBody>
      </p:sp>
      <p:sp>
        <p:nvSpPr>
          <p:cNvPr id="1049680" name="对角圆角矩形 52"/>
          <p:cNvSpPr/>
          <p:nvPr>
            <p:custDataLst>
              <p:tags r:id="rId2"/>
            </p:custDataLst>
          </p:nvPr>
        </p:nvSpPr>
        <p:spPr>
          <a:xfrm>
            <a:off x="694800" y="1443371"/>
            <a:ext cx="5173274" cy="1259995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3"/>
            </p:custDataLst>
          </p:nvPr>
        </p:nvSpPr>
        <p:spPr>
          <a:xfrm>
            <a:off x="694800" y="1312703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4"/>
            </p:custDataLst>
          </p:nvPr>
        </p:nvSpPr>
        <p:spPr>
          <a:xfrm>
            <a:off x="1212921" y="1313353"/>
            <a:ext cx="78011" cy="130018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5"/>
            </p:custDataLst>
          </p:nvPr>
        </p:nvSpPr>
        <p:spPr>
          <a:xfrm>
            <a:off x="1246725" y="1496028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内层材料选择：根据产品需求选择合适的内层材料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6"/>
            </p:custDataLst>
          </p:nvPr>
        </p:nvSpPr>
        <p:spPr>
          <a:xfrm>
            <a:off x="6323268" y="1443371"/>
            <a:ext cx="5173274" cy="1259995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7"/>
            </p:custDataLst>
          </p:nvPr>
        </p:nvSpPr>
        <p:spPr>
          <a:xfrm>
            <a:off x="6323268" y="1312703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8"/>
            </p:custDataLst>
          </p:nvPr>
        </p:nvSpPr>
        <p:spPr>
          <a:xfrm>
            <a:off x="6840739" y="1313353"/>
            <a:ext cx="78011" cy="130018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9"/>
            </p:custDataLst>
          </p:nvPr>
        </p:nvSpPr>
        <p:spPr>
          <a:xfrm>
            <a:off x="6874544" y="1502529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内层检验：对内层制作完成的产品进行检验，确保其质量符合要求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"/>
          <p:cNvSpPr/>
          <p:nvPr>
            <p:custDataLst>
              <p:tags r:id="rId10"/>
            </p:custDataLst>
          </p:nvPr>
        </p:nvSpPr>
        <p:spPr>
          <a:xfrm>
            <a:off x="694800" y="3155704"/>
            <a:ext cx="5173274" cy="1259995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8" name="对角圆角矩形 6"/>
          <p:cNvSpPr/>
          <p:nvPr>
            <p:custDataLst>
              <p:tags r:id="rId11"/>
            </p:custDataLst>
          </p:nvPr>
        </p:nvSpPr>
        <p:spPr>
          <a:xfrm>
            <a:off x="694800" y="3025037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0" name="直角三角形 7"/>
          <p:cNvSpPr/>
          <p:nvPr>
            <p:custDataLst>
              <p:tags r:id="rId12"/>
            </p:custDataLst>
          </p:nvPr>
        </p:nvSpPr>
        <p:spPr>
          <a:xfrm>
            <a:off x="1212921" y="3025687"/>
            <a:ext cx="78011" cy="13001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3"/>
            </p:custDataLst>
          </p:nvPr>
        </p:nvSpPr>
        <p:spPr>
          <a:xfrm>
            <a:off x="1246725" y="3214863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内层设计：根据产品需求进行内层设计，包括尺寸、形状、厚度等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14"/>
          <p:cNvSpPr/>
          <p:nvPr>
            <p:custDataLst>
              <p:tags r:id="rId14"/>
            </p:custDataLst>
          </p:nvPr>
        </p:nvSpPr>
        <p:spPr>
          <a:xfrm>
            <a:off x="6323268" y="3155704"/>
            <a:ext cx="5173274" cy="1259995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6" name="对角圆角矩形 18"/>
          <p:cNvSpPr/>
          <p:nvPr>
            <p:custDataLst>
              <p:tags r:id="rId15"/>
            </p:custDataLst>
          </p:nvPr>
        </p:nvSpPr>
        <p:spPr>
          <a:xfrm>
            <a:off x="6323268" y="3025037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8" name="直角三角形 19"/>
          <p:cNvSpPr/>
          <p:nvPr>
            <p:custDataLst>
              <p:tags r:id="rId16"/>
            </p:custDataLst>
          </p:nvPr>
        </p:nvSpPr>
        <p:spPr>
          <a:xfrm>
            <a:off x="6840739" y="3025687"/>
            <a:ext cx="78011" cy="130018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0" name="文本框 20"/>
          <p:cNvSpPr txBox="1"/>
          <p:nvPr>
            <p:custDataLst>
              <p:tags r:id="rId17"/>
            </p:custDataLst>
          </p:nvPr>
        </p:nvSpPr>
        <p:spPr>
          <a:xfrm>
            <a:off x="6874544" y="3214863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内层处理：对内层进行清洗、打磨、涂装等处理，提高其耐磨性、耐腐蚀性等性能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15"/>
          <p:cNvSpPr/>
          <p:nvPr>
            <p:custDataLst>
              <p:tags r:id="rId18"/>
            </p:custDataLst>
          </p:nvPr>
        </p:nvSpPr>
        <p:spPr>
          <a:xfrm>
            <a:off x="694800" y="4868038"/>
            <a:ext cx="5173274" cy="1259995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4" name="对角圆角矩形 16"/>
          <p:cNvSpPr/>
          <p:nvPr>
            <p:custDataLst>
              <p:tags r:id="rId19"/>
            </p:custDataLst>
          </p:nvPr>
        </p:nvSpPr>
        <p:spPr>
          <a:xfrm>
            <a:off x="694800" y="4736720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6" name="直角三角形 17"/>
          <p:cNvSpPr/>
          <p:nvPr>
            <p:custDataLst>
              <p:tags r:id="rId20"/>
            </p:custDataLst>
          </p:nvPr>
        </p:nvSpPr>
        <p:spPr>
          <a:xfrm>
            <a:off x="1212921" y="4732820"/>
            <a:ext cx="78011" cy="130018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21"/>
            </p:custDataLst>
          </p:nvPr>
        </p:nvSpPr>
        <p:spPr>
          <a:xfrm>
            <a:off x="1246725" y="4927196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内层制作：将内层材料进行切割、冲压、焊接等工艺，形成所需的内层结构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22"/>
          <p:cNvSpPr/>
          <p:nvPr>
            <p:custDataLst>
              <p:tags r:id="rId22"/>
            </p:custDataLst>
          </p:nvPr>
        </p:nvSpPr>
        <p:spPr>
          <a:xfrm>
            <a:off x="6323268" y="4868038"/>
            <a:ext cx="5173274" cy="1259995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2" name="对角圆角矩形 23"/>
          <p:cNvSpPr/>
          <p:nvPr>
            <p:custDataLst>
              <p:tags r:id="rId23"/>
            </p:custDataLst>
          </p:nvPr>
        </p:nvSpPr>
        <p:spPr>
          <a:xfrm>
            <a:off x="6323268" y="4736720"/>
            <a:ext cx="517773" cy="49406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4" name="直角三角形 24"/>
          <p:cNvSpPr/>
          <p:nvPr>
            <p:custDataLst>
              <p:tags r:id="rId24"/>
            </p:custDataLst>
          </p:nvPr>
        </p:nvSpPr>
        <p:spPr>
          <a:xfrm>
            <a:off x="6840739" y="4732820"/>
            <a:ext cx="78011" cy="130018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26" name="文本框 25"/>
          <p:cNvSpPr txBox="1"/>
          <p:nvPr>
            <p:custDataLst>
              <p:tags r:id="rId25"/>
            </p:custDataLst>
          </p:nvPr>
        </p:nvSpPr>
        <p:spPr>
          <a:xfrm>
            <a:off x="6874544" y="4927196"/>
            <a:ext cx="4419453" cy="114266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内层装配：将内层与其他部件进行装配，形成完整的产品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6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特殊工艺技巧分享</a:t>
            </a:r>
            <a:endParaRPr lang="zh-CN" altLang="en-US"/>
          </a:p>
        </p:txBody>
      </p:sp>
      <p:sp>
        <p:nvSpPr>
          <p:cNvPr id="1049762" name="圆角矩形 26"/>
          <p:cNvSpPr/>
          <p:nvPr>
            <p:custDataLst>
              <p:tags r:id="rId2"/>
            </p:custDataLst>
          </p:nvPr>
        </p:nvSpPr>
        <p:spPr>
          <a:xfrm>
            <a:off x="694800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64" name="圆角矩形 28"/>
          <p:cNvSpPr/>
          <p:nvPr>
            <p:custDataLst>
              <p:tags r:id="rId3"/>
            </p:custDataLst>
          </p:nvPr>
        </p:nvSpPr>
        <p:spPr>
          <a:xfrm>
            <a:off x="697302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766" name="文本框 31"/>
          <p:cNvSpPr txBox="1"/>
          <p:nvPr>
            <p:custDataLst>
              <p:tags r:id="rId4"/>
            </p:custDataLst>
          </p:nvPr>
        </p:nvSpPr>
        <p:spPr>
          <a:xfrm>
            <a:off x="847415" y="2164762"/>
            <a:ext cx="2248077" cy="33532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内层制作流程：裁剪、粘合、压模、打磨、抛光等步骤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29"/>
          <p:cNvSpPr/>
          <p:nvPr>
            <p:custDataLst>
              <p:tags r:id="rId5"/>
            </p:custDataLst>
          </p:nvPr>
        </p:nvSpPr>
        <p:spPr>
          <a:xfrm>
            <a:off x="3444368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70" name="圆角矩形 32"/>
          <p:cNvSpPr/>
          <p:nvPr>
            <p:custDataLst>
              <p:tags r:id="rId6"/>
            </p:custDataLst>
          </p:nvPr>
        </p:nvSpPr>
        <p:spPr>
          <a:xfrm>
            <a:off x="3446870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72" name="文本框 34"/>
          <p:cNvSpPr txBox="1"/>
          <p:nvPr>
            <p:custDataLst>
              <p:tags r:id="rId7"/>
            </p:custDataLst>
          </p:nvPr>
        </p:nvSpPr>
        <p:spPr>
          <a:xfrm>
            <a:off x="3599485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特殊工艺技巧：使用特殊材料、特殊工具、特殊工艺方法等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3"/>
          <p:cNvSpPr/>
          <p:nvPr>
            <p:custDataLst>
              <p:tags r:id="rId8"/>
            </p:custDataLst>
          </p:nvPr>
        </p:nvSpPr>
        <p:spPr>
          <a:xfrm>
            <a:off x="6193936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9"/>
            </p:custDataLst>
          </p:nvPr>
        </p:nvSpPr>
        <p:spPr>
          <a:xfrm>
            <a:off x="6196438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78" name="文本框 5"/>
          <p:cNvSpPr txBox="1"/>
          <p:nvPr>
            <p:custDataLst>
              <p:tags r:id="rId10"/>
            </p:custDataLst>
          </p:nvPr>
        </p:nvSpPr>
        <p:spPr>
          <a:xfrm>
            <a:off x="6348427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技巧应用实例：分享一些成功应用特殊工艺技巧的案例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8"/>
          <p:cNvSpPr/>
          <p:nvPr>
            <p:custDataLst>
              <p:tags r:id="rId11"/>
            </p:custDataLst>
          </p:nvPr>
        </p:nvSpPr>
        <p:spPr>
          <a:xfrm>
            <a:off x="8943504" y="1750075"/>
            <a:ext cx="2553192" cy="39403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12"/>
            </p:custDataLst>
          </p:nvPr>
        </p:nvSpPr>
        <p:spPr>
          <a:xfrm>
            <a:off x="8946006" y="1750075"/>
            <a:ext cx="2548371" cy="2093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84" name="文本框 10"/>
          <p:cNvSpPr txBox="1"/>
          <p:nvPr>
            <p:custDataLst>
              <p:tags r:id="rId13"/>
            </p:custDataLst>
          </p:nvPr>
        </p:nvSpPr>
        <p:spPr>
          <a:xfrm>
            <a:off x="9097996" y="2164762"/>
            <a:ext cx="2245322" cy="335455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技巧优化与改进：探讨如何优化和改进特殊工艺技巧，提高生产效率和产品质量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81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常见问题与解决方案</a:t>
            </a:r>
            <a:endParaRPr lang="zh-CN" altLang="en-US"/>
          </a:p>
        </p:txBody>
      </p:sp>
      <p:sp>
        <p:nvSpPr>
          <p:cNvPr id="1049820" name="对角圆角矩形 15"/>
          <p:cNvSpPr/>
          <p:nvPr>
            <p:custDataLst>
              <p:tags r:id="rId2"/>
            </p:custDataLst>
          </p:nvPr>
        </p:nvSpPr>
        <p:spPr>
          <a:xfrm>
            <a:off x="1344379" y="405525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3"/>
            </p:custDataLst>
          </p:nvPr>
        </p:nvSpPr>
        <p:spPr>
          <a:xfrm>
            <a:off x="1344379" y="3909800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4"/>
            </p:custDataLst>
          </p:nvPr>
        </p:nvSpPr>
        <p:spPr>
          <a:xfrm>
            <a:off x="1922869" y="3910468"/>
            <a:ext cx="87139" cy="14523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>
          <a:xfrm>
            <a:off x="1960234" y="4066600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内层制作过程中，如果出现尺寸误差，应该如何处理？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6"/>
            </p:custDataLst>
          </p:nvPr>
        </p:nvSpPr>
        <p:spPr>
          <a:xfrm>
            <a:off x="1344379" y="1405012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7"/>
            </p:custDataLst>
          </p:nvPr>
        </p:nvSpPr>
        <p:spPr>
          <a:xfrm>
            <a:off x="1344379" y="1258888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8"/>
            </p:custDataLst>
          </p:nvPr>
        </p:nvSpPr>
        <p:spPr>
          <a:xfrm>
            <a:off x="1922869" y="1259555"/>
            <a:ext cx="87139" cy="14523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9"/>
            </p:custDataLst>
          </p:nvPr>
        </p:nvSpPr>
        <p:spPr>
          <a:xfrm>
            <a:off x="1960234" y="1408348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内层制作过程中，如果出现气泡，应该如何处理？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10"/>
            </p:custDataLst>
          </p:nvPr>
        </p:nvSpPr>
        <p:spPr>
          <a:xfrm>
            <a:off x="1344379" y="2730134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1"/>
            </p:custDataLst>
          </p:nvPr>
        </p:nvSpPr>
        <p:spPr>
          <a:xfrm>
            <a:off x="1344379" y="2584011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2"/>
            </p:custDataLst>
          </p:nvPr>
        </p:nvSpPr>
        <p:spPr>
          <a:xfrm>
            <a:off x="1922869" y="2585345"/>
            <a:ext cx="87139" cy="14523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3"/>
            </p:custDataLst>
          </p:nvPr>
        </p:nvSpPr>
        <p:spPr>
          <a:xfrm>
            <a:off x="1960234" y="2741477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内层制作过程中，如果出现皱褶，应该如何处理？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4"/>
            </p:custDataLst>
          </p:nvPr>
        </p:nvSpPr>
        <p:spPr>
          <a:xfrm>
            <a:off x="1344379" y="538104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5"/>
            </p:custDataLst>
          </p:nvPr>
        </p:nvSpPr>
        <p:spPr>
          <a:xfrm>
            <a:off x="1344379" y="5234923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6"/>
            </p:custDataLst>
          </p:nvPr>
        </p:nvSpPr>
        <p:spPr>
          <a:xfrm>
            <a:off x="1922869" y="5235590"/>
            <a:ext cx="87139" cy="14523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7"/>
            </p:custDataLst>
          </p:nvPr>
        </p:nvSpPr>
        <p:spPr>
          <a:xfrm>
            <a:off x="1960234" y="5391723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内层制作过程中，如果出现颜色不均匀，应该如何处理？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https://d.book118.com/788102141045006042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1"/>
  <p:tag name="KSO_WM_UNIT_INDEX" val="1_6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1_1"/>
  <p:tag name="KSO_WM_UNIT_INDEX" val="1_1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2_1"/>
  <p:tag name="KSO_WM_UNIT_INDEX" val="1_2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3_1"/>
  <p:tag name="KSO_WM_UNIT_INDEX" val="1_3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4_1"/>
  <p:tag name="KSO_WM_UNIT_INDEX" val="1_4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5_1"/>
  <p:tag name="KSO_WM_UNIT_INDEX" val="1_5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5_2"/>
  <p:tag name="KSO_WM_UNIT_INDEX" val="1_5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5_1"/>
  <p:tag name="KSO_WM_UNIT_INDEX" val="1_5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20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7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内层制作工艺培训课件</vt:lpstr>
      <vt:lpstr>目录</vt:lpstr>
      <vt:lpstr>添加章节标题</vt:lpstr>
      <vt:lpstr>内层制作工艺简介</vt:lpstr>
      <vt:lpstr>PowerPoint Presentation</vt:lpstr>
      <vt:lpstr>定义与作用</vt:lpstr>
      <vt:lpstr>工艺流程简述</vt:lpstr>
      <vt:lpstr>工艺要求与标准</vt:lpstr>
      <vt:lpstr>材料准备与处理</vt:lpstr>
      <vt:lpstr>PowerPoint Presentation</vt:lpstr>
      <vt:lpstr>材料选择与规格</vt:lpstr>
      <vt:lpstr>材料预处理方法</vt:lpstr>
      <vt:lpstr>材料储存与运输</vt:lpstr>
      <vt:lpstr>内层制作流程详解</vt:lpstr>
      <vt:lpstr>PowerPoint Presentation</vt:lpstr>
      <vt:lpstr>制作前的准备</vt:lpstr>
      <vt:lpstr>关键工艺步骤说明</vt:lpstr>
      <vt:lpstr>特殊工艺技巧分享</vt:lpstr>
      <vt:lpstr>常见问题与解决方案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2024-09-21T10:47:49.847</cp:lastPrinted>
  <dcterms:created xsi:type="dcterms:W3CDTF">2024-09-21T02:47:49Z</dcterms:created>
  <dcterms:modified xsi:type="dcterms:W3CDTF">2024-09-21T02:47:52Z</dcterms:modified>
</cp:coreProperties>
</file>