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D077B7-8F95-4726-A015-71E1A2BC89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47BB9F-671F-49BC-8ABA-C2A1D3B2C7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6DBF76-E074-4E18-8C0F-FF245BF6BF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6738FF-1BCF-4D90-AFF6-8D72CFD535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2D0D2AB-0D8D-42DB-BDD9-84F3559699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1314CBD-7CDD-4F4A-B28B-7A8886272C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C632940-DF56-413D-89D1-B36A814EAE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5F4FDA-6568-45B5-86C9-EB5E3CBE38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B621DF-ECAC-4D98-92F3-325B2A897C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11BAB0-E1D8-453C-97E4-273C9D797F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B5E905-9D53-4C00-AFA1-9B2F809CC7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1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Relationship Id="rId3" Type="http://schemas.openxmlformats.org/officeDocument/2006/relationships/image" Target="../media/image1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5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8107007015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会厌良性肿瘤护理PPT\n## 1.会厌良性肿瘤概述及流行病学\n### 1.1会厌良性肿瘤的定义与分类\n### 1.2会厌良性肿瘤的发病原因与危险因素\n### 1.3会厌良性肿瘤的流行病学特点与分布\n## 2.会厌良性肿瘤的临床表现与诊断\n### 2.1会厌良性肿瘤的临床症状与体征\n### 2.2会厌良性肿瘤的诊断方法与流程\n### 2.3会厌良性肿瘤的鉴别诊断与误诊分析\n## 3.会厌良性肿瘤的治疗方法与原则\n### 3.1会厌良性肿瘤的手术治疗方法与技巧\n### 3.2会厌良性肿瘤的放射治疗与化学治疗\n### 3.3会厌良性肿瘤的综合治疗与个体化治疗\n## 4.会厌良性肿瘤的护理概述与重要性\n### 4.1会厌良性肿瘤的护理目标与内容\n### 4.2会厌良性肿瘤的护理方法与技巧\n### 4.3会厌良性肿瘤的护理效果与满意度\n## 5.会厌良性肿瘤的术后护理与康复\n### 5.1会厌良性肿瘤术后护理的常规措施\n### 5.2会厌良性肿瘤术后并发症的预防与护理\n### 5.3会厌良性肿瘤患者的康复训练与指导\n## 6.会厌良性肿瘤的心理护理与社会支持\n### 6.1会厌良性肿瘤患者的心理特点与需求\n### 6.2会厌良性肿瘤患者的心理护理策略与方法\n### 6.3会厌良性肿瘤患者的社会支持与生活质量\n## 7.会厌良性肿瘤的护理管理与教育\n### 7.1会厌良性肿瘤护理的组织与管理\n### 7.2会厌良性肿瘤护理的教育与培训\n### 7.3会厌良性肿瘤护理的研究与发展\n&quot;,&quot;templateId&quot;:&quot;3wr1pbmdtjrh3jjfzwr75chiy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15700" cy="1301750"/>
          </a:xfrm>
        </p:spPr>
        <p:txBody>
          <a:bodyPr vert="horz" wrap="square" lIns="91440" tIns="45720" rIns="91440" bIns="45720" anchor="t">
            <a:normAutofit/>
          </a:bodyPr>
          <a:lstStyle/>
          <a:p>
            <a:r>
              <a:rPr lang="zh-CN"/>
              <a:t>会厌良性肿瘤护理PPT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7200"/>
              <a:t>会厌良性肿瘤概述及流行病学</a:t>
            </a:r>
            <a:endParaRPr/>
          </a:p>
        </p:txBody>
      </p:sp>
      <p:sp>
        <p:nvSpPr>
          <p:cNvPr id="13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会厌良性肿瘤是指发生在会厌部位的良性肿瘤</a:t>
                </a:r>
                <a:endParaRPr/>
              </a:p>
            </p:txBody>
          </p:sp>
          <p:sp>
            <p:nvSpPr>
              <p:cNvPr id="26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会厌位于喉部，是喉的软骨结构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良性肿瘤是指生长缓慢、边界清晰、无侵袭性的肿瘤</a:t>
                </a:r>
                <a:endParaRPr/>
              </a:p>
            </p:txBody>
          </p:sp>
          <p:sp>
            <p:nvSpPr>
              <p:cNvPr id="26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6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6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会厌良性肿瘤的分类</a:t>
                </a:r>
                <a:endParaRPr/>
              </a:p>
            </p:txBody>
          </p:sp>
          <p:sp>
            <p:nvSpPr>
              <p:cNvPr id="26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根据组织来源分为：上皮性肿瘤、间叶性肿瘤、神经源性肿瘤等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根据肿瘤生长部位分为：会厌黏膜肿瘤、会厌软骨肿瘤等</a:t>
                </a:r>
                <a:endParaRPr/>
              </a:p>
            </p:txBody>
          </p:sp>
          <p:sp>
            <p:nvSpPr>
              <p:cNvPr id="27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会厌良性肿瘤的定义与分类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8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会厌良性肿瘤的发病原因与危险因素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8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8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8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发病原因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遗传因素：家族史、基因突变等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环境因素：长期接触有害物质、病毒感染等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免疫因素：免疫系统功能低下、自身免疫性疾病等</a:t>
                </a:r>
                <a:endParaRPr/>
              </a:p>
            </p:txBody>
          </p:sp>
          <p:pic>
            <p:nvPicPr>
              <p:cNvPr id="28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8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9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危险因素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年龄：40岁以上人群发病率较高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吸烟：长期吸烟者发病风险增加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饮酒：长期饮酒者发病风险增加</a:t>
                </a:r>
                <a:endParaRPr/>
              </a:p>
            </p:txBody>
          </p:sp>
          <p:pic>
            <p:nvPicPr>
              <p:cNvPr id="29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9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9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9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流行病学特点</a:t>
                </a:r>
                <a:endParaRPr/>
              </a:p>
            </p:txBody>
          </p:sp>
          <p:sp>
            <p:nvSpPr>
              <p:cNvPr id="29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发病率较低，占喉部肿瘤的5%以下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男女发病率无明显差异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多发于成年人，儿童和青少年较少见</a:t>
                </a:r>
                <a:endParaRPr/>
              </a:p>
            </p:txBody>
          </p:sp>
          <p:sp>
            <p:nvSpPr>
              <p:cNvPr id="30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0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0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分布特点</a:t>
                </a:r>
                <a:endParaRPr/>
              </a:p>
            </p:txBody>
          </p:sp>
          <p:sp>
            <p:nvSpPr>
              <p:cNvPr id="30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世界各地均有发病，无明显地域差异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城市发病率略高于农村</a:t>
                </a:r>
                <a:endParaRPr/>
              </a:p>
            </p:txBody>
          </p:sp>
          <p:sp>
            <p:nvSpPr>
              <p:cNvPr id="30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1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会厌良性肿瘤的流行病学特点与分布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1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31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7200"/>
              <a:t>会厌良性肿瘤的临床表现与诊断</a:t>
            </a:r>
            <a:endParaRPr/>
          </a:p>
        </p:txBody>
      </p:sp>
      <p:sp>
        <p:nvSpPr>
          <p:cNvPr id="31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1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1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会厌良性肿瘤的临床症状与体征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1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1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临床症状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咽喉部不适：异物感、吞咽困难等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声音嘶哑：肿瘤侵犯声带导致声音改变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呼吸困难：肿瘤较大压迫气管导致呼吸困难</a:t>
                </a:r>
                <a:endParaRPr/>
              </a:p>
            </p:txBody>
          </p:sp>
          <p:pic>
            <p:nvPicPr>
              <p:cNvPr id="3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2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2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体征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喉部检查可见肿物，表面光滑，边界清晰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肿瘤较大时可触及质地较硬的肿块</a:t>
                </a:r>
                <a:endParaRPr/>
              </a:p>
            </p:txBody>
          </p:sp>
          <p:pic>
            <p:nvPicPr>
              <p:cNvPr id="32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2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2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3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3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3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诊断方法</a:t>
                </a:r>
                <a:endParaRPr/>
              </a:p>
            </p:txBody>
          </p:sp>
          <p:sp>
            <p:nvSpPr>
              <p:cNvPr id="33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喉镜检查：直接观察肿瘤部位、大小、形态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影像学检查：CT、MRI等检查肿瘤侵犯范围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病理学检查：手术切除肿瘤后进行病理检查确诊</a:t>
                </a:r>
                <a:endParaRPr/>
              </a:p>
            </p:txBody>
          </p:sp>
          <p:sp>
            <p:nvSpPr>
              <p:cNvPr id="33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3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3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3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诊断流程</a:t>
                </a:r>
                <a:endParaRPr/>
              </a:p>
            </p:txBody>
          </p:sp>
          <p:sp>
            <p:nvSpPr>
              <p:cNvPr id="34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根据患者症状和体征进行初步诊断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通过喉镜检查、影像学检查进一步评估肿瘤情况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手术切除肿瘤后进行病理学检查确诊</a:t>
                </a:r>
                <a:endParaRPr/>
              </a:p>
            </p:txBody>
          </p:sp>
          <p:sp>
            <p:nvSpPr>
              <p:cNvPr id="34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4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4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会厌良性肿瘤的诊断方法与流程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4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4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会厌良性肿瘤的鉴别诊断与误诊分析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4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49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5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5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鉴别诊断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与会厌炎、会厌囊肿等良性病变鉴别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与会厌癌、喉癌等恶性肿瘤鉴别</a:t>
                </a:r>
                <a:endParaRPr/>
              </a:p>
            </p:txBody>
          </p:sp>
          <p:pic>
            <p:nvPicPr>
              <p:cNvPr id="35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54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5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5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误诊分析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5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症状和体征不典型，容易被误诊为其他疾病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影像学检查结果解读不准确，导致误诊</a:t>
                </a:r>
                <a:endParaRPr/>
              </a:p>
            </p:txBody>
          </p:sp>
          <p:pic>
            <p:nvPicPr>
              <p:cNvPr id="35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7200"/>
              <a:t>会厌良性肿瘤的治疗方法与原则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会厌良性肿瘤的手术治疗方法与技巧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手术治疗方法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微创手术：激光切除、电刀切除等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传统手术：喉镜下切除、开放式手术等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手术技巧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术中保持清晰的手术视野，避免损伤周围组织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切除肿瘤时尽量完整，避免残留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术中注意保护喉部正常结构，避免影响功能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放射治疗</a:t>
                </a:r>
                <a:endParaRPr/>
              </a:p>
            </p:txBody>
          </p:sp>
          <p:sp>
            <p:nvSpPr>
              <p:cNvPr id="2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对于不能手术切除或术后有残留的患者，可采用放射治疗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放射治疗剂量和疗程根据患者情况制定</a:t>
                </a:r>
                <a:endParaRPr/>
              </a:p>
            </p:txBody>
          </p:sp>
          <p:sp>
            <p:nvSpPr>
              <p:cNvPr id="2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化学治疗</a:t>
                </a:r>
                <a:endParaRPr/>
              </a:p>
            </p:txBody>
          </p:sp>
          <p:sp>
            <p:nvSpPr>
              <p:cNvPr id="3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对于晚期或复发患者，可采用化学治疗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化学治疗药物和疗程根据患者情况制定</a:t>
                </a:r>
                <a:endParaRPr/>
              </a:p>
            </p:txBody>
          </p:sp>
          <p:sp>
            <p:nvSpPr>
              <p:cNvPr id="3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会厌良性肿瘤的放射治疗与化学治疗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会厌良性肿瘤的综合治疗与个体化治疗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4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4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4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综合治疗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根据患者病情，采用手术、放射、化学等多种治疗手段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综合治疗可以提高治疗效果，降低复发率</a:t>
                </a:r>
                <a:endParaRPr/>
              </a:p>
            </p:txBody>
          </p:sp>
          <p:pic>
            <p:nvPicPr>
              <p:cNvPr id="4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4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5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个体化治疗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根据患者年龄、性别、病情等因素，制定个性化的治疗方案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个体化治疗可以提高治疗效果，减少并发症</a:t>
                </a:r>
                <a:endParaRPr/>
              </a:p>
            </p:txBody>
          </p:sp>
          <p:pic>
            <p:nvPicPr>
              <p:cNvPr id="5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55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7200"/>
              <a:t>会厌良性肿瘤的护理概述与重要性</a:t>
            </a:r>
            <a:endParaRPr/>
          </a:p>
        </p:txBody>
      </p:sp>
      <p:sp>
        <p:nvSpPr>
          <p:cNvPr id="56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04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5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5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6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6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护理目标</a:t>
                </a:r>
                <a:endParaRPr/>
              </a:p>
            </p:txBody>
          </p:sp>
          <p:sp>
            <p:nvSpPr>
              <p:cNvPr id="6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促进患者康复，提高生活质量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减少并发症，降低复发率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提高患者心理素质和应对能力</a:t>
                </a:r>
                <a:endParaRPr/>
              </a:p>
            </p:txBody>
          </p:sp>
          <p:sp>
            <p:nvSpPr>
              <p:cNvPr id="6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6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6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6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护理内容</a:t>
                </a:r>
                <a:endParaRPr/>
              </a:p>
            </p:txBody>
          </p:sp>
          <p:sp>
            <p:nvSpPr>
              <p:cNvPr id="6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生活护理：饮食、休息、活动等指导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治疗护理：手术、放射、化学治疗等护理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心理护理：心理疏导、心理支持等</a:t>
                </a:r>
                <a:endParaRPr/>
              </a:p>
            </p:txBody>
          </p:sp>
          <p:sp>
            <p:nvSpPr>
              <p:cNvPr id="7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7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7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会厌良性肿瘤的护理目标与内容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https://d.book118.com/788107007015006037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blue">
      <a:dk1>
        <a:srgbClr val="000000"/>
      </a:dk1>
      <a:lt1>
        <a:srgbClr val="FFFFFF"/>
      </a:lt1>
      <a:dk2>
        <a:srgbClr val="262C32"/>
      </a:dk2>
      <a:lt2>
        <a:srgbClr val="E7F3F7"/>
      </a:lt2>
      <a:accent1>
        <a:srgbClr val="3087D5"/>
      </a:accent1>
      <a:accent2>
        <a:srgbClr val="A3DBFA"/>
      </a:accent2>
      <a:accent3>
        <a:srgbClr val="5DB1F7"/>
      </a:accent3>
      <a:accent4>
        <a:srgbClr val="2270C9"/>
      </a:accent4>
      <a:accent5>
        <a:srgbClr val="67A1F9"/>
      </a:accent5>
      <a:accent6>
        <a:srgbClr val="466DD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会厌良性肿瘤护理PPT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2024-09-16T19:02:41.873</cp:lastPrinted>
  <dcterms:created xsi:type="dcterms:W3CDTF">2024-09-16T11:02:41Z</dcterms:created>
  <dcterms:modified xsi:type="dcterms:W3CDTF">2024-09-16T11:02:43Z</dcterms:modified>
</cp:coreProperties>
</file>