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7C0E7-6672-4908-B5BF-A4E90CCF0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89BE2-E16F-4825-831F-74CBFC67E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E0E3B-D906-43A2-8B44-0D38701E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C7AAE-CEFD-4318-BA9F-28949639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C160E-5E04-40C6-94C2-DD9DA1D4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1951D2-4C0B-4440-A2E9-BE6D30CA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11E3A-8EA2-430B-B017-090B98B6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6D9D2-352C-4694-924E-B9F1F655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B0606-AF1D-4516-B8BA-FB4D55DBC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90C55-771D-415C-887C-4C4CDF5B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3BF21-1012-4BCC-AF48-B0D1AD5C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0140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6590549" y="256997"/>
            <a:ext cx="3810000" cy="38100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16282" y="1251407"/>
            <a:ext cx="6831330" cy="77681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 err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CRRT</a:t>
            </a:r>
            <a:r>
              <a:rPr lang="en-US" sz="4050" b="1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枸橼酸钠抗凝方案</a:t>
            </a:r>
            <a:r>
              <a:rPr lang="en-US" altLang="zh-CN" sz="4050" b="1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PPT</a:t>
            </a:r>
            <a:endParaRPr lang="en-US" sz="4050" b="1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3283" y="3835139"/>
            <a:ext cx="6269355" cy="2862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汇报人</a:t>
            </a:r>
            <a:r>
              <a:rPr lang="en-US" sz="1575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：</a:t>
            </a:r>
            <a:r>
              <a:rPr lang="en-US" altLang="zh-CN" sz="1575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XXX</a:t>
            </a:r>
            <a:endParaRPr lang="en-US" sz="1575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-883792" y="-736849"/>
            <a:ext cx="1905000" cy="1905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7480550">
            <a:off x="5147169" y="2123680"/>
            <a:ext cx="2381250" cy="238125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9002356" y="662169"/>
            <a:ext cx="266700" cy="2667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9" name="Connector 9"/>
          <p:cNvCxnSpPr/>
          <p:nvPr/>
        </p:nvCxnSpPr>
        <p:spPr>
          <a:xfrm flipH="1">
            <a:off x="9135549" y="855045"/>
            <a:ext cx="0" cy="3552665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411505" y="3577760"/>
            <a:ext cx="523558" cy="523875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66353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cs typeface="+mn-ea"/>
                <a:sym typeface="+mn-lt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7072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cs typeface="+mn-ea"/>
                <a:sym typeface="+mn-lt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226985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CRRT枸橼酸钠抗凝方案介绍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CRRT枸橼酸钠抗凝方案适应症与禁忌症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CRRT枸橼酸钠抗凝方案操作流程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CRRT枸橼酸钠抗凝方案并发症及处理措施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66353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cs typeface="+mn-ea"/>
                <a:sym typeface="+mn-lt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7072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cs typeface="+mn-ea"/>
                <a:sym typeface="+mn-lt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185435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CRRT枸橼酸钠抗凝方案与其他抗凝方案的比较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CRRT枸橼酸钠抗凝方案临床应用案例及效果评价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373" y="2743322"/>
            <a:ext cx="7374255" cy="57220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cs typeface="+mn-ea"/>
                <a:sym typeface="+mn-lt"/>
              </a:rPr>
              <a:t>CRRT枸橼酸钠抗凝方案介绍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615806"/>
            <a:ext cx="6002655" cy="110645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25" b="14625"/>
          <a:stretch>
            <a:fillRect/>
          </a:stretch>
        </p:blipFill>
        <p:spPr>
          <a:xfrm>
            <a:off x="6744573" y="2846706"/>
            <a:ext cx="2713979" cy="2713979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4573088" y="2846706"/>
            <a:ext cx="2713979" cy="2713979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6264566" y="-50050"/>
            <a:ext cx="2713979" cy="2713979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795018" y="4203695"/>
            <a:ext cx="297142" cy="36705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092160" y="4203695"/>
            <a:ext cx="297142" cy="36705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389301" y="4203695"/>
            <a:ext cx="297142" cy="36705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6251" y="1135625"/>
            <a:ext cx="4411939" cy="107875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CRRT (Continuous Renal Replacement Therapy) 是一种用于治疗急性肾功能衰竭的血液净化技术。枸橼酸钠是一种常用的抗凝剂，在CRRT治疗中用于预防血液在体外循环中凝固。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854864" y="6712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定义和背景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54115" y="93588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723226" y="941761"/>
            <a:ext cx="2019300" cy="1969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51584" y="93224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105685" y="1007236"/>
            <a:ext cx="1900905" cy="1846979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21411" y="3126317"/>
            <a:ext cx="8326609" cy="546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200">
                <a:solidFill>
                  <a:schemeClr val="dk2"/>
                </a:solidFill>
                <a:cs typeface="+mn-ea"/>
                <a:sym typeface="+mn-lt"/>
              </a:rPr>
              <a:t>枸橼酸钠通过与血液中的钙离子结合，使钙离子浓度降低，从而抑制凝血酶的活性，达到抗凝作用。此外，枸橼酸钠还可以促进血液中枸橼酸盐的生成，枸橼酸盐可以螯合血液中的游离钙离子，进一步降低血钙浓度，加强抗凝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52245" y="130537"/>
            <a:ext cx="7815272" cy="6533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抗凝原理及作用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rcRect t="17693" b="17693"/>
          <a:stretch>
            <a:fillRect/>
          </a:stretch>
        </p:blipFill>
        <p:spPr>
          <a:xfrm>
            <a:off x="3792998" y="997195"/>
            <a:ext cx="1900904" cy="184698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6522838" y="993032"/>
            <a:ext cx="1900904" cy="1846979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65" r="12465"/>
          <a:stretch>
            <a:fillRect/>
          </a:stretch>
        </p:blipFill>
        <p:spPr>
          <a:xfrm>
            <a:off x="4980577" y="2659584"/>
            <a:ext cx="2356798" cy="2354585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5762602" y="344178"/>
            <a:ext cx="3346465" cy="3343323"/>
          </a:xfrm>
          <a:prstGeom prst="diamond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440" y="322753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49257" y="320449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38379" y="321790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624819" y="328797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706988" y="325569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355440" y="414764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49257" y="412459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538379" y="413800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624819" y="420808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06988" y="417579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55440" y="506775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449257" y="504470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538379" y="505811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624819" y="512819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706988" y="509590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355440" y="598785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449257" y="596481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538379" y="597822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24819" y="6048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706988" y="601601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952245" y="118554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抗凝效果及安全性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52245" y="1465585"/>
            <a:ext cx="4193196" cy="13003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枸橼酸钠抗凝方案在CRRT治疗中具有良好的抗凝效果，能够有效地预防体外循环中的血液凝固。同时，枸橼酸钠的安全性较高，常见的不良反应包括低钙血症、代谢性碱中毒等，但在临床实践中，这些不良反应的发生率较低，且通常不会对治疗产生显著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373" y="2503385"/>
            <a:ext cx="7374255" cy="105208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cs typeface="+mn-ea"/>
                <a:sym typeface="+mn-lt"/>
              </a:rPr>
              <a:t>CRRT枸橼酸钠抗凝方案适应症与禁忌症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615806"/>
            <a:ext cx="6002655" cy="110645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02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适应症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肝衰竭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脓毒症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1123" b="21123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991" b="7991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急性呼吸窘迫综合征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7868" b="7868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4" name="AutoShape 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适应症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75815" y="1104053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急性肾损伤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47738" y="1983380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挤压伤综合征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5198633" y="1104053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重症胰腺炎</a:t>
            </a:r>
          </a:p>
        </p:txBody>
      </p:sp>
      <p:sp>
        <p:nvSpPr>
          <p:cNvPr id="30" name="AutoShape 30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5182655" y="1983380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骨筋膜室综合征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918511" y="32983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禁忌症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172703" y="913509"/>
            <a:ext cx="1782119" cy="1782119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Freeform 24"/>
          <p:cNvSpPr/>
          <p:nvPr/>
        </p:nvSpPr>
        <p:spPr>
          <a:xfrm>
            <a:off x="4826147" y="1544359"/>
            <a:ext cx="475232" cy="475232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3570178" y="2019590"/>
            <a:ext cx="1493585" cy="149358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Freeform 26"/>
          <p:cNvSpPr/>
          <p:nvPr/>
        </p:nvSpPr>
        <p:spPr>
          <a:xfrm>
            <a:off x="4028437" y="2528029"/>
            <a:ext cx="577067" cy="476708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4613990" y="2962556"/>
            <a:ext cx="1188079" cy="118807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Freeform 28"/>
          <p:cNvSpPr/>
          <p:nvPr/>
        </p:nvSpPr>
        <p:spPr>
          <a:xfrm>
            <a:off x="4923220" y="3286776"/>
            <a:ext cx="569619" cy="5396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4083598" y="3724580"/>
            <a:ext cx="1043812" cy="104381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Freeform 30"/>
          <p:cNvSpPr/>
          <p:nvPr/>
        </p:nvSpPr>
        <p:spPr>
          <a:xfrm>
            <a:off x="4401092" y="4059769"/>
            <a:ext cx="408824" cy="373434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277928" y="1448600"/>
            <a:ext cx="2580109" cy="437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cs typeface="+mn-ea"/>
                <a:sym typeface="+mn-lt"/>
              </a:rPr>
              <a:t>严重凝血功能障碍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277928" y="3179801"/>
            <a:ext cx="2580109" cy="437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cs typeface="+mn-ea"/>
                <a:sym typeface="+mn-lt"/>
              </a:rPr>
              <a:t>颅内出血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70199" y="3913111"/>
            <a:ext cx="2580109" cy="437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cs typeface="+mn-ea"/>
                <a:sym typeface="+mn-lt"/>
              </a:rPr>
              <a:t>手术刚结束或伤口缝合部位活动性出血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8911" y="2362252"/>
            <a:ext cx="2580109" cy="437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cs typeface="+mn-ea"/>
                <a:sym typeface="+mn-lt"/>
              </a:rPr>
              <a:t>活动性出血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1171309"/>
            <a:ext cx="370624" cy="370624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04402" y="1225152"/>
            <a:ext cx="261406" cy="2614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" name="Connector 4"/>
          <p:cNvCxnSpPr/>
          <p:nvPr/>
        </p:nvCxnSpPr>
        <p:spPr>
          <a:xfrm flipH="1">
            <a:off x="528502" y="1400094"/>
            <a:ext cx="0" cy="32716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720083" y="4339497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Freeform 6"/>
          <p:cNvSpPr/>
          <p:nvPr/>
        </p:nvSpPr>
        <p:spPr>
          <a:xfrm rot="-5400000">
            <a:off x="720083" y="4504208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65807" y="1790057"/>
            <a:ext cx="1816825" cy="19522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在进行CRRT枸橼酸钠抗凝治疗前，应首先建立良好的体外血液循环通路，并确保管道连接正确、紧密，防止出现空气栓塞等严重并发症。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884794" y="73387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注意事项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570869" y="1171309"/>
            <a:ext cx="370624" cy="370624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2619830" y="1225152"/>
            <a:ext cx="261406" cy="2614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1" name="Connector 31"/>
          <p:cNvCxnSpPr/>
          <p:nvPr/>
        </p:nvCxnSpPr>
        <p:spPr>
          <a:xfrm flipH="1">
            <a:off x="2743931" y="1400094"/>
            <a:ext cx="0" cy="32716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Freeform 32"/>
          <p:cNvSpPr/>
          <p:nvPr/>
        </p:nvSpPr>
        <p:spPr>
          <a:xfrm rot="-5400000">
            <a:off x="2935512" y="4339497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Freeform 33"/>
          <p:cNvSpPr/>
          <p:nvPr/>
        </p:nvSpPr>
        <p:spPr>
          <a:xfrm rot="-5400000">
            <a:off x="2935512" y="4504208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2941493" y="1790057"/>
            <a:ext cx="1816825" cy="169501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在治疗过程中，应注意观察患者的生命体征及病情变化，及时调整抗凝剂用量，防止出现凝血不完全、出血过多等不良反应。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4786298" y="1171309"/>
            <a:ext cx="370624" cy="370624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6" name="AutoShape 36"/>
          <p:cNvSpPr/>
          <p:nvPr/>
        </p:nvSpPr>
        <p:spPr>
          <a:xfrm>
            <a:off x="4835260" y="1225152"/>
            <a:ext cx="261406" cy="2614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7" name="Connector 37"/>
          <p:cNvCxnSpPr/>
          <p:nvPr/>
        </p:nvCxnSpPr>
        <p:spPr>
          <a:xfrm flipH="1">
            <a:off x="4959360" y="1400094"/>
            <a:ext cx="0" cy="32716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Freeform 38"/>
          <p:cNvSpPr/>
          <p:nvPr/>
        </p:nvSpPr>
        <p:spPr>
          <a:xfrm rot="-5400000">
            <a:off x="5150941" y="4339497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9" name="Freeform 39"/>
          <p:cNvSpPr/>
          <p:nvPr/>
        </p:nvSpPr>
        <p:spPr>
          <a:xfrm rot="-5400000">
            <a:off x="5150941" y="4504208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5156922" y="1790057"/>
            <a:ext cx="1816825" cy="13944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在治疗过程中，应注意控制血流速度和滤过率，以防止出现循环超负荷和低血压等并发症。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7001727" y="1171309"/>
            <a:ext cx="370624" cy="370624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2" name="AutoShape 42"/>
          <p:cNvSpPr/>
          <p:nvPr/>
        </p:nvSpPr>
        <p:spPr>
          <a:xfrm>
            <a:off x="7050689" y="1225152"/>
            <a:ext cx="261406" cy="2614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3" name="Connector 43"/>
          <p:cNvCxnSpPr/>
          <p:nvPr/>
        </p:nvCxnSpPr>
        <p:spPr>
          <a:xfrm flipH="1">
            <a:off x="7174789" y="1400094"/>
            <a:ext cx="0" cy="32716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4" name="Freeform 44"/>
          <p:cNvSpPr/>
          <p:nvPr/>
        </p:nvSpPr>
        <p:spPr>
          <a:xfrm rot="-5400000">
            <a:off x="7366370" y="4339497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5" name="Freeform 45"/>
          <p:cNvSpPr/>
          <p:nvPr/>
        </p:nvSpPr>
        <p:spPr>
          <a:xfrm rot="-5400000">
            <a:off x="7366370" y="4504208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372351" y="1790057"/>
            <a:ext cx="1816825" cy="13944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在治疗过程中，应注意保持水、电解质和酸碱平衡，防止出现失衡综合征等严重并发症。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373" y="2503385"/>
            <a:ext cx="7374255" cy="105208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cs typeface="+mn-ea"/>
                <a:sym typeface="+mn-lt"/>
              </a:rPr>
              <a:t>CRRT枸橼酸钠抗凝方案操作流程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615806"/>
            <a:ext cx="6002655" cy="110645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03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750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选择枸橼酸钠抗凝剂，确保其质量符合要求，有效期内的使用。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6827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cs typeface="+mn-ea"/>
                <a:sym typeface="+mn-lt"/>
              </a:rPr>
              <a:t>枸橼酸钠抗凝剂选择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750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准备好枸橼酸钠抗凝剂，确保其浓度、剂量及输注速度等参数符合标准。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6827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cs typeface="+mn-ea"/>
                <a:sym typeface="+mn-lt"/>
              </a:rPr>
              <a:t>抗凝剂准备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抗凝剂选择与准备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088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抗凝剂配制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71372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根据患者体重、病情及枸橼酸钠抗凝剂的浓度，计算所需枸橼酸钠的剂量，并加入适量注射用水中，摇匀。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088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输注方法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71372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将配制好的枸橼酸钠溶液通过静脉输液方式输注给患者，输注速度根据患者的病情及生命体征进行调节。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抗凝剂配制及输注方法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https://d.book118.com/788110140046006030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2024-09-06T17:14:06.748</cp:lastPrinted>
  <dcterms:created xsi:type="dcterms:W3CDTF">2024-09-06T09:14:06Z</dcterms:created>
  <dcterms:modified xsi:type="dcterms:W3CDTF">2024-09-06T09:14:08Z</dcterms:modified>
</cp:coreProperties>
</file>