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59.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iagrams/colors1.xml><?xml version="1.0" encoding="utf-8"?>
<dgm:colorsDef xmlns:a="http://schemas.openxmlformats.org/drawingml/2006/main" xmlns:dgm="http://schemas.openxmlformats.org/drawingml/2006/diagram" uniqueId="urn:microsoft.com/office/officeart/2005/8/colors/accent0_3#1">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0_3#1">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E4703A2-10FB-4869-A797-1EE97028710B}" type="doc">
      <dgm:prSet loTypeId="islide.smartart.onepicture" loCatId="picture" qsTypeId="urn:microsoft.com/office/officeart/2005/8/quickstyle/simple1#1" qsCatId="simple" csTypeId="urn:microsoft.com/office/officeart/2005/8/colors/accent0_3#1" csCatId="mainScheme" phldr="1"/>
      <dgm:spPr/>
      <dgm:t>
        <a:bodyPr/>
        <a:lstStyle/>
        <a:p>
          <a:endParaRPr lang="zh-CN" altLang="en-US"/>
        </a:p>
      </dgm:t>
    </dgm:pt>
    <dgm:pt modelId="{A35B93DF-E8B8-45C9-9825-017E52611F06}" type="parTrans" cxnId="{27FF9351-747B-4B6F-BC72-93E06EC3ADA1}">
      <dgm:prSet/>
      <dgm:spPr/>
      <dgm:t>
        <a:bodyPr/>
        <a:lstStyle/>
        <a:p>
          <a:endParaRPr lang="zh-CN" altLang="en-US"/>
        </a:p>
      </dgm:t>
    </dgm:pt>
    <dgm:pt modelId="{4161F128-FBC3-4E39-B6A1-34C7B5EF323B}">
      <dgm:prSet/>
      <dgm:spPr/>
      <dgm:t>
        <a:bodyPr/>
        <a:lstStyle/>
        <a:p>
          <a:endParaRPr lang="zh-CN" altLang="en-US">
            <a:latin typeface="+mn-lt"/>
            <a:ea typeface="+mn-ea"/>
            <a:cs typeface="+mn-ea"/>
            <a:sym typeface="+mn-lt"/>
          </a:endParaRPr>
        </a:p>
      </dgm:t>
    </dgm:pt>
    <dgm:pt modelId="{63B53EA4-050B-4C97-ABB7-336EE0895839}" type="sibTrans" cxnId="{27FF9351-747B-4B6F-BC72-93E06EC3ADA1}">
      <dgm:prSet/>
      <dgm:spPr/>
      <dgm:t>
        <a:bodyPr/>
        <a:lstStyle/>
        <a:p>
          <a:endParaRPr lang="zh-CN" altLang="en-US"/>
        </a:p>
      </dgm:t>
    </dgm:pt>
    <dgm:pt modelId="{9844862B-BB9A-421C-AD39-9090704A225C}" type="parTrans" cxnId="{308E7956-73B2-48EA-9DB0-5D4F8DC44FD0}">
      <dgm:prSet/>
      <dgm:spPr/>
      <dgm:t>
        <a:bodyPr/>
        <a:lstStyle/>
        <a:p>
          <a:endParaRPr lang="zh-CN" altLang="en-US"/>
        </a:p>
      </dgm:t>
    </dgm:pt>
    <dgm:pt modelId="{CD4F4671-ACDE-4C23-B362-6ADD372920AA}">
      <dgm:prSet/>
      <dgm:spPr/>
      <dgm:t>
        <a:bodyPr/>
        <a:lstStyle/>
        <a:p>
          <a:endParaRPr lang="zh-CN" altLang="en-US">
            <a:latin typeface="+mn-lt"/>
            <a:ea typeface="+mn-ea"/>
            <a:cs typeface="+mn-ea"/>
            <a:sym typeface="+mn-lt"/>
          </a:endParaRPr>
        </a:p>
      </dgm:t>
    </dgm:pt>
    <dgm:pt modelId="{53EE4BE0-D329-42F6-AF46-D3F130E439E5}" type="sibTrans" cxnId="{308E7956-73B2-48EA-9DB0-5D4F8DC44FD0}">
      <dgm:prSet/>
      <dgm:spPr/>
      <dgm:t>
        <a:bodyPr/>
        <a:lstStyle/>
        <a:p>
          <a:endParaRPr lang="zh-CN" altLang="en-US"/>
        </a:p>
      </dgm:t>
    </dgm:pt>
    <dgm:pt modelId="{FD67ED7A-1D06-481B-86AC-D8229A40D605}" type="parTrans" cxnId="{0AF34D27-4E2C-49E7-8D87-2C9BFA8800C6}">
      <dgm:prSet/>
      <dgm:spPr/>
      <dgm:t>
        <a:bodyPr/>
        <a:lstStyle/>
        <a:p>
          <a:endParaRPr lang="zh-CN" altLang="en-US"/>
        </a:p>
      </dgm:t>
    </dgm:pt>
    <dgm:pt modelId="{6C8FAB9A-5ED5-4ED1-9385-16D9E48DD3D8}">
      <dgm:prSet/>
      <dgm:spPr/>
      <dgm:t>
        <a:bodyPr/>
        <a:lstStyle/>
        <a:p>
          <a:endParaRPr lang="zh-CN" altLang="en-US">
            <a:latin typeface="+mn-lt"/>
            <a:ea typeface="+mn-ea"/>
            <a:cs typeface="+mn-ea"/>
            <a:sym typeface="+mn-lt"/>
          </a:endParaRPr>
        </a:p>
      </dgm:t>
    </dgm:pt>
    <dgm:pt modelId="{F36694EA-FC93-4EFA-812E-E91E7293C4B2}" type="sibTrans" cxnId="{0AF34D27-4E2C-49E7-8D87-2C9BFA8800C6}">
      <dgm:prSet/>
      <dgm:spPr/>
      <dgm:t>
        <a:bodyPr/>
        <a:lstStyle/>
        <a:p>
          <a:endParaRPr lang="zh-CN" altLang="en-US"/>
        </a:p>
      </dgm:t>
    </dgm:pt>
    <dgm:pt modelId="{FA769293-6C0D-4117-9EC0-6F43B97F8271}" type="pres">
      <dgm:prSet presAssocID="{9E4703A2-10FB-4869-A797-1EE97028710B}" presName="compNode"/>
      <dgm:spPr/>
      <dgm:t>
        <a:bodyPr/>
        <a:lstStyle/>
        <a:p>
          <a:endParaRPr lang="zh-CN" altLang="en-US"/>
        </a:p>
      </dgm:t>
    </dgm:pt>
    <dgm:pt modelId="{409CD644-6D84-42A3-A40F-54ED168C8E6F}" type="pres">
      <dgm:prSet presAssocID="{9E4703A2-10FB-4869-A797-1EE97028710B}" presName="pictRect" presStyleLbl="node1" presStyleCnt="1" custLinFactY="-94517" custLinFactNeighborX="-14479" custLinFactNeighborY="-100000"/>
      <dgm:spPr>
        <a:solidFill>
          <a:schemeClr val="accent6"/>
        </a:solidFill>
        <a:ln>
          <a:noFill/>
        </a:ln>
      </dgm:spPr>
      <dgm:t>
        <a:bodyPr/>
        <a:lstStyle/>
        <a:p/>
      </dgm:t>
    </dgm:pt>
  </dgm:ptLst>
  <dgm:cxnLst>
    <dgm:cxn modelId="{27FF9351-747B-4B6F-BC72-93E06EC3ADA1}" srcId="{9E4703A2-10FB-4869-A797-1EE97028710B}" destId="{4161F128-FBC3-4E39-B6A1-34C7B5EF323B}" srcOrd="0" destOrd="0" parTransId="{A35B93DF-E8B8-45C9-9825-017E52611F06}" sibTransId="{63B53EA4-050B-4C97-ABB7-336EE0895839}"/>
    <dgm:cxn modelId="{308E7956-73B2-48EA-9DB0-5D4F8DC44FD0}" srcId="{9E4703A2-10FB-4869-A797-1EE97028710B}" destId="{CD4F4671-ACDE-4C23-B362-6ADD372920AA}" srcOrd="1" destOrd="0" parTransId="{9844862B-BB9A-421C-AD39-9090704A225C}" sibTransId="{53EE4BE0-D329-42F6-AF46-D3F130E439E5}"/>
    <dgm:cxn modelId="{0AF34D27-4E2C-49E7-8D87-2C9BFA8800C6}" srcId="{9E4703A2-10FB-4869-A797-1EE97028710B}" destId="{6C8FAB9A-5ED5-4ED1-9385-16D9E48DD3D8}" srcOrd="2" destOrd="0" parTransId="{FD67ED7A-1D06-481B-86AC-D8229A40D605}" sibTransId="{F36694EA-FC93-4EFA-812E-E91E7293C4B2}"/>
    <dgm:cxn modelId="{172575C6-01CB-4D67-A3E0-7F7EEC81273D}" type="presOf" srcId="{9E4703A2-10FB-4869-A797-1EE97028710B}" destId="{FA769293-6C0D-4117-9EC0-6F43B97F8271}" srcOrd="0" destOrd="0" presId="islide.smartart.onepicture"/>
    <dgm:cxn modelId="{200B5ED6-B9CA-4173-A9A0-5C4D2CC1EE0D}" type="presParOf" srcId="{FA769293-6C0D-4117-9EC0-6F43B97F8271}" destId="{409CD644-6D84-42A3-A40F-54ED168C8E6F}" srcOrd="0" destOrd="0" presId="islide.smartart.onepicture"/>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E4703A2-10FB-4869-A797-1EE97028710B}" type="doc">
      <dgm:prSet loTypeId="islide.smartart.onepicture" loCatId="picture" qsTypeId="urn:microsoft.com/office/officeart/2005/8/quickstyle/simple1#1" qsCatId="simple" csTypeId="urn:microsoft.com/office/officeart/2005/8/colors/accent0_3#1" csCatId="mainScheme" phldr="1"/>
      <dgm:spPr/>
      <dgm:t>
        <a:bodyPr/>
        <a:lstStyle/>
        <a:p>
          <a:endParaRPr lang="zh-CN" altLang="en-US"/>
        </a:p>
      </dgm:t>
    </dgm:pt>
    <dgm:pt modelId="{A35B93DF-E8B8-45C9-9825-017E52611F06}" type="parTrans" cxnId="{956A539F-BFFD-4003-8521-E101C66AC48F}">
      <dgm:prSet/>
      <dgm:spPr/>
      <dgm:t>
        <a:bodyPr/>
        <a:lstStyle/>
        <a:p>
          <a:endParaRPr lang="zh-CN" altLang="en-US"/>
        </a:p>
      </dgm:t>
    </dgm:pt>
    <dgm:pt modelId="{4161F128-FBC3-4E39-B6A1-34C7B5EF323B}">
      <dgm:prSet/>
      <dgm:spPr/>
      <dgm:t>
        <a:bodyPr/>
        <a:lstStyle/>
        <a:p>
          <a:endParaRPr lang="zh-CN" altLang="en-US">
            <a:latin typeface="+mn-lt"/>
            <a:ea typeface="+mn-ea"/>
            <a:cs typeface="+mn-ea"/>
            <a:sym typeface="+mn-lt"/>
          </a:endParaRPr>
        </a:p>
      </dgm:t>
    </dgm:pt>
    <dgm:pt modelId="{63B53EA4-050B-4C97-ABB7-336EE0895839}" type="sibTrans" cxnId="{956A539F-BFFD-4003-8521-E101C66AC48F}">
      <dgm:prSet/>
      <dgm:spPr/>
      <dgm:t>
        <a:bodyPr/>
        <a:lstStyle/>
        <a:p>
          <a:endParaRPr lang="zh-CN" altLang="en-US"/>
        </a:p>
      </dgm:t>
    </dgm:pt>
    <dgm:pt modelId="{9844862B-BB9A-421C-AD39-9090704A225C}" type="parTrans" cxnId="{45F2DCC6-104C-4BB6-A3D9-31E0935F74EA}">
      <dgm:prSet/>
      <dgm:spPr/>
      <dgm:t>
        <a:bodyPr/>
        <a:lstStyle/>
        <a:p>
          <a:endParaRPr lang="zh-CN" altLang="en-US"/>
        </a:p>
      </dgm:t>
    </dgm:pt>
    <dgm:pt modelId="{CD4F4671-ACDE-4C23-B362-6ADD372920AA}">
      <dgm:prSet/>
      <dgm:spPr/>
      <dgm:t>
        <a:bodyPr/>
        <a:lstStyle/>
        <a:p>
          <a:endParaRPr lang="zh-CN" altLang="en-US">
            <a:latin typeface="+mn-lt"/>
            <a:ea typeface="+mn-ea"/>
            <a:cs typeface="+mn-ea"/>
            <a:sym typeface="+mn-lt"/>
          </a:endParaRPr>
        </a:p>
      </dgm:t>
    </dgm:pt>
    <dgm:pt modelId="{53EE4BE0-D329-42F6-AF46-D3F130E439E5}" type="sibTrans" cxnId="{45F2DCC6-104C-4BB6-A3D9-31E0935F74EA}">
      <dgm:prSet/>
      <dgm:spPr/>
      <dgm:t>
        <a:bodyPr/>
        <a:lstStyle/>
        <a:p>
          <a:endParaRPr lang="zh-CN" altLang="en-US"/>
        </a:p>
      </dgm:t>
    </dgm:pt>
    <dgm:pt modelId="{FD67ED7A-1D06-481B-86AC-D8229A40D605}" type="parTrans" cxnId="{077C9A0C-B3CF-47A7-B2A2-6FAF1456AAB2}">
      <dgm:prSet/>
      <dgm:spPr/>
      <dgm:t>
        <a:bodyPr/>
        <a:lstStyle/>
        <a:p>
          <a:endParaRPr lang="zh-CN" altLang="en-US"/>
        </a:p>
      </dgm:t>
    </dgm:pt>
    <dgm:pt modelId="{6C8FAB9A-5ED5-4ED1-9385-16D9E48DD3D8}">
      <dgm:prSet/>
      <dgm:spPr/>
      <dgm:t>
        <a:bodyPr/>
        <a:lstStyle/>
        <a:p>
          <a:endParaRPr lang="zh-CN" altLang="en-US">
            <a:latin typeface="+mn-lt"/>
            <a:ea typeface="+mn-ea"/>
            <a:cs typeface="+mn-ea"/>
            <a:sym typeface="+mn-lt"/>
          </a:endParaRPr>
        </a:p>
      </dgm:t>
    </dgm:pt>
    <dgm:pt modelId="{F36694EA-FC93-4EFA-812E-E91E7293C4B2}" type="sibTrans" cxnId="{077C9A0C-B3CF-47A7-B2A2-6FAF1456AAB2}">
      <dgm:prSet/>
      <dgm:spPr/>
      <dgm:t>
        <a:bodyPr/>
        <a:lstStyle/>
        <a:p>
          <a:endParaRPr lang="zh-CN" altLang="en-US"/>
        </a:p>
      </dgm:t>
    </dgm:pt>
    <dgm:pt modelId="{FA769293-6C0D-4117-9EC0-6F43B97F8271}" type="pres">
      <dgm:prSet presAssocID="{9E4703A2-10FB-4869-A797-1EE97028710B}" presName="compNode"/>
      <dgm:spPr/>
      <dgm:t>
        <a:bodyPr/>
        <a:lstStyle/>
        <a:p>
          <a:endParaRPr lang="zh-CN" altLang="en-US"/>
        </a:p>
      </dgm:t>
    </dgm:pt>
    <dgm:pt modelId="{409CD644-6D84-42A3-A40F-54ED168C8E6F}" type="pres">
      <dgm:prSet presAssocID="{9E4703A2-10FB-4869-A797-1EE97028710B}" presName="pictRect" presStyleLbl="node1" presStyleCnt="1" custLinFactY="-94517" custLinFactNeighborX="-14479" custLinFactNeighborY="-100000"/>
      <dgm:spPr>
        <a:solidFill>
          <a:schemeClr val="accent6"/>
        </a:solidFill>
        <a:ln>
          <a:noFill/>
        </a:ln>
      </dgm:spPr>
      <dgm:t>
        <a:bodyPr/>
        <a:lstStyle/>
        <a:p/>
      </dgm:t>
    </dgm:pt>
  </dgm:ptLst>
  <dgm:cxnLst>
    <dgm:cxn modelId="{956A539F-BFFD-4003-8521-E101C66AC48F}" srcId="{9E4703A2-10FB-4869-A797-1EE97028710B}" destId="{4161F128-FBC3-4E39-B6A1-34C7B5EF323B}" srcOrd="0" destOrd="0" parTransId="{A35B93DF-E8B8-45C9-9825-017E52611F06}" sibTransId="{63B53EA4-050B-4C97-ABB7-336EE0895839}"/>
    <dgm:cxn modelId="{45F2DCC6-104C-4BB6-A3D9-31E0935F74EA}" srcId="{9E4703A2-10FB-4869-A797-1EE97028710B}" destId="{CD4F4671-ACDE-4C23-B362-6ADD372920AA}" srcOrd="1" destOrd="0" parTransId="{9844862B-BB9A-421C-AD39-9090704A225C}" sibTransId="{53EE4BE0-D329-42F6-AF46-D3F130E439E5}"/>
    <dgm:cxn modelId="{077C9A0C-B3CF-47A7-B2A2-6FAF1456AAB2}" srcId="{9E4703A2-10FB-4869-A797-1EE97028710B}" destId="{6C8FAB9A-5ED5-4ED1-9385-16D9E48DD3D8}" srcOrd="2" destOrd="0" parTransId="{FD67ED7A-1D06-481B-86AC-D8229A40D605}" sibTransId="{F36694EA-FC93-4EFA-812E-E91E7293C4B2}"/>
    <dgm:cxn modelId="{228EE476-15CD-4A07-ACFB-EF8F549B48A0}" type="presOf" srcId="{9E4703A2-10FB-4869-A797-1EE97028710B}" destId="{FA769293-6C0D-4117-9EC0-6F43B97F8271}" srcOrd="0" destOrd="0" presId="islide.smartart.onepicture"/>
    <dgm:cxn modelId="{B99C383F-599F-40C4-A927-1CF2919C73DF}" type="presParOf" srcId="{FA769293-6C0D-4117-9EC0-6F43B97F8271}" destId="{409CD644-6D84-42A3-A40F-54ED168C8E6F}" srcOrd="0" destOrd="0" presId="islide.smartart.onepicture"/>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12192000" cy="2030514"/>
        <a:chExt cx="12192000" cy="2030514"/>
      </a:xfrm>
    </dsp:grpSpPr>
    <dsp:sp modelId="{409CD644-6D84-42A3-A40F-54ED168C8E6F}">
      <dsp:nvSpPr>
        <dsp:cNvPr id="3" name="矩形 2"/>
        <dsp:cNvSpPr/>
      </dsp:nvSpPr>
      <dsp:spPr bwMode="white">
        <a:xfrm>
          <a:off x="0" y="0"/>
          <a:ext cx="12192000" cy="2030514"/>
        </a:xfrm>
        <a:prstGeom prst="rect">
          <a:avLst/>
        </a:prstGeom>
        <a:solidFill>
          <a:schemeClr val="accent6"/>
        </a:solidFill>
        <a:ln>
          <a:noFill/>
        </a:ln>
      </dsp:spPr>
      <dsp:style>
        <a:lnRef idx="2">
          <a:schemeClr val="lt2"/>
        </a:lnRef>
        <a:fillRef idx="1">
          <a:schemeClr val="dk2"/>
        </a:fillRef>
        <a:effectRef idx="0">
          <a:scrgbClr r="0" g="0" b="0"/>
        </a:effectRef>
        <a:fontRef idx="minor">
          <a:schemeClr val="lt1"/>
        </a:fontRef>
      </dsp:style>
      <dsp:txBody>
        <a:bodyPr/>
        <a:lstStyle/>
        <a:p/>
      </dsp:txBody>
      <dsp:txXfrm>
        <a:off x="0" y="0"/>
        <a:ext cx="12192000" cy="2030514"/>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12192000" cy="2030514"/>
        <a:chExt cx="12192000" cy="2030514"/>
      </a:xfrm>
    </dsp:grpSpPr>
    <dsp:sp modelId="{409CD644-6D84-42A3-A40F-54ED168C8E6F}">
      <dsp:nvSpPr>
        <dsp:cNvPr id="3" name="矩形 2"/>
        <dsp:cNvSpPr/>
      </dsp:nvSpPr>
      <dsp:spPr bwMode="white">
        <a:xfrm>
          <a:off x="0" y="0"/>
          <a:ext cx="12192000" cy="2030514"/>
        </a:xfrm>
        <a:prstGeom prst="rect">
          <a:avLst/>
        </a:prstGeom>
        <a:solidFill>
          <a:schemeClr val="accent6"/>
        </a:solidFill>
        <a:ln>
          <a:noFill/>
        </a:ln>
      </dsp:spPr>
      <dsp:style>
        <a:lnRef idx="2">
          <a:schemeClr val="lt2"/>
        </a:lnRef>
        <a:fillRef idx="1">
          <a:schemeClr val="dk2"/>
        </a:fillRef>
        <a:effectRef idx="0">
          <a:scrgbClr r="0" g="0" b="0"/>
        </a:effectRef>
        <a:fontRef idx="minor">
          <a:schemeClr val="lt1"/>
        </a:fontRef>
      </dsp:style>
      <dsp:txBody>
        <a:bodyPr/>
        <a:lstStyle/>
        <a:p/>
      </dsp:txBody>
      <dsp:txXfrm>
        <a:off x="0" y="0"/>
        <a:ext cx="12192000" cy="2030514"/>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islide.smartart.onepicture">
  <dgm:title val="iSlide"/>
  <dgm:desc val="iSlide，让PPT设计简单起来！"/>
  <dgm:catLst>
    <dgm:cat type="picture" pri="0"/>
  </dgm:catLst>
  <dgm:sampData>
    <dgm:dataModel>
      <dgm:ptLst>
        <dgm:pt modelId="0"/>
      </dgm:ptLst>
      <dgm:bg/>
      <dgm:whole/>
    </dgm:dataModel>
  </dgm:sampData>
  <dgm:styleData useDef="1">
    <dgm:dataModel>
      <dgm:ptLst/>
      <dgm:bg/>
      <dgm:whole/>
    </dgm:dataModel>
  </dgm:styleData>
  <dgm:clrData useDef="1">
    <dgm:dataModel>
      <dgm:ptLst/>
      <dgm:bg/>
      <dgm:whole/>
    </dgm:dataModel>
  </dgm:clrData>
  <dgm:layoutNode name="compNode">
    <dgm:alg type="composite"/>
    <dgm:shape r:blip="">
      <dgm:adjLst/>
    </dgm:shape>
    <dgm:presOf axis="self"/>
    <dgm:constrLst>
      <dgm:constr type="h" for="ch" forName="pictRect" refType="h"/>
      <dgm:constr type="w" for="ch" forName="pictRect" refType="w"/>
      <dgm:constr type="l" for="ch" forName="pictRect"/>
      <dgm:constr type="t" for="ch" forName="pictRect"/>
    </dgm:constrLst>
    <dgm:ruleLst/>
    <dgm:layoutNode name="pictRect">
      <dgm:alg type="sp"/>
      <dgm:shape type="rect" r:blip="" blipPhldr="1">
        <dgm:adjLst/>
      </dgm:shape>
      <dgm:presOf/>
      <dgm:constrLst/>
      <dgm:ruleLst/>
    </dgm:layoutNode>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islide.smartart.onepicture">
  <dgm:title val="iSlide"/>
  <dgm:desc val="iSlide，让PPT设计简单起来！"/>
  <dgm:catLst>
    <dgm:cat type="picture" pri="0"/>
  </dgm:catLst>
  <dgm:sampData>
    <dgm:dataModel>
      <dgm:ptLst>
        <dgm:pt modelId="0"/>
      </dgm:ptLst>
      <dgm:bg/>
      <dgm:whole/>
    </dgm:dataModel>
  </dgm:sampData>
  <dgm:styleData useDef="1">
    <dgm:dataModel>
      <dgm:ptLst/>
      <dgm:bg/>
      <dgm:whole/>
    </dgm:dataModel>
  </dgm:styleData>
  <dgm:clrData useDef="1">
    <dgm:dataModel>
      <dgm:ptLst/>
      <dgm:bg/>
      <dgm:whole/>
    </dgm:dataModel>
  </dgm:clrData>
  <dgm:layoutNode name="compNode">
    <dgm:alg type="composite"/>
    <dgm:shape r:blip="">
      <dgm:adjLst/>
    </dgm:shape>
    <dgm:presOf axis="self"/>
    <dgm:constrLst>
      <dgm:constr type="h" for="ch" forName="pictRect" refType="h"/>
      <dgm:constr type="w" for="ch" forName="pictRect" refType="w"/>
      <dgm:constr type="l" for="ch" forName="pictRect"/>
      <dgm:constr type="t" for="ch" forName="pictRect"/>
    </dgm:constrLst>
    <dgm:ruleLst/>
    <dgm:layoutNode name="pictRect">
      <dgm:alg type="sp"/>
      <dgm:shape type="rect" r:blip="" blipPhldr="1">
        <dgm:adjLst/>
      </dgm:shape>
      <dgm:presOf/>
      <dgm:constrLst/>
      <dgm:ruleLst/>
    </dgm:layoutNode>
  </dgm:layoutNode>
</dgm:layoutDef>
</file>

<file path=ppt/diagrams/quickStyle1.xml><?xml version="1.0" encoding="utf-8"?>
<dgm:styleDef xmlns:a="http://schemas.openxmlformats.org/drawingml/2006/main" xmlns:dgm="http://schemas.openxmlformats.org/drawingml/2006/diagram"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E3AF75-B3A1-4E0D-8702-8194368A7D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9EC2AD-3235-4E39-AF0A-B39B55557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2A8C1C-2B50-42E0-8899-222785CA9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254BF7-920E-46C8-9375-614B5A69D6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673A00-39C8-4A4C-A5C7-216EF4EA9A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ECBA38-ED19-48FB-BE49-BCCC37CE88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011474-2B80-42AB-B136-42AAB389C1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8F4634-F3C6-4F99-AD8E-00E92C572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2F5082-5732-4A24-9AB4-E07C458B5B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EC0197-F828-4BED-A98A-0EEEC96644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DCADC3-2071-4CB0-85EA-22B66D03DA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545102"/>
            <a:ext cx="3686899" cy="443198"/>
          </a:xfrm>
          <a:noFill/>
        </p:spPr>
        <p:txBody>
          <a:bodyPr wrap="square" lIns="0" tIns="0" rIns="0" bIns="0" rtlCol="0" anchor="b" anchorCtr="0">
            <a:spAutoFit/>
          </a:bodyPr>
          <a:lstStyle>
            <a:lvl1pPr marL="0" indent="0">
              <a:buFontTx/>
              <a:buNone/>
              <a:defRPr lang="zh-CN" altLang="en-US" sz="3200" b="1" smtClean="0">
                <a:solidFill>
                  <a:schemeClr val="accent1"/>
                </a:solidFill>
                <a:latin typeface="等线" panose="02010600030101010101" pitchFamily="2" charset="-122"/>
                <a:ea typeface="等线" panose="02010600030101010101" pitchFamily="2" charset="-122"/>
                <a:cs typeface="+mn-cs"/>
              </a:defRPr>
            </a:lvl1pPr>
          </a:lstStyle>
          <a:p>
            <a:pPr marL="0" lvl="0" defTabSz="457200"/>
            <a:r>
              <a:rPr lang="zh-CN" altLang="en-US"/>
              <a:t>编辑母版文本样式</a:t>
            </a:r>
            <a:endParaRPr lang="zh-CN" altLang="en-US"/>
          </a:p>
        </p:txBody>
      </p:sp>
      <p:cxnSp>
        <p:nvCxnSpPr>
          <p:cNvPr id="18" name="直接连接符 17"/>
          <p:cNvCxnSpPr/>
          <p:nvPr userDrawn="1"/>
        </p:nvCxnSpPr>
        <p:spPr>
          <a:xfrm>
            <a:off x="1400175" y="1004888"/>
            <a:ext cx="1009650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userDrawn="1"/>
        </p:nvPicPr>
        <p:blipFill>
          <a:blip r:embed="rId1">
            <a:duotone>
              <a:schemeClr val="accent2">
                <a:shade val="45000"/>
                <a:satMod val="135000"/>
              </a:schemeClr>
              <a:prstClr val="white"/>
            </a:duotone>
            <a:extLst>
              <a:ext uri="{28A0092B-C50C-407E-A947-70E740481C1C}">
                <a14:useLocalDpi xmlns:a14="http://schemas.microsoft.com/office/drawing/2010/main" val="0"/>
              </a:ext>
            </a:extLst>
          </a:blip>
          <a:srcRect l="2750" t="2990" r="85478" b="74550"/>
          <a:stretch>
            <a:fillRect/>
          </a:stretch>
        </p:blipFill>
        <p:spPr>
          <a:xfrm>
            <a:off x="618284" y="253881"/>
            <a:ext cx="954953" cy="956547"/>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空白">
    <p:spTree>
      <p:nvGrpSpPr>
        <p:cNvPr id="1" name=""/>
        <p:cNvGrpSpPr/>
        <p:nvPr/>
      </p:nvGrpSpPr>
      <p:grpSpPr>
        <a:xfrm>
          <a:off x="0" y="0"/>
          <a:ext cx="0" cy="0"/>
        </a:xfrm>
      </p:grpSpPr>
      <p:sp>
        <p:nvSpPr>
          <p:cNvPr id="5"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cxnSp>
        <p:nvCxnSpPr>
          <p:cNvPr id="3" name="直接连接符 2"/>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0"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7"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8"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仅标题">
    <p:spTree>
      <p:nvGrpSpPr>
        <p:cNvPr id="1" name=""/>
        <p:cNvGrpSpPr/>
        <p:nvPr/>
      </p:nvGrpSpPr>
      <p:grpSpPr>
        <a:xfrm>
          <a:off x="0" y="0"/>
          <a:ext cx="0" cy="0"/>
        </a:xfrm>
      </p:grpSpPr>
      <p:sp>
        <p:nvSpPr>
          <p:cNvPr id="3" name="日期占位符 2"/>
          <p:cNvSpPr>
            <a:spLocks noGrp="1"/>
          </p:cNvSpPr>
          <p:nvPr>
            <p:ph type="dt" sz="half" idx="10"/>
          </p:nvPr>
        </p:nvSpPr>
        <p:spPr>
          <a:xfrm>
            <a:off x="8153936" y="6448427"/>
            <a:ext cx="1396623" cy="180974"/>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D7E00A-486F-4252-8B1D-E32645521F49}" type="datetime1">
              <a:rPr lang="zh-CN" altLang="en-US" smtClean="0">
                <a:solidFill>
                  <a:prstClr val="black">
                    <a:lumMod val="65000"/>
                    <a:lumOff val="35000"/>
                  </a:prstClr>
                </a:solidFill>
              </a:rPr>
              <a:t/>
            </a:fld>
            <a:endParaRPr altLang="en-US">
              <a:solidFill>
                <a:prstClr val="black">
                  <a:lumMod val="65000"/>
                  <a:lumOff val="35000"/>
                </a:prstClr>
              </a:solidFill>
            </a:endParaRPr>
          </a:p>
        </p:txBody>
      </p:sp>
      <p:sp>
        <p:nvSpPr>
          <p:cNvPr id="4" name="页脚占位符 3"/>
          <p:cNvSpPr>
            <a:spLocks noGrp="1"/>
          </p:cNvSpPr>
          <p:nvPr>
            <p:ph type="ftr" sz="quarter" idx="11"/>
          </p:nvPr>
        </p:nvSpPr>
        <p:spPr>
          <a:xfrm>
            <a:off x="1209151" y="6448427"/>
            <a:ext cx="6639905" cy="180974"/>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altLang="en-US">
              <a:solidFill>
                <a:prstClr val="black">
                  <a:lumMod val="65000"/>
                  <a:lumOff val="35000"/>
                </a:prstClr>
              </a:solidFill>
            </a:endParaRPr>
          </a:p>
        </p:txBody>
      </p:sp>
      <p:sp>
        <p:nvSpPr>
          <p:cNvPr id="5" name="幻灯片编号占位符 4"/>
          <p:cNvSpPr>
            <a:spLocks noGrp="1"/>
          </p:cNvSpPr>
          <p:nvPr>
            <p:ph type="sldNum" sz="quarter" idx="12"/>
          </p:nvPr>
        </p:nvSpPr>
        <p:spPr>
          <a:xfrm>
            <a:off x="9830772" y="6448427"/>
            <a:ext cx="1143299" cy="180974"/>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altLang="zh-CN" smtClean="0">
                <a:solidFill>
                  <a:prstClr val="black">
                    <a:tint val="75000"/>
                  </a:prstClr>
                </a:solidFill>
              </a:rPr>
              <a:t/>
            </a:fld>
            <a:endParaRPr altLang="en-US">
              <a:solidFill>
                <a:prstClr val="black">
                  <a:tint val="75000"/>
                </a:prstClr>
              </a:solidFill>
            </a:endParaRPr>
          </a:p>
        </p:txBody>
      </p:sp>
      <p:sp>
        <p:nvSpPr>
          <p:cNvPr id="6" name="标题 5"/>
          <p:cNvSpPr>
            <a:spLocks noGrp="1"/>
          </p:cNvSpPr>
          <p:nvPr>
            <p:ph type="title"/>
          </p:nvPr>
        </p:nvSpPr>
        <p:spPr/>
        <p:txBody>
          <a:bodyPr/>
          <a:lstStyle/>
          <a:p>
            <a:r>
              <a:rPr lang="zh-CN" altLang="en-US"/>
              <a:t>单击此处编辑母版标题样式</a:t>
            </a:r>
            <a:endParaRPr lang="zh-CN"/>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239607" y="0"/>
            <a:ext cx="10972800" cy="672465"/>
          </a:xfrm>
        </p:spPr>
        <p:txBody>
          <a:bodyPr/>
          <a:lstStyle>
            <a:lvl1pPr algn="l">
              <a:defRPr sz="4000">
                <a:latin typeface="华文新魏" panose="02010800040101010101" charset="-122"/>
                <a:ea typeface="华文新魏" panose="02010800040101010101" charset="-122"/>
              </a:defRPr>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58987" y="712470"/>
            <a:ext cx="11561233" cy="5317490"/>
          </a:xfrm>
        </p:spPr>
        <p:txBody>
          <a:bodyPr/>
          <a:lstStyle>
            <a:lvl1pPr marL="0" indent="0">
              <a:buFont typeface="Wingdings" panose="05000000000000000000" charset="0"/>
              <a:buChar char="Ø"/>
              <a:defRPr sz="2000">
                <a:latin typeface="楷体" panose="02010609060101010101" charset="-122"/>
                <a:ea typeface="楷体" panose="02010609060101010101" charset="-122"/>
              </a:defRPr>
            </a:lvl1pPr>
            <a:lvl2pPr>
              <a:defRPr sz="2000">
                <a:latin typeface="楷体" panose="02010609060101010101" charset="-122"/>
                <a:ea typeface="楷体" panose="02010609060101010101" charset="-122"/>
              </a:defRPr>
            </a:lvl2pPr>
            <a:lvl3pPr>
              <a:defRPr sz="2000">
                <a:latin typeface="楷体" panose="02010609060101010101" charset="-122"/>
                <a:ea typeface="楷体" panose="02010609060101010101" charset="-122"/>
              </a:defRPr>
            </a:lvl3pPr>
            <a:lvl4pPr>
              <a:defRPr>
                <a:latin typeface="楷体" panose="02010609060101010101" charset="-122"/>
                <a:ea typeface="楷体" panose="02010609060101010101" charset="-122"/>
              </a:defRPr>
            </a:lvl4pPr>
            <a:lvl5pPr>
              <a:defRPr>
                <a:latin typeface="楷体" panose="02010609060101010101" charset="-122"/>
                <a:ea typeface="楷体" panose="02010609060101010101" charset="-122"/>
              </a:defRPr>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a:xfrm>
            <a:off x="838389" y="6356746"/>
            <a:ext cx="2742447" cy="36427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a:xfrm>
            <a:off x="4038412" y="6356746"/>
            <a:ext cx="4115176" cy="36427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a:xfrm>
            <a:off x="8611165" y="6356746"/>
            <a:ext cx="2742447" cy="36427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mc:AlternateContent>
    <mc:Choice xmlns:p14="http://schemas.microsoft.com/office/powerpoint/2010/main" Requires="p14">
      <p:transition spd="slow" p14:dur="1200">
        <p14:prism dir="u"/>
      </p:transition>
    </mc:Choice>
    <mc:Fallback>
      <p:transition spd="slow">
        <p:fade/>
      </p:transition>
    </mc:Fallback>
  </mc:AlternateContent>
  <p:timing/>
  <p:hf hdr="0" ftr="0" dt="0"/>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media/image2.pn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p:cNvPicPr>
            <a:picLocks noChangeAspect="1"/>
          </p:cNvPicPr>
          <p:nvPr userDrawn="1"/>
        </p:nvPicPr>
        <p:blipFill>
          <a:blip r:embed="rId11">
            <a:duotone>
              <a:schemeClr val="bg2">
                <a:shade val="45000"/>
                <a:satMod val="135000"/>
              </a:schemeClr>
              <a:prstClr val="white"/>
            </a:duotone>
          </a:blip>
          <a:stretch>
            <a:fillRect/>
          </a:stretch>
        </p:blipFill>
        <p:spPr>
          <a:xfrm>
            <a:off x="-1" y="5442444"/>
            <a:ext cx="12186319" cy="1415557"/>
          </a:xfrm>
          <a:prstGeom prst="rect">
            <a:avLst/>
          </a:prstGeom>
        </p:spPr>
      </p:pic>
      <p:sp>
        <p:nvSpPr>
          <p:cNvPr id="8" name="标题占位符 1"/>
          <p:cNvSpPr>
            <a:spLocks noGrp="1"/>
          </p:cNvSpPr>
          <p:nvPr>
            <p:ph type="title"/>
          </p:nvPr>
        </p:nvSpPr>
        <p:spPr>
          <a:xfrm>
            <a:off x="719668" y="116637"/>
            <a:ext cx="10755197" cy="912067"/>
          </a:xfrm>
          <a:prstGeom prst="rect">
            <a:avLst/>
          </a:prstGeom>
        </p:spPr>
        <p:txBody>
          <a:bodyPr vert="horz" lIns="121917" tIns="60958" rIns="121917" bIns="60958" rtlCol="0" anchor="b">
            <a:noAutofit/>
          </a:bodyPr>
          <a:lstStyle/>
          <a:p>
            <a:pPr lvl="0" defTabSz="685800"/>
            <a:r>
              <a:rPr lang="zh-CN" altLang="en-US"/>
              <a:t>单击此处编辑母版标题样式</a:t>
            </a:r>
            <a:endParaRPr lang="zh-CN" altLang="en-US"/>
          </a:p>
        </p:txBody>
      </p:sp>
      <p:sp>
        <p:nvSpPr>
          <p:cNvPr id="19" name="文本占位符 3"/>
          <p:cNvSpPr>
            <a:spLocks noGrp="1"/>
          </p:cNvSpPr>
          <p:nvPr>
            <p:ph type="body" idx="1"/>
          </p:nvPr>
        </p:nvSpPr>
        <p:spPr>
          <a:xfrm>
            <a:off x="719667" y="1149201"/>
            <a:ext cx="10749461" cy="4952511"/>
          </a:xfrm>
          <a:prstGeom prst="rect">
            <a:avLst/>
          </a:prstGeom>
        </p:spPr>
        <p:txBody>
          <a:bodyPr vert="horz" lIns="91440" tIns="45720" rIns="91440" bIns="45720" rtlCol="0">
            <a:normAutofit/>
          </a:bodyPr>
          <a:lstStyle/>
          <a:p>
            <a:pPr marL="160655" marR="0" lvl="0" indent="-160655" defTabSz="685800" fontAlgn="auto">
              <a:lnSpc>
                <a:spcPct val="120000"/>
              </a:lnSpc>
              <a:spcBef>
                <a:spcPct val="0"/>
              </a:spcBef>
              <a:spcAft>
                <a:spcPct val="0"/>
              </a:spcAft>
              <a:buClr>
                <a:srgbClr val="717171"/>
              </a:buClr>
              <a:buSzPct val="80000"/>
              <a:buFont typeface="Wingdings" panose="05000000000000000000" pitchFamily="2" charset="2"/>
              <a:buChar char="l"/>
            </a:pPr>
            <a:r>
              <a:rPr lang="zh-CN" altLang="en-US"/>
              <a:t>单击此处编辑母版文本样式</a:t>
            </a:r>
            <a:endParaRPr lang="zh-CN" altLang="en-US"/>
          </a:p>
          <a:p>
            <a:pPr marL="349250" marR="0" lvl="1" indent="-160655" defTabSz="685800" fontAlgn="auto">
              <a:lnSpc>
                <a:spcPct val="120000"/>
              </a:lnSpc>
              <a:spcBef>
                <a:spcPct val="0"/>
              </a:spcBef>
              <a:spcAft>
                <a:spcPct val="0"/>
              </a:spcAft>
              <a:buClr>
                <a:srgbClr val="717171"/>
              </a:buClr>
              <a:buSzTx/>
            </a:pPr>
            <a:r>
              <a:rPr lang="zh-CN" altLang="en-US"/>
              <a:t>第二级</a:t>
            </a:r>
            <a:endParaRPr lang="zh-CN" altLang="en-US"/>
          </a:p>
          <a:p>
            <a:pPr marL="503555" marR="0" lvl="2" indent="-160655" defTabSz="685800" fontAlgn="auto">
              <a:lnSpc>
                <a:spcPct val="120000"/>
              </a:lnSpc>
              <a:spcBef>
                <a:spcPct val="0"/>
              </a:spcBef>
              <a:spcAft>
                <a:spcPct val="0"/>
              </a:spcAft>
              <a:buClr>
                <a:srgbClr val="717171"/>
              </a:buClr>
              <a:buSzTx/>
            </a:pPr>
            <a:r>
              <a:rPr lang="zh-CN" altLang="en-US"/>
              <a:t>第三级</a:t>
            </a:r>
            <a:endParaRPr lang="zh-CN" altLang="en-US"/>
          </a:p>
          <a:p>
            <a:pPr marL="654685" marR="0" lvl="3" indent="-160655" defTabSz="685800" fontAlgn="auto">
              <a:lnSpc>
                <a:spcPct val="120000"/>
              </a:lnSpc>
              <a:spcBef>
                <a:spcPct val="0"/>
              </a:spcBef>
              <a:spcAft>
                <a:spcPct val="0"/>
              </a:spcAft>
              <a:buClr>
                <a:srgbClr val="717171"/>
              </a:buClr>
              <a:buSzTx/>
            </a:pPr>
            <a:r>
              <a:rPr lang="zh-CN" altLang="en-US"/>
              <a:t>第四级</a:t>
            </a:r>
            <a:endParaRPr lang="zh-CN" altLang="en-US"/>
          </a:p>
          <a:p>
            <a:pPr marL="808990" marR="0" lvl="4" indent="-160655" defTabSz="685800" fontAlgn="auto">
              <a:lnSpc>
                <a:spcPct val="120000"/>
              </a:lnSpc>
              <a:spcBef>
                <a:spcPct val="0"/>
              </a:spcBef>
              <a:spcAft>
                <a:spcPct val="0"/>
              </a:spcAft>
              <a:buClr>
                <a:srgbClr val="717171"/>
              </a:buClr>
              <a:buSzTx/>
            </a:pPr>
            <a:r>
              <a:rPr lang="zh-CN" altLang="en-US"/>
              <a:t>第五级</a:t>
            </a: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hf hdr="0" dt="0"/>
  <p:txStyles>
    <p:titleStyle>
      <a:lvl1pPr algn="l" defTabSz="914400" rtl="0" eaLnBrk="1" latinLnBrk="0" hangingPunct="1">
        <a:lnSpc>
          <a:spcPct val="90000"/>
        </a:lnSpc>
        <a:spcBef>
          <a:spcPct val="0"/>
        </a:spcBef>
        <a:buNone/>
        <a:defRPr lang="zh-CN" altLang="en-US" sz="2800" b="1" kern="1200">
          <a:solidFill>
            <a:schemeClr val="tx1"/>
          </a:solidFill>
          <a:latin typeface="等线" panose="02010600030101010101" pitchFamily="2" charset="-122"/>
          <a:ea typeface="等线" panose="02010600030101010101" pitchFamily="2" charset="-122"/>
          <a:cs typeface="Arial" pitchFamily="34" charset="0"/>
        </a:defRPr>
      </a:lvl1pPr>
    </p:titleStyle>
    <p:bodyStyle>
      <a:lvl1pPr marL="228600" indent="-228600" algn="l" defTabSz="914400" rtl="0" eaLnBrk="1" latinLnBrk="0" hangingPunct="1">
        <a:lnSpc>
          <a:spcPct val="150000"/>
        </a:lnSpc>
        <a:spcBef>
          <a:spcPts val="1000"/>
        </a:spcBef>
        <a:buFont typeface="Arial" pitchFamily="34" charset="0"/>
        <a:buChar char="•"/>
        <a:defRPr lang="zh-CN" altLang="en-US" sz="2400" kern="1200" baseline="0">
          <a:solidFill>
            <a:schemeClr val="tx1"/>
          </a:solidFill>
          <a:latin typeface="等线" panose="02010600030101010101" pitchFamily="2" charset="-122"/>
          <a:ea typeface="等线" panose="02010600030101010101" pitchFamily="2" charset="-122"/>
          <a:cs typeface="Arial" pitchFamily="34" charset="0"/>
        </a:defRPr>
      </a:lvl1pPr>
      <a:lvl2pPr marL="6858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2pPr>
      <a:lvl3pPr marL="11430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3pPr>
      <a:lvl4pPr marL="16002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4pPr>
      <a:lvl5pPr marL="20574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1.xml" /><Relationship Id="rId11" Type="http://schemas.openxmlformats.org/officeDocument/2006/relationships/tags" Target="../tags/tag22.xml" /><Relationship Id="rId12" Type="http://schemas.openxmlformats.org/officeDocument/2006/relationships/tags" Target="../tags/tag23.xml" /><Relationship Id="rId13" Type="http://schemas.openxmlformats.org/officeDocument/2006/relationships/tags" Target="../tags/tag24.xml" /><Relationship Id="rId14" Type="http://schemas.openxmlformats.org/officeDocument/2006/relationships/tags" Target="../tags/tag25.xml" /><Relationship Id="rId15" Type="http://schemas.openxmlformats.org/officeDocument/2006/relationships/tags" Target="../tags/tag26.xml" /><Relationship Id="rId16" Type="http://schemas.openxmlformats.org/officeDocument/2006/relationships/tags" Target="../tags/tag27.xml" /><Relationship Id="rId17" Type="http://schemas.openxmlformats.org/officeDocument/2006/relationships/tags" Target="../tags/tag28.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tags" Target="../tags/tag39.xml" /><Relationship Id="rId13" Type="http://schemas.openxmlformats.org/officeDocument/2006/relationships/tags" Target="../tags/tag40.xml" /><Relationship Id="rId14" Type="http://schemas.openxmlformats.org/officeDocument/2006/relationships/tags" Target="../tags/tag41.xml" /><Relationship Id="rId15" Type="http://schemas.openxmlformats.org/officeDocument/2006/relationships/tags" Target="../tags/tag4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51.xml" /><Relationship Id="rId11" Type="http://schemas.openxmlformats.org/officeDocument/2006/relationships/tags" Target="../tags/tag52.xml" /><Relationship Id="rId12" Type="http://schemas.openxmlformats.org/officeDocument/2006/relationships/tags" Target="../tags/tag53.xml" /><Relationship Id="rId13" Type="http://schemas.openxmlformats.org/officeDocument/2006/relationships/tags" Target="../tags/tag54.xml" /><Relationship Id="rId14" Type="http://schemas.openxmlformats.org/officeDocument/2006/relationships/tags" Target="../tags/tag55.xml" /><Relationship Id="rId15" Type="http://schemas.openxmlformats.org/officeDocument/2006/relationships/tags" Target="../tags/tag56.xml" /><Relationship Id="rId16" Type="http://schemas.openxmlformats.org/officeDocument/2006/relationships/tags" Target="../tags/tag57.xml" /><Relationship Id="rId17" Type="http://schemas.openxmlformats.org/officeDocument/2006/relationships/tags" Target="../tags/tag58.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11110703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矩形 27"/>
          <p:cNvSpPr/>
          <p:nvPr/>
        </p:nvSpPr>
        <p:spPr>
          <a:xfrm>
            <a:off x="0" y="1624036"/>
            <a:ext cx="12192000" cy="29763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5683" tIns="42842" rIns="85683" bIns="42842"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r>
              <a:rPr lang="zh-CN" altLang="en-US" sz="6600" b="1" spc="2200"/>
              <a:t>残疾人社会工作</a:t>
            </a:r>
            <a:endParaRPr lang="zh-CN" altLang="en-US" sz="6600" b="1" spc="2200"/>
          </a:p>
        </p:txBody>
      </p:sp>
      <p:sp>
        <p:nvSpPr>
          <p:cNvPr id="116" name="等腰三角形 115"/>
          <p:cNvSpPr/>
          <p:nvPr/>
        </p:nvSpPr>
        <p:spPr>
          <a:xfrm flipV="1">
            <a:off x="5939807" y="4600379"/>
            <a:ext cx="312387" cy="18765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5683" tIns="42842" rIns="85683" bIns="42842"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sz="1580"/>
          </a:p>
        </p:txBody>
      </p:sp>
      <p:sp>
        <p:nvSpPr>
          <p:cNvPr id="119" name="文本框 118"/>
          <p:cNvSpPr txBox="1"/>
          <p:nvPr/>
        </p:nvSpPr>
        <p:spPr>
          <a:xfrm>
            <a:off x="5306293" y="4982499"/>
            <a:ext cx="2101850" cy="398780"/>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000">
                <a:solidFill>
                  <a:schemeClr val="accent1"/>
                </a:solidFill>
              </a:rPr>
              <a:t>余艳萍</a:t>
            </a:r>
            <a:r>
              <a:rPr lang="en-US" altLang="zh-CN" sz="2000">
                <a:solidFill>
                  <a:schemeClr val="accent1"/>
                </a:solidFill>
              </a:rPr>
              <a:t> </a:t>
            </a:r>
            <a:r>
              <a:rPr lang="zh-CN" altLang="en-US" sz="2000">
                <a:solidFill>
                  <a:schemeClr val="accent1"/>
                </a:solidFill>
              </a:rPr>
              <a:t>秦琴 主编</a:t>
            </a:r>
            <a:endParaRPr lang="zh-CN" altLang="en-US" sz="2000">
              <a:solidFill>
                <a:schemeClr val="accent1"/>
              </a:solidFill>
            </a:endParaRPr>
          </a:p>
        </p:txBody>
      </p:sp>
      <p:grpSp>
        <p:nvGrpSpPr>
          <p:cNvPr id="133" name="组合 132"/>
          <p:cNvGrpSpPr/>
          <p:nvPr/>
        </p:nvGrpSpPr>
        <p:grpSpPr>
          <a:xfrm>
            <a:off x="4792233" y="4942162"/>
            <a:ext cx="442352" cy="442352"/>
            <a:chOff x="5853219" y="5669476"/>
            <a:chExt cx="552450" cy="552450"/>
          </a:xfrm>
        </p:grpSpPr>
        <p:sp>
          <p:nvSpPr>
            <p:cNvPr id="131" name="椭圆 130"/>
            <p:cNvSpPr/>
            <p:nvPr/>
          </p:nvSpPr>
          <p:spPr>
            <a:xfrm>
              <a:off x="5853219" y="5669476"/>
              <a:ext cx="552450" cy="55245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126" name="组合 125"/>
            <p:cNvGrpSpPr/>
            <p:nvPr/>
          </p:nvGrpSpPr>
          <p:grpSpPr>
            <a:xfrm>
              <a:off x="5967384" y="5780269"/>
              <a:ext cx="324120" cy="330864"/>
              <a:chOff x="5649913" y="2301875"/>
              <a:chExt cx="3127375" cy="3192463"/>
            </a:xfrm>
            <a:solidFill>
              <a:schemeClr val="bg1"/>
            </a:solidFill>
          </p:grpSpPr>
          <p:sp>
            <p:nvSpPr>
              <p:cNvPr id="127" name="Freeform 12"/>
              <p:cNvSpPr>
                <a:spLocks noEditPoints="1"/>
              </p:cNvSpPr>
              <p:nvPr/>
            </p:nvSpPr>
            <p:spPr bwMode="auto">
              <a:xfrm>
                <a:off x="6657975" y="3275013"/>
                <a:ext cx="1139825" cy="384175"/>
              </a:xfrm>
              <a:custGeom>
                <a:gdLst>
                  <a:gd name="T0" fmla="*/ 126 w 1039"/>
                  <a:gd name="T1" fmla="*/ 334 h 350"/>
                  <a:gd name="T2" fmla="*/ 46 w 1039"/>
                  <a:gd name="T3" fmla="*/ 187 h 350"/>
                  <a:gd name="T4" fmla="*/ 39 w 1039"/>
                  <a:gd name="T5" fmla="*/ 157 h 350"/>
                  <a:gd name="T6" fmla="*/ 37 w 1039"/>
                  <a:gd name="T7" fmla="*/ 150 h 350"/>
                  <a:gd name="T8" fmla="*/ 31 w 1039"/>
                  <a:gd name="T9" fmla="*/ 127 h 350"/>
                  <a:gd name="T10" fmla="*/ 1 w 1039"/>
                  <a:gd name="T11" fmla="*/ 87 h 350"/>
                  <a:gd name="T12" fmla="*/ 2 w 1039"/>
                  <a:gd name="T13" fmla="*/ 39 h 350"/>
                  <a:gd name="T14" fmla="*/ 11 w 1039"/>
                  <a:gd name="T15" fmla="*/ 21 h 350"/>
                  <a:gd name="T16" fmla="*/ 222 w 1039"/>
                  <a:gd name="T17" fmla="*/ 1 h 350"/>
                  <a:gd name="T18" fmla="*/ 373 w 1039"/>
                  <a:gd name="T19" fmla="*/ 14 h 350"/>
                  <a:gd name="T20" fmla="*/ 514 w 1039"/>
                  <a:gd name="T21" fmla="*/ 49 h 350"/>
                  <a:gd name="T22" fmla="*/ 381 w 1039"/>
                  <a:gd name="T23" fmla="*/ 307 h 350"/>
                  <a:gd name="T24" fmla="*/ 220 w 1039"/>
                  <a:gd name="T25" fmla="*/ 350 h 350"/>
                  <a:gd name="T26" fmla="*/ 225 w 1039"/>
                  <a:gd name="T27" fmla="*/ 329 h 350"/>
                  <a:gd name="T28" fmla="*/ 395 w 1039"/>
                  <a:gd name="T29" fmla="*/ 249 h 350"/>
                  <a:gd name="T30" fmla="*/ 431 w 1039"/>
                  <a:gd name="T31" fmla="*/ 71 h 350"/>
                  <a:gd name="T32" fmla="*/ 358 w 1039"/>
                  <a:gd name="T33" fmla="*/ 42 h 350"/>
                  <a:gd name="T34" fmla="*/ 238 w 1039"/>
                  <a:gd name="T35" fmla="*/ 31 h 350"/>
                  <a:gd name="T36" fmla="*/ 91 w 1039"/>
                  <a:gd name="T37" fmla="*/ 56 h 350"/>
                  <a:gd name="T38" fmla="*/ 80 w 1039"/>
                  <a:gd name="T39" fmla="*/ 111 h 350"/>
                  <a:gd name="T40" fmla="*/ 90 w 1039"/>
                  <a:gd name="T41" fmla="*/ 237 h 350"/>
                  <a:gd name="T42" fmla="*/ 148 w 1039"/>
                  <a:gd name="T43" fmla="*/ 322 h 350"/>
                  <a:gd name="T44" fmla="*/ 815 w 1039"/>
                  <a:gd name="T45" fmla="*/ 348 h 350"/>
                  <a:gd name="T46" fmla="*/ 609 w 1039"/>
                  <a:gd name="T47" fmla="*/ 254 h 350"/>
                  <a:gd name="T48" fmla="*/ 564 w 1039"/>
                  <a:gd name="T49" fmla="*/ 40 h 350"/>
                  <a:gd name="T50" fmla="*/ 699 w 1039"/>
                  <a:gd name="T51" fmla="*/ 6 h 350"/>
                  <a:gd name="T52" fmla="*/ 852 w 1039"/>
                  <a:gd name="T53" fmla="*/ 1 h 350"/>
                  <a:gd name="T54" fmla="*/ 1032 w 1039"/>
                  <a:gd name="T55" fmla="*/ 19 h 350"/>
                  <a:gd name="T56" fmla="*/ 1038 w 1039"/>
                  <a:gd name="T57" fmla="*/ 32 h 350"/>
                  <a:gd name="T58" fmla="*/ 1039 w 1039"/>
                  <a:gd name="T59" fmla="*/ 73 h 350"/>
                  <a:gd name="T60" fmla="*/ 1016 w 1039"/>
                  <a:gd name="T61" fmla="*/ 103 h 350"/>
                  <a:gd name="T62" fmla="*/ 990 w 1039"/>
                  <a:gd name="T63" fmla="*/ 205 h 350"/>
                  <a:gd name="T64" fmla="*/ 898 w 1039"/>
                  <a:gd name="T65" fmla="*/ 338 h 350"/>
                  <a:gd name="T66" fmla="*/ 784 w 1039"/>
                  <a:gd name="T67" fmla="*/ 30 h 350"/>
                  <a:gd name="T68" fmla="*/ 645 w 1039"/>
                  <a:gd name="T69" fmla="*/ 51 h 350"/>
                  <a:gd name="T70" fmla="*/ 601 w 1039"/>
                  <a:gd name="T71" fmla="*/ 116 h 350"/>
                  <a:gd name="T72" fmla="*/ 727 w 1039"/>
                  <a:gd name="T73" fmla="*/ 314 h 350"/>
                  <a:gd name="T74" fmla="*/ 877 w 1039"/>
                  <a:gd name="T75" fmla="*/ 317 h 350"/>
                  <a:gd name="T76" fmla="*/ 961 w 1039"/>
                  <a:gd name="T77" fmla="*/ 156 h 350"/>
                  <a:gd name="T78" fmla="*/ 960 w 1039"/>
                  <a:gd name="T79" fmla="*/ 113 h 350"/>
                  <a:gd name="T80" fmla="*/ 955 w 1039"/>
                  <a:gd name="T81" fmla="*/ 84 h 350"/>
                  <a:gd name="T82" fmla="*/ 911 w 1039"/>
                  <a:gd name="T83" fmla="*/ 45 h 350"/>
                  <a:gd name="T84" fmla="*/ 784 w 1039"/>
                  <a:gd name="T85" fmla="*/ 30 h 3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9" h="350">
                    <a:moveTo>
                      <a:pt x="220" y="350"/>
                    </a:moveTo>
                    <a:cubicBezTo>
                      <a:pt x="202" y="350"/>
                      <a:pt x="185" y="348"/>
                      <a:pt x="169" y="346"/>
                    </a:cubicBezTo>
                    <a:cubicBezTo>
                      <a:pt x="153" y="343"/>
                      <a:pt x="139" y="339"/>
                      <a:pt x="126" y="334"/>
                    </a:cubicBezTo>
                    <a:cubicBezTo>
                      <a:pt x="104" y="325"/>
                      <a:pt x="88" y="309"/>
                      <a:pt x="76" y="286"/>
                    </a:cubicBezTo>
                    <a:cubicBezTo>
                      <a:pt x="67" y="269"/>
                      <a:pt x="60" y="250"/>
                      <a:pt x="54" y="225"/>
                    </a:cubicBezTo>
                    <a:cubicBezTo>
                      <a:pt x="51" y="212"/>
                      <a:pt x="48" y="198"/>
                      <a:pt x="46" y="187"/>
                    </a:cubicBezTo>
                    <a:cubicBezTo>
                      <a:pt x="45" y="185"/>
                      <a:pt x="45" y="185"/>
                      <a:pt x="45" y="185"/>
                    </a:cubicBezTo>
                    <a:cubicBezTo>
                      <a:pt x="43" y="176"/>
                      <a:pt x="41" y="167"/>
                      <a:pt x="40" y="158"/>
                    </a:cubicBezTo>
                    <a:cubicBezTo>
                      <a:pt x="39" y="157"/>
                      <a:pt x="39" y="157"/>
                      <a:pt x="39" y="157"/>
                    </a:cubicBezTo>
                    <a:cubicBezTo>
                      <a:pt x="39" y="155"/>
                      <a:pt x="39" y="155"/>
                      <a:pt x="39" y="155"/>
                    </a:cubicBezTo>
                    <a:cubicBezTo>
                      <a:pt x="38" y="154"/>
                      <a:pt x="38" y="152"/>
                      <a:pt x="37" y="150"/>
                    </a:cubicBezTo>
                    <a:cubicBezTo>
                      <a:pt x="37" y="150"/>
                      <a:pt x="37" y="150"/>
                      <a:pt x="37" y="150"/>
                    </a:cubicBezTo>
                    <a:cubicBezTo>
                      <a:pt x="36" y="148"/>
                      <a:pt x="36" y="146"/>
                      <a:pt x="35" y="144"/>
                    </a:cubicBezTo>
                    <a:cubicBezTo>
                      <a:pt x="35" y="142"/>
                      <a:pt x="34" y="139"/>
                      <a:pt x="33" y="137"/>
                    </a:cubicBezTo>
                    <a:cubicBezTo>
                      <a:pt x="32" y="133"/>
                      <a:pt x="31" y="130"/>
                      <a:pt x="31" y="127"/>
                    </a:cubicBezTo>
                    <a:cubicBezTo>
                      <a:pt x="24" y="104"/>
                      <a:pt x="24" y="104"/>
                      <a:pt x="24" y="104"/>
                    </a:cubicBezTo>
                    <a:cubicBezTo>
                      <a:pt x="4" y="91"/>
                      <a:pt x="4" y="91"/>
                      <a:pt x="4" y="91"/>
                    </a:cubicBezTo>
                    <a:cubicBezTo>
                      <a:pt x="2" y="90"/>
                      <a:pt x="2" y="89"/>
                      <a:pt x="1" y="87"/>
                    </a:cubicBezTo>
                    <a:cubicBezTo>
                      <a:pt x="1" y="85"/>
                      <a:pt x="1" y="85"/>
                      <a:pt x="1" y="85"/>
                    </a:cubicBezTo>
                    <a:cubicBezTo>
                      <a:pt x="1" y="83"/>
                      <a:pt x="0" y="81"/>
                      <a:pt x="0" y="79"/>
                    </a:cubicBezTo>
                    <a:cubicBezTo>
                      <a:pt x="1" y="66"/>
                      <a:pt x="1" y="52"/>
                      <a:pt x="2" y="39"/>
                    </a:cubicBezTo>
                    <a:cubicBezTo>
                      <a:pt x="2" y="28"/>
                      <a:pt x="2" y="28"/>
                      <a:pt x="2" y="28"/>
                    </a:cubicBezTo>
                    <a:cubicBezTo>
                      <a:pt x="2" y="25"/>
                      <a:pt x="4" y="23"/>
                      <a:pt x="7" y="22"/>
                    </a:cubicBezTo>
                    <a:cubicBezTo>
                      <a:pt x="11" y="21"/>
                      <a:pt x="11" y="21"/>
                      <a:pt x="11" y="21"/>
                    </a:cubicBezTo>
                    <a:cubicBezTo>
                      <a:pt x="15" y="20"/>
                      <a:pt x="21" y="18"/>
                      <a:pt x="26" y="17"/>
                    </a:cubicBezTo>
                    <a:cubicBezTo>
                      <a:pt x="53" y="14"/>
                      <a:pt x="82" y="10"/>
                      <a:pt x="112" y="6"/>
                    </a:cubicBezTo>
                    <a:cubicBezTo>
                      <a:pt x="144" y="2"/>
                      <a:pt x="178" y="1"/>
                      <a:pt x="222" y="1"/>
                    </a:cubicBezTo>
                    <a:cubicBezTo>
                      <a:pt x="222" y="1"/>
                      <a:pt x="222" y="1"/>
                      <a:pt x="222" y="1"/>
                    </a:cubicBezTo>
                    <a:cubicBezTo>
                      <a:pt x="224" y="1"/>
                      <a:pt x="227" y="1"/>
                      <a:pt x="229" y="1"/>
                    </a:cubicBezTo>
                    <a:cubicBezTo>
                      <a:pt x="277" y="1"/>
                      <a:pt x="325" y="5"/>
                      <a:pt x="373" y="14"/>
                    </a:cubicBezTo>
                    <a:cubicBezTo>
                      <a:pt x="400" y="19"/>
                      <a:pt x="427" y="28"/>
                      <a:pt x="450" y="35"/>
                    </a:cubicBezTo>
                    <a:cubicBezTo>
                      <a:pt x="468" y="41"/>
                      <a:pt x="481" y="44"/>
                      <a:pt x="493" y="47"/>
                    </a:cubicBezTo>
                    <a:cubicBezTo>
                      <a:pt x="500" y="48"/>
                      <a:pt x="507" y="48"/>
                      <a:pt x="514" y="49"/>
                    </a:cubicBezTo>
                    <a:cubicBezTo>
                      <a:pt x="457" y="195"/>
                      <a:pt x="457" y="195"/>
                      <a:pt x="457" y="195"/>
                    </a:cubicBezTo>
                    <a:cubicBezTo>
                      <a:pt x="451" y="210"/>
                      <a:pt x="445" y="224"/>
                      <a:pt x="439" y="236"/>
                    </a:cubicBezTo>
                    <a:cubicBezTo>
                      <a:pt x="424" y="264"/>
                      <a:pt x="405" y="288"/>
                      <a:pt x="381" y="307"/>
                    </a:cubicBezTo>
                    <a:cubicBezTo>
                      <a:pt x="368" y="319"/>
                      <a:pt x="351" y="328"/>
                      <a:pt x="328" y="335"/>
                    </a:cubicBezTo>
                    <a:cubicBezTo>
                      <a:pt x="305" y="342"/>
                      <a:pt x="278" y="346"/>
                      <a:pt x="249" y="349"/>
                    </a:cubicBezTo>
                    <a:cubicBezTo>
                      <a:pt x="239" y="349"/>
                      <a:pt x="229" y="350"/>
                      <a:pt x="220" y="350"/>
                    </a:cubicBezTo>
                    <a:close/>
                    <a:moveTo>
                      <a:pt x="161" y="322"/>
                    </a:moveTo>
                    <a:cubicBezTo>
                      <a:pt x="167" y="323"/>
                      <a:pt x="173" y="325"/>
                      <a:pt x="179" y="326"/>
                    </a:cubicBezTo>
                    <a:cubicBezTo>
                      <a:pt x="194" y="328"/>
                      <a:pt x="210" y="329"/>
                      <a:pt x="225" y="329"/>
                    </a:cubicBezTo>
                    <a:cubicBezTo>
                      <a:pt x="253" y="329"/>
                      <a:pt x="281" y="325"/>
                      <a:pt x="308" y="318"/>
                    </a:cubicBezTo>
                    <a:cubicBezTo>
                      <a:pt x="332" y="312"/>
                      <a:pt x="350" y="302"/>
                      <a:pt x="365" y="288"/>
                    </a:cubicBezTo>
                    <a:cubicBezTo>
                      <a:pt x="376" y="278"/>
                      <a:pt x="385" y="266"/>
                      <a:pt x="395" y="249"/>
                    </a:cubicBezTo>
                    <a:cubicBezTo>
                      <a:pt x="410" y="222"/>
                      <a:pt x="422" y="194"/>
                      <a:pt x="429" y="165"/>
                    </a:cubicBezTo>
                    <a:cubicBezTo>
                      <a:pt x="434" y="144"/>
                      <a:pt x="435" y="125"/>
                      <a:pt x="434" y="107"/>
                    </a:cubicBezTo>
                    <a:cubicBezTo>
                      <a:pt x="431" y="71"/>
                      <a:pt x="431" y="71"/>
                      <a:pt x="431" y="71"/>
                    </a:cubicBezTo>
                    <a:cubicBezTo>
                      <a:pt x="399" y="54"/>
                      <a:pt x="399" y="54"/>
                      <a:pt x="399" y="54"/>
                    </a:cubicBezTo>
                    <a:cubicBezTo>
                      <a:pt x="388" y="49"/>
                      <a:pt x="377" y="46"/>
                      <a:pt x="362" y="42"/>
                    </a:cubicBezTo>
                    <a:cubicBezTo>
                      <a:pt x="358" y="42"/>
                      <a:pt x="358" y="42"/>
                      <a:pt x="358" y="42"/>
                    </a:cubicBezTo>
                    <a:cubicBezTo>
                      <a:pt x="328" y="35"/>
                      <a:pt x="296" y="31"/>
                      <a:pt x="251" y="31"/>
                    </a:cubicBezTo>
                    <a:cubicBezTo>
                      <a:pt x="249" y="31"/>
                      <a:pt x="249" y="31"/>
                      <a:pt x="249" y="31"/>
                    </a:cubicBezTo>
                    <a:cubicBezTo>
                      <a:pt x="238" y="31"/>
                      <a:pt x="238" y="31"/>
                      <a:pt x="238" y="31"/>
                    </a:cubicBezTo>
                    <a:cubicBezTo>
                      <a:pt x="227" y="32"/>
                      <a:pt x="214" y="33"/>
                      <a:pt x="201" y="34"/>
                    </a:cubicBezTo>
                    <a:cubicBezTo>
                      <a:pt x="175" y="36"/>
                      <a:pt x="152" y="40"/>
                      <a:pt x="130" y="45"/>
                    </a:cubicBezTo>
                    <a:cubicBezTo>
                      <a:pt x="91" y="56"/>
                      <a:pt x="91" y="56"/>
                      <a:pt x="91" y="56"/>
                    </a:cubicBezTo>
                    <a:cubicBezTo>
                      <a:pt x="82" y="94"/>
                      <a:pt x="82" y="94"/>
                      <a:pt x="82" y="94"/>
                    </a:cubicBezTo>
                    <a:cubicBezTo>
                      <a:pt x="81" y="99"/>
                      <a:pt x="81" y="105"/>
                      <a:pt x="80" y="111"/>
                    </a:cubicBezTo>
                    <a:cubicBezTo>
                      <a:pt x="80" y="111"/>
                      <a:pt x="80" y="111"/>
                      <a:pt x="80" y="111"/>
                    </a:cubicBezTo>
                    <a:cubicBezTo>
                      <a:pt x="80" y="113"/>
                      <a:pt x="79" y="115"/>
                      <a:pt x="79" y="116"/>
                    </a:cubicBezTo>
                    <a:cubicBezTo>
                      <a:pt x="77" y="131"/>
                      <a:pt x="77" y="146"/>
                      <a:pt x="79" y="161"/>
                    </a:cubicBezTo>
                    <a:cubicBezTo>
                      <a:pt x="81" y="182"/>
                      <a:pt x="84" y="209"/>
                      <a:pt x="90" y="237"/>
                    </a:cubicBezTo>
                    <a:cubicBezTo>
                      <a:pt x="95" y="258"/>
                      <a:pt x="103" y="276"/>
                      <a:pt x="113" y="290"/>
                    </a:cubicBezTo>
                    <a:cubicBezTo>
                      <a:pt x="118" y="298"/>
                      <a:pt x="124" y="305"/>
                      <a:pt x="131" y="310"/>
                    </a:cubicBezTo>
                    <a:cubicBezTo>
                      <a:pt x="148" y="322"/>
                      <a:pt x="148" y="322"/>
                      <a:pt x="148" y="322"/>
                    </a:cubicBezTo>
                    <a:cubicBezTo>
                      <a:pt x="161" y="322"/>
                      <a:pt x="161" y="322"/>
                      <a:pt x="161" y="322"/>
                    </a:cubicBezTo>
                    <a:cubicBezTo>
                      <a:pt x="161" y="322"/>
                      <a:pt x="161" y="322"/>
                      <a:pt x="161" y="322"/>
                    </a:cubicBezTo>
                    <a:close/>
                    <a:moveTo>
                      <a:pt x="815" y="348"/>
                    </a:moveTo>
                    <a:cubicBezTo>
                      <a:pt x="787" y="348"/>
                      <a:pt x="762" y="346"/>
                      <a:pt x="738" y="341"/>
                    </a:cubicBezTo>
                    <a:cubicBezTo>
                      <a:pt x="714" y="336"/>
                      <a:pt x="693" y="329"/>
                      <a:pt x="674" y="319"/>
                    </a:cubicBezTo>
                    <a:cubicBezTo>
                      <a:pt x="648" y="304"/>
                      <a:pt x="626" y="282"/>
                      <a:pt x="609" y="254"/>
                    </a:cubicBezTo>
                    <a:cubicBezTo>
                      <a:pt x="598" y="234"/>
                      <a:pt x="588" y="214"/>
                      <a:pt x="579" y="193"/>
                    </a:cubicBezTo>
                    <a:cubicBezTo>
                      <a:pt x="518" y="49"/>
                      <a:pt x="518" y="49"/>
                      <a:pt x="518" y="49"/>
                    </a:cubicBezTo>
                    <a:cubicBezTo>
                      <a:pt x="533" y="48"/>
                      <a:pt x="548" y="46"/>
                      <a:pt x="564" y="40"/>
                    </a:cubicBezTo>
                    <a:cubicBezTo>
                      <a:pt x="572" y="38"/>
                      <a:pt x="580" y="35"/>
                      <a:pt x="588" y="33"/>
                    </a:cubicBezTo>
                    <a:cubicBezTo>
                      <a:pt x="595" y="30"/>
                      <a:pt x="602" y="28"/>
                      <a:pt x="609" y="25"/>
                    </a:cubicBezTo>
                    <a:cubicBezTo>
                      <a:pt x="635" y="17"/>
                      <a:pt x="664" y="11"/>
                      <a:pt x="699" y="6"/>
                    </a:cubicBezTo>
                    <a:cubicBezTo>
                      <a:pt x="733" y="2"/>
                      <a:pt x="767" y="0"/>
                      <a:pt x="803" y="0"/>
                    </a:cubicBezTo>
                    <a:cubicBezTo>
                      <a:pt x="818" y="0"/>
                      <a:pt x="834" y="0"/>
                      <a:pt x="850" y="1"/>
                    </a:cubicBezTo>
                    <a:cubicBezTo>
                      <a:pt x="852" y="1"/>
                      <a:pt x="852" y="1"/>
                      <a:pt x="852" y="1"/>
                    </a:cubicBezTo>
                    <a:cubicBezTo>
                      <a:pt x="877" y="2"/>
                      <a:pt x="903" y="4"/>
                      <a:pt x="928" y="5"/>
                    </a:cubicBezTo>
                    <a:cubicBezTo>
                      <a:pt x="960" y="7"/>
                      <a:pt x="991" y="12"/>
                      <a:pt x="1026" y="18"/>
                    </a:cubicBezTo>
                    <a:cubicBezTo>
                      <a:pt x="1028" y="18"/>
                      <a:pt x="1030" y="18"/>
                      <a:pt x="1032" y="19"/>
                    </a:cubicBezTo>
                    <a:cubicBezTo>
                      <a:pt x="1033" y="19"/>
                      <a:pt x="1033" y="19"/>
                      <a:pt x="1033" y="19"/>
                    </a:cubicBezTo>
                    <a:cubicBezTo>
                      <a:pt x="1036" y="20"/>
                      <a:pt x="1037" y="21"/>
                      <a:pt x="1038" y="25"/>
                    </a:cubicBezTo>
                    <a:cubicBezTo>
                      <a:pt x="1038" y="27"/>
                      <a:pt x="1038" y="30"/>
                      <a:pt x="1038" y="32"/>
                    </a:cubicBezTo>
                    <a:cubicBezTo>
                      <a:pt x="1038" y="33"/>
                      <a:pt x="1038" y="33"/>
                      <a:pt x="1038" y="33"/>
                    </a:cubicBezTo>
                    <a:cubicBezTo>
                      <a:pt x="1039" y="38"/>
                      <a:pt x="1039" y="43"/>
                      <a:pt x="1039" y="47"/>
                    </a:cubicBezTo>
                    <a:cubicBezTo>
                      <a:pt x="1039" y="56"/>
                      <a:pt x="1039" y="64"/>
                      <a:pt x="1039" y="73"/>
                    </a:cubicBezTo>
                    <a:cubicBezTo>
                      <a:pt x="1030" y="55"/>
                      <a:pt x="1030" y="55"/>
                      <a:pt x="1030" y="55"/>
                    </a:cubicBezTo>
                    <a:cubicBezTo>
                      <a:pt x="1016" y="103"/>
                      <a:pt x="1016" y="103"/>
                      <a:pt x="1016" y="103"/>
                    </a:cubicBezTo>
                    <a:cubicBezTo>
                      <a:pt x="1016" y="103"/>
                      <a:pt x="1016" y="103"/>
                      <a:pt x="1016" y="103"/>
                    </a:cubicBezTo>
                    <a:cubicBezTo>
                      <a:pt x="1009" y="126"/>
                      <a:pt x="1009" y="126"/>
                      <a:pt x="1009" y="126"/>
                    </a:cubicBezTo>
                    <a:cubicBezTo>
                      <a:pt x="986" y="208"/>
                      <a:pt x="986" y="208"/>
                      <a:pt x="986" y="208"/>
                    </a:cubicBezTo>
                    <a:cubicBezTo>
                      <a:pt x="990" y="205"/>
                      <a:pt x="990" y="205"/>
                      <a:pt x="990" y="205"/>
                    </a:cubicBezTo>
                    <a:cubicBezTo>
                      <a:pt x="984" y="227"/>
                      <a:pt x="978" y="249"/>
                      <a:pt x="970" y="270"/>
                    </a:cubicBezTo>
                    <a:cubicBezTo>
                      <a:pt x="964" y="284"/>
                      <a:pt x="957" y="296"/>
                      <a:pt x="949" y="305"/>
                    </a:cubicBezTo>
                    <a:cubicBezTo>
                      <a:pt x="937" y="321"/>
                      <a:pt x="921" y="331"/>
                      <a:pt x="898" y="338"/>
                    </a:cubicBezTo>
                    <a:cubicBezTo>
                      <a:pt x="881" y="343"/>
                      <a:pt x="861" y="346"/>
                      <a:pt x="838" y="347"/>
                    </a:cubicBezTo>
                    <a:cubicBezTo>
                      <a:pt x="830" y="348"/>
                      <a:pt x="823" y="348"/>
                      <a:pt x="815" y="348"/>
                    </a:cubicBezTo>
                    <a:close/>
                    <a:moveTo>
                      <a:pt x="784" y="30"/>
                    </a:moveTo>
                    <a:cubicBezTo>
                      <a:pt x="775" y="30"/>
                      <a:pt x="763" y="31"/>
                      <a:pt x="751" y="31"/>
                    </a:cubicBezTo>
                    <a:cubicBezTo>
                      <a:pt x="732" y="33"/>
                      <a:pt x="711" y="35"/>
                      <a:pt x="689" y="40"/>
                    </a:cubicBezTo>
                    <a:cubicBezTo>
                      <a:pt x="676" y="42"/>
                      <a:pt x="660" y="46"/>
                      <a:pt x="645" y="51"/>
                    </a:cubicBezTo>
                    <a:cubicBezTo>
                      <a:pt x="604" y="65"/>
                      <a:pt x="604" y="65"/>
                      <a:pt x="604" y="65"/>
                    </a:cubicBezTo>
                    <a:cubicBezTo>
                      <a:pt x="601" y="108"/>
                      <a:pt x="601" y="108"/>
                      <a:pt x="601" y="108"/>
                    </a:cubicBezTo>
                    <a:cubicBezTo>
                      <a:pt x="601" y="110"/>
                      <a:pt x="601" y="113"/>
                      <a:pt x="601" y="116"/>
                    </a:cubicBezTo>
                    <a:cubicBezTo>
                      <a:pt x="600" y="132"/>
                      <a:pt x="603" y="149"/>
                      <a:pt x="607" y="168"/>
                    </a:cubicBezTo>
                    <a:cubicBezTo>
                      <a:pt x="616" y="207"/>
                      <a:pt x="632" y="240"/>
                      <a:pt x="655" y="269"/>
                    </a:cubicBezTo>
                    <a:cubicBezTo>
                      <a:pt x="674" y="293"/>
                      <a:pt x="698" y="308"/>
                      <a:pt x="727" y="314"/>
                    </a:cubicBezTo>
                    <a:cubicBezTo>
                      <a:pt x="758" y="320"/>
                      <a:pt x="786" y="324"/>
                      <a:pt x="814" y="324"/>
                    </a:cubicBezTo>
                    <a:cubicBezTo>
                      <a:pt x="817" y="324"/>
                      <a:pt x="817" y="324"/>
                      <a:pt x="817" y="324"/>
                    </a:cubicBezTo>
                    <a:cubicBezTo>
                      <a:pt x="835" y="323"/>
                      <a:pt x="856" y="323"/>
                      <a:pt x="877" y="317"/>
                    </a:cubicBezTo>
                    <a:cubicBezTo>
                      <a:pt x="896" y="312"/>
                      <a:pt x="908" y="305"/>
                      <a:pt x="919" y="295"/>
                    </a:cubicBezTo>
                    <a:cubicBezTo>
                      <a:pt x="928" y="286"/>
                      <a:pt x="936" y="274"/>
                      <a:pt x="941" y="259"/>
                    </a:cubicBezTo>
                    <a:cubicBezTo>
                      <a:pt x="953" y="227"/>
                      <a:pt x="960" y="193"/>
                      <a:pt x="961" y="156"/>
                    </a:cubicBezTo>
                    <a:cubicBezTo>
                      <a:pt x="961" y="154"/>
                      <a:pt x="961" y="154"/>
                      <a:pt x="961" y="154"/>
                    </a:cubicBezTo>
                    <a:cubicBezTo>
                      <a:pt x="961" y="142"/>
                      <a:pt x="961" y="130"/>
                      <a:pt x="960" y="118"/>
                    </a:cubicBezTo>
                    <a:cubicBezTo>
                      <a:pt x="960" y="113"/>
                      <a:pt x="960" y="113"/>
                      <a:pt x="960" y="113"/>
                    </a:cubicBezTo>
                    <a:cubicBezTo>
                      <a:pt x="960" y="108"/>
                      <a:pt x="960" y="105"/>
                      <a:pt x="959" y="102"/>
                    </a:cubicBezTo>
                    <a:cubicBezTo>
                      <a:pt x="958" y="93"/>
                      <a:pt x="958" y="93"/>
                      <a:pt x="958" y="93"/>
                    </a:cubicBezTo>
                    <a:cubicBezTo>
                      <a:pt x="955" y="84"/>
                      <a:pt x="955" y="84"/>
                      <a:pt x="955" y="84"/>
                    </a:cubicBezTo>
                    <a:cubicBezTo>
                      <a:pt x="955" y="83"/>
                      <a:pt x="954" y="82"/>
                      <a:pt x="954" y="81"/>
                    </a:cubicBezTo>
                    <a:cubicBezTo>
                      <a:pt x="941" y="53"/>
                      <a:pt x="941" y="53"/>
                      <a:pt x="941" y="53"/>
                    </a:cubicBezTo>
                    <a:cubicBezTo>
                      <a:pt x="911" y="45"/>
                      <a:pt x="911" y="45"/>
                      <a:pt x="911" y="45"/>
                    </a:cubicBezTo>
                    <a:cubicBezTo>
                      <a:pt x="877" y="35"/>
                      <a:pt x="842" y="32"/>
                      <a:pt x="798" y="30"/>
                    </a:cubicBezTo>
                    <a:cubicBezTo>
                      <a:pt x="795" y="29"/>
                      <a:pt x="795" y="29"/>
                      <a:pt x="795" y="29"/>
                    </a:cubicBezTo>
                    <a:cubicBezTo>
                      <a:pt x="784" y="30"/>
                      <a:pt x="784" y="30"/>
                      <a:pt x="784" y="3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128" name="Freeform 13"/>
              <p:cNvSpPr>
                <a:spLocks noEditPoints="1"/>
              </p:cNvSpPr>
              <p:nvPr/>
            </p:nvSpPr>
            <p:spPr bwMode="auto">
              <a:xfrm>
                <a:off x="5649913" y="4264025"/>
                <a:ext cx="3127375" cy="1230313"/>
              </a:xfrm>
              <a:custGeom>
                <a:gdLst>
                  <a:gd name="T0" fmla="*/ 2002 w 2852"/>
                  <a:gd name="T1" fmla="*/ 0 h 1123"/>
                  <a:gd name="T2" fmla="*/ 1595 w 2852"/>
                  <a:gd name="T3" fmla="*/ 742 h 1123"/>
                  <a:gd name="T4" fmla="*/ 1535 w 2852"/>
                  <a:gd name="T5" fmla="*/ 565 h 1123"/>
                  <a:gd name="T6" fmla="*/ 1646 w 2852"/>
                  <a:gd name="T7" fmla="*/ 342 h 1123"/>
                  <a:gd name="T8" fmla="*/ 1423 w 2852"/>
                  <a:gd name="T9" fmla="*/ 119 h 1123"/>
                  <a:gd name="T10" fmla="*/ 1200 w 2852"/>
                  <a:gd name="T11" fmla="*/ 342 h 1123"/>
                  <a:gd name="T12" fmla="*/ 1312 w 2852"/>
                  <a:gd name="T13" fmla="*/ 565 h 1123"/>
                  <a:gd name="T14" fmla="*/ 1240 w 2852"/>
                  <a:gd name="T15" fmla="*/ 746 h 1123"/>
                  <a:gd name="T16" fmla="*/ 844 w 2852"/>
                  <a:gd name="T17" fmla="*/ 0 h 1123"/>
                  <a:gd name="T18" fmla="*/ 0 w 2852"/>
                  <a:gd name="T19" fmla="*/ 889 h 1123"/>
                  <a:gd name="T20" fmla="*/ 173 w 2852"/>
                  <a:gd name="T21" fmla="*/ 1123 h 1123"/>
                  <a:gd name="T22" fmla="*/ 2678 w 2852"/>
                  <a:gd name="T23" fmla="*/ 1123 h 1123"/>
                  <a:gd name="T24" fmla="*/ 2852 w 2852"/>
                  <a:gd name="T25" fmla="*/ 890 h 1123"/>
                  <a:gd name="T26" fmla="*/ 2002 w 2852"/>
                  <a:gd name="T27" fmla="*/ 0 h 1123"/>
                  <a:gd name="T28" fmla="*/ 2586 w 2852"/>
                  <a:gd name="T29" fmla="*/ 447 h 1123"/>
                  <a:gd name="T30" fmla="*/ 2586 w 2852"/>
                  <a:gd name="T31" fmla="*/ 447 h 1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52" h="1123">
                    <a:moveTo>
                      <a:pt x="2002" y="0"/>
                    </a:moveTo>
                    <a:cubicBezTo>
                      <a:pt x="1595" y="742"/>
                      <a:pt x="1595" y="742"/>
                      <a:pt x="1595" y="742"/>
                    </a:cubicBezTo>
                    <a:cubicBezTo>
                      <a:pt x="1535" y="565"/>
                      <a:pt x="1535" y="565"/>
                      <a:pt x="1535" y="565"/>
                    </a:cubicBezTo>
                    <a:cubicBezTo>
                      <a:pt x="1646" y="342"/>
                      <a:pt x="1646" y="342"/>
                      <a:pt x="1646" y="342"/>
                    </a:cubicBezTo>
                    <a:cubicBezTo>
                      <a:pt x="1423" y="119"/>
                      <a:pt x="1423" y="119"/>
                      <a:pt x="1423" y="119"/>
                    </a:cubicBezTo>
                    <a:cubicBezTo>
                      <a:pt x="1200" y="342"/>
                      <a:pt x="1200" y="342"/>
                      <a:pt x="1200" y="342"/>
                    </a:cubicBezTo>
                    <a:cubicBezTo>
                      <a:pt x="1312" y="565"/>
                      <a:pt x="1312" y="565"/>
                      <a:pt x="1312" y="565"/>
                    </a:cubicBezTo>
                    <a:cubicBezTo>
                      <a:pt x="1240" y="746"/>
                      <a:pt x="1240" y="746"/>
                      <a:pt x="1240" y="746"/>
                    </a:cubicBezTo>
                    <a:cubicBezTo>
                      <a:pt x="844" y="0"/>
                      <a:pt x="844" y="0"/>
                      <a:pt x="844" y="0"/>
                    </a:cubicBezTo>
                    <a:cubicBezTo>
                      <a:pt x="844" y="0"/>
                      <a:pt x="0" y="447"/>
                      <a:pt x="0" y="889"/>
                    </a:cubicBezTo>
                    <a:cubicBezTo>
                      <a:pt x="0" y="1011"/>
                      <a:pt x="50" y="1123"/>
                      <a:pt x="173" y="1123"/>
                    </a:cubicBezTo>
                    <a:cubicBezTo>
                      <a:pt x="2678" y="1123"/>
                      <a:pt x="2678" y="1123"/>
                      <a:pt x="2678" y="1123"/>
                    </a:cubicBezTo>
                    <a:cubicBezTo>
                      <a:pt x="2800" y="1123"/>
                      <a:pt x="2852" y="1012"/>
                      <a:pt x="2852" y="890"/>
                    </a:cubicBezTo>
                    <a:cubicBezTo>
                      <a:pt x="2852" y="475"/>
                      <a:pt x="2002" y="0"/>
                      <a:pt x="2002" y="0"/>
                    </a:cubicBezTo>
                    <a:moveTo>
                      <a:pt x="2586" y="447"/>
                    </a:moveTo>
                    <a:cubicBezTo>
                      <a:pt x="2586" y="447"/>
                      <a:pt x="2586" y="447"/>
                      <a:pt x="2586" y="447"/>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129" name="Freeform 14"/>
              <p:cNvSpPr>
                <a:spLocks noEditPoints="1"/>
              </p:cNvSpPr>
              <p:nvPr/>
            </p:nvSpPr>
            <p:spPr bwMode="auto">
              <a:xfrm>
                <a:off x="6415088" y="2301875"/>
                <a:ext cx="1603375" cy="1984375"/>
              </a:xfrm>
              <a:custGeom>
                <a:gdLst>
                  <a:gd name="T0" fmla="*/ 1460 w 1462"/>
                  <a:gd name="T1" fmla="*/ 878 h 1812"/>
                  <a:gd name="T2" fmla="*/ 1460 w 1462"/>
                  <a:gd name="T3" fmla="*/ 844 h 1812"/>
                  <a:gd name="T4" fmla="*/ 1430 w 1462"/>
                  <a:gd name="T5" fmla="*/ 824 h 1812"/>
                  <a:gd name="T6" fmla="*/ 1420 w 1462"/>
                  <a:gd name="T7" fmla="*/ 817 h 1812"/>
                  <a:gd name="T8" fmla="*/ 764 w 1462"/>
                  <a:gd name="T9" fmla="*/ 90 h 1812"/>
                  <a:gd name="T10" fmla="*/ 193 w 1462"/>
                  <a:gd name="T11" fmla="*/ 151 h 1812"/>
                  <a:gd name="T12" fmla="*/ 61 w 1462"/>
                  <a:gd name="T13" fmla="*/ 806 h 1812"/>
                  <a:gd name="T14" fmla="*/ 31 w 1462"/>
                  <a:gd name="T15" fmla="*/ 824 h 1812"/>
                  <a:gd name="T16" fmla="*/ 2 w 1462"/>
                  <a:gd name="T17" fmla="*/ 844 h 1812"/>
                  <a:gd name="T18" fmla="*/ 2 w 1462"/>
                  <a:gd name="T19" fmla="*/ 878 h 1812"/>
                  <a:gd name="T20" fmla="*/ 36 w 1462"/>
                  <a:gd name="T21" fmla="*/ 1103 h 1812"/>
                  <a:gd name="T22" fmla="*/ 135 w 1462"/>
                  <a:gd name="T23" fmla="*/ 1219 h 1812"/>
                  <a:gd name="T24" fmla="*/ 356 w 1462"/>
                  <a:gd name="T25" fmla="*/ 1624 h 1812"/>
                  <a:gd name="T26" fmla="*/ 722 w 1462"/>
                  <a:gd name="T27" fmla="*/ 1810 h 1812"/>
                  <a:gd name="T28" fmla="*/ 734 w 1462"/>
                  <a:gd name="T29" fmla="*/ 1812 h 1812"/>
                  <a:gd name="T30" fmla="*/ 747 w 1462"/>
                  <a:gd name="T31" fmla="*/ 1810 h 1812"/>
                  <a:gd name="T32" fmla="*/ 1123 w 1462"/>
                  <a:gd name="T33" fmla="*/ 1613 h 1812"/>
                  <a:gd name="T34" fmla="*/ 1332 w 1462"/>
                  <a:gd name="T35" fmla="*/ 1216 h 1812"/>
                  <a:gd name="T36" fmla="*/ 1427 w 1462"/>
                  <a:gd name="T37" fmla="*/ 1099 h 1812"/>
                  <a:gd name="T38" fmla="*/ 1460 w 1462"/>
                  <a:gd name="T39" fmla="*/ 878 h 1812"/>
                  <a:gd name="T40" fmla="*/ 1301 w 1462"/>
                  <a:gd name="T41" fmla="*/ 1049 h 1812"/>
                  <a:gd name="T42" fmla="*/ 1252 w 1462"/>
                  <a:gd name="T43" fmla="*/ 1105 h 1812"/>
                  <a:gd name="T44" fmla="*/ 1218 w 1462"/>
                  <a:gd name="T45" fmla="*/ 1117 h 1812"/>
                  <a:gd name="T46" fmla="*/ 1209 w 1462"/>
                  <a:gd name="T47" fmla="*/ 1151 h 1812"/>
                  <a:gd name="T48" fmla="*/ 1024 w 1462"/>
                  <a:gd name="T49" fmla="*/ 1520 h 1812"/>
                  <a:gd name="T50" fmla="*/ 732 w 1462"/>
                  <a:gd name="T51" fmla="*/ 1675 h 1812"/>
                  <a:gd name="T52" fmla="*/ 454 w 1462"/>
                  <a:gd name="T53" fmla="*/ 1530 h 1812"/>
                  <a:gd name="T54" fmla="*/ 257 w 1462"/>
                  <a:gd name="T55" fmla="*/ 1153 h 1812"/>
                  <a:gd name="T56" fmla="*/ 248 w 1462"/>
                  <a:gd name="T57" fmla="*/ 1117 h 1812"/>
                  <a:gd name="T58" fmla="*/ 212 w 1462"/>
                  <a:gd name="T59" fmla="*/ 1106 h 1812"/>
                  <a:gd name="T60" fmla="*/ 162 w 1462"/>
                  <a:gd name="T61" fmla="*/ 1051 h 1812"/>
                  <a:gd name="T62" fmla="*/ 139 w 1462"/>
                  <a:gd name="T63" fmla="*/ 942 h 1812"/>
                  <a:gd name="T64" fmla="*/ 227 w 1462"/>
                  <a:gd name="T65" fmla="*/ 939 h 1812"/>
                  <a:gd name="T66" fmla="*/ 233 w 1462"/>
                  <a:gd name="T67" fmla="*/ 918 h 1812"/>
                  <a:gd name="T68" fmla="*/ 234 w 1462"/>
                  <a:gd name="T69" fmla="*/ 919 h 1812"/>
                  <a:gd name="T70" fmla="*/ 237 w 1462"/>
                  <a:gd name="T71" fmla="*/ 904 h 1812"/>
                  <a:gd name="T72" fmla="*/ 268 w 1462"/>
                  <a:gd name="T73" fmla="*/ 579 h 1812"/>
                  <a:gd name="T74" fmla="*/ 281 w 1462"/>
                  <a:gd name="T75" fmla="*/ 545 h 1812"/>
                  <a:gd name="T76" fmla="*/ 908 w 1462"/>
                  <a:gd name="T77" fmla="*/ 472 h 1812"/>
                  <a:gd name="T78" fmla="*/ 868 w 1462"/>
                  <a:gd name="T79" fmla="*/ 579 h 1812"/>
                  <a:gd name="T80" fmla="*/ 908 w 1462"/>
                  <a:gd name="T81" fmla="*/ 586 h 1812"/>
                  <a:gd name="T82" fmla="*/ 954 w 1462"/>
                  <a:gd name="T83" fmla="*/ 514 h 1812"/>
                  <a:gd name="T84" fmla="*/ 948 w 1462"/>
                  <a:gd name="T85" fmla="*/ 565 h 1812"/>
                  <a:gd name="T86" fmla="*/ 991 w 1462"/>
                  <a:gd name="T87" fmla="*/ 570 h 1812"/>
                  <a:gd name="T88" fmla="*/ 1018 w 1462"/>
                  <a:gd name="T89" fmla="*/ 488 h 1812"/>
                  <a:gd name="T90" fmla="*/ 1181 w 1462"/>
                  <a:gd name="T91" fmla="*/ 536 h 1812"/>
                  <a:gd name="T92" fmla="*/ 1220 w 1462"/>
                  <a:gd name="T93" fmla="*/ 858 h 1812"/>
                  <a:gd name="T94" fmla="*/ 1231 w 1462"/>
                  <a:gd name="T95" fmla="*/ 916 h 1812"/>
                  <a:gd name="T96" fmla="*/ 1251 w 1462"/>
                  <a:gd name="T97" fmla="*/ 915 h 1812"/>
                  <a:gd name="T98" fmla="*/ 1260 w 1462"/>
                  <a:gd name="T99" fmla="*/ 946 h 1812"/>
                  <a:gd name="T100" fmla="*/ 1323 w 1462"/>
                  <a:gd name="T101" fmla="*/ 942 h 1812"/>
                  <a:gd name="T102" fmla="*/ 1301 w 1462"/>
                  <a:gd name="T103" fmla="*/ 1049 h 18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62" h="1811">
                    <a:moveTo>
                      <a:pt x="1460" y="878"/>
                    </a:moveTo>
                    <a:cubicBezTo>
                      <a:pt x="1460" y="844"/>
                      <a:pt x="1460" y="844"/>
                      <a:pt x="1460" y="844"/>
                    </a:cubicBezTo>
                    <a:cubicBezTo>
                      <a:pt x="1430" y="824"/>
                      <a:pt x="1430" y="824"/>
                      <a:pt x="1430" y="824"/>
                    </a:cubicBezTo>
                    <a:cubicBezTo>
                      <a:pt x="1427" y="822"/>
                      <a:pt x="1423" y="819"/>
                      <a:pt x="1420" y="817"/>
                    </a:cubicBezTo>
                    <a:cubicBezTo>
                      <a:pt x="1360" y="303"/>
                      <a:pt x="1364" y="0"/>
                      <a:pt x="764" y="90"/>
                    </a:cubicBezTo>
                    <a:cubicBezTo>
                      <a:pt x="553" y="121"/>
                      <a:pt x="323" y="56"/>
                      <a:pt x="193" y="151"/>
                    </a:cubicBezTo>
                    <a:cubicBezTo>
                      <a:pt x="28" y="305"/>
                      <a:pt x="16" y="535"/>
                      <a:pt x="61" y="806"/>
                    </a:cubicBezTo>
                    <a:cubicBezTo>
                      <a:pt x="51" y="811"/>
                      <a:pt x="41" y="817"/>
                      <a:pt x="31" y="824"/>
                    </a:cubicBezTo>
                    <a:cubicBezTo>
                      <a:pt x="2" y="844"/>
                      <a:pt x="2" y="844"/>
                      <a:pt x="2" y="844"/>
                    </a:cubicBezTo>
                    <a:cubicBezTo>
                      <a:pt x="2" y="878"/>
                      <a:pt x="2" y="878"/>
                      <a:pt x="2" y="878"/>
                    </a:cubicBezTo>
                    <a:cubicBezTo>
                      <a:pt x="0" y="969"/>
                      <a:pt x="11" y="1045"/>
                      <a:pt x="36" y="1103"/>
                    </a:cubicBezTo>
                    <a:cubicBezTo>
                      <a:pt x="58" y="1156"/>
                      <a:pt x="91" y="1195"/>
                      <a:pt x="135" y="1219"/>
                    </a:cubicBezTo>
                    <a:cubicBezTo>
                      <a:pt x="187" y="1396"/>
                      <a:pt x="262" y="1528"/>
                      <a:pt x="356" y="1624"/>
                    </a:cubicBezTo>
                    <a:cubicBezTo>
                      <a:pt x="459" y="1728"/>
                      <a:pt x="582" y="1787"/>
                      <a:pt x="722" y="1810"/>
                    </a:cubicBezTo>
                    <a:cubicBezTo>
                      <a:pt x="734" y="1812"/>
                      <a:pt x="734" y="1812"/>
                      <a:pt x="734" y="1812"/>
                    </a:cubicBezTo>
                    <a:cubicBezTo>
                      <a:pt x="747" y="1810"/>
                      <a:pt x="747" y="1810"/>
                      <a:pt x="747" y="1810"/>
                    </a:cubicBezTo>
                    <a:cubicBezTo>
                      <a:pt x="901" y="1777"/>
                      <a:pt x="1024" y="1716"/>
                      <a:pt x="1123" y="1613"/>
                    </a:cubicBezTo>
                    <a:cubicBezTo>
                      <a:pt x="1214" y="1517"/>
                      <a:pt x="1282" y="1388"/>
                      <a:pt x="1332" y="1216"/>
                    </a:cubicBezTo>
                    <a:cubicBezTo>
                      <a:pt x="1374" y="1192"/>
                      <a:pt x="1406" y="1152"/>
                      <a:pt x="1427" y="1099"/>
                    </a:cubicBezTo>
                    <a:cubicBezTo>
                      <a:pt x="1451" y="1042"/>
                      <a:pt x="1462" y="967"/>
                      <a:pt x="1460" y="878"/>
                    </a:cubicBezTo>
                    <a:close/>
                    <a:moveTo>
                      <a:pt x="1301" y="1049"/>
                    </a:moveTo>
                    <a:cubicBezTo>
                      <a:pt x="1289" y="1078"/>
                      <a:pt x="1273" y="1098"/>
                      <a:pt x="1252" y="1105"/>
                    </a:cubicBezTo>
                    <a:cubicBezTo>
                      <a:pt x="1218" y="1117"/>
                      <a:pt x="1218" y="1117"/>
                      <a:pt x="1218" y="1117"/>
                    </a:cubicBezTo>
                    <a:cubicBezTo>
                      <a:pt x="1209" y="1151"/>
                      <a:pt x="1209" y="1151"/>
                      <a:pt x="1209" y="1151"/>
                    </a:cubicBezTo>
                    <a:cubicBezTo>
                      <a:pt x="1164" y="1316"/>
                      <a:pt x="1104" y="1436"/>
                      <a:pt x="1024" y="1520"/>
                    </a:cubicBezTo>
                    <a:cubicBezTo>
                      <a:pt x="948" y="1599"/>
                      <a:pt x="852" y="1648"/>
                      <a:pt x="732" y="1675"/>
                    </a:cubicBezTo>
                    <a:cubicBezTo>
                      <a:pt x="625" y="1655"/>
                      <a:pt x="532" y="1609"/>
                      <a:pt x="454" y="1530"/>
                    </a:cubicBezTo>
                    <a:cubicBezTo>
                      <a:pt x="370" y="1445"/>
                      <a:pt x="304" y="1322"/>
                      <a:pt x="257" y="1153"/>
                    </a:cubicBezTo>
                    <a:cubicBezTo>
                      <a:pt x="248" y="1117"/>
                      <a:pt x="248" y="1117"/>
                      <a:pt x="248" y="1117"/>
                    </a:cubicBezTo>
                    <a:cubicBezTo>
                      <a:pt x="212" y="1106"/>
                      <a:pt x="212" y="1106"/>
                      <a:pt x="212" y="1106"/>
                    </a:cubicBezTo>
                    <a:cubicBezTo>
                      <a:pt x="191" y="1099"/>
                      <a:pt x="174" y="1080"/>
                      <a:pt x="162" y="1051"/>
                    </a:cubicBezTo>
                    <a:cubicBezTo>
                      <a:pt x="150" y="1022"/>
                      <a:pt x="142" y="986"/>
                      <a:pt x="139" y="942"/>
                    </a:cubicBezTo>
                    <a:cubicBezTo>
                      <a:pt x="172" y="937"/>
                      <a:pt x="209" y="927"/>
                      <a:pt x="227" y="939"/>
                    </a:cubicBezTo>
                    <a:cubicBezTo>
                      <a:pt x="229" y="933"/>
                      <a:pt x="231" y="926"/>
                      <a:pt x="233" y="918"/>
                    </a:cubicBezTo>
                    <a:cubicBezTo>
                      <a:pt x="234" y="919"/>
                      <a:pt x="234" y="919"/>
                      <a:pt x="234" y="919"/>
                    </a:cubicBezTo>
                    <a:cubicBezTo>
                      <a:pt x="237" y="904"/>
                      <a:pt x="237" y="904"/>
                      <a:pt x="237" y="904"/>
                    </a:cubicBezTo>
                    <a:cubicBezTo>
                      <a:pt x="247" y="865"/>
                      <a:pt x="258" y="619"/>
                      <a:pt x="268" y="579"/>
                    </a:cubicBezTo>
                    <a:cubicBezTo>
                      <a:pt x="272" y="568"/>
                      <a:pt x="274" y="554"/>
                      <a:pt x="281" y="545"/>
                    </a:cubicBezTo>
                    <a:cubicBezTo>
                      <a:pt x="330" y="611"/>
                      <a:pt x="695" y="618"/>
                      <a:pt x="908" y="472"/>
                    </a:cubicBezTo>
                    <a:cubicBezTo>
                      <a:pt x="868" y="579"/>
                      <a:pt x="868" y="579"/>
                      <a:pt x="868" y="579"/>
                    </a:cubicBezTo>
                    <a:cubicBezTo>
                      <a:pt x="908" y="586"/>
                      <a:pt x="908" y="586"/>
                      <a:pt x="908" y="586"/>
                    </a:cubicBezTo>
                    <a:cubicBezTo>
                      <a:pt x="954" y="514"/>
                      <a:pt x="954" y="514"/>
                      <a:pt x="954" y="514"/>
                    </a:cubicBezTo>
                    <a:cubicBezTo>
                      <a:pt x="948" y="565"/>
                      <a:pt x="948" y="565"/>
                      <a:pt x="948" y="565"/>
                    </a:cubicBezTo>
                    <a:cubicBezTo>
                      <a:pt x="991" y="570"/>
                      <a:pt x="991" y="570"/>
                      <a:pt x="991" y="570"/>
                    </a:cubicBezTo>
                    <a:cubicBezTo>
                      <a:pt x="1018" y="488"/>
                      <a:pt x="1018" y="488"/>
                      <a:pt x="1018" y="488"/>
                    </a:cubicBezTo>
                    <a:cubicBezTo>
                      <a:pt x="1070" y="518"/>
                      <a:pt x="1129" y="558"/>
                      <a:pt x="1181" y="536"/>
                    </a:cubicBezTo>
                    <a:cubicBezTo>
                      <a:pt x="1198" y="575"/>
                      <a:pt x="1211" y="812"/>
                      <a:pt x="1220" y="858"/>
                    </a:cubicBezTo>
                    <a:cubicBezTo>
                      <a:pt x="1231" y="916"/>
                      <a:pt x="1231" y="916"/>
                      <a:pt x="1231" y="916"/>
                    </a:cubicBezTo>
                    <a:cubicBezTo>
                      <a:pt x="1251" y="915"/>
                      <a:pt x="1251" y="915"/>
                      <a:pt x="1251" y="915"/>
                    </a:cubicBezTo>
                    <a:cubicBezTo>
                      <a:pt x="1260" y="946"/>
                      <a:pt x="1260" y="946"/>
                      <a:pt x="1260" y="946"/>
                    </a:cubicBezTo>
                    <a:cubicBezTo>
                      <a:pt x="1283" y="943"/>
                      <a:pt x="1303" y="942"/>
                      <a:pt x="1323" y="942"/>
                    </a:cubicBezTo>
                    <a:cubicBezTo>
                      <a:pt x="1320" y="985"/>
                      <a:pt x="1312" y="1021"/>
                      <a:pt x="1301" y="104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grpSp>
      </p:grpSp>
      <p:pic>
        <p:nvPicPr>
          <p:cNvPr id="1026" name="Picture 2" descr="See the source image"/>
          <p:cNvPicPr>
            <a:picLocks noChangeAspect="1" noChangeArrowheads="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bwMode="auto">
          <a:xfrm>
            <a:off x="695325" y="423733"/>
            <a:ext cx="2987675" cy="7018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5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矩形 27"/>
          <p:cNvSpPr/>
          <p:nvPr/>
        </p:nvSpPr>
        <p:spPr>
          <a:xfrm>
            <a:off x="0" y="1624036"/>
            <a:ext cx="12192000" cy="29763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5683" tIns="42842" rIns="85683" bIns="42842"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sz="4800" b="1" spc="2200"/>
          </a:p>
          <a:p>
            <a:pPr algn="ctr"/>
            <a:endParaRPr lang="zh-CN" altLang="en-US" sz="4800" b="1" spc="2200"/>
          </a:p>
          <a:p>
            <a:pPr algn="ctr"/>
            <a:r>
              <a:rPr lang="zh-CN" altLang="en-US" sz="4800" b="1" spc="2200"/>
              <a:t>第十章 残疾人小组工作模式</a:t>
            </a:r>
            <a:endParaRPr lang="zh-CN" altLang="en-US" sz="4800" b="1" spc="2200"/>
          </a:p>
          <a:p>
            <a:pPr algn="ctr"/>
            <a:r>
              <a:rPr lang="zh-CN" altLang="en-US" sz="4800" b="1" spc="2200"/>
              <a:t>及运用</a:t>
            </a:r>
            <a:endParaRPr lang="zh-CN" altLang="en-US" sz="4800" b="1" spc="2200"/>
          </a:p>
          <a:p>
            <a:pPr algn="ctr"/>
            <a:endParaRPr lang="zh-CN" altLang="en-US" sz="4800" b="1" spc="2200"/>
          </a:p>
          <a:p>
            <a:pPr algn="ctr">
              <a:lnSpc>
                <a:spcPct val="150000"/>
              </a:lnSpc>
            </a:pPr>
            <a:endParaRPr lang="zh-CN" altLang="en-US" sz="2800" b="1" spc="2200"/>
          </a:p>
        </p:txBody>
      </p:sp>
    </p:spTree>
  </p:cSld>
  <p:clrMapOvr>
    <a:masterClrMapping/>
  </p:clrMapOvr>
  <mc:AlternateContent>
    <mc:Choice xmlns:p14="http://schemas.microsoft.com/office/powerpoint/2010/main" Requires="p14">
      <p:transition spd="slow" p14:dur="125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图示 4"/>
          <p:cNvGraphicFramePr/>
          <p:nvPr/>
        </p:nvGraphicFramePr>
        <p:xfrm>
          <a:off x="0" y="0"/>
          <a:ext cx="12192000" cy="2030514"/>
        </p:xfrm>
        <a:graphic>
          <a:graphicData uri="http://schemas.openxmlformats.org/drawingml/2006/diagram">
            <dgm:relIds xmlns:dgm="http://schemas.openxmlformats.org/drawingml/2006/diagram" r:dm="rId3" r:lo="rId4" r:qs="rId5" r:cs="rId6"/>
          </a:graphicData>
        </a:graphic>
      </p:graphicFrame>
      <p:grpSp>
        <p:nvGrpSpPr>
          <p:cNvPr id="9" name="组合 8"/>
          <p:cNvGrpSpPr/>
          <p:nvPr/>
        </p:nvGrpSpPr>
        <p:grpSpPr>
          <a:xfrm>
            <a:off x="3415030" y="2348865"/>
            <a:ext cx="5984875" cy="1173480"/>
            <a:chOff x="1906687" y="1239353"/>
            <a:chExt cx="2587220" cy="1173348"/>
          </a:xfrm>
        </p:grpSpPr>
        <p:sp>
          <p:nvSpPr>
            <p:cNvPr id="10"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accent1"/>
                  </a:solidFill>
                  <a:latin typeface="等线" panose="02010600030101010101" pitchFamily="2" charset="-122"/>
                  <a:ea typeface="等线" panose="02010600030101010101" pitchFamily="2" charset="-122"/>
                  <a:sym typeface="+mn-lt"/>
                </a:rPr>
                <a:t>第一节 成长小组模式</a:t>
              </a:r>
              <a:endParaRPr lang="zh-CN" altLang="en-US" sz="2000" b="1">
                <a:solidFill>
                  <a:schemeClr val="accent1"/>
                </a:solidFill>
                <a:latin typeface="等线" panose="02010600030101010101" pitchFamily="2" charset="-122"/>
                <a:ea typeface="等线" panose="02010600030101010101" pitchFamily="2" charset="-122"/>
                <a:cs typeface="+mn-ea"/>
                <a:sym typeface="+mn-lt"/>
              </a:endParaRPr>
            </a:p>
          </p:txBody>
        </p:sp>
        <p:sp>
          <p:nvSpPr>
            <p:cNvPr id="11"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
        <p:nvSpPr>
          <p:cNvPr id="34" name="文本框 33"/>
          <p:cNvSpPr txBox="1"/>
          <p:nvPr/>
        </p:nvSpPr>
        <p:spPr>
          <a:xfrm>
            <a:off x="2380565" y="553592"/>
            <a:ext cx="8729980" cy="768350"/>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400">
                <a:solidFill>
                  <a:schemeClr val="bg1"/>
                </a:solidFill>
                <a:latin typeface="+mj-ea"/>
                <a:ea typeface="+mj-ea"/>
              </a:rPr>
              <a:t>第十章 残疾人小组工作模式及运用</a:t>
            </a:r>
            <a:endParaRPr lang="zh-CN" altLang="en-US" sz="4400">
              <a:solidFill>
                <a:schemeClr val="bg1"/>
              </a:solidFill>
              <a:latin typeface="+mj-ea"/>
              <a:ea typeface="+mj-ea"/>
            </a:endParaRPr>
          </a:p>
        </p:txBody>
      </p:sp>
      <p:grpSp>
        <p:nvGrpSpPr>
          <p:cNvPr id="35" name="组合 1"/>
          <p:cNvGrpSpPr/>
          <p:nvPr/>
        </p:nvGrpSpPr>
        <p:grpSpPr>
          <a:xfrm>
            <a:off x="3419475" y="3307715"/>
            <a:ext cx="5984875" cy="1173480"/>
            <a:chOff x="1906687" y="1239353"/>
            <a:chExt cx="2587220" cy="1173348"/>
          </a:xfrm>
        </p:grpSpPr>
        <p:sp>
          <p:nvSpPr>
            <p:cNvPr id="8"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第二节 任务中心模式</a:t>
              </a: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12"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Tree>
  </p:cSld>
  <p:clrMapOvr>
    <a:masterClrMapping/>
  </p:clrMapOvr>
  <mc:AlternateContent>
    <mc:Choice xmlns:p14="http://schemas.microsoft.com/office/powerpoint/2010/main" Requires="p14">
      <p:transition spd="slow" p14:dur="16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一、模式内涵</a:t>
            </a:r>
            <a:endParaRPr lang="en-US" altLang="zh-CN"/>
          </a:p>
        </p:txBody>
      </p:sp>
      <p:sp>
        <p:nvSpPr>
          <p:cNvPr id="24" name="文本框 23"/>
          <p:cNvSpPr txBox="1"/>
          <p:nvPr/>
        </p:nvSpPr>
        <p:spPr>
          <a:xfrm>
            <a:off x="1047750" y="1258631"/>
            <a:ext cx="10096500" cy="304609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800">
                <a:solidFill>
                  <a:schemeClr val="tx1"/>
                </a:solidFill>
                <a:latin typeface="等线" panose="02010600030101010101" pitchFamily="2" charset="-122"/>
                <a:ea typeface="等线" panose="02010600030101010101" pitchFamily="2" charset="-122"/>
              </a:rPr>
              <a:t>（一）定义</a:t>
            </a:r>
            <a:endParaRPr lang="zh-CN" altLang="en-US" sz="28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b="1">
                <a:solidFill>
                  <a:schemeClr val="tx1"/>
                </a:solidFill>
                <a:latin typeface="等线" panose="02010600030101010101" pitchFamily="2" charset="-122"/>
                <a:ea typeface="等线" panose="02010600030101010101" pitchFamily="2" charset="-122"/>
              </a:rPr>
              <a:t>于</a:t>
            </a:r>
            <a:r>
              <a:rPr lang="en-US" altLang="zh-CN" sz="2000" b="1">
                <a:solidFill>
                  <a:schemeClr val="tx1"/>
                </a:solidFill>
                <a:latin typeface="等线" panose="02010600030101010101" pitchFamily="2" charset="-122"/>
                <a:ea typeface="等线" panose="02010600030101010101" pitchFamily="2" charset="-122"/>
              </a:rPr>
              <a:t>20</a:t>
            </a:r>
            <a:r>
              <a:rPr lang="zh-CN" altLang="en-US" sz="2000" b="1">
                <a:solidFill>
                  <a:schemeClr val="tx1"/>
                </a:solidFill>
                <a:latin typeface="等线" panose="02010600030101010101" pitchFamily="2" charset="-122"/>
                <a:ea typeface="等线" panose="02010600030101010101" pitchFamily="2" charset="-122"/>
              </a:rPr>
              <a:t>世纪</a:t>
            </a:r>
            <a:r>
              <a:rPr lang="en-US" altLang="zh-CN" sz="2000" b="1">
                <a:solidFill>
                  <a:schemeClr val="tx1"/>
                </a:solidFill>
                <a:latin typeface="等线" panose="02010600030101010101" pitchFamily="2" charset="-122"/>
                <a:ea typeface="等线" panose="02010600030101010101" pitchFamily="2" charset="-122"/>
              </a:rPr>
              <a:t>60</a:t>
            </a:r>
            <a:r>
              <a:rPr lang="zh-CN" altLang="en-US" sz="2000" b="1">
                <a:solidFill>
                  <a:schemeClr val="tx1"/>
                </a:solidFill>
                <a:latin typeface="等线" panose="02010600030101010101" pitchFamily="2" charset="-122"/>
                <a:ea typeface="等线" panose="02010600030101010101" pitchFamily="2" charset="-122"/>
              </a:rPr>
              <a:t>年代中期作为小组工作的一种类型被分离出来。</a:t>
            </a:r>
            <a:endParaRPr lang="zh-CN" altLang="en-US" sz="2000" b="1">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b="1">
                <a:solidFill>
                  <a:schemeClr val="tx1"/>
                </a:solidFill>
                <a:latin typeface="等线" panose="02010600030101010101" pitchFamily="2" charset="-122"/>
                <a:ea typeface="等线" panose="02010600030101010101" pitchFamily="2" charset="-122"/>
              </a:rPr>
              <a:t>以美国心理学家罗杰斯</a:t>
            </a:r>
            <a:r>
              <a:rPr lang="en-US" altLang="zh-CN" sz="2000" b="1">
                <a:solidFill>
                  <a:schemeClr val="tx1"/>
                </a:solidFill>
                <a:latin typeface="等线" panose="02010600030101010101" pitchFamily="2" charset="-122"/>
                <a:ea typeface="等线" panose="02010600030101010101" pitchFamily="2" charset="-122"/>
              </a:rPr>
              <a:t>“</a:t>
            </a:r>
            <a:r>
              <a:rPr lang="zh-CN" altLang="en-US" sz="2000" b="1">
                <a:solidFill>
                  <a:schemeClr val="tx1"/>
                </a:solidFill>
                <a:latin typeface="等线" panose="02010600030101010101" pitchFamily="2" charset="-122"/>
                <a:ea typeface="等线" panose="02010600030101010101" pitchFamily="2" charset="-122"/>
              </a:rPr>
              <a:t>以个人为中心</a:t>
            </a:r>
            <a:r>
              <a:rPr lang="en-US" altLang="zh-CN" sz="2000" b="1">
                <a:solidFill>
                  <a:schemeClr val="tx1"/>
                </a:solidFill>
                <a:latin typeface="等线" panose="02010600030101010101" pitchFamily="2" charset="-122"/>
                <a:ea typeface="等线" panose="02010600030101010101" pitchFamily="2" charset="-122"/>
              </a:rPr>
              <a:t>”</a:t>
            </a:r>
            <a:r>
              <a:rPr lang="zh-CN" altLang="en-US" sz="2000" b="1">
                <a:solidFill>
                  <a:schemeClr val="tx1"/>
                </a:solidFill>
                <a:latin typeface="等线" panose="02010600030101010101" pitchFamily="2" charset="-122"/>
                <a:ea typeface="等线" panose="02010600030101010101" pitchFamily="2" charset="-122"/>
              </a:rPr>
              <a:t>发展而来的</a:t>
            </a:r>
            <a:r>
              <a:rPr lang="en-US" altLang="zh-CN" sz="2000" b="1">
                <a:solidFill>
                  <a:schemeClr val="tx1"/>
                </a:solidFill>
                <a:latin typeface="等线" panose="02010600030101010101" pitchFamily="2" charset="-122"/>
                <a:ea typeface="等线" panose="02010600030101010101" pitchFamily="2" charset="-122"/>
              </a:rPr>
              <a:t>“</a:t>
            </a:r>
            <a:r>
              <a:rPr lang="zh-CN" altLang="en-US" sz="2000" b="1">
                <a:solidFill>
                  <a:schemeClr val="tx1"/>
                </a:solidFill>
                <a:latin typeface="等线" panose="02010600030101010101" pitchFamily="2" charset="-122"/>
                <a:ea typeface="等线" panose="02010600030101010101" pitchFamily="2" charset="-122"/>
              </a:rPr>
              <a:t>以团体为中心</a:t>
            </a:r>
            <a:r>
              <a:rPr lang="en-US" altLang="zh-CN" sz="2000" b="1">
                <a:solidFill>
                  <a:schemeClr val="tx1"/>
                </a:solidFill>
                <a:latin typeface="等线" panose="02010600030101010101" pitchFamily="2" charset="-122"/>
                <a:ea typeface="等线" panose="02010600030101010101" pitchFamily="2" charset="-122"/>
              </a:rPr>
              <a:t>”</a:t>
            </a:r>
            <a:r>
              <a:rPr lang="zh-CN" altLang="en-US" sz="2000" b="1">
                <a:solidFill>
                  <a:schemeClr val="tx1"/>
                </a:solidFill>
                <a:latin typeface="等线" panose="02010600030101010101" pitchFamily="2" charset="-122"/>
                <a:ea typeface="等线" panose="02010600030101010101" pitchFamily="2" charset="-122"/>
              </a:rPr>
              <a:t>即</a:t>
            </a:r>
            <a:r>
              <a:rPr lang="en-US" altLang="zh-CN" sz="2000" b="1">
                <a:solidFill>
                  <a:schemeClr val="tx1"/>
                </a:solidFill>
                <a:latin typeface="等线" panose="02010600030101010101" pitchFamily="2" charset="-122"/>
                <a:ea typeface="等线" panose="02010600030101010101" pitchFamily="2" charset="-122"/>
              </a:rPr>
              <a:t>“</a:t>
            </a:r>
            <a:r>
              <a:rPr lang="zh-CN" altLang="en-US" sz="2000" b="1">
                <a:solidFill>
                  <a:schemeClr val="tx1"/>
                </a:solidFill>
                <a:latin typeface="等线" panose="02010600030101010101" pitchFamily="2" charset="-122"/>
                <a:ea typeface="等线" panose="02010600030101010101" pitchFamily="2" charset="-122"/>
              </a:rPr>
              <a:t>会心团体</a:t>
            </a:r>
            <a:r>
              <a:rPr lang="en-US" altLang="zh-CN" sz="2000" b="1">
                <a:solidFill>
                  <a:schemeClr val="tx1"/>
                </a:solidFill>
                <a:latin typeface="等线" panose="02010600030101010101" pitchFamily="2" charset="-122"/>
                <a:ea typeface="等线" panose="02010600030101010101" pitchFamily="2" charset="-122"/>
              </a:rPr>
              <a:t>”</a:t>
            </a:r>
            <a:r>
              <a:rPr lang="zh-CN" altLang="en-US" sz="2000" b="1">
                <a:solidFill>
                  <a:schemeClr val="tx1"/>
                </a:solidFill>
                <a:latin typeface="等线" panose="02010600030101010101" pitchFamily="2" charset="-122"/>
                <a:ea typeface="等线" panose="02010600030101010101" pitchFamily="2" charset="-122"/>
              </a:rPr>
              <a:t>概念为雏形。</a:t>
            </a:r>
            <a:endParaRPr lang="zh-CN" altLang="en-US" sz="2000" b="1">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b="1">
                <a:solidFill>
                  <a:schemeClr val="tx1"/>
                </a:solidFill>
                <a:latin typeface="等线" panose="02010600030101010101" pitchFamily="2" charset="-122"/>
                <a:ea typeface="等线" panose="02010600030101010101" pitchFamily="2" charset="-122"/>
              </a:rPr>
              <a:t>学习型小组、力量型小组、交友型小组、训练型小组</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b="1">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一、模式内涵</a:t>
            </a:r>
            <a:endParaRPr lang="en-US" altLang="zh-CN"/>
          </a:p>
        </p:txBody>
      </p:sp>
      <p:sp>
        <p:nvSpPr>
          <p:cNvPr id="24" name="文本框 23"/>
          <p:cNvSpPr txBox="1"/>
          <p:nvPr/>
        </p:nvSpPr>
        <p:spPr>
          <a:xfrm>
            <a:off x="1047750" y="1258631"/>
            <a:ext cx="10096500" cy="304609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800">
                <a:solidFill>
                  <a:schemeClr val="tx1"/>
                </a:solidFill>
                <a:latin typeface="等线" panose="02010600030101010101" pitchFamily="2" charset="-122"/>
                <a:ea typeface="等线" panose="02010600030101010101" pitchFamily="2" charset="-122"/>
              </a:rPr>
              <a:t>（一）定义</a:t>
            </a:r>
            <a:endParaRPr lang="zh-CN" altLang="en-US" sz="28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sz="2000" b="1">
                <a:solidFill>
                  <a:schemeClr val="tx1"/>
                </a:solidFill>
                <a:latin typeface="等线" panose="02010600030101010101" pitchFamily="2" charset="-122"/>
                <a:ea typeface="等线" panose="02010600030101010101" pitchFamily="2" charset="-122"/>
              </a:rPr>
              <a:t>从成长小组的目标着手来界定成长小组的规律看，值得借鉴的是柯瑞（ Corey ）和依根（ Egan ）的观点。他们主张将成长小组模式的目标分为小组目标和个人目标。</a:t>
            </a:r>
            <a:endParaRPr sz="2000" b="1">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en-US" sz="2000">
                <a:solidFill>
                  <a:schemeClr val="tx1"/>
                </a:solidFill>
                <a:latin typeface="等线" panose="02010600030101010101" pitchFamily="2" charset="-122"/>
                <a:ea typeface="等线" panose="02010600030101010101" pitchFamily="2" charset="-122"/>
              </a:rPr>
              <a:t>——</a:t>
            </a:r>
            <a:r>
              <a:rPr sz="2000">
                <a:solidFill>
                  <a:schemeClr val="tx1"/>
                </a:solidFill>
                <a:latin typeface="等线" panose="02010600030101010101" pitchFamily="2" charset="-122"/>
                <a:ea typeface="等线" panose="02010600030101010101" pitchFamily="2" charset="-122"/>
              </a:rPr>
              <a:t>小组目标是为组员提供一个自我成长的平台，通过小组的努力，使组员改变自我</a:t>
            </a:r>
            <a:endParaRPr sz="20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en-US" sz="2000">
                <a:solidFill>
                  <a:schemeClr val="tx1"/>
                </a:solidFill>
                <a:latin typeface="等线" panose="02010600030101010101" pitchFamily="2" charset="-122"/>
                <a:ea typeface="等线" panose="02010600030101010101" pitchFamily="2" charset="-122"/>
              </a:rPr>
              <a:t>——</a:t>
            </a:r>
            <a:r>
              <a:rPr sz="2000">
                <a:solidFill>
                  <a:schemeClr val="tx1"/>
                </a:solidFill>
                <a:latin typeface="等线" panose="02010600030101010101" pitchFamily="2" charset="-122"/>
                <a:ea typeface="等线" panose="02010600030101010101" pitchFamily="2" charset="-122"/>
              </a:rPr>
              <a:t>个人目标是组员除了在小组中学会自信、自尊和自我接纳，还应该学会关心帮助他人。</a:t>
            </a:r>
            <a:endParaRPr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一、模式内涵</a:t>
            </a:r>
            <a:endParaRPr lang="en-US" altLang="zh-CN"/>
          </a:p>
        </p:txBody>
      </p:sp>
      <p:sp>
        <p:nvSpPr>
          <p:cNvPr id="24" name="文本框 23"/>
          <p:cNvSpPr txBox="1"/>
          <p:nvPr/>
        </p:nvSpPr>
        <p:spPr>
          <a:xfrm>
            <a:off x="1047750" y="1258631"/>
            <a:ext cx="10096500" cy="258445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800">
                <a:solidFill>
                  <a:schemeClr val="tx1"/>
                </a:solidFill>
                <a:latin typeface="等线" panose="02010600030101010101" pitchFamily="2" charset="-122"/>
                <a:ea typeface="等线" panose="02010600030101010101" pitchFamily="2" charset="-122"/>
              </a:rPr>
              <a:t>（一）定义</a:t>
            </a:r>
            <a:endParaRPr lang="zh-CN" altLang="en-US" sz="28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sz="2000">
                <a:solidFill>
                  <a:schemeClr val="tx1"/>
                </a:solidFill>
                <a:latin typeface="等线" panose="02010600030101010101" pitchFamily="2" charset="-122"/>
                <a:ea typeface="等线" panose="02010600030101010101" pitchFamily="2" charset="-122"/>
              </a:rPr>
              <a:t>针对残疾人群体，成长小组模式致力于为小组成员提供机会，协助残疾人恢复功能，提高他们的社会融入能力，从而使残疾人逐渐适应并度过正常人生的发展阶段。</a:t>
            </a:r>
            <a:endParaRPr sz="20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sz="2000">
                <a:solidFill>
                  <a:schemeClr val="tx1"/>
                </a:solidFill>
                <a:latin typeface="等线" panose="02010600030101010101" pitchFamily="2" charset="-122"/>
                <a:ea typeface="等线" panose="02010600030101010101" pitchFamily="2" charset="-122"/>
              </a:rPr>
              <a:t>成长小组模式是社会目标模式下更为具体的一种具有</a:t>
            </a:r>
            <a:r>
              <a:rPr sz="2000" b="1">
                <a:solidFill>
                  <a:schemeClr val="tx1"/>
                </a:solidFill>
                <a:latin typeface="等线" panose="02010600030101010101" pitchFamily="2" charset="-122"/>
                <a:ea typeface="等线" panose="02010600030101010101" pitchFamily="2" charset="-122"/>
              </a:rPr>
              <a:t>普遍性指导价值</a:t>
            </a:r>
            <a:r>
              <a:rPr sz="2000">
                <a:solidFill>
                  <a:schemeClr val="tx1"/>
                </a:solidFill>
                <a:latin typeface="等线" panose="02010600030101010101" pitchFamily="2" charset="-122"/>
                <a:ea typeface="等线" panose="02010600030101010101" pitchFamily="2" charset="-122"/>
              </a:rPr>
              <a:t>的小组工作服务模式，在小组工作实务中形成并得以广泛发展。</a:t>
            </a:r>
            <a:endParaRPr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一、模式内涵</a:t>
            </a:r>
            <a:endParaRPr lang="en-US" altLang="zh-CN"/>
          </a:p>
        </p:txBody>
      </p:sp>
      <p:sp>
        <p:nvSpPr>
          <p:cNvPr id="24" name="文本框 23"/>
          <p:cNvSpPr txBox="1"/>
          <p:nvPr/>
        </p:nvSpPr>
        <p:spPr>
          <a:xfrm>
            <a:off x="1047750" y="1258631"/>
            <a:ext cx="10096500" cy="443103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800">
                <a:solidFill>
                  <a:schemeClr val="tx1"/>
                </a:solidFill>
                <a:latin typeface="等线" panose="02010600030101010101" pitchFamily="2" charset="-122"/>
                <a:ea typeface="等线" panose="02010600030101010101" pitchFamily="2" charset="-122"/>
              </a:rPr>
              <a:t>（二）理论基础</a:t>
            </a:r>
            <a:endParaRPr lang="zh-CN" altLang="en-US" sz="28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en-US" sz="2000" b="1">
                <a:solidFill>
                  <a:schemeClr val="tx1"/>
                </a:solidFill>
                <a:latin typeface="等线" panose="02010600030101010101" pitchFamily="2" charset="-122"/>
                <a:ea typeface="等线" panose="02010600030101010101" pitchFamily="2" charset="-122"/>
              </a:rPr>
              <a:t>1.“</a:t>
            </a:r>
            <a:r>
              <a:rPr lang="zh-CN" altLang="en-US" sz="2000" b="1">
                <a:solidFill>
                  <a:schemeClr val="tx1"/>
                </a:solidFill>
                <a:latin typeface="等线" panose="02010600030101010101" pitchFamily="2" charset="-122"/>
                <a:ea typeface="等线" panose="02010600030101010101" pitchFamily="2" charset="-122"/>
              </a:rPr>
              <a:t>镜中我</a:t>
            </a:r>
            <a:r>
              <a:rPr lang="en-US" altLang="zh-CN" sz="2000" b="1">
                <a:solidFill>
                  <a:schemeClr val="tx1"/>
                </a:solidFill>
                <a:latin typeface="等线" panose="02010600030101010101" pitchFamily="2" charset="-122"/>
                <a:ea typeface="等线" panose="02010600030101010101" pitchFamily="2" charset="-122"/>
              </a:rPr>
              <a:t>”</a:t>
            </a:r>
            <a:r>
              <a:rPr lang="zh-CN" altLang="en-US" sz="2000" b="1">
                <a:solidFill>
                  <a:schemeClr val="tx1"/>
                </a:solidFill>
                <a:latin typeface="等线" panose="02010600030101010101" pitchFamily="2" charset="-122"/>
                <a:ea typeface="等线" panose="02010600030101010101" pitchFamily="2" charset="-122"/>
              </a:rPr>
              <a:t>理论</a:t>
            </a:r>
            <a:endParaRPr lang="zh-CN" altLang="en-US" sz="2000" b="1">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a:solidFill>
                  <a:schemeClr val="tx1"/>
                </a:solidFill>
                <a:latin typeface="等线" panose="02010600030101010101" pitchFamily="2" charset="-122"/>
                <a:ea typeface="等线" panose="02010600030101010101" pitchFamily="2" charset="-122"/>
              </a:rPr>
              <a:t>美国著名的社会学家、社会心理学家查尔斯·霍顿·库利（ Charles Horton Cooley ）提出了"镜中我"的概念。</a:t>
            </a:r>
            <a:endParaRPr lang="zh-CN" altLang="en-US" sz="20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b="1">
                <a:solidFill>
                  <a:schemeClr val="tx1"/>
                </a:solidFill>
                <a:latin typeface="等线" panose="02010600030101010101" pitchFamily="2" charset="-122"/>
                <a:ea typeface="等线" panose="02010600030101010101" pitchFamily="2" charset="-122"/>
              </a:rPr>
              <a:t>该理论的核心内容</a:t>
            </a:r>
            <a:r>
              <a:rPr lang="zh-CN" altLang="en-US" sz="2000">
                <a:solidFill>
                  <a:schemeClr val="tx1"/>
                </a:solidFill>
                <a:latin typeface="等线" panose="02010600030101010101" pitchFamily="2" charset="-122"/>
                <a:ea typeface="等线" panose="02010600030101010101" pitchFamily="2" charset="-122"/>
              </a:rPr>
              <a:t>为：一个人通过与他人的交往互动，将他人的行为表现与自己的相比较，如果说被参照者在生活中的表现是一面镜子，那么个体通过审视镜子中的自我，能够从中获得对自己的认识和评价。简单说就是自我源于同他人的交往。</a:t>
            </a:r>
            <a:endParaRPr lang="zh-CN" altLang="en-US" sz="20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a:solidFill>
                  <a:schemeClr val="tx1"/>
                </a:solidFill>
                <a:latin typeface="等线" panose="02010600030101010101" pitchFamily="2" charset="-122"/>
                <a:ea typeface="等线" panose="02010600030101010101" pitchFamily="2" charset="-122"/>
              </a:rPr>
              <a:t>"镜中我"的概念就是在与他人进行交往的过程中，通过了解他人对自己的看法和评价，从而更好地认识自己。</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一、模式内涵</a:t>
            </a:r>
            <a:endParaRPr lang="en-US" altLang="zh-CN"/>
          </a:p>
        </p:txBody>
      </p:sp>
      <p:sp>
        <p:nvSpPr>
          <p:cNvPr id="17" name="标题"/>
          <p:cNvSpPr txBox="1"/>
          <p:nvPr>
            <p:custDataLst>
              <p:tags r:id="rId2"/>
            </p:custDataLst>
          </p:nvPr>
        </p:nvSpPr>
        <p:spPr>
          <a:xfrm>
            <a:off x="414618" y="1708855"/>
            <a:ext cx="4775267" cy="360643"/>
          </a:xfrm>
          <a:prstGeom prst="rect">
            <a:avLst/>
          </a:prstGeom>
          <a:noFill/>
        </p:spPr>
        <p:txBody>
          <a:bodyPr wrap="square" lIns="0" tIns="0" rIns="0" bIns="0" rtlCol="0" anchor="b"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r>
              <a:rPr lang="zh-CN" altLang="en-US" sz="1600" b="1" spc="300">
                <a:solidFill>
                  <a:srgbClr val="376FFF"/>
                </a:solidFill>
                <a:latin typeface="+mj-ea"/>
                <a:ea typeface="+mj-ea"/>
                <a:cs typeface="微软雅黑" panose="020b0503020204020204" pitchFamily="34" charset="-122"/>
              </a:rPr>
              <a:t>三元交互理论</a:t>
            </a:r>
            <a:endParaRPr lang="zh-CN" altLang="en-US" sz="1600" b="1" spc="300">
              <a:solidFill>
                <a:srgbClr val="376FFF"/>
              </a:solidFill>
              <a:latin typeface="+mj-ea"/>
              <a:ea typeface="+mj-ea"/>
              <a:cs typeface="微软雅黑" panose="020b0503020204020204" pitchFamily="34" charset="-122"/>
            </a:endParaRPr>
          </a:p>
        </p:txBody>
      </p:sp>
      <p:sp>
        <p:nvSpPr>
          <p:cNvPr id="19" name="文本框 18"/>
          <p:cNvSpPr txBox="1"/>
          <p:nvPr>
            <p:custDataLst>
              <p:tags r:id="rId3"/>
            </p:custDataLst>
          </p:nvPr>
        </p:nvSpPr>
        <p:spPr>
          <a:xfrm>
            <a:off x="414655" y="2202180"/>
            <a:ext cx="6815455" cy="489585"/>
          </a:xfrm>
          <a:prstGeom prst="rect">
            <a:avLst/>
          </a:prstGeom>
          <a:noFill/>
        </p:spPr>
        <p:txBody>
          <a:bodyPr wrap="square" lIns="0" tIns="0" rIns="0" bIns="0" rtlCol="0" anchor="t" anchorCtr="0">
            <a:normAutofit lnSpcReduction="1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lnSpc>
                <a:spcPct val="130000"/>
              </a:lnSpc>
              <a:buClrTx/>
              <a:buSzTx/>
              <a:buFontTx/>
            </a:pPr>
            <a:r>
              <a:rPr lang="zh-CN" altLang="en-US" sz="1200" spc="150">
                <a:solidFill>
                  <a:srgbClr val="000000">
                    <a:lumMod val="65000"/>
                    <a:lumOff val="35000"/>
                  </a:srgbClr>
                </a:solidFill>
                <a:latin typeface="+mn-ea"/>
                <a:cs typeface="+mn-ea"/>
                <a:sym typeface="+mn-ea"/>
              </a:rPr>
              <a:t>一个人的行为实现不是只依靠认知和环境，而是依靠个相互影响的整体，即人的行为、认识与环境三者是相互联系、相互促进的。</a:t>
            </a:r>
            <a:endParaRPr lang="zh-CN" altLang="en-US" sz="1200" spc="150">
              <a:solidFill>
                <a:srgbClr val="000000">
                  <a:lumMod val="65000"/>
                  <a:lumOff val="35000"/>
                </a:srgbClr>
              </a:solidFill>
              <a:latin typeface="+mn-ea"/>
              <a:cs typeface="+mn-ea"/>
              <a:sym typeface="+mn-ea"/>
            </a:endParaRPr>
          </a:p>
        </p:txBody>
      </p:sp>
      <p:sp>
        <p:nvSpPr>
          <p:cNvPr id="21" name="标题"/>
          <p:cNvSpPr txBox="1"/>
          <p:nvPr>
            <p:custDataLst>
              <p:tags r:id="rId4"/>
            </p:custDataLst>
          </p:nvPr>
        </p:nvSpPr>
        <p:spPr>
          <a:xfrm>
            <a:off x="414618" y="2679735"/>
            <a:ext cx="4775267" cy="360643"/>
          </a:xfrm>
          <a:prstGeom prst="rect">
            <a:avLst/>
          </a:prstGeom>
          <a:noFill/>
        </p:spPr>
        <p:txBody>
          <a:bodyPr wrap="square" lIns="0" tIns="0" rIns="0" bIns="0" rtlCol="0" anchor="b"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buClrTx/>
              <a:buSzTx/>
              <a:buFontTx/>
            </a:pPr>
            <a:r>
              <a:rPr lang="zh-CN" altLang="en-US" sz="1600" b="1" spc="300">
                <a:solidFill>
                  <a:srgbClr val="376FFF"/>
                </a:solidFill>
                <a:latin typeface="+mj-ea"/>
                <a:ea typeface="+mj-ea"/>
                <a:cs typeface="微软雅黑" panose="020b0503020204020204" pitchFamily="34" charset="-122"/>
                <a:sym typeface="+mn-ea"/>
              </a:rPr>
              <a:t>观察学习理论</a:t>
            </a:r>
            <a:endParaRPr lang="zh-CN" altLang="en-US" sz="1600" b="1" spc="300">
              <a:solidFill>
                <a:srgbClr val="376FFF"/>
              </a:solidFill>
              <a:latin typeface="+mj-ea"/>
              <a:ea typeface="+mj-ea"/>
              <a:cs typeface="微软雅黑" panose="020b0503020204020204" pitchFamily="34" charset="-122"/>
              <a:sym typeface="+mn-ea"/>
            </a:endParaRPr>
          </a:p>
        </p:txBody>
      </p:sp>
      <p:sp>
        <p:nvSpPr>
          <p:cNvPr id="25" name="文本框 24"/>
          <p:cNvSpPr txBox="1"/>
          <p:nvPr>
            <p:custDataLst>
              <p:tags r:id="rId5"/>
            </p:custDataLst>
          </p:nvPr>
        </p:nvSpPr>
        <p:spPr>
          <a:xfrm>
            <a:off x="414655" y="3047365"/>
            <a:ext cx="6815455" cy="489585"/>
          </a:xfrm>
          <a:prstGeom prst="rect">
            <a:avLst/>
          </a:prstGeom>
          <a:noFill/>
        </p:spPr>
        <p:txBody>
          <a:bodyPr wrap="square" lIns="0" tIns="0" rIns="0" bIns="0" rtlCol="0" anchor="t" anchorCtr="0">
            <a:normAutofit lnSpcReduction="1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lnSpc>
                <a:spcPct val="130000"/>
              </a:lnSpc>
              <a:buClrTx/>
              <a:buSzTx/>
              <a:buFontTx/>
            </a:pPr>
            <a:r>
              <a:rPr lang="zh-CN" altLang="en-US" sz="1200" spc="150">
                <a:solidFill>
                  <a:srgbClr val="000000">
                    <a:lumMod val="65000"/>
                    <a:lumOff val="35000"/>
                  </a:srgbClr>
                </a:solidFill>
                <a:latin typeface="+mn-ea"/>
                <a:cs typeface="+mn-ea"/>
                <a:sym typeface="+mn-ea"/>
              </a:rPr>
              <a:t>人主要通过观察的方式来养成和强化自身行为。可以是直接观察他人的行为，进而进行认知与学习，也可以是直接地参与实践，在实践中掌握技能。</a:t>
            </a:r>
            <a:endParaRPr lang="zh-CN" altLang="en-US" sz="1200" spc="150">
              <a:solidFill>
                <a:srgbClr val="000000">
                  <a:lumMod val="65000"/>
                  <a:lumOff val="35000"/>
                </a:srgbClr>
              </a:solidFill>
              <a:latin typeface="+mn-ea"/>
              <a:cs typeface="+mn-ea"/>
              <a:sym typeface="+mn-ea"/>
            </a:endParaRPr>
          </a:p>
        </p:txBody>
      </p:sp>
      <p:sp>
        <p:nvSpPr>
          <p:cNvPr id="28" name="标题"/>
          <p:cNvSpPr txBox="1"/>
          <p:nvPr>
            <p:custDataLst>
              <p:tags r:id="rId6"/>
            </p:custDataLst>
          </p:nvPr>
        </p:nvSpPr>
        <p:spPr>
          <a:xfrm>
            <a:off x="414618" y="3524884"/>
            <a:ext cx="4775267" cy="360643"/>
          </a:xfrm>
          <a:prstGeom prst="rect">
            <a:avLst/>
          </a:prstGeom>
          <a:noFill/>
        </p:spPr>
        <p:txBody>
          <a:bodyPr wrap="square" lIns="0" tIns="0" rIns="0" bIns="0" rtlCol="0" anchor="b"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buClrTx/>
              <a:buSzTx/>
              <a:buFontTx/>
            </a:pPr>
            <a:r>
              <a:rPr lang="zh-CN" altLang="en-US" sz="1600" b="1" spc="300">
                <a:solidFill>
                  <a:srgbClr val="376FFF"/>
                </a:solidFill>
                <a:latin typeface="+mj-ea"/>
                <a:ea typeface="+mj-ea"/>
                <a:cs typeface="微软雅黑" panose="020b0503020204020204" pitchFamily="34" charset="-122"/>
                <a:sym typeface="+mn-ea"/>
              </a:rPr>
              <a:t>自我调节理论</a:t>
            </a:r>
            <a:endParaRPr lang="zh-CN" altLang="en-US" sz="1600" b="1" spc="300">
              <a:solidFill>
                <a:srgbClr val="376FFF"/>
              </a:solidFill>
              <a:latin typeface="+mj-ea"/>
              <a:ea typeface="+mj-ea"/>
              <a:cs typeface="微软雅黑" panose="020b0503020204020204" pitchFamily="34" charset="-122"/>
              <a:sym typeface="+mn-ea"/>
            </a:endParaRPr>
          </a:p>
        </p:txBody>
      </p:sp>
      <p:sp>
        <p:nvSpPr>
          <p:cNvPr id="31" name="文本框 30"/>
          <p:cNvSpPr txBox="1"/>
          <p:nvPr>
            <p:custDataLst>
              <p:tags r:id="rId7"/>
            </p:custDataLst>
          </p:nvPr>
        </p:nvSpPr>
        <p:spPr>
          <a:xfrm>
            <a:off x="414655" y="3892550"/>
            <a:ext cx="6814820" cy="992505"/>
          </a:xfrm>
          <a:prstGeom prst="rect">
            <a:avLst/>
          </a:prstGeom>
          <a:noFill/>
        </p:spPr>
        <p:txBody>
          <a:bodyPr wrap="square" lIns="0" tIns="0" rIns="0" bIns="0" rtlCol="0" anchor="t" anchorCtr="0"/>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lnSpc>
                <a:spcPct val="130000"/>
              </a:lnSpc>
              <a:buClrTx/>
              <a:buSzTx/>
              <a:buFontTx/>
            </a:pPr>
            <a:r>
              <a:rPr lang="zh-CN" altLang="en-US" sz="1400" spc="150">
                <a:solidFill>
                  <a:srgbClr val="000000">
                    <a:lumMod val="65000"/>
                    <a:lumOff val="35000"/>
                  </a:srgbClr>
                </a:solidFill>
                <a:latin typeface="+mn-ea"/>
                <a:cs typeface="+mn-ea"/>
                <a:sym typeface="+mn-ea"/>
              </a:rPr>
              <a:t>是个体的内在强化过程，是个人将自己对行为的预期和现实的行为进行对比和评价，从而调节自己行为的过程。可通过内部自我认识的深化来调节，也可通过外部刺激来调节。</a:t>
            </a:r>
            <a:endParaRPr lang="zh-CN" altLang="en-US" sz="1400" spc="150">
              <a:solidFill>
                <a:srgbClr val="000000">
                  <a:lumMod val="65000"/>
                  <a:lumOff val="35000"/>
                </a:srgbClr>
              </a:solidFill>
              <a:latin typeface="+mn-ea"/>
              <a:cs typeface="+mn-ea"/>
              <a:sym typeface="+mn-ea"/>
            </a:endParaRPr>
          </a:p>
        </p:txBody>
      </p:sp>
      <p:sp>
        <p:nvSpPr>
          <p:cNvPr id="34" name="标题"/>
          <p:cNvSpPr txBox="1"/>
          <p:nvPr>
            <p:custDataLst>
              <p:tags r:id="rId8"/>
            </p:custDataLst>
          </p:nvPr>
        </p:nvSpPr>
        <p:spPr>
          <a:xfrm>
            <a:off x="414618" y="4876764"/>
            <a:ext cx="4775267" cy="360643"/>
          </a:xfrm>
          <a:prstGeom prst="rect">
            <a:avLst/>
          </a:prstGeom>
          <a:noFill/>
        </p:spPr>
        <p:txBody>
          <a:bodyPr wrap="square" lIns="0" tIns="0" rIns="0" bIns="0" rtlCol="0" anchor="b"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buClrTx/>
              <a:buSzTx/>
              <a:buFontTx/>
            </a:pPr>
            <a:r>
              <a:rPr lang="zh-CN" altLang="en-US" sz="1600" b="1" spc="300">
                <a:solidFill>
                  <a:srgbClr val="376FFF"/>
                </a:solidFill>
                <a:latin typeface="+mj-ea"/>
                <a:ea typeface="+mj-ea"/>
                <a:cs typeface="微软雅黑" panose="020b0503020204020204" pitchFamily="34" charset="-122"/>
                <a:sym typeface="+mn-ea"/>
              </a:rPr>
              <a:t>自我效能理论</a:t>
            </a:r>
            <a:endParaRPr lang="zh-CN" altLang="en-US" sz="1600" b="1" spc="300">
              <a:solidFill>
                <a:srgbClr val="376FFF"/>
              </a:solidFill>
              <a:latin typeface="+mj-ea"/>
              <a:ea typeface="+mj-ea"/>
              <a:cs typeface="微软雅黑" panose="020b0503020204020204" pitchFamily="34" charset="-122"/>
              <a:sym typeface="+mn-ea"/>
            </a:endParaRPr>
          </a:p>
        </p:txBody>
      </p:sp>
      <p:sp>
        <p:nvSpPr>
          <p:cNvPr id="36" name="文本框 35"/>
          <p:cNvSpPr txBox="1"/>
          <p:nvPr>
            <p:custDataLst>
              <p:tags r:id="rId9"/>
            </p:custDataLst>
          </p:nvPr>
        </p:nvSpPr>
        <p:spPr>
          <a:xfrm>
            <a:off x="414655" y="5340350"/>
            <a:ext cx="6814820" cy="1326515"/>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lnSpc>
                <a:spcPct val="130000"/>
              </a:lnSpc>
              <a:buClrTx/>
              <a:buSzTx/>
              <a:buFontTx/>
            </a:pPr>
            <a:r>
              <a:rPr lang="zh-CN" altLang="en-US" sz="1400" spc="150">
                <a:solidFill>
                  <a:srgbClr val="000000">
                    <a:lumMod val="65000"/>
                    <a:lumOff val="35000"/>
                  </a:srgbClr>
                </a:solidFill>
                <a:latin typeface="+mn-ea"/>
                <a:cs typeface="+mn-ea"/>
                <a:sym typeface="+mn-ea"/>
              </a:rPr>
              <a:t>是指个体在面临某一任务时的自我把握、胜任感及自信等方面的感受，其来源包括成功经验、替代经验、社会劝导等，</a:t>
            </a:r>
            <a:endParaRPr lang="zh-CN" altLang="en-US" sz="1400" spc="150">
              <a:solidFill>
                <a:srgbClr val="000000">
                  <a:lumMod val="65000"/>
                  <a:lumOff val="35000"/>
                </a:srgbClr>
              </a:solidFill>
              <a:latin typeface="+mn-ea"/>
              <a:cs typeface="+mn-ea"/>
              <a:sym typeface="+mn-ea"/>
            </a:endParaRPr>
          </a:p>
        </p:txBody>
      </p:sp>
      <p:sp>
        <p:nvSpPr>
          <p:cNvPr id="49" name="椭圆 48"/>
          <p:cNvSpPr>
            <a:spLocks noChangeAspect="1"/>
          </p:cNvSpPr>
          <p:nvPr>
            <p:custDataLst>
              <p:tags r:id="rId10"/>
            </p:custDataLst>
          </p:nvPr>
        </p:nvSpPr>
        <p:spPr>
          <a:xfrm>
            <a:off x="221636" y="2022776"/>
            <a:ext cx="46557" cy="46557"/>
          </a:xfrm>
          <a:prstGeom prst="ellipse">
            <a:avLst/>
          </a:prstGeom>
          <a:solidFill>
            <a:srgbClr val="FFFFFF"/>
          </a:solidFill>
          <a:ln w="12700" cap="flat" cmpd="sng" algn="ctr">
            <a:noFill/>
            <a:prstDash val="solid"/>
            <a:miter lim="800000"/>
          </a:ln>
          <a:effectLst/>
        </p:spPr>
        <p:style>
          <a:lnRef idx="2">
            <a:srgbClr val="376FFF">
              <a:lumMod val="75000"/>
            </a:srgbClr>
          </a:lnRef>
          <a:fillRef idx="1">
            <a:srgbClr val="376FFF"/>
          </a:fillRef>
          <a:effectRef idx="0">
            <a:srgbClr val="FFFFFF"/>
          </a:effectRef>
          <a:fontRef idx="minor">
            <a:srgbClr val="FFFFFF"/>
          </a:fontRef>
        </p:style>
        <p:txBody>
          <a:bodyPr rtlCol="0" anchor="ct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a:p>
        </p:txBody>
      </p:sp>
      <p:sp>
        <p:nvSpPr>
          <p:cNvPr id="50" name="椭圆 49"/>
          <p:cNvSpPr>
            <a:spLocks noChangeAspect="1"/>
          </p:cNvSpPr>
          <p:nvPr>
            <p:custDataLst>
              <p:tags r:id="rId11"/>
            </p:custDataLst>
          </p:nvPr>
        </p:nvSpPr>
        <p:spPr>
          <a:xfrm>
            <a:off x="221636" y="2997265"/>
            <a:ext cx="46557" cy="46557"/>
          </a:xfrm>
          <a:prstGeom prst="ellipse">
            <a:avLst/>
          </a:prstGeom>
          <a:solidFill>
            <a:srgbClr val="FFFFFF"/>
          </a:solidFill>
          <a:ln w="12700" cap="flat" cmpd="sng" algn="ctr">
            <a:noFill/>
            <a:prstDash val="solid"/>
            <a:miter lim="800000"/>
          </a:ln>
          <a:effectLst/>
        </p:spPr>
        <p:style>
          <a:lnRef idx="2">
            <a:srgbClr val="376FFF">
              <a:lumMod val="75000"/>
            </a:srgbClr>
          </a:lnRef>
          <a:fillRef idx="1">
            <a:srgbClr val="376FFF"/>
          </a:fillRef>
          <a:effectRef idx="0">
            <a:srgbClr val="FFFFFF"/>
          </a:effectRef>
          <a:fontRef idx="minor">
            <a:srgbClr val="FFFFFF"/>
          </a:fontRef>
        </p:style>
        <p:txBody>
          <a:bodyPr rtlCol="0" anchor="ct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a:p>
        </p:txBody>
      </p:sp>
      <p:sp>
        <p:nvSpPr>
          <p:cNvPr id="51" name="椭圆 50"/>
          <p:cNvSpPr>
            <a:spLocks noChangeAspect="1"/>
          </p:cNvSpPr>
          <p:nvPr>
            <p:custDataLst>
              <p:tags r:id="rId12"/>
            </p:custDataLst>
          </p:nvPr>
        </p:nvSpPr>
        <p:spPr>
          <a:xfrm>
            <a:off x="221636" y="3720603"/>
            <a:ext cx="46557" cy="46557"/>
          </a:xfrm>
          <a:prstGeom prst="ellipse">
            <a:avLst/>
          </a:prstGeom>
          <a:solidFill>
            <a:srgbClr val="FFFFFF"/>
          </a:solidFill>
          <a:ln w="12700" cap="flat" cmpd="sng" algn="ctr">
            <a:noFill/>
            <a:prstDash val="solid"/>
            <a:miter lim="800000"/>
          </a:ln>
          <a:effectLst/>
        </p:spPr>
        <p:style>
          <a:lnRef idx="2">
            <a:srgbClr val="376FFF">
              <a:lumMod val="75000"/>
            </a:srgbClr>
          </a:lnRef>
          <a:fillRef idx="1">
            <a:srgbClr val="376FFF"/>
          </a:fillRef>
          <a:effectRef idx="0">
            <a:srgbClr val="FFFFFF"/>
          </a:effectRef>
          <a:fontRef idx="minor">
            <a:srgbClr val="FFFFFF"/>
          </a:fontRef>
        </p:style>
        <p:txBody>
          <a:bodyPr rtlCol="0" anchor="ct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a:p>
        </p:txBody>
      </p:sp>
      <p:sp>
        <p:nvSpPr>
          <p:cNvPr id="52" name="椭圆 51"/>
          <p:cNvSpPr>
            <a:spLocks noChangeAspect="1"/>
          </p:cNvSpPr>
          <p:nvPr>
            <p:custDataLst>
              <p:tags r:id="rId13"/>
            </p:custDataLst>
          </p:nvPr>
        </p:nvSpPr>
        <p:spPr>
          <a:xfrm>
            <a:off x="221636" y="4584915"/>
            <a:ext cx="46557" cy="46557"/>
          </a:xfrm>
          <a:prstGeom prst="ellipse">
            <a:avLst/>
          </a:prstGeom>
          <a:solidFill>
            <a:srgbClr val="FFFFFF"/>
          </a:solidFill>
          <a:ln w="12700" cap="flat" cmpd="sng" algn="ctr">
            <a:noFill/>
            <a:prstDash val="solid"/>
            <a:miter lim="800000"/>
          </a:ln>
          <a:effectLst/>
        </p:spPr>
        <p:style>
          <a:lnRef idx="2">
            <a:srgbClr val="376FFF">
              <a:lumMod val="75000"/>
            </a:srgbClr>
          </a:lnRef>
          <a:fillRef idx="1">
            <a:srgbClr val="376FFF"/>
          </a:fillRef>
          <a:effectRef idx="0">
            <a:srgbClr val="FFFFFF"/>
          </a:effectRef>
          <a:fontRef idx="minor">
            <a:srgbClr val="FFFFFF"/>
          </a:fontRef>
        </p:style>
        <p:txBody>
          <a:bodyPr rtlCol="0" anchor="ct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文本框 6"/>
          <p:cNvSpPr txBox="1"/>
          <p:nvPr/>
        </p:nvSpPr>
        <p:spPr>
          <a:xfrm>
            <a:off x="7893685" y="1428115"/>
            <a:ext cx="3823970" cy="922020"/>
          </a:xfrm>
          <a:prstGeom prst="rect">
            <a:avLst/>
          </a:prstGeom>
          <a:noFill/>
          <a:ln>
            <a:solidFill>
              <a:schemeClr val="accent1"/>
            </a:solidFill>
          </a:ln>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社会工作者需要重视残疾人与其周围环境的交互作用，通过调整适宜的环境来转变小组成员的行为。</a:t>
            </a:r>
            <a:endParaRPr lang="zh-CN" altLang="en-US"/>
          </a:p>
        </p:txBody>
      </p:sp>
      <p:sp>
        <p:nvSpPr>
          <p:cNvPr id="9" name="文本框 8"/>
          <p:cNvSpPr txBox="1"/>
          <p:nvPr/>
        </p:nvSpPr>
        <p:spPr>
          <a:xfrm>
            <a:off x="7893685" y="2614930"/>
            <a:ext cx="3824605" cy="922020"/>
          </a:xfrm>
          <a:prstGeom prst="rect">
            <a:avLst/>
          </a:prstGeom>
          <a:noFill/>
          <a:ln>
            <a:solidFill>
              <a:schemeClr val="accent1"/>
            </a:solidFill>
          </a:ln>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小组成员之间的作用无疑是巨大的，科学合理地分配小组成员，有时可能会起到事半功倍的效果。</a:t>
            </a:r>
            <a:endParaRPr lang="zh-CN" altLang="en-US"/>
          </a:p>
        </p:txBody>
      </p:sp>
      <p:sp>
        <p:nvSpPr>
          <p:cNvPr id="10" name="文本框 9"/>
          <p:cNvSpPr txBox="1"/>
          <p:nvPr/>
        </p:nvSpPr>
        <p:spPr>
          <a:xfrm>
            <a:off x="7893685" y="3745865"/>
            <a:ext cx="3824605" cy="922020"/>
          </a:xfrm>
          <a:prstGeom prst="rect">
            <a:avLst/>
          </a:prstGeom>
          <a:noFill/>
          <a:ln>
            <a:solidFill>
              <a:schemeClr val="accent1"/>
            </a:solidFill>
          </a:ln>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社工可以为小组成员提供某种外部的刺激，也可以通过刺激服务对象自身的发展来引起改变。</a:t>
            </a:r>
            <a:endParaRPr lang="zh-CN" altLang="en-US"/>
          </a:p>
        </p:txBody>
      </p:sp>
      <p:sp>
        <p:nvSpPr>
          <p:cNvPr id="16" name="文本框 15"/>
          <p:cNvSpPr txBox="1"/>
          <p:nvPr/>
        </p:nvSpPr>
        <p:spPr>
          <a:xfrm>
            <a:off x="7894320" y="4876800"/>
            <a:ext cx="3823335" cy="1198880"/>
          </a:xfrm>
          <a:prstGeom prst="rect">
            <a:avLst/>
          </a:prstGeom>
          <a:noFill/>
          <a:ln>
            <a:solidFill>
              <a:schemeClr val="accent1"/>
            </a:solidFill>
          </a:ln>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社工在进行残疾人小组活动时，可以运用一些支持性的技巧，使服务对象能够发现自身的闪光点，重拾改变现状的勇气。</a:t>
            </a:r>
            <a:endParaRPr lang="zh-CN" altLang="en-US"/>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一、模式内涵</a:t>
            </a:r>
            <a:endParaRPr lang="en-US" altLang="zh-CN"/>
          </a:p>
        </p:txBody>
      </p:sp>
      <p:sp>
        <p:nvSpPr>
          <p:cNvPr id="24" name="文本框 23"/>
          <p:cNvSpPr txBox="1"/>
          <p:nvPr/>
        </p:nvSpPr>
        <p:spPr>
          <a:xfrm>
            <a:off x="1047750" y="1258631"/>
            <a:ext cx="10096500" cy="443103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800">
                <a:solidFill>
                  <a:schemeClr val="tx1"/>
                </a:solidFill>
                <a:latin typeface="等线" panose="02010600030101010101" pitchFamily="2" charset="-122"/>
                <a:ea typeface="等线" panose="02010600030101010101" pitchFamily="2" charset="-122"/>
              </a:rPr>
              <a:t>（二）理论基础</a:t>
            </a:r>
            <a:endParaRPr lang="zh-CN" altLang="en-US" sz="28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en-US" sz="2000" b="1">
                <a:solidFill>
                  <a:schemeClr val="tx1"/>
                </a:solidFill>
                <a:latin typeface="等线" panose="02010600030101010101" pitchFamily="2" charset="-122"/>
                <a:ea typeface="等线" panose="02010600030101010101" pitchFamily="2" charset="-122"/>
              </a:rPr>
              <a:t>3.</a:t>
            </a:r>
            <a:r>
              <a:rPr lang="zh-CN" sz="2000" b="1">
                <a:solidFill>
                  <a:schemeClr val="tx1"/>
                </a:solidFill>
                <a:latin typeface="等线" panose="02010600030101010101" pitchFamily="2" charset="-122"/>
                <a:ea typeface="等线" panose="02010600030101010101" pitchFamily="2" charset="-122"/>
              </a:rPr>
              <a:t>团体动力学理论</a:t>
            </a:r>
            <a:endParaRPr lang="zh-CN" sz="2000" b="1">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a:solidFill>
                  <a:schemeClr val="tx1"/>
                </a:solidFill>
                <a:latin typeface="等线" panose="02010600030101010101" pitchFamily="2" charset="-122"/>
                <a:ea typeface="等线" panose="02010600030101010101" pitchFamily="2" charset="-122"/>
              </a:rPr>
              <a:t>心理学家</a:t>
            </a:r>
            <a:r>
              <a:rPr lang="zh-CN" altLang="en-US" sz="2000" b="1">
                <a:solidFill>
                  <a:schemeClr val="tx1"/>
                </a:solidFill>
                <a:latin typeface="等线" panose="02010600030101010101" pitchFamily="2" charset="-122"/>
                <a:ea typeface="等线" panose="02010600030101010101" pitchFamily="2" charset="-122"/>
              </a:rPr>
              <a:t>库尔特·勒温</a:t>
            </a:r>
            <a:r>
              <a:rPr lang="zh-CN" altLang="en-US" sz="2000">
                <a:solidFill>
                  <a:schemeClr val="tx1"/>
                </a:solidFill>
                <a:latin typeface="等线" panose="02010600030101010101" pitchFamily="2" charset="-122"/>
                <a:ea typeface="等线" panose="02010600030101010101" pitchFamily="2" charset="-122"/>
              </a:rPr>
              <a:t>（ Kurt Lewin ）创立了团体动力学理论，即小组动力学理论。</a:t>
            </a:r>
            <a:endParaRPr lang="zh-CN" altLang="en-US" sz="20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a:solidFill>
                  <a:schemeClr val="tx1"/>
                </a:solidFill>
                <a:latin typeface="等线" panose="02010600030101010101" pitchFamily="2" charset="-122"/>
                <a:ea typeface="等线" panose="02010600030101010101" pitchFamily="2" charset="-122"/>
              </a:rPr>
              <a:t>勒温将小组看作一个动态的、能够受到更大场域空间影响的场域空间，在该场域空间内的成员会受到场域内因素、场域外因素以及自我因素的影响。这一理论被称为场域论。</a:t>
            </a:r>
            <a:endParaRPr lang="zh-CN" altLang="en-US" sz="20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a:solidFill>
                  <a:schemeClr val="tx1"/>
                </a:solidFill>
                <a:latin typeface="等线" panose="02010600030101010101" pitchFamily="2" charset="-122"/>
                <a:ea typeface="等线" panose="02010600030101010101" pitchFamily="2" charset="-122"/>
              </a:rPr>
              <a:t>场域论被应用于团体行为研究，并于1994年产生了团体动力学（小组动力学）理论。它的研究内容主要包括小组的形成、维持、发展以及组员之间拥有怎样的人际关系、小组整体与组员个体之间的关系、小组的内在动力、小组组员间的冲突、工作者</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一、模式内涵</a:t>
            </a:r>
            <a:endParaRPr lang="en-US" altLang="zh-CN"/>
          </a:p>
        </p:txBody>
      </p:sp>
      <p:sp>
        <p:nvSpPr>
          <p:cNvPr id="24" name="文本框 23"/>
          <p:cNvSpPr txBox="1"/>
          <p:nvPr/>
        </p:nvSpPr>
        <p:spPr>
          <a:xfrm>
            <a:off x="1047750" y="1258570"/>
            <a:ext cx="10542270" cy="396938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800">
                <a:solidFill>
                  <a:schemeClr val="tx1"/>
                </a:solidFill>
                <a:latin typeface="等线" panose="02010600030101010101" pitchFamily="2" charset="-122"/>
                <a:ea typeface="等线" panose="02010600030101010101" pitchFamily="2" charset="-122"/>
              </a:rPr>
              <a:t>（二）理论基础</a:t>
            </a:r>
            <a:endParaRPr lang="zh-CN" altLang="en-US" sz="28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en-US" sz="2000" b="1">
                <a:solidFill>
                  <a:schemeClr val="tx1"/>
                </a:solidFill>
                <a:latin typeface="等线" panose="02010600030101010101" pitchFamily="2" charset="-122"/>
                <a:ea typeface="等线" panose="02010600030101010101" pitchFamily="2" charset="-122"/>
              </a:rPr>
              <a:t>4.</a:t>
            </a:r>
            <a:r>
              <a:rPr lang="zh-CN" sz="2000" b="1">
                <a:solidFill>
                  <a:schemeClr val="tx1"/>
                </a:solidFill>
                <a:latin typeface="等线" panose="02010600030101010101" pitchFamily="2" charset="-122"/>
                <a:ea typeface="等线" panose="02010600030101010101" pitchFamily="2" charset="-122"/>
              </a:rPr>
              <a:t>社会支持网络理论</a:t>
            </a:r>
            <a:endParaRPr lang="zh-CN" sz="2000" b="1">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a:solidFill>
                  <a:schemeClr val="tx1"/>
                </a:solidFill>
                <a:latin typeface="等线" panose="02010600030101010101" pitchFamily="2" charset="-122"/>
                <a:ea typeface="等线" panose="02010600030101010101" pitchFamily="2" charset="-122"/>
              </a:rPr>
              <a:t>所谓</a:t>
            </a:r>
            <a:r>
              <a:rPr lang="zh-CN" altLang="en-US" sz="2000" b="1">
                <a:solidFill>
                  <a:schemeClr val="tx1"/>
                </a:solidFill>
                <a:latin typeface="等线" panose="02010600030101010101" pitchFamily="2" charset="-122"/>
                <a:ea typeface="等线" panose="02010600030101010101" pitchFamily="2" charset="-122"/>
              </a:rPr>
              <a:t>社会支持网络</a:t>
            </a:r>
            <a:r>
              <a:rPr lang="zh-CN" altLang="en-US" sz="2000">
                <a:solidFill>
                  <a:schemeClr val="tx1"/>
                </a:solidFill>
                <a:latin typeface="等线" panose="02010600030101010101" pitchFamily="2" charset="-122"/>
                <a:ea typeface="等线" panose="02010600030101010101" pitchFamily="2" charset="-122"/>
              </a:rPr>
              <a:t>，指一群人之间存在的特定联系，也指一群人之间的关系结构以及他们之间存在的交换关系或特定角色。用这些联系的整体特点可以解释这群人的社会行为。</a:t>
            </a:r>
            <a:endParaRPr lang="zh-CN" altLang="en-US" sz="20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a:solidFill>
                  <a:schemeClr val="tx1"/>
                </a:solidFill>
                <a:latin typeface="等线" panose="02010600030101010101" pitchFamily="2" charset="-122"/>
                <a:ea typeface="等线" panose="02010600030101010101" pitchFamily="2" charset="-122"/>
              </a:rPr>
              <a:t>残疾人作为一种社会群体，存在特殊的关系结构和角色，社会工作者可以从残疾人自身存在的关系结构网中寻找可能，进行资源链接等工作。</a:t>
            </a:r>
            <a:endParaRPr lang="zh-CN" altLang="en-US" sz="20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a:solidFill>
                  <a:schemeClr val="tx1"/>
                </a:solidFill>
                <a:latin typeface="等线" panose="02010600030101010101" pitchFamily="2" charset="-122"/>
                <a:ea typeface="等线" panose="02010600030101010101" pitchFamily="2" charset="-122"/>
              </a:rPr>
              <a:t>社会工作在开展实务的过程中，通常使用残疾人个人的关系网、同辈群体关系网、邻里及社区关系网等社会网络介入策略来帮助残疾人个人及残疾人群体解决面对的问题。</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二、实务准则</a:t>
            </a:r>
            <a:endParaRPr lang="en-US" altLang="zh-CN"/>
          </a:p>
        </p:txBody>
      </p:sp>
      <p:sp>
        <p:nvSpPr>
          <p:cNvPr id="24" name="文本框 23"/>
          <p:cNvSpPr txBox="1"/>
          <p:nvPr/>
        </p:nvSpPr>
        <p:spPr>
          <a:xfrm>
            <a:off x="1047750" y="1258570"/>
            <a:ext cx="10542270" cy="119888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800">
                <a:solidFill>
                  <a:schemeClr val="tx1"/>
                </a:solidFill>
                <a:latin typeface="等线" panose="02010600030101010101" pitchFamily="2" charset="-122"/>
                <a:ea typeface="等线" panose="02010600030101010101" pitchFamily="2" charset="-122"/>
              </a:rPr>
              <a:t>（一）实施过程</a:t>
            </a:r>
            <a:endParaRPr lang="zh-CN" altLang="en-US" sz="2800">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endParaRPr lang="zh-CN" altLang="en-US" sz="2000">
              <a:solidFill>
                <a:schemeClr val="tx1"/>
              </a:solidFill>
              <a:latin typeface="等线" panose="02010600030101010101" pitchFamily="2" charset="-122"/>
              <a:ea typeface="等线" panose="02010600030101010101" pitchFamily="2" charset="-122"/>
            </a:endParaRPr>
          </a:p>
        </p:txBody>
      </p:sp>
      <p:sp>
        <p:nvSpPr>
          <p:cNvPr id="13" name="Freeform 10"/>
          <p:cNvSpPr>
            <a:spLocks noEditPoints="1"/>
          </p:cNvSpPr>
          <p:nvPr>
            <p:custDataLst>
              <p:tags r:id="rId2"/>
            </p:custDataLst>
          </p:nvPr>
        </p:nvSpPr>
        <p:spPr bwMode="auto">
          <a:xfrm>
            <a:off x="8484226" y="2147574"/>
            <a:ext cx="2997190" cy="1604223"/>
          </a:xfrm>
          <a:custGeom>
            <a:gdLst>
              <a:gd name="T0" fmla="*/ 0 w 757"/>
              <a:gd name="T1" fmla="*/ 405 h 405"/>
              <a:gd name="T2" fmla="*/ 23 w 757"/>
              <a:gd name="T3" fmla="*/ 387 h 405"/>
              <a:gd name="T4" fmla="*/ 0 w 757"/>
              <a:gd name="T5" fmla="*/ 369 h 405"/>
              <a:gd name="T6" fmla="*/ 150 w 757"/>
              <a:gd name="T7" fmla="*/ 369 h 405"/>
              <a:gd name="T8" fmla="*/ 217 w 757"/>
              <a:gd name="T9" fmla="*/ 405 h 405"/>
              <a:gd name="T10" fmla="*/ 0 w 757"/>
              <a:gd name="T11" fmla="*/ 405 h 405"/>
              <a:gd name="T12" fmla="*/ 757 w 757"/>
              <a:gd name="T13" fmla="*/ 369 h 405"/>
              <a:gd name="T14" fmla="*/ 285 w 757"/>
              <a:gd name="T15" fmla="*/ 369 h 405"/>
              <a:gd name="T16" fmla="*/ 119 w 757"/>
              <a:gd name="T17" fmla="*/ 203 h 405"/>
              <a:gd name="T18" fmla="*/ 285 w 757"/>
              <a:gd name="T19" fmla="*/ 37 h 405"/>
              <a:gd name="T20" fmla="*/ 451 w 757"/>
              <a:gd name="T21" fmla="*/ 203 h 405"/>
              <a:gd name="T22" fmla="*/ 345 w 757"/>
              <a:gd name="T23" fmla="*/ 358 h 405"/>
              <a:gd name="T24" fmla="*/ 416 w 757"/>
              <a:gd name="T25" fmla="*/ 358 h 405"/>
              <a:gd name="T26" fmla="*/ 488 w 757"/>
              <a:gd name="T27" fmla="*/ 203 h 405"/>
              <a:gd name="T28" fmla="*/ 285 w 757"/>
              <a:gd name="T29" fmla="*/ 0 h 405"/>
              <a:gd name="T30" fmla="*/ 82 w 757"/>
              <a:gd name="T31" fmla="*/ 203 h 405"/>
              <a:gd name="T32" fmla="*/ 285 w 757"/>
              <a:gd name="T33" fmla="*/ 405 h 405"/>
              <a:gd name="T34" fmla="*/ 757 w 757"/>
              <a:gd name="T35" fmla="*/ 405 h 405"/>
              <a:gd name="T36" fmla="*/ 757 w 757"/>
              <a:gd name="T37" fmla="*/ 369 h 40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57" h="405">
                <a:moveTo>
                  <a:pt x="0" y="405"/>
                </a:moveTo>
                <a:cubicBezTo>
                  <a:pt x="23" y="387"/>
                  <a:pt x="23" y="387"/>
                  <a:pt x="23" y="387"/>
                </a:cubicBezTo>
                <a:cubicBezTo>
                  <a:pt x="0" y="369"/>
                  <a:pt x="0" y="369"/>
                  <a:pt x="0" y="369"/>
                </a:cubicBezTo>
                <a:cubicBezTo>
                  <a:pt x="150" y="369"/>
                  <a:pt x="150" y="369"/>
                  <a:pt x="150" y="369"/>
                </a:cubicBezTo>
                <a:cubicBezTo>
                  <a:pt x="170" y="385"/>
                  <a:pt x="193" y="397"/>
                  <a:pt x="217" y="405"/>
                </a:cubicBezTo>
                <a:lnTo>
                  <a:pt x="0" y="405"/>
                </a:lnTo>
                <a:close/>
                <a:moveTo>
                  <a:pt x="757" y="369"/>
                </a:moveTo>
                <a:cubicBezTo>
                  <a:pt x="285" y="369"/>
                  <a:pt x="285" y="369"/>
                  <a:pt x="285" y="369"/>
                </a:cubicBezTo>
                <a:cubicBezTo>
                  <a:pt x="194" y="369"/>
                  <a:pt x="119" y="294"/>
                  <a:pt x="119" y="203"/>
                </a:cubicBezTo>
                <a:cubicBezTo>
                  <a:pt x="119" y="111"/>
                  <a:pt x="194" y="37"/>
                  <a:pt x="285" y="37"/>
                </a:cubicBezTo>
                <a:cubicBezTo>
                  <a:pt x="377" y="37"/>
                  <a:pt x="451" y="111"/>
                  <a:pt x="451" y="203"/>
                </a:cubicBezTo>
                <a:cubicBezTo>
                  <a:pt x="451" y="273"/>
                  <a:pt x="407" y="334"/>
                  <a:pt x="345" y="358"/>
                </a:cubicBezTo>
                <a:cubicBezTo>
                  <a:pt x="416" y="358"/>
                  <a:pt x="416" y="358"/>
                  <a:pt x="416" y="358"/>
                </a:cubicBezTo>
                <a:cubicBezTo>
                  <a:pt x="460" y="320"/>
                  <a:pt x="488" y="265"/>
                  <a:pt x="488" y="203"/>
                </a:cubicBezTo>
                <a:cubicBezTo>
                  <a:pt x="488" y="91"/>
                  <a:pt x="397" y="0"/>
                  <a:pt x="285" y="0"/>
                </a:cubicBezTo>
                <a:cubicBezTo>
                  <a:pt x="173" y="0"/>
                  <a:pt x="82" y="91"/>
                  <a:pt x="82" y="203"/>
                </a:cubicBezTo>
                <a:cubicBezTo>
                  <a:pt x="82" y="315"/>
                  <a:pt x="173" y="405"/>
                  <a:pt x="285" y="405"/>
                </a:cubicBezTo>
                <a:cubicBezTo>
                  <a:pt x="757" y="405"/>
                  <a:pt x="757" y="405"/>
                  <a:pt x="757" y="405"/>
                </a:cubicBezTo>
                <a:lnTo>
                  <a:pt x="757" y="369"/>
                </a:lnTo>
                <a:close/>
              </a:path>
            </a:pathLst>
          </a:custGeom>
          <a:gradFill>
            <a:gsLst>
              <a:gs pos="33000">
                <a:srgbClr val="376FFF"/>
              </a:gs>
              <a:gs pos="99999">
                <a:srgbClr val="376FFF">
                  <a:lumMod val="40000"/>
                  <a:lumOff val="60000"/>
                </a:srgbClr>
              </a:gs>
            </a:gsLst>
            <a:lin ang="10800000" scaled="1"/>
          </a:gra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ru-RU" sz="1800" b="0" i="0" u="none" strike="noStrike" kern="1200" cap="none" spc="0" normalizeH="0" baseline="0" noProof="0">
              <a:ln>
                <a:noFill/>
              </a:ln>
              <a:solidFill>
                <a:srgbClr val="000000"/>
              </a:solidFill>
              <a:effectLst/>
              <a:uLnTx/>
              <a:uFillTx/>
              <a:latin typeface="Arial"/>
              <a:ea typeface="微软雅黑" panose="020b0503020204020204" pitchFamily="34" charset="-122"/>
              <a:cs typeface="+mn-cs"/>
            </a:endParaRPr>
          </a:p>
        </p:txBody>
      </p:sp>
      <p:sp>
        <p:nvSpPr>
          <p:cNvPr id="3" name="Freeform 6"/>
          <p:cNvSpPr>
            <a:spLocks noEditPoints="1"/>
          </p:cNvSpPr>
          <p:nvPr>
            <p:custDataLst>
              <p:tags r:id="rId3"/>
            </p:custDataLst>
          </p:nvPr>
        </p:nvSpPr>
        <p:spPr bwMode="auto">
          <a:xfrm>
            <a:off x="992823" y="2143125"/>
            <a:ext cx="2997190" cy="1608652"/>
          </a:xfrm>
          <a:custGeom>
            <a:gdLst>
              <a:gd name="T0" fmla="*/ 404 w 755"/>
              <a:gd name="T1" fmla="*/ 405 h 405"/>
              <a:gd name="T2" fmla="*/ 0 w 755"/>
              <a:gd name="T3" fmla="*/ 405 h 405"/>
              <a:gd name="T4" fmla="*/ 0 w 755"/>
              <a:gd name="T5" fmla="*/ 369 h 405"/>
              <a:gd name="T6" fmla="*/ 337 w 755"/>
              <a:gd name="T7" fmla="*/ 369 h 405"/>
              <a:gd name="T8" fmla="*/ 404 w 755"/>
              <a:gd name="T9" fmla="*/ 405 h 405"/>
              <a:gd name="T10" fmla="*/ 733 w 755"/>
              <a:gd name="T11" fmla="*/ 369 h 405"/>
              <a:gd name="T12" fmla="*/ 472 w 755"/>
              <a:gd name="T13" fmla="*/ 369 h 405"/>
              <a:gd name="T14" fmla="*/ 306 w 755"/>
              <a:gd name="T15" fmla="*/ 203 h 405"/>
              <a:gd name="T16" fmla="*/ 472 w 755"/>
              <a:gd name="T17" fmla="*/ 37 h 405"/>
              <a:gd name="T18" fmla="*/ 638 w 755"/>
              <a:gd name="T19" fmla="*/ 203 h 405"/>
              <a:gd name="T20" fmla="*/ 531 w 755"/>
              <a:gd name="T21" fmla="*/ 358 h 405"/>
              <a:gd name="T22" fmla="*/ 603 w 755"/>
              <a:gd name="T23" fmla="*/ 358 h 405"/>
              <a:gd name="T24" fmla="*/ 675 w 755"/>
              <a:gd name="T25" fmla="*/ 203 h 405"/>
              <a:gd name="T26" fmla="*/ 472 w 755"/>
              <a:gd name="T27" fmla="*/ 0 h 405"/>
              <a:gd name="T28" fmla="*/ 269 w 755"/>
              <a:gd name="T29" fmla="*/ 203 h 405"/>
              <a:gd name="T30" fmla="*/ 472 w 755"/>
              <a:gd name="T31" fmla="*/ 405 h 405"/>
              <a:gd name="T32" fmla="*/ 733 w 755"/>
              <a:gd name="T33" fmla="*/ 405 h 405"/>
              <a:gd name="T34" fmla="*/ 755 w 755"/>
              <a:gd name="T35" fmla="*/ 387 h 405"/>
              <a:gd name="T36" fmla="*/ 733 w 755"/>
              <a:gd name="T37" fmla="*/ 369 h 40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55" h="405">
                <a:moveTo>
                  <a:pt x="404" y="405"/>
                </a:moveTo>
                <a:cubicBezTo>
                  <a:pt x="0" y="405"/>
                  <a:pt x="0" y="405"/>
                  <a:pt x="0" y="405"/>
                </a:cubicBezTo>
                <a:cubicBezTo>
                  <a:pt x="0" y="369"/>
                  <a:pt x="0" y="369"/>
                  <a:pt x="0" y="369"/>
                </a:cubicBezTo>
                <a:cubicBezTo>
                  <a:pt x="337" y="369"/>
                  <a:pt x="337" y="369"/>
                  <a:pt x="337" y="369"/>
                </a:cubicBezTo>
                <a:cubicBezTo>
                  <a:pt x="357" y="385"/>
                  <a:pt x="379" y="397"/>
                  <a:pt x="404" y="405"/>
                </a:cubicBezTo>
                <a:close/>
                <a:moveTo>
                  <a:pt x="733" y="369"/>
                </a:moveTo>
                <a:cubicBezTo>
                  <a:pt x="472" y="369"/>
                  <a:pt x="472" y="369"/>
                  <a:pt x="472" y="369"/>
                </a:cubicBezTo>
                <a:cubicBezTo>
                  <a:pt x="380" y="369"/>
                  <a:pt x="306" y="294"/>
                  <a:pt x="306" y="203"/>
                </a:cubicBezTo>
                <a:cubicBezTo>
                  <a:pt x="306" y="111"/>
                  <a:pt x="380" y="37"/>
                  <a:pt x="472" y="37"/>
                </a:cubicBezTo>
                <a:cubicBezTo>
                  <a:pt x="563" y="37"/>
                  <a:pt x="638" y="111"/>
                  <a:pt x="638" y="203"/>
                </a:cubicBezTo>
                <a:cubicBezTo>
                  <a:pt x="638" y="273"/>
                  <a:pt x="593" y="334"/>
                  <a:pt x="531" y="358"/>
                </a:cubicBezTo>
                <a:cubicBezTo>
                  <a:pt x="603" y="358"/>
                  <a:pt x="603" y="358"/>
                  <a:pt x="603" y="358"/>
                </a:cubicBezTo>
                <a:cubicBezTo>
                  <a:pt x="647" y="320"/>
                  <a:pt x="675" y="265"/>
                  <a:pt x="675" y="203"/>
                </a:cubicBezTo>
                <a:cubicBezTo>
                  <a:pt x="675" y="91"/>
                  <a:pt x="584" y="0"/>
                  <a:pt x="472" y="0"/>
                </a:cubicBezTo>
                <a:cubicBezTo>
                  <a:pt x="360" y="0"/>
                  <a:pt x="269" y="91"/>
                  <a:pt x="269" y="203"/>
                </a:cubicBezTo>
                <a:cubicBezTo>
                  <a:pt x="269" y="315"/>
                  <a:pt x="360" y="405"/>
                  <a:pt x="472" y="405"/>
                </a:cubicBezTo>
                <a:cubicBezTo>
                  <a:pt x="733" y="405"/>
                  <a:pt x="733" y="405"/>
                  <a:pt x="733" y="405"/>
                </a:cubicBezTo>
                <a:cubicBezTo>
                  <a:pt x="755" y="387"/>
                  <a:pt x="755" y="387"/>
                  <a:pt x="755" y="387"/>
                </a:cubicBezTo>
                <a:lnTo>
                  <a:pt x="733" y="369"/>
                </a:lnTo>
                <a:close/>
              </a:path>
            </a:pathLst>
          </a:custGeom>
          <a:gradFill>
            <a:gsLst>
              <a:gs pos="33000">
                <a:srgbClr val="376FFF"/>
              </a:gs>
              <a:gs pos="99999">
                <a:srgbClr val="376FFF">
                  <a:lumMod val="40000"/>
                  <a:lumOff val="60000"/>
                </a:srgbClr>
              </a:gs>
            </a:gsLst>
            <a:lin ang="10800000" scaled="1"/>
          </a:gra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ru-RU" sz="1800" b="0" i="0" u="none" strike="noStrike" kern="1200" cap="none" spc="0" normalizeH="0" baseline="0" noProof="0">
              <a:ln>
                <a:noFill/>
              </a:ln>
              <a:solidFill>
                <a:srgbClr val="000000"/>
              </a:solidFill>
              <a:effectLst/>
              <a:uLnTx/>
              <a:uFillTx/>
              <a:latin typeface="Arial"/>
              <a:ea typeface="微软雅黑" panose="020b0503020204020204" pitchFamily="34" charset="-122"/>
              <a:cs typeface="+mn-cs"/>
            </a:endParaRPr>
          </a:p>
        </p:txBody>
      </p:sp>
      <p:sp>
        <p:nvSpPr>
          <p:cNvPr id="5" name="Freeform 7"/>
          <p:cNvSpPr>
            <a:spLocks noEditPoints="1"/>
          </p:cNvSpPr>
          <p:nvPr>
            <p:custDataLst>
              <p:tags r:id="rId4"/>
            </p:custDataLst>
          </p:nvPr>
        </p:nvSpPr>
        <p:spPr bwMode="auto">
          <a:xfrm>
            <a:off x="3982622" y="2143125"/>
            <a:ext cx="2259064" cy="1608652"/>
          </a:xfrm>
          <a:custGeom>
            <a:gdLst>
              <a:gd name="T0" fmla="*/ 0 w 569"/>
              <a:gd name="T1" fmla="*/ 405 h 405"/>
              <a:gd name="T2" fmla="*/ 22 w 569"/>
              <a:gd name="T3" fmla="*/ 387 h 405"/>
              <a:gd name="T4" fmla="*/ 0 w 569"/>
              <a:gd name="T5" fmla="*/ 369 h 405"/>
              <a:gd name="T6" fmla="*/ 150 w 569"/>
              <a:gd name="T7" fmla="*/ 369 h 405"/>
              <a:gd name="T8" fmla="*/ 217 w 569"/>
              <a:gd name="T9" fmla="*/ 405 h 405"/>
              <a:gd name="T10" fmla="*/ 0 w 569"/>
              <a:gd name="T11" fmla="*/ 405 h 405"/>
              <a:gd name="T12" fmla="*/ 546 w 569"/>
              <a:gd name="T13" fmla="*/ 369 h 405"/>
              <a:gd name="T14" fmla="*/ 285 w 569"/>
              <a:gd name="T15" fmla="*/ 369 h 405"/>
              <a:gd name="T16" fmla="*/ 119 w 569"/>
              <a:gd name="T17" fmla="*/ 203 h 405"/>
              <a:gd name="T18" fmla="*/ 285 w 569"/>
              <a:gd name="T19" fmla="*/ 37 h 405"/>
              <a:gd name="T20" fmla="*/ 451 w 569"/>
              <a:gd name="T21" fmla="*/ 203 h 405"/>
              <a:gd name="T22" fmla="*/ 345 w 569"/>
              <a:gd name="T23" fmla="*/ 358 h 405"/>
              <a:gd name="T24" fmla="*/ 416 w 569"/>
              <a:gd name="T25" fmla="*/ 358 h 405"/>
              <a:gd name="T26" fmla="*/ 488 w 569"/>
              <a:gd name="T27" fmla="*/ 203 h 405"/>
              <a:gd name="T28" fmla="*/ 285 w 569"/>
              <a:gd name="T29" fmla="*/ 0 h 405"/>
              <a:gd name="T30" fmla="*/ 82 w 569"/>
              <a:gd name="T31" fmla="*/ 203 h 405"/>
              <a:gd name="T32" fmla="*/ 285 w 569"/>
              <a:gd name="T33" fmla="*/ 405 h 405"/>
              <a:gd name="T34" fmla="*/ 546 w 569"/>
              <a:gd name="T35" fmla="*/ 405 h 405"/>
              <a:gd name="T36" fmla="*/ 569 w 569"/>
              <a:gd name="T37" fmla="*/ 387 h 405"/>
              <a:gd name="T38" fmla="*/ 546 w 569"/>
              <a:gd name="T39" fmla="*/ 369 h 40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69" h="405">
                <a:moveTo>
                  <a:pt x="0" y="405"/>
                </a:moveTo>
                <a:cubicBezTo>
                  <a:pt x="22" y="387"/>
                  <a:pt x="22" y="387"/>
                  <a:pt x="22" y="387"/>
                </a:cubicBezTo>
                <a:cubicBezTo>
                  <a:pt x="0" y="369"/>
                  <a:pt x="0" y="369"/>
                  <a:pt x="0" y="369"/>
                </a:cubicBezTo>
                <a:cubicBezTo>
                  <a:pt x="150" y="369"/>
                  <a:pt x="150" y="369"/>
                  <a:pt x="150" y="369"/>
                </a:cubicBezTo>
                <a:cubicBezTo>
                  <a:pt x="170" y="385"/>
                  <a:pt x="193" y="397"/>
                  <a:pt x="217" y="405"/>
                </a:cubicBezTo>
                <a:lnTo>
                  <a:pt x="0" y="405"/>
                </a:lnTo>
                <a:close/>
                <a:moveTo>
                  <a:pt x="546" y="369"/>
                </a:moveTo>
                <a:cubicBezTo>
                  <a:pt x="285" y="369"/>
                  <a:pt x="285" y="369"/>
                  <a:pt x="285" y="369"/>
                </a:cubicBezTo>
                <a:cubicBezTo>
                  <a:pt x="194" y="369"/>
                  <a:pt x="119" y="294"/>
                  <a:pt x="119" y="203"/>
                </a:cubicBezTo>
                <a:cubicBezTo>
                  <a:pt x="119" y="111"/>
                  <a:pt x="194" y="37"/>
                  <a:pt x="285" y="37"/>
                </a:cubicBezTo>
                <a:cubicBezTo>
                  <a:pt x="377" y="37"/>
                  <a:pt x="451" y="111"/>
                  <a:pt x="451" y="203"/>
                </a:cubicBezTo>
                <a:cubicBezTo>
                  <a:pt x="451" y="273"/>
                  <a:pt x="407" y="334"/>
                  <a:pt x="345" y="358"/>
                </a:cubicBezTo>
                <a:cubicBezTo>
                  <a:pt x="416" y="358"/>
                  <a:pt x="416" y="358"/>
                  <a:pt x="416" y="358"/>
                </a:cubicBezTo>
                <a:cubicBezTo>
                  <a:pt x="460" y="320"/>
                  <a:pt x="488" y="265"/>
                  <a:pt x="488" y="203"/>
                </a:cubicBezTo>
                <a:cubicBezTo>
                  <a:pt x="488" y="91"/>
                  <a:pt x="397" y="0"/>
                  <a:pt x="285" y="0"/>
                </a:cubicBezTo>
                <a:cubicBezTo>
                  <a:pt x="173" y="0"/>
                  <a:pt x="82" y="91"/>
                  <a:pt x="82" y="203"/>
                </a:cubicBezTo>
                <a:cubicBezTo>
                  <a:pt x="82" y="315"/>
                  <a:pt x="173" y="405"/>
                  <a:pt x="285" y="405"/>
                </a:cubicBezTo>
                <a:cubicBezTo>
                  <a:pt x="546" y="405"/>
                  <a:pt x="546" y="405"/>
                  <a:pt x="546" y="405"/>
                </a:cubicBezTo>
                <a:cubicBezTo>
                  <a:pt x="569" y="387"/>
                  <a:pt x="569" y="387"/>
                  <a:pt x="569" y="387"/>
                </a:cubicBezTo>
                <a:lnTo>
                  <a:pt x="546" y="369"/>
                </a:lnTo>
                <a:close/>
              </a:path>
            </a:pathLst>
          </a:custGeom>
          <a:gradFill>
            <a:gsLst>
              <a:gs pos="33000">
                <a:srgbClr val="376FFF"/>
              </a:gs>
              <a:gs pos="99999">
                <a:srgbClr val="376FFF">
                  <a:lumMod val="40000"/>
                  <a:lumOff val="60000"/>
                </a:srgbClr>
              </a:gs>
            </a:gsLst>
            <a:lin ang="10800000" scaled="1"/>
          </a:gra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ru-RU" sz="1800" b="0" i="0" u="none" strike="noStrike" kern="1200" cap="none" spc="0" normalizeH="0" baseline="0" noProof="0">
              <a:ln>
                <a:noFill/>
              </a:ln>
              <a:solidFill>
                <a:srgbClr val="000000"/>
              </a:solidFill>
              <a:effectLst/>
              <a:uLnTx/>
              <a:uFillTx/>
              <a:latin typeface="Arial"/>
              <a:ea typeface="微软雅黑" panose="020b0503020204020204" pitchFamily="34" charset="-122"/>
              <a:cs typeface="+mn-cs"/>
            </a:endParaRPr>
          </a:p>
        </p:txBody>
      </p:sp>
      <p:sp>
        <p:nvSpPr>
          <p:cNvPr id="10" name="Freeform 7"/>
          <p:cNvSpPr>
            <a:spLocks noEditPoints="1"/>
          </p:cNvSpPr>
          <p:nvPr>
            <p:custDataLst>
              <p:tags r:id="rId5"/>
            </p:custDataLst>
          </p:nvPr>
        </p:nvSpPr>
        <p:spPr bwMode="auto">
          <a:xfrm>
            <a:off x="6233869" y="2143125"/>
            <a:ext cx="2259064" cy="1608652"/>
          </a:xfrm>
          <a:custGeom>
            <a:gdLst>
              <a:gd name="T0" fmla="*/ 0 w 569"/>
              <a:gd name="T1" fmla="*/ 405 h 405"/>
              <a:gd name="T2" fmla="*/ 22 w 569"/>
              <a:gd name="T3" fmla="*/ 387 h 405"/>
              <a:gd name="T4" fmla="*/ 0 w 569"/>
              <a:gd name="T5" fmla="*/ 369 h 405"/>
              <a:gd name="T6" fmla="*/ 150 w 569"/>
              <a:gd name="T7" fmla="*/ 369 h 405"/>
              <a:gd name="T8" fmla="*/ 217 w 569"/>
              <a:gd name="T9" fmla="*/ 405 h 405"/>
              <a:gd name="T10" fmla="*/ 0 w 569"/>
              <a:gd name="T11" fmla="*/ 405 h 405"/>
              <a:gd name="T12" fmla="*/ 546 w 569"/>
              <a:gd name="T13" fmla="*/ 369 h 405"/>
              <a:gd name="T14" fmla="*/ 285 w 569"/>
              <a:gd name="T15" fmla="*/ 369 h 405"/>
              <a:gd name="T16" fmla="*/ 119 w 569"/>
              <a:gd name="T17" fmla="*/ 203 h 405"/>
              <a:gd name="T18" fmla="*/ 285 w 569"/>
              <a:gd name="T19" fmla="*/ 37 h 405"/>
              <a:gd name="T20" fmla="*/ 451 w 569"/>
              <a:gd name="T21" fmla="*/ 203 h 405"/>
              <a:gd name="T22" fmla="*/ 345 w 569"/>
              <a:gd name="T23" fmla="*/ 358 h 405"/>
              <a:gd name="T24" fmla="*/ 416 w 569"/>
              <a:gd name="T25" fmla="*/ 358 h 405"/>
              <a:gd name="T26" fmla="*/ 488 w 569"/>
              <a:gd name="T27" fmla="*/ 203 h 405"/>
              <a:gd name="T28" fmla="*/ 285 w 569"/>
              <a:gd name="T29" fmla="*/ 0 h 405"/>
              <a:gd name="T30" fmla="*/ 82 w 569"/>
              <a:gd name="T31" fmla="*/ 203 h 405"/>
              <a:gd name="T32" fmla="*/ 285 w 569"/>
              <a:gd name="T33" fmla="*/ 405 h 405"/>
              <a:gd name="T34" fmla="*/ 546 w 569"/>
              <a:gd name="T35" fmla="*/ 405 h 405"/>
              <a:gd name="T36" fmla="*/ 569 w 569"/>
              <a:gd name="T37" fmla="*/ 387 h 405"/>
              <a:gd name="T38" fmla="*/ 546 w 569"/>
              <a:gd name="T39" fmla="*/ 369 h 40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69" h="405">
                <a:moveTo>
                  <a:pt x="0" y="405"/>
                </a:moveTo>
                <a:cubicBezTo>
                  <a:pt x="22" y="387"/>
                  <a:pt x="22" y="387"/>
                  <a:pt x="22" y="387"/>
                </a:cubicBezTo>
                <a:cubicBezTo>
                  <a:pt x="0" y="369"/>
                  <a:pt x="0" y="369"/>
                  <a:pt x="0" y="369"/>
                </a:cubicBezTo>
                <a:cubicBezTo>
                  <a:pt x="150" y="369"/>
                  <a:pt x="150" y="369"/>
                  <a:pt x="150" y="369"/>
                </a:cubicBezTo>
                <a:cubicBezTo>
                  <a:pt x="170" y="385"/>
                  <a:pt x="193" y="397"/>
                  <a:pt x="217" y="405"/>
                </a:cubicBezTo>
                <a:lnTo>
                  <a:pt x="0" y="405"/>
                </a:lnTo>
                <a:close/>
                <a:moveTo>
                  <a:pt x="546" y="369"/>
                </a:moveTo>
                <a:cubicBezTo>
                  <a:pt x="285" y="369"/>
                  <a:pt x="285" y="369"/>
                  <a:pt x="285" y="369"/>
                </a:cubicBezTo>
                <a:cubicBezTo>
                  <a:pt x="194" y="369"/>
                  <a:pt x="119" y="294"/>
                  <a:pt x="119" y="203"/>
                </a:cubicBezTo>
                <a:cubicBezTo>
                  <a:pt x="119" y="111"/>
                  <a:pt x="194" y="37"/>
                  <a:pt x="285" y="37"/>
                </a:cubicBezTo>
                <a:cubicBezTo>
                  <a:pt x="377" y="37"/>
                  <a:pt x="451" y="111"/>
                  <a:pt x="451" y="203"/>
                </a:cubicBezTo>
                <a:cubicBezTo>
                  <a:pt x="451" y="273"/>
                  <a:pt x="407" y="334"/>
                  <a:pt x="345" y="358"/>
                </a:cubicBezTo>
                <a:cubicBezTo>
                  <a:pt x="416" y="358"/>
                  <a:pt x="416" y="358"/>
                  <a:pt x="416" y="358"/>
                </a:cubicBezTo>
                <a:cubicBezTo>
                  <a:pt x="460" y="320"/>
                  <a:pt x="488" y="265"/>
                  <a:pt x="488" y="203"/>
                </a:cubicBezTo>
                <a:cubicBezTo>
                  <a:pt x="488" y="91"/>
                  <a:pt x="397" y="0"/>
                  <a:pt x="285" y="0"/>
                </a:cubicBezTo>
                <a:cubicBezTo>
                  <a:pt x="173" y="0"/>
                  <a:pt x="82" y="91"/>
                  <a:pt x="82" y="203"/>
                </a:cubicBezTo>
                <a:cubicBezTo>
                  <a:pt x="82" y="315"/>
                  <a:pt x="173" y="405"/>
                  <a:pt x="285" y="405"/>
                </a:cubicBezTo>
                <a:cubicBezTo>
                  <a:pt x="546" y="405"/>
                  <a:pt x="546" y="405"/>
                  <a:pt x="546" y="405"/>
                </a:cubicBezTo>
                <a:cubicBezTo>
                  <a:pt x="569" y="387"/>
                  <a:pt x="569" y="387"/>
                  <a:pt x="569" y="387"/>
                </a:cubicBezTo>
                <a:lnTo>
                  <a:pt x="546" y="369"/>
                </a:lnTo>
                <a:close/>
              </a:path>
            </a:pathLst>
          </a:custGeom>
          <a:gradFill>
            <a:gsLst>
              <a:gs pos="33000">
                <a:srgbClr val="376FFF"/>
              </a:gs>
              <a:gs pos="99999">
                <a:srgbClr val="376FFF">
                  <a:lumMod val="40000"/>
                  <a:lumOff val="60000"/>
                </a:srgbClr>
              </a:gs>
            </a:gsLst>
            <a:lin ang="10800000" scaled="1"/>
          </a:gra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ru-RU" sz="1800" b="0" i="0" u="none" strike="noStrike" kern="1200" cap="none" spc="0" normalizeH="0" baseline="0" noProof="0">
              <a:ln>
                <a:noFill/>
              </a:ln>
              <a:solidFill>
                <a:srgbClr val="000000"/>
              </a:solidFill>
              <a:effectLst/>
              <a:uLnTx/>
              <a:uFillTx/>
              <a:latin typeface="Arial"/>
              <a:ea typeface="微软雅黑" panose="020b0503020204020204" pitchFamily="34" charset="-122"/>
              <a:cs typeface="+mn-cs"/>
            </a:endParaRPr>
          </a:p>
        </p:txBody>
      </p:sp>
      <p:sp>
        <p:nvSpPr>
          <p:cNvPr id="19" name="正文"/>
          <p:cNvSpPr txBox="1"/>
          <p:nvPr>
            <p:custDataLst>
              <p:tags r:id="rId6"/>
            </p:custDataLst>
          </p:nvPr>
        </p:nvSpPr>
        <p:spPr>
          <a:xfrm>
            <a:off x="2162938" y="4793902"/>
            <a:ext cx="1495224" cy="1916571"/>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30000"/>
              </a:lnSpc>
              <a:spcBef>
                <a:spcPct val="0"/>
              </a:spcBef>
              <a:spcAft>
                <a:spcPct val="0"/>
              </a:spcAft>
              <a:buClrTx/>
              <a:buSzTx/>
              <a:buFontTx/>
              <a:buNone/>
            </a:pPr>
            <a:r>
              <a:rPr kumimoji="0" lang="zh-CN" altLang="en-US" sz="1400" b="0" i="0" u="none" strike="noStrike" kern="1200" cap="none" spc="150" normalizeH="0" baseline="0" noProof="0">
                <a:ln>
                  <a:noFill/>
                </a:ln>
                <a:solidFill>
                  <a:srgbClr val="000000">
                    <a:lumMod val="65000"/>
                    <a:lumOff val="35000"/>
                  </a:srgbClr>
                </a:solidFill>
                <a:effectLst/>
                <a:uLnTx/>
                <a:uFillTx/>
                <a:latin typeface="+mn-ea"/>
                <a:cs typeface="+mn-cs"/>
              </a:rPr>
              <a:t>建立专业关系、营造小组氛围、制定小组规范。增加组员贡献，提升组员归属感。</a:t>
            </a:r>
            <a:endParaRPr kumimoji="0" lang="zh-CN" altLang="en-US" sz="1400" b="0" i="0" u="none" strike="noStrike" kern="1200" cap="none" spc="150" normalizeH="0" baseline="0" noProof="0">
              <a:ln>
                <a:noFill/>
              </a:ln>
              <a:solidFill>
                <a:srgbClr val="000000">
                  <a:lumMod val="65000"/>
                  <a:lumOff val="35000"/>
                </a:srgbClr>
              </a:solidFill>
              <a:effectLst/>
              <a:uLnTx/>
              <a:uFillTx/>
              <a:latin typeface="+mn-ea"/>
              <a:cs typeface="+mn-cs"/>
            </a:endParaRPr>
          </a:p>
        </p:txBody>
      </p:sp>
      <p:sp>
        <p:nvSpPr>
          <p:cNvPr id="20" name="标题"/>
          <p:cNvSpPr txBox="1"/>
          <p:nvPr>
            <p:custDataLst>
              <p:tags r:id="rId7"/>
            </p:custDataLst>
          </p:nvPr>
        </p:nvSpPr>
        <p:spPr>
          <a:xfrm>
            <a:off x="1839043" y="4178146"/>
            <a:ext cx="2143699" cy="523215"/>
          </a:xfrm>
          <a:prstGeom prst="rect">
            <a:avLst/>
          </a:prstGeom>
          <a:noFill/>
        </p:spPr>
        <p:txBody>
          <a:bodyPr wrap="square" lIns="0" tIns="0" rIns="0" bIns="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zh-CN" altLang="en-US" sz="2000" b="1" i="0" u="none" strike="noStrike" kern="1200" cap="none" spc="300" normalizeH="0" baseline="0" noProof="0">
                <a:ln>
                  <a:noFill/>
                </a:ln>
                <a:solidFill>
                  <a:srgbClr val="000000">
                    <a:lumMod val="85000"/>
                    <a:lumOff val="15000"/>
                  </a:srgbClr>
                </a:solidFill>
                <a:effectLst/>
                <a:uLnTx/>
                <a:uFillTx/>
                <a:latin typeface="+mj-ea"/>
                <a:ea typeface="+mj-ea"/>
                <a:cs typeface="+mn-cs"/>
              </a:rPr>
              <a:t>发展阶段</a:t>
            </a:r>
            <a:endParaRPr kumimoji="0" lang="zh-CN" altLang="en-US" sz="2000" b="1" i="0" u="none" strike="noStrike" kern="1200" cap="none" spc="300" normalizeH="0" baseline="0" noProof="0">
              <a:ln>
                <a:noFill/>
              </a:ln>
              <a:solidFill>
                <a:srgbClr val="000000">
                  <a:lumMod val="85000"/>
                  <a:lumOff val="15000"/>
                </a:srgbClr>
              </a:solidFill>
              <a:effectLst/>
              <a:uLnTx/>
              <a:uFillTx/>
              <a:latin typeface="+mj-ea"/>
              <a:ea typeface="+mj-ea"/>
              <a:cs typeface="+mn-cs"/>
            </a:endParaRPr>
          </a:p>
        </p:txBody>
      </p:sp>
      <p:sp>
        <p:nvSpPr>
          <p:cNvPr id="21" name="正文"/>
          <p:cNvSpPr txBox="1"/>
          <p:nvPr>
            <p:custDataLst>
              <p:tags r:id="rId8"/>
            </p:custDataLst>
          </p:nvPr>
        </p:nvSpPr>
        <p:spPr>
          <a:xfrm>
            <a:off x="4090035" y="4793615"/>
            <a:ext cx="1887855" cy="1916430"/>
          </a:xfrm>
          <a:prstGeom prst="rect">
            <a:avLst/>
          </a:prstGeom>
          <a:noFill/>
        </p:spPr>
        <p:txBody>
          <a:bodyPr wrap="square" lIns="0" tIns="0" rIns="0" bIns="0" rtlCol="0" anchor="t" anchorCtr="0"/>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20000"/>
              </a:lnSpc>
              <a:spcBef>
                <a:spcPct val="0"/>
              </a:spcBef>
              <a:spcAft>
                <a:spcPct val="0"/>
              </a:spcAft>
              <a:buClrTx/>
              <a:buSzTx/>
              <a:buFontTx/>
              <a:buNone/>
            </a:pPr>
            <a:r>
              <a:rPr kumimoji="0" lang="zh-CN" altLang="en-US" sz="1400" b="0" i="0" u="none" strike="noStrike" kern="1200" cap="none" spc="150" normalizeH="0" baseline="0" noProof="0">
                <a:ln>
                  <a:noFill/>
                </a:ln>
                <a:solidFill>
                  <a:srgbClr val="000000">
                    <a:lumMod val="65000"/>
                    <a:lumOff val="35000"/>
                  </a:srgbClr>
                </a:solidFill>
                <a:effectLst/>
                <a:uLnTx/>
                <a:uFillTx/>
                <a:latin typeface="+mn-ea"/>
                <a:cs typeface="+mn-cs"/>
              </a:rPr>
              <a:t>成员与成员之间、成员与社工之间发生冲突，互争权力及空间。在这一阶段，成员逐渐产生角色意识，由此可能产生次团体以及受排挤者，也会挑战权威</a:t>
            </a:r>
            <a:endParaRPr kumimoji="0" lang="zh-CN" altLang="en-US" sz="1400" b="0" i="0" u="none" strike="noStrike" kern="1200" cap="none" spc="150" normalizeH="0" baseline="0" noProof="0">
              <a:ln>
                <a:noFill/>
              </a:ln>
              <a:solidFill>
                <a:srgbClr val="000000">
                  <a:lumMod val="65000"/>
                  <a:lumOff val="35000"/>
                </a:srgbClr>
              </a:solidFill>
              <a:effectLst/>
              <a:uLnTx/>
              <a:uFillTx/>
              <a:latin typeface="+mn-ea"/>
              <a:cs typeface="+mn-cs"/>
            </a:endParaRPr>
          </a:p>
        </p:txBody>
      </p:sp>
      <p:sp>
        <p:nvSpPr>
          <p:cNvPr id="22" name="标题"/>
          <p:cNvSpPr txBox="1"/>
          <p:nvPr>
            <p:custDataLst>
              <p:tags r:id="rId9"/>
            </p:custDataLst>
          </p:nvPr>
        </p:nvSpPr>
        <p:spPr>
          <a:xfrm>
            <a:off x="4089400" y="4178146"/>
            <a:ext cx="2143699" cy="523215"/>
          </a:xfrm>
          <a:prstGeom prst="rect">
            <a:avLst/>
          </a:prstGeom>
          <a:noFill/>
        </p:spPr>
        <p:txBody>
          <a:bodyPr wrap="square" lIns="0" tIns="0" rIns="0" bIns="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zh-CN" altLang="en-US" sz="2000" b="1" i="0" u="none" strike="noStrike" kern="1200" cap="none" spc="300" normalizeH="0" baseline="0" noProof="0">
                <a:ln>
                  <a:noFill/>
                </a:ln>
                <a:solidFill>
                  <a:srgbClr val="000000">
                    <a:lumMod val="85000"/>
                    <a:lumOff val="15000"/>
                  </a:srgbClr>
                </a:solidFill>
                <a:effectLst/>
                <a:uLnTx/>
                <a:uFillTx/>
                <a:latin typeface="+mj-ea"/>
                <a:ea typeface="+mj-ea"/>
                <a:cs typeface="+mn-cs"/>
              </a:rPr>
              <a:t>过渡阶段</a:t>
            </a:r>
            <a:endParaRPr kumimoji="0" lang="zh-CN" altLang="en-US" sz="2000" b="1" i="0" u="none" strike="noStrike" kern="1200" cap="none" spc="300" normalizeH="0" baseline="0" noProof="0">
              <a:ln>
                <a:noFill/>
              </a:ln>
              <a:solidFill>
                <a:srgbClr val="000000">
                  <a:lumMod val="85000"/>
                  <a:lumOff val="15000"/>
                </a:srgbClr>
              </a:solidFill>
              <a:effectLst/>
              <a:uLnTx/>
              <a:uFillTx/>
              <a:latin typeface="+mj-ea"/>
              <a:ea typeface="+mj-ea"/>
              <a:cs typeface="+mn-cs"/>
            </a:endParaRPr>
          </a:p>
        </p:txBody>
      </p:sp>
      <p:sp>
        <p:nvSpPr>
          <p:cNvPr id="23" name="正文"/>
          <p:cNvSpPr txBox="1"/>
          <p:nvPr>
            <p:custDataLst>
              <p:tags r:id="rId10"/>
            </p:custDataLst>
          </p:nvPr>
        </p:nvSpPr>
        <p:spPr>
          <a:xfrm>
            <a:off x="6573520" y="4793615"/>
            <a:ext cx="1910715" cy="1916430"/>
          </a:xfrm>
          <a:prstGeom prst="rect">
            <a:avLst/>
          </a:prstGeom>
          <a:noFill/>
        </p:spPr>
        <p:txBody>
          <a:bodyPr wrap="square" lIns="0" tIns="0" rIns="0" bIns="0" rtlCol="0" anchor="t" anchorCtr="0"/>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rPr>
              <a:t>小组已形成良好的信任关系和支持网络，在此条件下，社工可以采用不同的介入手法，促进成员对过往经验中的矛盾进行反思，通过合作协商寻求并总结解决冲突的有效方法。</a:t>
            </a:r>
            <a:endPar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endParaRPr>
          </a:p>
        </p:txBody>
      </p:sp>
      <p:sp>
        <p:nvSpPr>
          <p:cNvPr id="2" name="标题"/>
          <p:cNvSpPr txBox="1"/>
          <p:nvPr>
            <p:custDataLst>
              <p:tags r:id="rId11"/>
            </p:custDataLst>
          </p:nvPr>
        </p:nvSpPr>
        <p:spPr>
          <a:xfrm>
            <a:off x="6340647" y="4178146"/>
            <a:ext cx="2143699" cy="523215"/>
          </a:xfrm>
          <a:prstGeom prst="rect">
            <a:avLst/>
          </a:prstGeom>
          <a:noFill/>
        </p:spPr>
        <p:txBody>
          <a:bodyPr wrap="square" lIns="0" tIns="0" rIns="0" bIns="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zh-CN" altLang="en-US" sz="2000" b="1" i="0" u="none" strike="noStrike" kern="1200" cap="none" spc="300" normalizeH="0" baseline="0" noProof="0">
                <a:ln>
                  <a:noFill/>
                </a:ln>
                <a:solidFill>
                  <a:srgbClr val="000000">
                    <a:lumMod val="85000"/>
                    <a:lumOff val="15000"/>
                  </a:srgbClr>
                </a:solidFill>
                <a:effectLst/>
                <a:uLnTx/>
                <a:uFillTx/>
                <a:latin typeface="+mj-ea"/>
                <a:ea typeface="+mj-ea"/>
                <a:cs typeface="+mn-cs"/>
              </a:rPr>
              <a:t>成熟阶段</a:t>
            </a:r>
            <a:endParaRPr kumimoji="0" lang="zh-CN" altLang="en-US" sz="2000" b="1" i="0" u="none" strike="noStrike" kern="1200" cap="none" spc="300" normalizeH="0" baseline="0" noProof="0">
              <a:ln>
                <a:noFill/>
              </a:ln>
              <a:solidFill>
                <a:srgbClr val="000000">
                  <a:lumMod val="85000"/>
                  <a:lumOff val="15000"/>
                </a:srgbClr>
              </a:solidFill>
              <a:effectLst/>
              <a:uLnTx/>
              <a:uFillTx/>
              <a:latin typeface="+mj-ea"/>
              <a:ea typeface="+mj-ea"/>
              <a:cs typeface="+mn-cs"/>
            </a:endParaRPr>
          </a:p>
        </p:txBody>
      </p:sp>
      <p:sp>
        <p:nvSpPr>
          <p:cNvPr id="25" name="正文"/>
          <p:cNvSpPr txBox="1"/>
          <p:nvPr>
            <p:custDataLst>
              <p:tags r:id="rId12"/>
            </p:custDataLst>
          </p:nvPr>
        </p:nvSpPr>
        <p:spPr>
          <a:xfrm>
            <a:off x="8825230" y="4793615"/>
            <a:ext cx="2181860" cy="1916430"/>
          </a:xfrm>
          <a:prstGeom prst="rect">
            <a:avLst/>
          </a:prstGeom>
          <a:noFill/>
        </p:spPr>
        <p:txBody>
          <a:bodyPr wrap="square" lIns="0" tIns="0" rIns="0" bIns="0" rtlCol="0" anchor="t" anchorCtr="0">
            <a:normAutofit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30000"/>
              </a:lnSpc>
              <a:spcBef>
                <a:spcPct val="0"/>
              </a:spcBef>
              <a:spcAft>
                <a:spcPct val="0"/>
              </a:spcAft>
              <a:buClrTx/>
              <a:buSzTx/>
              <a:buFontTx/>
              <a:buNone/>
            </a:pPr>
            <a:r>
              <a:rPr kumimoji="0" lang="zh-CN" altLang="en-US" sz="1400" b="0" i="0" u="none" strike="noStrike" kern="1200" cap="none" spc="150" normalizeH="0" baseline="0" noProof="0">
                <a:ln>
                  <a:noFill/>
                </a:ln>
                <a:solidFill>
                  <a:srgbClr val="000000">
                    <a:lumMod val="65000"/>
                    <a:lumOff val="35000"/>
                  </a:srgbClr>
                </a:solidFill>
                <a:effectLst/>
                <a:uLnTx/>
                <a:uFillTx/>
                <a:latin typeface="+mn-ea"/>
                <a:cs typeface="+mn-cs"/>
              </a:rPr>
              <a:t>小组面临结束，成员即将分离，对小组效果进行评估的过程。社工需要告知成员小组即将完结，并开始处理他们的情绪。同时，社工需要提出让成员们分享收获和感受。</a:t>
            </a:r>
            <a:endParaRPr kumimoji="0" lang="zh-CN" altLang="en-US" sz="1400" b="0" i="0" u="none" strike="noStrike" kern="1200" cap="none" spc="150" normalizeH="0" baseline="0" noProof="0">
              <a:ln>
                <a:noFill/>
              </a:ln>
              <a:solidFill>
                <a:srgbClr val="000000">
                  <a:lumMod val="65000"/>
                  <a:lumOff val="35000"/>
                </a:srgbClr>
              </a:solidFill>
              <a:effectLst/>
              <a:uLnTx/>
              <a:uFillTx/>
              <a:latin typeface="+mn-ea"/>
              <a:cs typeface="+mn-cs"/>
            </a:endParaRPr>
          </a:p>
        </p:txBody>
      </p:sp>
      <p:sp>
        <p:nvSpPr>
          <p:cNvPr id="26" name="标题"/>
          <p:cNvSpPr txBox="1"/>
          <p:nvPr>
            <p:custDataLst>
              <p:tags r:id="rId13"/>
            </p:custDataLst>
          </p:nvPr>
        </p:nvSpPr>
        <p:spPr>
          <a:xfrm>
            <a:off x="8591894" y="4178146"/>
            <a:ext cx="2143699" cy="523215"/>
          </a:xfrm>
          <a:prstGeom prst="rect">
            <a:avLst/>
          </a:prstGeom>
          <a:noFill/>
        </p:spPr>
        <p:txBody>
          <a:bodyPr wrap="square" lIns="0" tIns="0" rIns="0" bIns="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zh-CN" altLang="en-US" sz="2000" b="1" i="0" u="none" strike="noStrike" kern="1200" cap="none" spc="300" normalizeH="0" baseline="0" noProof="0">
                <a:ln>
                  <a:noFill/>
                </a:ln>
                <a:solidFill>
                  <a:srgbClr val="000000">
                    <a:lumMod val="85000"/>
                    <a:lumOff val="15000"/>
                  </a:srgbClr>
                </a:solidFill>
                <a:effectLst/>
                <a:uLnTx/>
                <a:uFillTx/>
                <a:latin typeface="+mj-ea"/>
                <a:ea typeface="+mj-ea"/>
                <a:cs typeface="+mn-cs"/>
              </a:rPr>
              <a:t>结束阶段</a:t>
            </a:r>
            <a:endParaRPr kumimoji="0" lang="zh-CN" altLang="en-US" sz="2000" b="1" i="0" u="none" strike="noStrike" kern="1200" cap="none" spc="300" normalizeH="0" baseline="0" noProof="0">
              <a:ln>
                <a:noFill/>
              </a:ln>
              <a:solidFill>
                <a:srgbClr val="000000">
                  <a:lumMod val="85000"/>
                  <a:lumOff val="15000"/>
                </a:srgbClr>
              </a:solidFill>
              <a:effectLst/>
              <a:uLnTx/>
              <a:uFillTx/>
              <a:latin typeface="+mj-ea"/>
              <a:ea typeface="+mj-ea"/>
              <a:cs typeface="+mn-cs"/>
            </a:endParaRPr>
          </a:p>
        </p:txBody>
      </p:sp>
      <p:sp>
        <p:nvSpPr>
          <p:cNvPr id="37" name="序号"/>
          <p:cNvSpPr txBox="1"/>
          <p:nvPr>
            <p:custDataLst>
              <p:tags r:id="rId14"/>
            </p:custDataLst>
          </p:nvPr>
        </p:nvSpPr>
        <p:spPr>
          <a:xfrm>
            <a:off x="2517086" y="2627188"/>
            <a:ext cx="686942" cy="640671"/>
          </a:xfrm>
          <a:prstGeom prst="rect">
            <a:avLst/>
          </a:prstGeom>
          <a:noFill/>
        </p:spPr>
        <p:txBody>
          <a:bodyPr wrap="square" lIns="0" tIns="0" rIns="0" bIns="0"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en-US" sz="2400" b="1" i="0" u="none" strike="noStrike" kern="1200" cap="none" spc="0" normalizeH="0" baseline="0" noProof="0">
                <a:ln>
                  <a:noFill/>
                </a:ln>
                <a:solidFill>
                  <a:srgbClr val="000000">
                    <a:lumMod val="85000"/>
                    <a:lumOff val="15000"/>
                  </a:srgbClr>
                </a:solidFill>
                <a:effectLst/>
                <a:uLnTx/>
                <a:uFillTx/>
                <a:latin typeface="+mj-ea"/>
                <a:ea typeface="+mj-ea"/>
                <a:cs typeface="+mn-cs"/>
              </a:rPr>
              <a:t>01</a:t>
            </a:r>
            <a:endParaRPr kumimoji="0" lang="en-US" sz="2400" b="1" i="0" u="none" strike="noStrike" kern="1200" cap="none" spc="0" normalizeH="0" baseline="0" noProof="0">
              <a:ln>
                <a:noFill/>
              </a:ln>
              <a:solidFill>
                <a:srgbClr val="000000">
                  <a:lumMod val="85000"/>
                  <a:lumOff val="15000"/>
                </a:srgbClr>
              </a:solidFill>
              <a:effectLst/>
              <a:uLnTx/>
              <a:uFillTx/>
              <a:latin typeface="+mj-ea"/>
              <a:ea typeface="+mj-ea"/>
              <a:cs typeface="+mn-cs"/>
            </a:endParaRPr>
          </a:p>
        </p:txBody>
      </p:sp>
      <p:sp>
        <p:nvSpPr>
          <p:cNvPr id="38" name="序号"/>
          <p:cNvSpPr txBox="1"/>
          <p:nvPr>
            <p:custDataLst>
              <p:tags r:id="rId15"/>
            </p:custDataLst>
          </p:nvPr>
        </p:nvSpPr>
        <p:spPr>
          <a:xfrm>
            <a:off x="4768333" y="2627188"/>
            <a:ext cx="686942" cy="640671"/>
          </a:xfrm>
          <a:prstGeom prst="rect">
            <a:avLst/>
          </a:prstGeom>
          <a:noFill/>
        </p:spPr>
        <p:txBody>
          <a:bodyPr wrap="square" lIns="0" tIns="0" rIns="0" bIns="0"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en-US" sz="2400" b="1" i="0" u="none" strike="noStrike" kern="1200" cap="none" spc="0" normalizeH="0" baseline="0" noProof="0">
                <a:ln>
                  <a:noFill/>
                </a:ln>
                <a:solidFill>
                  <a:srgbClr val="000000">
                    <a:lumMod val="85000"/>
                    <a:lumOff val="15000"/>
                  </a:srgbClr>
                </a:solidFill>
                <a:effectLst/>
                <a:uLnTx/>
                <a:uFillTx/>
                <a:latin typeface="+mj-ea"/>
                <a:ea typeface="+mj-ea"/>
                <a:cs typeface="+mn-cs"/>
              </a:rPr>
              <a:t>02</a:t>
            </a:r>
            <a:endParaRPr kumimoji="0" lang="en-US" sz="2400" b="1" i="0" u="none" strike="noStrike" kern="1200" cap="none" spc="0" normalizeH="0" baseline="0" noProof="0">
              <a:ln>
                <a:noFill/>
              </a:ln>
              <a:solidFill>
                <a:srgbClr val="000000">
                  <a:lumMod val="85000"/>
                  <a:lumOff val="15000"/>
                </a:srgbClr>
              </a:solidFill>
              <a:effectLst/>
              <a:uLnTx/>
              <a:uFillTx/>
              <a:latin typeface="+mj-ea"/>
              <a:ea typeface="+mj-ea"/>
              <a:cs typeface="+mn-cs"/>
            </a:endParaRPr>
          </a:p>
        </p:txBody>
      </p:sp>
      <p:sp>
        <p:nvSpPr>
          <p:cNvPr id="39" name="序号"/>
          <p:cNvSpPr txBox="1"/>
          <p:nvPr>
            <p:custDataLst>
              <p:tags r:id="rId16"/>
            </p:custDataLst>
          </p:nvPr>
        </p:nvSpPr>
        <p:spPr>
          <a:xfrm>
            <a:off x="7019581" y="2627188"/>
            <a:ext cx="686942" cy="640671"/>
          </a:xfrm>
          <a:prstGeom prst="rect">
            <a:avLst/>
          </a:prstGeom>
          <a:noFill/>
        </p:spPr>
        <p:txBody>
          <a:bodyPr wrap="square" lIns="0" tIns="0" rIns="0" bIns="0"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en-US" sz="2400" b="1" i="0" u="none" strike="noStrike" kern="1200" cap="none" spc="0" normalizeH="0" baseline="0" noProof="0">
                <a:ln>
                  <a:noFill/>
                </a:ln>
                <a:solidFill>
                  <a:srgbClr val="000000">
                    <a:lumMod val="85000"/>
                    <a:lumOff val="15000"/>
                  </a:srgbClr>
                </a:solidFill>
                <a:effectLst/>
                <a:uLnTx/>
                <a:uFillTx/>
                <a:latin typeface="+mj-ea"/>
                <a:ea typeface="+mj-ea"/>
                <a:cs typeface="+mn-cs"/>
              </a:rPr>
              <a:t>03</a:t>
            </a:r>
            <a:endParaRPr kumimoji="0" lang="en-US" sz="2400" b="1" i="0" u="none" strike="noStrike" kern="1200" cap="none" spc="0" normalizeH="0" baseline="0" noProof="0">
              <a:ln>
                <a:noFill/>
              </a:ln>
              <a:solidFill>
                <a:srgbClr val="000000">
                  <a:lumMod val="85000"/>
                  <a:lumOff val="15000"/>
                </a:srgbClr>
              </a:solidFill>
              <a:effectLst/>
              <a:uLnTx/>
              <a:uFillTx/>
              <a:latin typeface="+mj-ea"/>
              <a:ea typeface="+mj-ea"/>
              <a:cs typeface="+mn-cs"/>
            </a:endParaRPr>
          </a:p>
        </p:txBody>
      </p:sp>
      <p:sp>
        <p:nvSpPr>
          <p:cNvPr id="40" name="序号"/>
          <p:cNvSpPr txBox="1"/>
          <p:nvPr>
            <p:custDataLst>
              <p:tags r:id="rId17"/>
            </p:custDataLst>
          </p:nvPr>
        </p:nvSpPr>
        <p:spPr>
          <a:xfrm>
            <a:off x="9270828" y="2627188"/>
            <a:ext cx="686942" cy="640671"/>
          </a:xfrm>
          <a:prstGeom prst="rect">
            <a:avLst/>
          </a:prstGeom>
          <a:noFill/>
        </p:spPr>
        <p:txBody>
          <a:bodyPr wrap="square" lIns="0" tIns="0" rIns="0" bIns="0"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en-US" sz="2400" b="1" i="0" u="none" strike="noStrike" kern="1200" cap="none" spc="0" normalizeH="0" baseline="0" noProof="0">
                <a:ln>
                  <a:noFill/>
                </a:ln>
                <a:solidFill>
                  <a:srgbClr val="000000">
                    <a:lumMod val="85000"/>
                    <a:lumOff val="15000"/>
                  </a:srgbClr>
                </a:solidFill>
                <a:effectLst/>
                <a:uLnTx/>
                <a:uFillTx/>
                <a:latin typeface="+mj-ea"/>
                <a:ea typeface="+mj-ea"/>
                <a:cs typeface="+mn-cs"/>
              </a:rPr>
              <a:t>04</a:t>
            </a:r>
            <a:endParaRPr kumimoji="0" lang="en-US" sz="2400" b="1" i="0" u="none" strike="noStrike" kern="1200" cap="none" spc="0" normalizeH="0" baseline="0" noProof="0">
              <a:ln>
                <a:noFill/>
              </a:ln>
              <a:solidFill>
                <a:srgbClr val="000000">
                  <a:lumMod val="85000"/>
                  <a:lumOff val="15000"/>
                </a:srgbClr>
              </a:solidFill>
              <a:effectLst/>
              <a:uLnTx/>
              <a:uFillTx/>
              <a:latin typeface="+mj-ea"/>
              <a:ea typeface="+mj-ea"/>
              <a:cs typeface="+mn-cs"/>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二、实务准则</a:t>
            </a:r>
            <a:endParaRPr lang="en-US" altLang="zh-CN"/>
          </a:p>
        </p:txBody>
      </p:sp>
      <p:sp>
        <p:nvSpPr>
          <p:cNvPr id="24" name="文本框 23"/>
          <p:cNvSpPr txBox="1"/>
          <p:nvPr/>
        </p:nvSpPr>
        <p:spPr>
          <a:xfrm>
            <a:off x="1047750" y="1258570"/>
            <a:ext cx="10542270" cy="138366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800" b="1">
                <a:solidFill>
                  <a:schemeClr val="tx1"/>
                </a:solidFill>
                <a:latin typeface="等线" panose="02010600030101010101" pitchFamily="2" charset="-122"/>
                <a:ea typeface="等线" panose="02010600030101010101" pitchFamily="2" charset="-122"/>
              </a:rPr>
              <a:t>（二）介入原则</a:t>
            </a:r>
            <a:endParaRPr lang="zh-CN" altLang="en-US" sz="2800" b="1">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endParaRPr lang="zh-CN" altLang="en-US" sz="2800" b="1">
              <a:solidFill>
                <a:schemeClr val="tx1"/>
              </a:solidFill>
              <a:latin typeface="等线" panose="02010600030101010101" pitchFamily="2" charset="-122"/>
              <a:ea typeface="等线" panose="02010600030101010101" pitchFamily="2" charset="-122"/>
            </a:endParaRPr>
          </a:p>
        </p:txBody>
      </p:sp>
      <p:sp>
        <p:nvSpPr>
          <p:cNvPr id="6" name="椭圆 5"/>
          <p:cNvSpPr/>
          <p:nvPr>
            <p:custDataLst>
              <p:tags r:id="rId2"/>
            </p:custDataLst>
          </p:nvPr>
        </p:nvSpPr>
        <p:spPr>
          <a:xfrm>
            <a:off x="909390" y="2266564"/>
            <a:ext cx="487396" cy="487396"/>
          </a:xfrm>
          <a:prstGeom prst="ellipse">
            <a:avLst/>
          </a:prstGeom>
          <a:solidFill>
            <a:srgbClr val="376FFF"/>
          </a:solidFill>
          <a:ln w="12700" cap="flat" cmpd="sng" algn="ctr">
            <a:noFill/>
            <a:prstDash val="solid"/>
            <a:miter lim="800000"/>
          </a:ln>
          <a:effectLst/>
        </p:spPr>
        <p:style>
          <a:lnRef idx="2">
            <a:srgbClr val="376FFF">
              <a:shade val="50000"/>
            </a:srgbClr>
          </a:lnRef>
          <a:fillRef idx="1">
            <a:srgbClr val="376FFF"/>
          </a:fillRef>
          <a:effectRef idx="0">
            <a:srgbClr val="376FFF"/>
          </a:effectRef>
          <a:fontRef idx="minor">
            <a:srgbClr val="FFFFFF"/>
          </a:fontRef>
        </p:style>
        <p:txBody>
          <a:bodyPr rtlCol="0" anchor="ct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a:solidFill>
                <a:srgbClr val="FFFFFF"/>
              </a:solidFill>
              <a:latin typeface="思源黑体 CN Normal" panose="020b0400000000000000" charset="-122"/>
              <a:ea typeface="思源黑体 CN Normal" panose="020b0400000000000000" charset="-122"/>
              <a:cs typeface="思源黑体 CN Normal" panose="020b0400000000000000" charset="-122"/>
            </a:endParaRPr>
          </a:p>
        </p:txBody>
      </p:sp>
      <p:sp>
        <p:nvSpPr>
          <p:cNvPr id="7" name="椭圆 6"/>
          <p:cNvSpPr/>
          <p:nvPr>
            <p:custDataLst>
              <p:tags r:id="rId3"/>
            </p:custDataLst>
          </p:nvPr>
        </p:nvSpPr>
        <p:spPr>
          <a:xfrm>
            <a:off x="909390" y="3776777"/>
            <a:ext cx="487396" cy="487396"/>
          </a:xfrm>
          <a:prstGeom prst="ellipse">
            <a:avLst/>
          </a:prstGeom>
          <a:solidFill>
            <a:srgbClr val="17D594"/>
          </a:solidFill>
          <a:ln w="12700" cap="flat" cmpd="sng" algn="ctr">
            <a:noFill/>
            <a:prstDash val="solid"/>
            <a:miter lim="800000"/>
          </a:ln>
          <a:effectLst/>
        </p:spPr>
        <p:style>
          <a:lnRef idx="2">
            <a:srgbClr val="376FFF">
              <a:shade val="50000"/>
            </a:srgbClr>
          </a:lnRef>
          <a:fillRef idx="1">
            <a:srgbClr val="376FFF"/>
          </a:fillRef>
          <a:effectRef idx="0">
            <a:srgbClr val="376FFF"/>
          </a:effectRef>
          <a:fontRef idx="minor">
            <a:srgbClr val="FFFFFF"/>
          </a:fontRef>
        </p:style>
        <p:txBody>
          <a:bodyPr rtlCol="0" anchor="ct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a:solidFill>
                <a:srgbClr val="FFFFFF"/>
              </a:solidFill>
              <a:latin typeface="思源黑体 CN Normal" panose="020b0400000000000000" charset="-122"/>
              <a:ea typeface="思源黑体 CN Normal" panose="020b0400000000000000" charset="-122"/>
              <a:cs typeface="思源黑体 CN Normal" panose="020b0400000000000000" charset="-122"/>
            </a:endParaRPr>
          </a:p>
        </p:txBody>
      </p:sp>
      <p:sp>
        <p:nvSpPr>
          <p:cNvPr id="8" name="椭圆 7"/>
          <p:cNvSpPr/>
          <p:nvPr>
            <p:custDataLst>
              <p:tags r:id="rId4"/>
            </p:custDataLst>
          </p:nvPr>
        </p:nvSpPr>
        <p:spPr>
          <a:xfrm>
            <a:off x="909390" y="5286341"/>
            <a:ext cx="487396" cy="487396"/>
          </a:xfrm>
          <a:prstGeom prst="ellipse">
            <a:avLst/>
          </a:prstGeom>
          <a:solidFill>
            <a:srgbClr val="FFC000"/>
          </a:solidFill>
          <a:ln w="12700" cap="flat" cmpd="sng" algn="ctr">
            <a:noFill/>
            <a:prstDash val="solid"/>
            <a:miter lim="800000"/>
          </a:ln>
          <a:effectLst/>
        </p:spPr>
        <p:style>
          <a:lnRef idx="2">
            <a:srgbClr val="376FFF">
              <a:shade val="50000"/>
            </a:srgbClr>
          </a:lnRef>
          <a:fillRef idx="1">
            <a:srgbClr val="376FFF"/>
          </a:fillRef>
          <a:effectRef idx="0">
            <a:srgbClr val="376FFF"/>
          </a:effectRef>
          <a:fontRef idx="minor">
            <a:srgbClr val="FFFFFF"/>
          </a:fontRef>
        </p:style>
        <p:txBody>
          <a:bodyPr rtlCol="0" anchor="ct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a:solidFill>
                <a:srgbClr val="FFFFFF"/>
              </a:solidFill>
              <a:latin typeface="思源黑体 CN Normal" panose="020b0400000000000000" charset="-122"/>
              <a:ea typeface="思源黑体 CN Normal" panose="020b0400000000000000" charset="-122"/>
              <a:cs typeface="思源黑体 CN Normal" panose="020b0400000000000000" charset="-122"/>
            </a:endParaRPr>
          </a:p>
        </p:txBody>
      </p:sp>
      <p:cxnSp>
        <p:nvCxnSpPr>
          <p:cNvPr id="9" name="直接连接符 8"/>
          <p:cNvCxnSpPr/>
          <p:nvPr>
            <p:custDataLst>
              <p:tags r:id="rId5"/>
            </p:custDataLst>
          </p:nvPr>
        </p:nvCxnSpPr>
        <p:spPr>
          <a:xfrm flipH="1">
            <a:off x="1153412" y="2859097"/>
            <a:ext cx="0" cy="813192"/>
          </a:xfrm>
          <a:prstGeom prst="line">
            <a:avLst/>
          </a:prstGeom>
          <a:solidFill>
            <a:srgbClr val="00993F"/>
          </a:solidFill>
          <a:ln w="12700" cap="flat" cmpd="sng" algn="ctr">
            <a:solidFill>
              <a:srgbClr val="FFFFFF">
                <a:lumMod val="75000"/>
                <a:alpha val="50000"/>
              </a:srgbClr>
            </a:solidFill>
            <a:prstDash val="sysDot"/>
            <a:miter lim="800000"/>
          </a:ln>
          <a:effectLst/>
        </p:spPr>
        <p:style>
          <a:lnRef idx="1">
            <a:srgbClr val="376FFF"/>
          </a:lnRef>
          <a:fillRef idx="0">
            <a:srgbClr val="376FFF"/>
          </a:fillRef>
          <a:effectRef idx="0">
            <a:srgbClr val="376FFF"/>
          </a:effectRef>
          <a:fontRef idx="minor">
            <a:srgbClr val="000000"/>
          </a:fontRef>
        </p:style>
      </p:cxnSp>
      <p:cxnSp>
        <p:nvCxnSpPr>
          <p:cNvPr id="11" name="直接连接符 10"/>
          <p:cNvCxnSpPr/>
          <p:nvPr>
            <p:custDataLst>
              <p:tags r:id="rId6"/>
            </p:custDataLst>
          </p:nvPr>
        </p:nvCxnSpPr>
        <p:spPr>
          <a:xfrm flipH="1">
            <a:off x="1153412" y="4368661"/>
            <a:ext cx="0" cy="813192"/>
          </a:xfrm>
          <a:prstGeom prst="line">
            <a:avLst/>
          </a:prstGeom>
          <a:solidFill>
            <a:srgbClr val="00993F"/>
          </a:solidFill>
          <a:ln w="12700" cap="flat" cmpd="sng" algn="ctr">
            <a:solidFill>
              <a:srgbClr val="FFFFFF">
                <a:lumMod val="75000"/>
                <a:alpha val="50000"/>
              </a:srgbClr>
            </a:solidFill>
            <a:prstDash val="sysDot"/>
            <a:miter lim="800000"/>
          </a:ln>
          <a:effectLst/>
        </p:spPr>
        <p:style>
          <a:lnRef idx="1">
            <a:srgbClr val="376FFF"/>
          </a:lnRef>
          <a:fillRef idx="0">
            <a:srgbClr val="376FFF"/>
          </a:fillRef>
          <a:effectRef idx="0">
            <a:srgbClr val="376FFF"/>
          </a:effectRef>
          <a:fontRef idx="minor">
            <a:srgbClr val="000000"/>
          </a:fontRef>
        </p:style>
      </p:cxnSp>
      <p:sp>
        <p:nvSpPr>
          <p:cNvPr id="35" name="文本框 34"/>
          <p:cNvSpPr txBox="1"/>
          <p:nvPr>
            <p:custDataLst>
              <p:tags r:id="rId7"/>
            </p:custDataLst>
          </p:nvPr>
        </p:nvSpPr>
        <p:spPr>
          <a:xfrm>
            <a:off x="906145" y="2336006"/>
            <a:ext cx="494535" cy="332935"/>
          </a:xfrm>
          <a:prstGeom prst="rect">
            <a:avLst/>
          </a:prstGeom>
          <a:noFill/>
        </p:spPr>
        <p:txBody>
          <a:bodyPr wrap="square" rtlCol="0" anchor="ctr" anchorCtr="0">
            <a:normAutofit fontScale="90000" lnSpcReduction="1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b="1">
                <a:solidFill>
                  <a:srgbClr val="FFFFFF"/>
                </a:solidFill>
                <a:latin typeface="+mj-lt"/>
                <a:ea typeface="微软雅黑" panose="020b0503020204020204" pitchFamily="34" charset="-122"/>
                <a:cs typeface="+mj-lt"/>
              </a:rPr>
              <a:t>01</a:t>
            </a:r>
            <a:endParaRPr lang="en-US" altLang="zh-CN" b="1">
              <a:solidFill>
                <a:srgbClr val="FFFFFF"/>
              </a:solidFill>
              <a:latin typeface="+mj-lt"/>
              <a:ea typeface="微软雅黑" panose="020b0503020204020204" pitchFamily="34" charset="-122"/>
              <a:cs typeface="+mj-lt"/>
            </a:endParaRPr>
          </a:p>
        </p:txBody>
      </p:sp>
      <p:sp>
        <p:nvSpPr>
          <p:cNvPr id="36" name="文本框 35"/>
          <p:cNvSpPr txBox="1"/>
          <p:nvPr>
            <p:custDataLst>
              <p:tags r:id="rId8"/>
            </p:custDataLst>
          </p:nvPr>
        </p:nvSpPr>
        <p:spPr>
          <a:xfrm>
            <a:off x="906145" y="3855954"/>
            <a:ext cx="494535" cy="332935"/>
          </a:xfrm>
          <a:prstGeom prst="rect">
            <a:avLst/>
          </a:prstGeom>
          <a:noFill/>
        </p:spPr>
        <p:txBody>
          <a:bodyPr wrap="square" rtlCol="0" anchor="ctr" anchorCtr="0">
            <a:normAutofit fontScale="90000" lnSpcReduction="1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b="1">
                <a:solidFill>
                  <a:srgbClr val="FFFFFF"/>
                </a:solidFill>
                <a:latin typeface="+mj-lt"/>
                <a:ea typeface="微软雅黑" panose="020b0503020204020204" pitchFamily="34" charset="-122"/>
                <a:cs typeface="+mj-lt"/>
              </a:rPr>
              <a:t>02</a:t>
            </a:r>
            <a:endParaRPr lang="en-US" altLang="zh-CN" b="1">
              <a:solidFill>
                <a:srgbClr val="FFFFFF"/>
              </a:solidFill>
              <a:latin typeface="+mj-lt"/>
              <a:ea typeface="微软雅黑" panose="020b0503020204020204" pitchFamily="34" charset="-122"/>
              <a:cs typeface="+mj-lt"/>
            </a:endParaRPr>
          </a:p>
        </p:txBody>
      </p:sp>
      <p:sp>
        <p:nvSpPr>
          <p:cNvPr id="12" name="文本框 11"/>
          <p:cNvSpPr txBox="1"/>
          <p:nvPr>
            <p:custDataLst>
              <p:tags r:id="rId9"/>
            </p:custDataLst>
          </p:nvPr>
        </p:nvSpPr>
        <p:spPr>
          <a:xfrm>
            <a:off x="906145" y="5355784"/>
            <a:ext cx="494535" cy="332935"/>
          </a:xfrm>
          <a:prstGeom prst="rect">
            <a:avLst/>
          </a:prstGeom>
          <a:noFill/>
        </p:spPr>
        <p:txBody>
          <a:bodyPr wrap="square" rtlCol="0" anchor="ctr" anchorCtr="0">
            <a:normAutofit fontScale="90000" lnSpcReduction="1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b="1">
                <a:solidFill>
                  <a:srgbClr val="FFFFFF"/>
                </a:solidFill>
                <a:latin typeface="+mj-lt"/>
                <a:ea typeface="微软雅黑" panose="020b0503020204020204" pitchFamily="34" charset="-122"/>
                <a:cs typeface="+mj-lt"/>
              </a:rPr>
              <a:t>03</a:t>
            </a:r>
            <a:endParaRPr lang="en-US" altLang="zh-CN" b="1">
              <a:solidFill>
                <a:srgbClr val="FFFFFF"/>
              </a:solidFill>
              <a:latin typeface="+mj-lt"/>
              <a:ea typeface="微软雅黑" panose="020b0503020204020204" pitchFamily="34" charset="-122"/>
              <a:cs typeface="+mj-lt"/>
            </a:endParaRPr>
          </a:p>
        </p:txBody>
      </p:sp>
      <p:sp>
        <p:nvSpPr>
          <p:cNvPr id="14" name="矩形 13"/>
          <p:cNvSpPr/>
          <p:nvPr>
            <p:custDataLst>
              <p:tags r:id="rId10"/>
            </p:custDataLst>
          </p:nvPr>
        </p:nvSpPr>
        <p:spPr bwMode="auto">
          <a:xfrm>
            <a:off x="1788779" y="2078355"/>
            <a:ext cx="6056429" cy="390046"/>
          </a:xfrm>
          <a:prstGeom prst="rect">
            <a:avLst/>
          </a:prstGeom>
          <a:noFill/>
          <a:ln>
            <a:noFill/>
          </a:ln>
        </p:spPr>
        <p:txBody>
          <a:bodyPr wrap="square" lIns="90170" tIns="46990" rIns="90170" bIns="0" rtlCol="0" anchor="b"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buClrTx/>
              <a:buSzTx/>
              <a:buFontTx/>
            </a:pPr>
            <a:r>
              <a:rPr lang="zh-CN" altLang="en-US" b="1" spc="100">
                <a:solidFill>
                  <a:srgbClr val="376FFF"/>
                </a:solidFill>
                <a:uFillTx/>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rPr>
              <a:t>小组工作价值原则</a:t>
            </a:r>
            <a:endParaRPr lang="zh-CN" altLang="en-US" b="1" spc="100">
              <a:solidFill>
                <a:srgbClr val="376FFF"/>
              </a:solidFill>
              <a:uFillTx/>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endParaRPr>
          </a:p>
        </p:txBody>
      </p:sp>
      <p:sp>
        <p:nvSpPr>
          <p:cNvPr id="27" name="文本框 26"/>
          <p:cNvSpPr txBox="1"/>
          <p:nvPr>
            <p:custDataLst>
              <p:tags r:id="rId11"/>
            </p:custDataLst>
          </p:nvPr>
        </p:nvSpPr>
        <p:spPr>
          <a:xfrm>
            <a:off x="1788983" y="2468863"/>
            <a:ext cx="8282901" cy="734580"/>
          </a:xfrm>
          <a:prstGeom prst="rect">
            <a:avLst/>
          </a:prstGeom>
          <a:ln>
            <a:noFill/>
            <a:prstDash val="sysDash"/>
          </a:ln>
        </p:spPr>
        <p:txBody>
          <a:bodyPr vert="horz" wrap="square" lIns="90170" tIns="46990" rIns="90170" bIns="46990" rtlCol="0" anchor="t" anchorCtr="0">
            <a:normAutofit/>
          </a:bodyPr>
          <a:lstStyle>
            <a:defPPr>
              <a:defRPr lang="en-US"/>
            </a:defPPr>
            <a:lvl1pPr marL="228600" marR="0" lvl="0" indent="-228600" algn="l" defTabSz="4572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1pPr>
            <a:lvl2pPr marL="685800" marR="0" lvl="1" indent="-228600" algn="l" defTabSz="4572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2pPr>
            <a:lvl3pPr marL="1143000" marR="0" lvl="2" indent="-228600" algn="l" defTabSz="4572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3pPr>
            <a:lvl4pPr marL="1600200" marR="0" lvl="3" indent="-228600" algn="l" defTabSz="4572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4pPr>
            <a:lvl5pPr marL="2057400" marR="0" lvl="4" indent="-228600" algn="l" defTabSz="4572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5pPr>
            <a:lvl6pPr marL="2286000" indent="0" algn="l" defTabSz="4572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4572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4572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4572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l">
              <a:buNone/>
            </a:pPr>
            <a:r>
              <a:rPr lang="zh-CN" altLang="en-US" sz="1600" spc="130">
                <a:ln>
                  <a:noFill/>
                  <a:prstDash val="sysDot"/>
                </a:ln>
                <a:sym typeface="+mn-ea"/>
              </a:rPr>
              <a:t>包括社会工作价值原则和人类需要原则；</a:t>
            </a:r>
            <a:endParaRPr lang="zh-CN" altLang="en-US" sz="1600" spc="130">
              <a:ln>
                <a:noFill/>
                <a:prstDash val="sysDot"/>
              </a:ln>
              <a:sym typeface="+mn-ea"/>
            </a:endParaRPr>
          </a:p>
        </p:txBody>
      </p:sp>
      <p:sp>
        <p:nvSpPr>
          <p:cNvPr id="30" name="矩形 29"/>
          <p:cNvSpPr/>
          <p:nvPr>
            <p:custDataLst>
              <p:tags r:id="rId12"/>
            </p:custDataLst>
          </p:nvPr>
        </p:nvSpPr>
        <p:spPr bwMode="auto">
          <a:xfrm>
            <a:off x="1788779" y="3588568"/>
            <a:ext cx="6056429" cy="390046"/>
          </a:xfrm>
          <a:prstGeom prst="rect">
            <a:avLst/>
          </a:prstGeom>
          <a:noFill/>
          <a:ln>
            <a:noFill/>
          </a:ln>
        </p:spPr>
        <p:txBody>
          <a:bodyPr wrap="square" lIns="90170" tIns="46990" rIns="90170" bIns="0" rtlCol="0" anchor="b"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buClrTx/>
              <a:buSzTx/>
              <a:buFontTx/>
            </a:pPr>
            <a:r>
              <a:rPr lang="zh-CN" altLang="en-US" b="1" spc="100">
                <a:solidFill>
                  <a:srgbClr val="17D594"/>
                </a:solidFill>
                <a:uFillTx/>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rPr>
              <a:t>小组工作伦理原则</a:t>
            </a:r>
            <a:endParaRPr lang="zh-CN" altLang="en-US" b="1" spc="100">
              <a:solidFill>
                <a:srgbClr val="17D594"/>
              </a:solidFill>
              <a:uFillTx/>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endParaRPr>
          </a:p>
        </p:txBody>
      </p:sp>
      <p:sp>
        <p:nvSpPr>
          <p:cNvPr id="32" name="文本框 31"/>
          <p:cNvSpPr txBox="1"/>
          <p:nvPr>
            <p:custDataLst>
              <p:tags r:id="rId13"/>
            </p:custDataLst>
          </p:nvPr>
        </p:nvSpPr>
        <p:spPr>
          <a:xfrm>
            <a:off x="1788983" y="3978863"/>
            <a:ext cx="8433957" cy="734580"/>
          </a:xfrm>
          <a:prstGeom prst="rect">
            <a:avLst/>
          </a:prstGeom>
          <a:ln>
            <a:noFill/>
            <a:prstDash val="sysDash"/>
          </a:ln>
        </p:spPr>
        <p:txBody>
          <a:bodyPr vert="horz" wrap="square" lIns="90170" tIns="46990" rIns="90170" bIns="46990" rtlCol="0" anchor="t" anchorCtr="0">
            <a:normAutofit/>
          </a:bodyPr>
          <a:lstStyle>
            <a:defPPr>
              <a:defRPr lang="en-US"/>
            </a:defPPr>
            <a:lvl1pPr marL="228600" marR="0" lvl="0" indent="-228600" algn="l" defTabSz="4572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1pPr>
            <a:lvl2pPr marL="685800" marR="0" lvl="1" indent="-228600" algn="l" defTabSz="4572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2pPr>
            <a:lvl3pPr marL="1143000" marR="0" lvl="2" indent="-228600" algn="l" defTabSz="4572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3pPr>
            <a:lvl4pPr marL="1600200" marR="0" lvl="3" indent="-228600" algn="l" defTabSz="4572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4pPr>
            <a:lvl5pPr marL="2057400" marR="0" lvl="4" indent="-228600" algn="l" defTabSz="4572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5pPr>
            <a:lvl6pPr marL="2286000" indent="0" algn="l" defTabSz="4572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4572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4572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4572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algn="l">
              <a:buClrTx/>
              <a:buSzTx/>
              <a:buNone/>
            </a:pPr>
            <a:r>
              <a:rPr lang="zh-CN" altLang="en-US" sz="1600" spc="130">
                <a:ln>
                  <a:noFill/>
                  <a:prstDash val="sysDot"/>
                </a:ln>
                <a:sym typeface="+mn-ea"/>
              </a:rPr>
              <a:t>包括文化背景原则、小组组成计划原则、目标明确化原则和专业关系建立原则；</a:t>
            </a:r>
            <a:endParaRPr lang="zh-CN" altLang="en-US" sz="1600" spc="130">
              <a:ln>
                <a:noFill/>
                <a:prstDash val="sysDot"/>
              </a:ln>
              <a:sym typeface="+mn-ea"/>
            </a:endParaRPr>
          </a:p>
        </p:txBody>
      </p:sp>
      <p:sp>
        <p:nvSpPr>
          <p:cNvPr id="33" name="矩形 32"/>
          <p:cNvSpPr/>
          <p:nvPr>
            <p:custDataLst>
              <p:tags r:id="rId14"/>
            </p:custDataLst>
          </p:nvPr>
        </p:nvSpPr>
        <p:spPr bwMode="auto">
          <a:xfrm>
            <a:off x="1788779" y="5094887"/>
            <a:ext cx="6056429" cy="390046"/>
          </a:xfrm>
          <a:prstGeom prst="rect">
            <a:avLst/>
          </a:prstGeom>
          <a:noFill/>
          <a:ln>
            <a:noFill/>
          </a:ln>
        </p:spPr>
        <p:txBody>
          <a:bodyPr wrap="square" lIns="90170" tIns="46990" rIns="90170" bIns="0" rtlCol="0" anchor="b"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buClrTx/>
              <a:buSzTx/>
              <a:buFontTx/>
            </a:pPr>
            <a:r>
              <a:rPr lang="zh-CN" altLang="en-US" b="1" spc="100">
                <a:solidFill>
                  <a:srgbClr val="FFC000"/>
                </a:solidFill>
                <a:uFillTx/>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rPr>
              <a:t>小组工作实务原则</a:t>
            </a:r>
            <a:endParaRPr lang="zh-CN" altLang="en-US" b="1" spc="100">
              <a:solidFill>
                <a:srgbClr val="FFC000"/>
              </a:solidFill>
              <a:uFillTx/>
              <a:latin typeface="微软雅黑" panose="020b0503020204020204" pitchFamily="34" charset="-122"/>
              <a:ea typeface="微软雅黑" panose="020b0503020204020204" pitchFamily="34" charset="-122"/>
              <a:cs typeface="微软雅黑" panose="020b0503020204020204" pitchFamily="34" charset="-122"/>
              <a:sym typeface="思源黑体 CN Normal" panose="020b0400000000000000" charset="-122"/>
            </a:endParaRPr>
          </a:p>
        </p:txBody>
      </p:sp>
      <p:sp>
        <p:nvSpPr>
          <p:cNvPr id="34" name="文本框 33"/>
          <p:cNvSpPr txBox="1"/>
          <p:nvPr>
            <p:custDataLst>
              <p:tags r:id="rId15"/>
            </p:custDataLst>
          </p:nvPr>
        </p:nvSpPr>
        <p:spPr>
          <a:xfrm>
            <a:off x="1788795" y="5485130"/>
            <a:ext cx="9801225" cy="1103630"/>
          </a:xfrm>
          <a:prstGeom prst="rect">
            <a:avLst/>
          </a:prstGeom>
          <a:ln>
            <a:noFill/>
            <a:prstDash val="sysDash"/>
          </a:ln>
        </p:spPr>
        <p:txBody>
          <a:bodyPr vert="horz" wrap="square" lIns="90170" tIns="46990" rIns="90170" bIns="46990" rtlCol="0" anchor="t" anchorCtr="0">
            <a:normAutofit/>
          </a:bodyPr>
          <a:lstStyle>
            <a:defPPr>
              <a:defRPr lang="en-US"/>
            </a:defPPr>
            <a:lvl1pPr marL="228600" marR="0" lvl="0" indent="-228600" algn="l" defTabSz="4572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1pPr>
            <a:lvl2pPr marL="685800" marR="0" lvl="1" indent="-228600" algn="l" defTabSz="4572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2pPr>
            <a:lvl3pPr marL="1143000" marR="0" lvl="2" indent="-228600" algn="l" defTabSz="4572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3pPr>
            <a:lvl4pPr marL="1600200" marR="0" lvl="3" indent="-228600" algn="l" defTabSz="4572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4pPr>
            <a:lvl5pPr marL="2057400" marR="0" lvl="4" indent="-228600" algn="l" defTabSz="4572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rgbClr val="000000">
                    <a:lumMod val="65000"/>
                    <a:lumOff val="35000"/>
                  </a:srgbClr>
                </a:solidFill>
                <a:uFillTx/>
                <a:latin typeface="Arial" pitchFamily="34" charset="0"/>
                <a:ea typeface="微软雅黑" panose="020b0503020204020204" pitchFamily="34" charset="-122"/>
                <a:cs typeface="+mn-cs"/>
              </a:defRPr>
            </a:lvl5pPr>
            <a:lvl6pPr marL="2286000" indent="0" algn="l" defTabSz="4572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4572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4572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4572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algn="l">
              <a:buClrTx/>
              <a:buSzTx/>
              <a:buNone/>
            </a:pPr>
            <a:r>
              <a:rPr lang="zh-CN" altLang="en-US" spc="130">
                <a:ln>
                  <a:noFill/>
                  <a:prstDash val="sysDot"/>
                </a:ln>
                <a:sym typeface="+mn-ea"/>
              </a:rPr>
              <a:t>包括引导小组互动的原则、小组民主自决原则、功能组织的弹性原则、小组活动经验成长的原则、运用小组个别化原则、动用社会资源的原则和评估的原则。</a:t>
            </a:r>
            <a:endParaRPr lang="zh-CN" altLang="en-US" spc="130">
              <a:ln>
                <a:noFill/>
                <a:prstDash val="sysDot"/>
              </a:ln>
              <a:sym typeface="+mn-ea"/>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01" y="249795"/>
            <a:ext cx="3686899" cy="738505"/>
          </a:xfrm>
        </p:spPr>
        <p:txBody>
          <a:bodyPr/>
          <a:lstStyle/>
          <a:p>
            <a:r>
              <a:rPr lang="zh-CN" altLang="en-US"/>
              <a:t>二、实务准则</a:t>
            </a:r>
            <a:endParaRPr lang="en-US" altLang="zh-CN"/>
          </a:p>
        </p:txBody>
      </p:sp>
      <p:sp>
        <p:nvSpPr>
          <p:cNvPr id="24" name="文本框 23"/>
          <p:cNvSpPr txBox="1"/>
          <p:nvPr/>
        </p:nvSpPr>
        <p:spPr>
          <a:xfrm>
            <a:off x="1047750" y="1258570"/>
            <a:ext cx="10542270" cy="21228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800" b="1">
                <a:solidFill>
                  <a:schemeClr val="tx1"/>
                </a:solidFill>
                <a:latin typeface="等线" panose="02010600030101010101" pitchFamily="2" charset="-122"/>
                <a:ea typeface="等线" panose="02010600030101010101" pitchFamily="2" charset="-122"/>
              </a:rPr>
              <a:t>（三）功能</a:t>
            </a:r>
            <a:endParaRPr lang="zh-CN" altLang="en-US" sz="2800" b="1">
              <a:solidFill>
                <a:schemeClr val="tx1"/>
              </a:solidFill>
              <a:latin typeface="等线" panose="02010600030101010101" pitchFamily="2" charset="-122"/>
              <a:ea typeface="等线" panose="02010600030101010101" pitchFamily="2" charset="-122"/>
            </a:endParaRPr>
          </a:p>
          <a:p>
            <a:pPr marL="514350" indent="-514350">
              <a:lnSpc>
                <a:spcPct val="150000"/>
              </a:lnSpc>
              <a:buFont typeface="等线" panose="02010600030101010101" pitchFamily="2" charset="-122"/>
              <a:buChar char="◇"/>
            </a:pPr>
            <a:r>
              <a:rPr lang="zh-CN" altLang="en-US" sz="2000">
                <a:solidFill>
                  <a:schemeClr val="tx1"/>
                </a:solidFill>
                <a:latin typeface="等线" panose="02010600030101010101" pitchFamily="2" charset="-122"/>
                <a:ea typeface="等线" panose="02010600030101010101" pitchFamily="2" charset="-122"/>
              </a:rPr>
              <a:t>成长小组模式的功能不仅包括克莱因（ Klein ）提出的小组工作八个方面的功能和目标，即</a:t>
            </a:r>
            <a:r>
              <a:rPr lang="zh-CN" altLang="en-US" sz="2000" b="1">
                <a:solidFill>
                  <a:schemeClr val="tx1"/>
                </a:solidFill>
                <a:latin typeface="等线" panose="02010600030101010101" pitchFamily="2" charset="-122"/>
                <a:ea typeface="等线" panose="02010600030101010101" pitchFamily="2" charset="-122"/>
              </a:rPr>
              <a:t>康复、能力建立、矫正、社会化、预防、社会运动、问题解决和社会价值</a:t>
            </a:r>
            <a:r>
              <a:rPr lang="zh-CN" altLang="en-US" sz="2000">
                <a:solidFill>
                  <a:schemeClr val="tx1"/>
                </a:solidFill>
                <a:latin typeface="等线" panose="02010600030101010101" pitchFamily="2" charset="-122"/>
                <a:ea typeface="等线" panose="02010600030101010101" pitchFamily="2" charset="-122"/>
              </a:rPr>
              <a:t>。还具有以下功能：</a:t>
            </a:r>
            <a:endParaRPr lang="zh-CN" altLang="en-US" sz="2000">
              <a:solidFill>
                <a:schemeClr val="tx1"/>
              </a:solidFill>
              <a:latin typeface="等线" panose="02010600030101010101" pitchFamily="2" charset="-122"/>
              <a:ea typeface="等线" panose="02010600030101010101" pitchFamily="2" charset="-122"/>
            </a:endParaRPr>
          </a:p>
        </p:txBody>
      </p:sp>
      <p:sp>
        <p:nvSpPr>
          <p:cNvPr id="2" name="任意多边形: 形状 11"/>
          <p:cNvSpPr/>
          <p:nvPr>
            <p:custDataLst>
              <p:tags r:id="rId2"/>
            </p:custDataLst>
          </p:nvPr>
        </p:nvSpPr>
        <p:spPr>
          <a:xfrm>
            <a:off x="1874520" y="3688711"/>
            <a:ext cx="1317958" cy="456822"/>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rgbClr val="4472C4">
              <a:alpha val="60000"/>
            </a:srgbClr>
          </a:solidFill>
          <a:ln w="12700" cap="flat" cmpd="sng" algn="ctr">
            <a:noFill/>
            <a:prstDash val="solid"/>
            <a:miter lim="800000"/>
          </a:ln>
          <a:effectLst/>
        </p:spPr>
        <p:txBody>
          <a:bodyPr wrap="square"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3" name="矩形 2"/>
          <p:cNvSpPr/>
          <p:nvPr>
            <p:custDataLst>
              <p:tags r:id="rId3"/>
            </p:custDataLst>
          </p:nvPr>
        </p:nvSpPr>
        <p:spPr>
          <a:xfrm>
            <a:off x="2049373" y="3898220"/>
            <a:ext cx="4033688" cy="933073"/>
          </a:xfrm>
          <a:prstGeom prst="rect">
            <a:avLst/>
          </a:prstGeom>
          <a:solidFill>
            <a:srgbClr val="FFFFFF"/>
          </a:solidFill>
          <a:ln w="12700" cap="flat" cmpd="sng" algn="ctr">
            <a:solidFill>
              <a:srgbClr val="4472C4"/>
            </a:soli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16" name="文本框 10"/>
          <p:cNvSpPr txBox="1"/>
          <p:nvPr>
            <p:custDataLst>
              <p:tags r:id="rId4"/>
            </p:custDataLst>
          </p:nvPr>
        </p:nvSpPr>
        <p:spPr>
          <a:xfrm>
            <a:off x="2186419" y="3985908"/>
            <a:ext cx="3891391" cy="758220"/>
          </a:xfrm>
          <a:prstGeom prst="rect">
            <a:avLst/>
          </a:prstGeom>
          <a:noFill/>
        </p:spPr>
        <p:txBody>
          <a:bodyPr vert="horz" wrap="square" lIns="90000" tIns="46800" rIns="90000" bIns="46800" rtlCol="0" anchor="ctr" anchorCtr="0">
            <a:normAutofit lnSpcReduction="10000"/>
          </a:bodyPr>
          <a:lstStyle>
            <a:defPPr>
              <a:defRPr lang="zh-CN"/>
            </a:defPPr>
            <a:lvl1pPr marL="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1pPr>
            <a:lvl2pPr marL="457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2pPr>
            <a:lvl3pPr marL="914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3pPr>
            <a:lvl4pPr marL="1371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4pPr>
            <a:lvl5pPr marL="18288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5pPr>
            <a:lvl6pPr marL="22860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6pPr>
            <a:lvl7pPr marL="2743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7pPr>
            <a:lvl8pPr marL="3200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8pPr>
            <a:lvl9pPr marL="3657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9pPr>
          </a:lstStyle>
          <a:p>
            <a:pPr lvl="0" algn="l">
              <a:lnSpc>
                <a:spcPct val="130000"/>
              </a:lnSpc>
              <a:buClrTx/>
              <a:buSzTx/>
              <a:buFontTx/>
            </a:pPr>
            <a:r>
              <a:rPr lang="zh-CN" altLang="en-US">
                <a:solidFill>
                  <a:schemeClr val="tx1"/>
                </a:solidFill>
                <a:latin typeface="等线" panose="02010600030101010101" pitchFamily="2" charset="-122"/>
                <a:ea typeface="等线" panose="02010600030101010101" pitchFamily="2" charset="-122"/>
                <a:sym typeface="+mn-ea"/>
              </a:rPr>
              <a:t>为长期处于社会边缘的残疾人提供归属感；</a:t>
            </a:r>
            <a:endParaRPr lang="zh-CN" altLang="en-US">
              <a:solidFill>
                <a:schemeClr val="tx1"/>
              </a:solidFill>
              <a:latin typeface="等线" panose="02010600030101010101" pitchFamily="2" charset="-122"/>
              <a:ea typeface="等线" panose="02010600030101010101" pitchFamily="2" charset="-122"/>
            </a:endParaRPr>
          </a:p>
          <a:p>
            <a:pPr lvl="0" algn="l">
              <a:lnSpc>
                <a:spcPct val="130000"/>
              </a:lnSpc>
              <a:buClrTx/>
              <a:buSzTx/>
              <a:buFontTx/>
            </a:pPr>
            <a:endParaRPr lang="zh-CN" altLang="en-US" spc="150">
              <a:latin typeface="微软雅黑" panose="020b0503020204020204" pitchFamily="34" charset="-122"/>
              <a:sym typeface="微软雅黑" panose="020b0503020204020204" pitchFamily="34" charset="-122"/>
            </a:endParaRPr>
          </a:p>
        </p:txBody>
      </p:sp>
      <p:sp>
        <p:nvSpPr>
          <p:cNvPr id="18" name="标题 5"/>
          <p:cNvSpPr>
            <a:spLocks noGrp="1"/>
          </p:cNvSpPr>
          <p:nvPr>
            <p:custDataLst>
              <p:tags r:id="rId5"/>
            </p:custDataLst>
          </p:nvPr>
        </p:nvSpPr>
        <p:spPr>
          <a:xfrm>
            <a:off x="2049373" y="3345832"/>
            <a:ext cx="723039" cy="642177"/>
          </a:xfrm>
          <a:prstGeom prst="rect">
            <a:avLst/>
          </a:prstGeom>
        </p:spPr>
        <p:txBody>
          <a:bodyPr vert="horz" wrap="square" lIns="90000" tIns="46800" rIns="90000" bIns="46800" rtlCol="0" anchor="ctr" anchorCtr="0">
            <a:normAutofit fontScale="90000" lnSpcReduction="10000"/>
          </a:bodyPr>
          <a:lstStyle>
            <a:defPPr>
              <a:defRPr lang="en-US"/>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rgbClr val="000000"/>
                </a:solidFill>
                <a:uFillTx/>
                <a:latin typeface="Arial" pitchFamily="34" charset="0"/>
                <a:ea typeface="微软雅黑" panose="020b0503020204020204" pitchFamily="34" charset="-122"/>
                <a:cs typeface="+mn-ea"/>
                <a:sym typeface="微软雅黑" panose="020b0503020204020204" pitchFamily="34" charset="-122"/>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rgbClr val="4472C4">
                    <a:lumMod val="50000"/>
                  </a:srgbClr>
                </a:solidFill>
                <a:latin typeface="微软雅黑" panose="020b0503020204020204" pitchFamily="34" charset="-122"/>
                <a:ea typeface="微软雅黑" panose="020b0503020204020204" pitchFamily="34" charset="-122"/>
                <a:sym typeface="微软雅黑" panose="020b0503020204020204" pitchFamily="34" charset="-122"/>
              </a:rPr>
              <a:t>01</a:t>
            </a:r>
            <a:endParaRPr lang="en-US" altLang="zh-CN" sz="3200" b="1" spc="300">
              <a:solidFill>
                <a:srgbClr val="4472C4">
                  <a:lumMod val="50000"/>
                </a:srgb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0" name="任意多边形: 形状 19"/>
          <p:cNvSpPr/>
          <p:nvPr>
            <p:custDataLst>
              <p:tags r:id="rId6"/>
            </p:custDataLst>
          </p:nvPr>
        </p:nvSpPr>
        <p:spPr>
          <a:xfrm>
            <a:off x="1874520" y="5462967"/>
            <a:ext cx="1317958" cy="456822"/>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rgbClr val="A5A5A5">
              <a:alpha val="60000"/>
            </a:srgbClr>
          </a:solidFill>
          <a:ln w="12700" cap="flat" cmpd="sng" algn="ctr">
            <a:noFill/>
            <a:prstDash val="solid"/>
            <a:miter lim="800000"/>
          </a:ln>
          <a:effectLst/>
        </p:spPr>
        <p:txBody>
          <a:bodyPr wrap="square"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22" name="矩形 21"/>
          <p:cNvSpPr/>
          <p:nvPr>
            <p:custDataLst>
              <p:tags r:id="rId7"/>
            </p:custDataLst>
          </p:nvPr>
        </p:nvSpPr>
        <p:spPr>
          <a:xfrm>
            <a:off x="2049373" y="5672475"/>
            <a:ext cx="4033688" cy="933073"/>
          </a:xfrm>
          <a:prstGeom prst="rect">
            <a:avLst/>
          </a:prstGeom>
          <a:solidFill>
            <a:srgbClr val="FFFFFF"/>
          </a:solidFill>
          <a:ln w="12700" cap="flat" cmpd="sng" algn="ctr">
            <a:solidFill>
              <a:srgbClr val="A5A5A5"/>
            </a:soli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5" name="文本框 10"/>
          <p:cNvSpPr txBox="1"/>
          <p:nvPr>
            <p:custDataLst>
              <p:tags r:id="rId8"/>
            </p:custDataLst>
          </p:nvPr>
        </p:nvSpPr>
        <p:spPr>
          <a:xfrm>
            <a:off x="2186419" y="5760164"/>
            <a:ext cx="3891391" cy="758220"/>
          </a:xfrm>
          <a:prstGeom prst="rect">
            <a:avLst/>
          </a:prstGeom>
          <a:noFill/>
        </p:spPr>
        <p:txBody>
          <a:bodyPr vert="horz" wrap="square" lIns="90000" tIns="46800" rIns="90000" bIns="46800" rtlCol="0" anchor="ctr" anchorCtr="0">
            <a:normAutofit lnSpcReduction="10000"/>
          </a:bodyPr>
          <a:lstStyle>
            <a:defPPr>
              <a:defRPr lang="zh-CN"/>
            </a:defPPr>
            <a:lvl1pPr marL="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1pPr>
            <a:lvl2pPr marL="457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2pPr>
            <a:lvl3pPr marL="914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3pPr>
            <a:lvl4pPr marL="1371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4pPr>
            <a:lvl5pPr marL="18288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5pPr>
            <a:lvl6pPr marL="22860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6pPr>
            <a:lvl7pPr marL="2743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7pPr>
            <a:lvl8pPr marL="3200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8pPr>
            <a:lvl9pPr marL="3657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9pPr>
          </a:lstStyle>
          <a:p>
            <a:pPr lvl="0" algn="l">
              <a:lnSpc>
                <a:spcPct val="130000"/>
              </a:lnSpc>
              <a:buClrTx/>
              <a:buSzTx/>
              <a:buFontTx/>
            </a:pPr>
            <a:r>
              <a:rPr lang="zh-CN" altLang="en-US">
                <a:solidFill>
                  <a:schemeClr val="tx1"/>
                </a:solidFill>
                <a:latin typeface="等线" panose="02010600030101010101" pitchFamily="2" charset="-122"/>
                <a:ea typeface="等线" panose="02010600030101010101" pitchFamily="2" charset="-122"/>
                <a:sym typeface="+mn-ea"/>
              </a:rPr>
              <a:t>为残疾人提供认识自我的机会，增强自我效能感；</a:t>
            </a:r>
            <a:endParaRPr lang="zh-CN" altLang="en-US" spc="150">
              <a:latin typeface="微软雅黑" panose="020b0503020204020204" pitchFamily="34" charset="-122"/>
              <a:sym typeface="微软雅黑" panose="020b0503020204020204" pitchFamily="34" charset="-122"/>
            </a:endParaRPr>
          </a:p>
        </p:txBody>
      </p:sp>
      <p:sp>
        <p:nvSpPr>
          <p:cNvPr id="26" name="标题 5"/>
          <p:cNvSpPr>
            <a:spLocks noGrp="1"/>
          </p:cNvSpPr>
          <p:nvPr>
            <p:custDataLst>
              <p:tags r:id="rId9"/>
            </p:custDataLst>
          </p:nvPr>
        </p:nvSpPr>
        <p:spPr>
          <a:xfrm>
            <a:off x="2049373" y="5120613"/>
            <a:ext cx="723039" cy="642177"/>
          </a:xfrm>
          <a:prstGeom prst="rect">
            <a:avLst/>
          </a:prstGeom>
        </p:spPr>
        <p:txBody>
          <a:bodyPr vert="horz" wrap="square" lIns="90000" tIns="46800" rIns="90000" bIns="46800" rtlCol="0" anchor="ctr" anchorCtr="0">
            <a:normAutofit fontScale="90000" lnSpcReduction="10000"/>
          </a:bodyPr>
          <a:lstStyle>
            <a:defPPr>
              <a:defRPr lang="en-US"/>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rgbClr val="000000"/>
                </a:solidFill>
                <a:uFillTx/>
                <a:latin typeface="Arial" pitchFamily="34" charset="0"/>
                <a:ea typeface="微软雅黑" panose="020b0503020204020204" pitchFamily="34" charset="-122"/>
                <a:cs typeface="+mn-ea"/>
                <a:sym typeface="微软雅黑" panose="020b0503020204020204" pitchFamily="34" charset="-122"/>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rgbClr val="A5A5A5">
                    <a:lumMod val="50000"/>
                  </a:srgbClr>
                </a:solidFill>
                <a:latin typeface="微软雅黑" panose="020b0503020204020204" pitchFamily="34" charset="-122"/>
                <a:ea typeface="微软雅黑" panose="020b0503020204020204" pitchFamily="34" charset="-122"/>
              </a:rPr>
              <a:t>03</a:t>
            </a:r>
            <a:endParaRPr lang="en-US" altLang="zh-CN" sz="3200" b="1" spc="300">
              <a:solidFill>
                <a:srgbClr val="A5A5A5">
                  <a:lumMod val="50000"/>
                </a:srgbClr>
              </a:solidFill>
              <a:latin typeface="微软雅黑" panose="020b0503020204020204" pitchFamily="34" charset="-122"/>
              <a:ea typeface="微软雅黑" panose="020b0503020204020204" pitchFamily="34" charset="-122"/>
            </a:endParaRPr>
          </a:p>
        </p:txBody>
      </p:sp>
      <p:sp>
        <p:nvSpPr>
          <p:cNvPr id="10" name="任意多边形: 形状 35"/>
          <p:cNvSpPr/>
          <p:nvPr>
            <p:custDataLst>
              <p:tags r:id="rId10"/>
            </p:custDataLst>
          </p:nvPr>
        </p:nvSpPr>
        <p:spPr>
          <a:xfrm>
            <a:off x="6728388" y="3667183"/>
            <a:ext cx="1317958" cy="456822"/>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rgbClr val="ED7D31">
              <a:alpha val="60000"/>
            </a:srgbClr>
          </a:solidFill>
          <a:ln w="12700" cap="flat" cmpd="sng" algn="ctr">
            <a:noFill/>
            <a:prstDash val="solid"/>
            <a:miter lim="800000"/>
          </a:ln>
          <a:effectLst/>
        </p:spPr>
        <p:txBody>
          <a:bodyPr wrap="square"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38" name="矩形 37"/>
          <p:cNvSpPr/>
          <p:nvPr>
            <p:custDataLst>
              <p:tags r:id="rId11"/>
            </p:custDataLst>
          </p:nvPr>
        </p:nvSpPr>
        <p:spPr>
          <a:xfrm>
            <a:off x="6903766" y="3876691"/>
            <a:ext cx="4033688" cy="933073"/>
          </a:xfrm>
          <a:prstGeom prst="rect">
            <a:avLst/>
          </a:prstGeom>
          <a:solidFill>
            <a:srgbClr val="FFFFFF"/>
          </a:solidFill>
          <a:ln w="12700" cap="flat" cmpd="sng" algn="ctr">
            <a:solidFill>
              <a:srgbClr val="ED7D31"/>
            </a:soli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40" name="文本框 10"/>
          <p:cNvSpPr txBox="1"/>
          <p:nvPr>
            <p:custDataLst>
              <p:tags r:id="rId12"/>
            </p:custDataLst>
          </p:nvPr>
        </p:nvSpPr>
        <p:spPr>
          <a:xfrm>
            <a:off x="7040812" y="3964380"/>
            <a:ext cx="3891391" cy="758220"/>
          </a:xfrm>
          <a:prstGeom prst="rect">
            <a:avLst/>
          </a:prstGeom>
          <a:noFill/>
        </p:spPr>
        <p:txBody>
          <a:bodyPr vert="horz" wrap="square" lIns="90000" tIns="46800" rIns="90000" bIns="46800" rtlCol="0" anchor="ctr" anchorCtr="0">
            <a:normAutofit lnSpcReduction="10000"/>
          </a:bodyPr>
          <a:lstStyle>
            <a:defPPr>
              <a:defRPr lang="zh-CN"/>
            </a:defPPr>
            <a:lvl1pPr marL="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1pPr>
            <a:lvl2pPr marL="457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2pPr>
            <a:lvl3pPr marL="914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3pPr>
            <a:lvl4pPr marL="1371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4pPr>
            <a:lvl5pPr marL="18288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5pPr>
            <a:lvl6pPr marL="22860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6pPr>
            <a:lvl7pPr marL="2743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7pPr>
            <a:lvl8pPr marL="3200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8pPr>
            <a:lvl9pPr marL="3657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9pPr>
          </a:lstStyle>
          <a:p>
            <a:pPr lvl="0" algn="l">
              <a:lnSpc>
                <a:spcPct val="130000"/>
              </a:lnSpc>
              <a:buClrTx/>
              <a:buSzTx/>
              <a:buFontTx/>
            </a:pPr>
            <a:r>
              <a:rPr lang="zh-CN" altLang="en-US">
                <a:solidFill>
                  <a:schemeClr val="tx1"/>
                </a:solidFill>
                <a:latin typeface="等线" panose="02010600030101010101" pitchFamily="2" charset="-122"/>
                <a:ea typeface="等线" panose="02010600030101010101" pitchFamily="2" charset="-122"/>
                <a:sym typeface="+mn-ea"/>
              </a:rPr>
              <a:t>赋予残疾人新的价值观，协助他们不断增强自我成长和改变的力量；</a:t>
            </a:r>
            <a:endParaRPr lang="zh-CN" altLang="en-US" spc="150">
              <a:latin typeface="微软雅黑" panose="020b0503020204020204" pitchFamily="34" charset="-122"/>
              <a:sym typeface="微软雅黑" panose="020b0503020204020204" pitchFamily="34" charset="-122"/>
            </a:endParaRPr>
          </a:p>
        </p:txBody>
      </p:sp>
      <p:sp>
        <p:nvSpPr>
          <p:cNvPr id="42" name="标题 5"/>
          <p:cNvSpPr>
            <a:spLocks noGrp="1"/>
          </p:cNvSpPr>
          <p:nvPr>
            <p:custDataLst>
              <p:tags r:id="rId13"/>
            </p:custDataLst>
          </p:nvPr>
        </p:nvSpPr>
        <p:spPr>
          <a:xfrm>
            <a:off x="6903766" y="3324304"/>
            <a:ext cx="723039" cy="642177"/>
          </a:xfrm>
          <a:prstGeom prst="rect">
            <a:avLst/>
          </a:prstGeom>
        </p:spPr>
        <p:txBody>
          <a:bodyPr vert="horz" wrap="square" lIns="90000" tIns="46800" rIns="90000" bIns="46800" rtlCol="0" anchor="ctr" anchorCtr="0">
            <a:normAutofit fontScale="90000" lnSpcReduction="10000"/>
          </a:bodyPr>
          <a:lstStyle>
            <a:defPPr>
              <a:defRPr lang="en-US"/>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rgbClr val="000000"/>
                </a:solidFill>
                <a:uFillTx/>
                <a:latin typeface="Arial" pitchFamily="34" charset="0"/>
                <a:ea typeface="微软雅黑" panose="020b0503020204020204" pitchFamily="34" charset="-122"/>
                <a:cs typeface="+mn-ea"/>
                <a:sym typeface="微软雅黑" panose="020b0503020204020204" pitchFamily="34" charset="-122"/>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rgbClr val="ED7D31">
                    <a:lumMod val="50000"/>
                  </a:srgbClr>
                </a:solidFill>
                <a:latin typeface="微软雅黑" panose="020b0503020204020204" pitchFamily="34" charset="-122"/>
                <a:ea typeface="微软雅黑" panose="020b0503020204020204" pitchFamily="34" charset="-122"/>
              </a:rPr>
              <a:t>02</a:t>
            </a:r>
            <a:endParaRPr lang="en-US" altLang="zh-CN" sz="3200" b="1" spc="300">
              <a:solidFill>
                <a:srgbClr val="ED7D31">
                  <a:lumMod val="50000"/>
                </a:srgbClr>
              </a:solidFill>
              <a:latin typeface="微软雅黑" panose="020b0503020204020204" pitchFamily="34" charset="-122"/>
              <a:ea typeface="微软雅黑" panose="020b0503020204020204" pitchFamily="34" charset="-122"/>
            </a:endParaRPr>
          </a:p>
        </p:txBody>
      </p:sp>
      <p:sp>
        <p:nvSpPr>
          <p:cNvPr id="44" name="任意多边形: 形状 43"/>
          <p:cNvSpPr/>
          <p:nvPr>
            <p:custDataLst>
              <p:tags r:id="rId14"/>
            </p:custDataLst>
          </p:nvPr>
        </p:nvSpPr>
        <p:spPr>
          <a:xfrm>
            <a:off x="6728388" y="5447740"/>
            <a:ext cx="1317958" cy="456822"/>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rgbClr val="FFC000">
              <a:alpha val="60000"/>
            </a:srgbClr>
          </a:solidFill>
          <a:ln w="12700" cap="flat" cmpd="sng" algn="ctr">
            <a:noFill/>
            <a:prstDash val="solid"/>
            <a:miter lim="800000"/>
          </a:ln>
          <a:effectLst/>
        </p:spPr>
        <p:txBody>
          <a:bodyPr wrap="square"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46" name="矩形 45"/>
          <p:cNvSpPr/>
          <p:nvPr>
            <p:custDataLst>
              <p:tags r:id="rId15"/>
            </p:custDataLst>
          </p:nvPr>
        </p:nvSpPr>
        <p:spPr>
          <a:xfrm>
            <a:off x="6903766" y="5657248"/>
            <a:ext cx="4033688" cy="933073"/>
          </a:xfrm>
          <a:prstGeom prst="rect">
            <a:avLst/>
          </a:prstGeom>
          <a:solidFill>
            <a:srgbClr val="FFFFFF"/>
          </a:solidFill>
          <a:ln w="12700" cap="flat" cmpd="sng" algn="ctr">
            <a:solidFill>
              <a:srgbClr val="FFC000"/>
            </a:soli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48" name="文本框 10"/>
          <p:cNvSpPr txBox="1"/>
          <p:nvPr>
            <p:custDataLst>
              <p:tags r:id="rId16"/>
            </p:custDataLst>
          </p:nvPr>
        </p:nvSpPr>
        <p:spPr>
          <a:xfrm>
            <a:off x="7040812" y="5744937"/>
            <a:ext cx="3891391" cy="758220"/>
          </a:xfrm>
          <a:prstGeom prst="rect">
            <a:avLst/>
          </a:prstGeom>
          <a:noFill/>
        </p:spPr>
        <p:txBody>
          <a:bodyPr vert="horz" wrap="square" lIns="90000" tIns="46800" rIns="90000" bIns="46800" rtlCol="0" anchor="ctr" anchorCtr="0">
            <a:normAutofit lnSpcReduction="10000"/>
          </a:bodyPr>
          <a:lstStyle>
            <a:defPPr>
              <a:defRPr lang="zh-CN"/>
            </a:defPPr>
            <a:lvl1pPr marL="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1pPr>
            <a:lvl2pPr marL="457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2pPr>
            <a:lvl3pPr marL="914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3pPr>
            <a:lvl4pPr marL="1371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4pPr>
            <a:lvl5pPr marL="18288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5pPr>
            <a:lvl6pPr marL="22860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6pPr>
            <a:lvl7pPr marL="2743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7pPr>
            <a:lvl8pPr marL="3200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8pPr>
            <a:lvl9pPr marL="3657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9pPr>
          </a:lstStyle>
          <a:p>
            <a:pPr lvl="0" algn="l">
              <a:lnSpc>
                <a:spcPct val="130000"/>
              </a:lnSpc>
              <a:buClrTx/>
              <a:buSzTx/>
              <a:buFontTx/>
            </a:pPr>
            <a:r>
              <a:rPr lang="zh-CN" altLang="en-US">
                <a:solidFill>
                  <a:schemeClr val="tx1"/>
                </a:solidFill>
                <a:latin typeface="等线" panose="02010600030101010101" pitchFamily="2" charset="-122"/>
                <a:ea typeface="等线" panose="02010600030101010101" pitchFamily="2" charset="-122"/>
                <a:sym typeface="+mn-ea"/>
              </a:rPr>
              <a:t>协助成员互相学习和成长，提供其他网络关系的支持。</a:t>
            </a:r>
            <a:endParaRPr lang="zh-CN" altLang="en-US" spc="150">
              <a:latin typeface="微软雅黑" panose="020b0503020204020204" pitchFamily="34" charset="-122"/>
              <a:sym typeface="微软雅黑" panose="020b0503020204020204" pitchFamily="34" charset="-122"/>
            </a:endParaRPr>
          </a:p>
        </p:txBody>
      </p:sp>
      <p:sp>
        <p:nvSpPr>
          <p:cNvPr id="50" name="标题 5"/>
          <p:cNvSpPr>
            <a:spLocks noGrp="1"/>
          </p:cNvSpPr>
          <p:nvPr>
            <p:custDataLst>
              <p:tags r:id="rId17"/>
            </p:custDataLst>
          </p:nvPr>
        </p:nvSpPr>
        <p:spPr>
          <a:xfrm>
            <a:off x="6903766" y="5105386"/>
            <a:ext cx="723039" cy="642177"/>
          </a:xfrm>
          <a:prstGeom prst="rect">
            <a:avLst/>
          </a:prstGeom>
        </p:spPr>
        <p:txBody>
          <a:bodyPr vert="horz" wrap="square" lIns="90000" tIns="46800" rIns="90000" bIns="46800" rtlCol="0" anchor="ctr" anchorCtr="0">
            <a:normAutofit fontScale="90000" lnSpcReduction="10000"/>
          </a:bodyPr>
          <a:lstStyle>
            <a:defPPr>
              <a:defRPr lang="en-US"/>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rgbClr val="000000"/>
                </a:solidFill>
                <a:uFillTx/>
                <a:latin typeface="Arial" pitchFamily="34" charset="0"/>
                <a:ea typeface="微软雅黑" panose="020b0503020204020204" pitchFamily="34" charset="-122"/>
                <a:cs typeface="+mn-ea"/>
                <a:sym typeface="微软雅黑" panose="020b0503020204020204" pitchFamily="34" charset="-122"/>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rgbClr val="FFC000">
                    <a:lumMod val="50000"/>
                  </a:srgbClr>
                </a:solidFill>
                <a:latin typeface="微软雅黑" panose="020b0503020204020204" pitchFamily="34" charset="-122"/>
                <a:ea typeface="微软雅黑" panose="020b0503020204020204" pitchFamily="34" charset="-122"/>
              </a:rPr>
              <a:t>04</a:t>
            </a:r>
            <a:endParaRPr lang="en-US" altLang="zh-CN" sz="3200" b="1" spc="300">
              <a:solidFill>
                <a:srgbClr val="FFC000">
                  <a:lumMod val="50000"/>
                </a:srgb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图示 4"/>
          <p:cNvGraphicFramePr/>
          <p:nvPr/>
        </p:nvGraphicFramePr>
        <p:xfrm>
          <a:off x="0" y="0"/>
          <a:ext cx="12192000" cy="2030514"/>
        </p:xfrm>
        <a:graphic>
          <a:graphicData uri="http://schemas.openxmlformats.org/drawingml/2006/diagram">
            <dgm:relIds xmlns:dgm="http://schemas.openxmlformats.org/drawingml/2006/diagram" r:dm="rId3" r:lo="rId4" r:qs="rId5" r:cs="rId6"/>
          </a:graphicData>
        </a:graphic>
      </p:graphicFrame>
      <p:grpSp>
        <p:nvGrpSpPr>
          <p:cNvPr id="9" name="组合 8"/>
          <p:cNvGrpSpPr/>
          <p:nvPr/>
        </p:nvGrpSpPr>
        <p:grpSpPr>
          <a:xfrm>
            <a:off x="3415030" y="2348865"/>
            <a:ext cx="5984875" cy="1173480"/>
            <a:chOff x="1906687" y="1239353"/>
            <a:chExt cx="2587220" cy="1173348"/>
          </a:xfrm>
        </p:grpSpPr>
        <p:sp>
          <p:nvSpPr>
            <p:cNvPr id="10"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第一节 成长小组模式</a:t>
              </a:r>
              <a:endParaRPr lang="zh-CN" altLang="en-US" sz="2000" b="1">
                <a:solidFill>
                  <a:schemeClr val="accent1"/>
                </a:solidFill>
                <a:latin typeface="等线" panose="02010600030101010101" pitchFamily="2" charset="-122"/>
                <a:ea typeface="等线" panose="02010600030101010101" pitchFamily="2" charset="-122"/>
                <a:cs typeface="+mn-ea"/>
                <a:sym typeface="+mn-lt"/>
              </a:endParaRPr>
            </a:p>
          </p:txBody>
        </p:sp>
        <p:sp>
          <p:nvSpPr>
            <p:cNvPr id="11"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
        <p:nvSpPr>
          <p:cNvPr id="34" name="文本框 33"/>
          <p:cNvSpPr txBox="1"/>
          <p:nvPr/>
        </p:nvSpPr>
        <p:spPr>
          <a:xfrm>
            <a:off x="2380565" y="553592"/>
            <a:ext cx="8729980" cy="768350"/>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400">
                <a:solidFill>
                  <a:schemeClr val="bg1"/>
                </a:solidFill>
                <a:latin typeface="+mj-ea"/>
                <a:ea typeface="+mj-ea"/>
              </a:rPr>
              <a:t>第十章 残疾人小组工作模式及运用</a:t>
            </a:r>
            <a:endParaRPr lang="zh-CN" altLang="en-US" sz="4400">
              <a:solidFill>
                <a:schemeClr val="bg1"/>
              </a:solidFill>
              <a:latin typeface="+mj-ea"/>
              <a:ea typeface="+mj-ea"/>
            </a:endParaRPr>
          </a:p>
        </p:txBody>
      </p:sp>
      <p:grpSp>
        <p:nvGrpSpPr>
          <p:cNvPr id="35" name="组合 1"/>
          <p:cNvGrpSpPr/>
          <p:nvPr/>
        </p:nvGrpSpPr>
        <p:grpSpPr>
          <a:xfrm>
            <a:off x="3419475" y="3307715"/>
            <a:ext cx="5984875" cy="1173480"/>
            <a:chOff x="1906687" y="1239353"/>
            <a:chExt cx="2587220" cy="1173348"/>
          </a:xfrm>
        </p:grpSpPr>
        <p:sp>
          <p:nvSpPr>
            <p:cNvPr id="8"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accent1"/>
                  </a:solidFill>
                  <a:latin typeface="等线" panose="02010600030101010101" pitchFamily="2" charset="-122"/>
                  <a:ea typeface="等线" panose="02010600030101010101" pitchFamily="2" charset="-122"/>
                  <a:sym typeface="+mn-lt"/>
                </a:rPr>
                <a:t>第二节 任务中心模式</a:t>
              </a:r>
              <a:endParaRPr lang="zh-CN" altLang="en-US" sz="3500" b="1">
                <a:solidFill>
                  <a:schemeClr val="accent1"/>
                </a:solidFill>
                <a:latin typeface="等线" panose="02010600030101010101" pitchFamily="2" charset="-122"/>
                <a:ea typeface="等线" panose="02010600030101010101" pitchFamily="2" charset="-122"/>
                <a:sym typeface="+mn-lt"/>
              </a:endParaRPr>
            </a:p>
          </p:txBody>
        </p:sp>
        <p:sp>
          <p:nvSpPr>
            <p:cNvPr id="12"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Tree>
  </p:cSld>
  <p:clrMapOvr>
    <a:masterClrMapping/>
  </p:clrMapOvr>
  <mc:AlternateContent>
    <mc:Choice xmlns:p14="http://schemas.microsoft.com/office/powerpoint/2010/main" Requires="p14">
      <p:transition spd="slow" p14:dur="1600"/>
    </mc:Choice>
    <mc:Fallback>
      <p:transition spd="slow"/>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https://d.book118.com/788111107030006032</a:t>
            </a:r>
          </a:p>
        </p:txBody>
      </p:sp>
    </p:spTree>
  </p:cSld>
  <p:clrMapOvr>
    <a:masterClrMapping/>
  </p:clrMapOvr>
  <p:transition/>
  <p:timing/>
</p:sld>
</file>

<file path=ppt/tags/tag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82.07940673828125,&quot;width&quot;:805.9500122070312}"/>
  <p:tag name="KSO_WM_TAG_VERSION" val="3.0"/>
  <p:tag name="KSO_WM_TEMPLATE_CATEGORY" val="diagram"/>
  <p:tag name="KSO_WM_TEMPLATE_INDEX" val="20231107"/>
  <p:tag name="KSO_WM_UNIT_COMPATIBLE" val="0"/>
  <p:tag name="KSO_WM_UNIT_DIAGRAM_ISNUMVISUAL" val="0"/>
  <p:tag name="KSO_WM_UNIT_DIAGRAM_ISREFERUNIT" val="0"/>
  <p:tag name="KSO_WM_UNIT_HIGHLIGHT" val="0"/>
  <p:tag name="KSO_WM_UNIT_ID" val="diagram20231107_3*o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o_h_a"/>
  <p:tag name="KSO_WM_UNIT_VALUE" val="10"/>
</p:tagLst>
</file>

<file path=ppt/tags/tag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82.07940673828125,&quot;width&quot;:805.9500122070312}"/>
  <p:tag name="KSO_WM_TAG_VERSION" val="3.0"/>
  <p:tag name="KSO_WM_TEMPLATE_CATEGORY" val="diagram"/>
  <p:tag name="KSO_WM_TEMPLATE_INDEX" val="20231107"/>
  <p:tag name="KSO_WM_UNIT_COMPATIBLE" val="0"/>
  <p:tag name="KSO_WM_UNIT_DIAGRAM_ISNUMVISUAL" val="0"/>
  <p:tag name="KSO_WM_UNIT_DIAGRAM_ISREFERUNIT" val="0"/>
  <p:tag name="KSO_WM_UNIT_HIGHLIGHT" val="0"/>
  <p:tag name="KSO_WM_UNIT_ID" val="diagram20231107_3*o_h_f*1_1_1"/>
  <p:tag name="KSO_WM_UNIT_INDEX" val="1_1_1"/>
  <p:tag name="KSO_WM_UNIT_LAYERLEVEL" val="1_1_1"/>
  <p:tag name="KSO_WM_UNIT_NOCLEAR" val="0"/>
  <p:tag name="KSO_WM_UNIT_PRESET_TEXT" val="此处输入你的智能图形项正文，文字是您思想的提炼"/>
  <p:tag name="KSO_WM_UNIT_SUBTYPE" val="a"/>
  <p:tag name="KSO_WM_UNIT_TYPE" val="o_h_f"/>
</p:tagLst>
</file>

<file path=ppt/tags/tag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82.07940673828125,&quot;width&quot;:805.9500122070312}"/>
  <p:tag name="KSO_WM_TAG_VERSION" val="3.0"/>
  <p:tag name="KSO_WM_TEMPLATE_CATEGORY" val="diagram"/>
  <p:tag name="KSO_WM_TEMPLATE_INDEX" val="20231107"/>
  <p:tag name="KSO_WM_UNIT_COMPATIBLE" val="0"/>
  <p:tag name="KSO_WM_UNIT_DIAGRAM_ISNUMVISUAL" val="0"/>
  <p:tag name="KSO_WM_UNIT_DIAGRAM_ISREFERUNIT" val="0"/>
  <p:tag name="KSO_WM_UNIT_HIGHLIGHT" val="0"/>
  <p:tag name="KSO_WM_UNIT_ID" val="diagram20231107_3*o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o_h_a"/>
  <p:tag name="KSO_WM_UNIT_VALUE" val="10"/>
</p:tagLst>
</file>

<file path=ppt/tags/tag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82.07940673828125,&quot;width&quot;:805.9500122070312}"/>
  <p:tag name="KSO_WM_TAG_VERSION" val="3.0"/>
  <p:tag name="KSO_WM_TEMPLATE_CATEGORY" val="diagram"/>
  <p:tag name="KSO_WM_TEMPLATE_INDEX" val="20231107"/>
  <p:tag name="KSO_WM_UNIT_COMPATIBLE" val="0"/>
  <p:tag name="KSO_WM_UNIT_DIAGRAM_ISNUMVISUAL" val="0"/>
  <p:tag name="KSO_WM_UNIT_DIAGRAM_ISREFERUNIT" val="0"/>
  <p:tag name="KSO_WM_UNIT_HIGHLIGHT" val="0"/>
  <p:tag name="KSO_WM_UNIT_ID" val="diagram20231107_3*o_h_f*1_2_1"/>
  <p:tag name="KSO_WM_UNIT_INDEX" val="1_2_1"/>
  <p:tag name="KSO_WM_UNIT_LAYERLEVEL" val="1_1_1"/>
  <p:tag name="KSO_WM_UNIT_NOCLEAR" val="0"/>
  <p:tag name="KSO_WM_UNIT_PRESET_TEXT" val="此处输入你的智能图形项正文，文字是您思想的提炼"/>
  <p:tag name="KSO_WM_UNIT_SUBTYPE" val="a"/>
  <p:tag name="KSO_WM_UNIT_TYPE" val="o_h_f"/>
</p:tagLst>
</file>

<file path=ppt/tags/tag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82.07940673828125,&quot;width&quot;:805.9500122070312}"/>
  <p:tag name="KSO_WM_TAG_VERSION" val="3.0"/>
  <p:tag name="KSO_WM_TEMPLATE_CATEGORY" val="diagram"/>
  <p:tag name="KSO_WM_TEMPLATE_INDEX" val="20231107"/>
  <p:tag name="KSO_WM_UNIT_COMPATIBLE" val="0"/>
  <p:tag name="KSO_WM_UNIT_DIAGRAM_ISNUMVISUAL" val="0"/>
  <p:tag name="KSO_WM_UNIT_DIAGRAM_ISREFERUNIT" val="0"/>
  <p:tag name="KSO_WM_UNIT_HIGHLIGHT" val="0"/>
  <p:tag name="KSO_WM_UNIT_ID" val="diagram20231107_3*o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o_h_a"/>
  <p:tag name="KSO_WM_UNIT_VALUE" val="10"/>
</p:tagLst>
</file>

<file path=ppt/tags/tag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82.07940673828125,&quot;width&quot;:805.9500122070312}"/>
  <p:tag name="KSO_WM_TAG_VERSION" val="3.0"/>
  <p:tag name="KSO_WM_TEMPLATE_CATEGORY" val="diagram"/>
  <p:tag name="KSO_WM_TEMPLATE_INDEX" val="20231107"/>
  <p:tag name="KSO_WM_UNIT_COMPATIBLE" val="0"/>
  <p:tag name="KSO_WM_UNIT_DIAGRAM_ISNUMVISUAL" val="0"/>
  <p:tag name="KSO_WM_UNIT_DIAGRAM_ISREFERUNIT" val="0"/>
  <p:tag name="KSO_WM_UNIT_HIGHLIGHT" val="0"/>
  <p:tag name="KSO_WM_UNIT_ID" val="diagram20231107_3*o_h_f*1_3_1"/>
  <p:tag name="KSO_WM_UNIT_INDEX" val="1_3_1"/>
  <p:tag name="KSO_WM_UNIT_LAYERLEVEL" val="1_1_1"/>
  <p:tag name="KSO_WM_UNIT_NOCLEAR" val="0"/>
  <p:tag name="KSO_WM_UNIT_PRESET_TEXT" val="此处输入你的智能图形项正文，文字是您思想的提炼"/>
  <p:tag name="KSO_WM_UNIT_SUBTYPE" val="a"/>
  <p:tag name="KSO_WM_UNIT_TYPE" val="o_h_f"/>
</p:tagLst>
</file>

<file path=ppt/tags/tag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82.07940673828125,&quot;width&quot;:805.9500122070312}"/>
  <p:tag name="KSO_WM_TAG_VERSION" val="3.0"/>
  <p:tag name="KSO_WM_TEMPLATE_CATEGORY" val="diagram"/>
  <p:tag name="KSO_WM_TEMPLATE_INDEX" val="20231107"/>
  <p:tag name="KSO_WM_UNIT_COMPATIBLE" val="0"/>
  <p:tag name="KSO_WM_UNIT_DIAGRAM_ISNUMVISUAL" val="0"/>
  <p:tag name="KSO_WM_UNIT_DIAGRAM_ISREFERUNIT" val="0"/>
  <p:tag name="KSO_WM_UNIT_HIGHLIGHT" val="0"/>
  <p:tag name="KSO_WM_UNIT_ID" val="diagram20231107_3*o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o_h_a"/>
  <p:tag name="KSO_WM_UNIT_VALUE" val="10"/>
</p:tagLst>
</file>

<file path=ppt/tags/tag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82.07940673828125,&quot;width&quot;:805.9500122070312}"/>
  <p:tag name="KSO_WM_TAG_VERSION" val="3.0"/>
  <p:tag name="KSO_WM_TEMPLATE_CATEGORY" val="diagram"/>
  <p:tag name="KSO_WM_TEMPLATE_INDEX" val="20231107"/>
  <p:tag name="KSO_WM_UNIT_COMPATIBLE" val="0"/>
  <p:tag name="KSO_WM_UNIT_DIAGRAM_ISNUMVISUAL" val="0"/>
  <p:tag name="KSO_WM_UNIT_DIAGRAM_ISREFERUNIT" val="0"/>
  <p:tag name="KSO_WM_UNIT_HIGHLIGHT" val="0"/>
  <p:tag name="KSO_WM_UNIT_ID" val="diagram20231107_3*o_h_f*1_4_1"/>
  <p:tag name="KSO_WM_UNIT_INDEX" val="1_4_1"/>
  <p:tag name="KSO_WM_UNIT_LAYERLEVEL" val="1_1_1"/>
  <p:tag name="KSO_WM_UNIT_NOCLEAR" val="0"/>
  <p:tag name="KSO_WM_UNIT_PRESET_TEXT" val="此处输入你的智能图形项正文，文字是您思想的提炼"/>
  <p:tag name="KSO_WM_UNIT_SUBTYPE" val="a"/>
  <p:tag name="KSO_WM_UNIT_TYPE" val="o_h_f"/>
</p:tagLst>
</file>

<file path=ppt/tags/tag9.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82.07940673828125,&quot;width&quot;:805.9500122070312}"/>
  <p:tag name="KSO_WM_TAG_VERSION" val="3.0"/>
  <p:tag name="KSO_WM_TEMPLATE_CATEGORY" val="diagram"/>
  <p:tag name="KSO_WM_TEMPLATE_INDEX" val="20231107"/>
  <p:tag name="KSO_WM_UNIT_COMPATIBLE" val="0"/>
  <p:tag name="KSO_WM_UNIT_DIAGRAM_ISNUMVISUAL" val="0"/>
  <p:tag name="KSO_WM_UNIT_DIAGRAM_ISREFERUNIT" val="0"/>
  <p:tag name="KSO_WM_UNIT_HIGHLIGHT" val="0"/>
  <p:tag name="KSO_WM_UNIT_ID" val="diagram20231107_3*o_h_i*1_1_5"/>
  <p:tag name="KSO_WM_UNIT_INDEX" val="1_1_5"/>
  <p:tag name="KSO_WM_UNIT_LAYERLEVEL" val="1_1_1"/>
  <p:tag name="KSO_WM_UNIT_TYPE" val="o_h_i"/>
</p:tagLst>
</file>

<file path=ppt/tags/tag10.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82.07940673828125,&quot;width&quot;:805.9500122070312}"/>
  <p:tag name="KSO_WM_TAG_VERSION" val="3.0"/>
  <p:tag name="KSO_WM_TEMPLATE_CATEGORY" val="diagram"/>
  <p:tag name="KSO_WM_TEMPLATE_INDEX" val="20231107"/>
  <p:tag name="KSO_WM_UNIT_COMPATIBLE" val="0"/>
  <p:tag name="KSO_WM_UNIT_DIAGRAM_ISNUMVISUAL" val="0"/>
  <p:tag name="KSO_WM_UNIT_DIAGRAM_ISREFERUNIT" val="0"/>
  <p:tag name="KSO_WM_UNIT_HIGHLIGHT" val="0"/>
  <p:tag name="KSO_WM_UNIT_ID" val="diagram20231107_3*o_h_i*1_2_5"/>
  <p:tag name="KSO_WM_UNIT_INDEX" val="1_2_5"/>
  <p:tag name="KSO_WM_UNIT_LAYERLEVEL" val="1_1_1"/>
  <p:tag name="KSO_WM_UNIT_TYPE" val="o_h_i"/>
</p:tagLst>
</file>

<file path=ppt/tags/tag11.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82.07940673828125,&quot;width&quot;:805.9500122070312}"/>
  <p:tag name="KSO_WM_TAG_VERSION" val="3.0"/>
  <p:tag name="KSO_WM_TEMPLATE_CATEGORY" val="diagram"/>
  <p:tag name="KSO_WM_TEMPLATE_INDEX" val="20231107"/>
  <p:tag name="KSO_WM_UNIT_COMPATIBLE" val="0"/>
  <p:tag name="KSO_WM_UNIT_DIAGRAM_ISNUMVISUAL" val="0"/>
  <p:tag name="KSO_WM_UNIT_DIAGRAM_ISREFERUNIT" val="0"/>
  <p:tag name="KSO_WM_UNIT_HIGHLIGHT" val="0"/>
  <p:tag name="KSO_WM_UNIT_ID" val="diagram20231107_3*o_h_i*1_3_5"/>
  <p:tag name="KSO_WM_UNIT_INDEX" val="1_3_5"/>
  <p:tag name="KSO_WM_UNIT_LAYERLEVEL" val="1_1_1"/>
  <p:tag name="KSO_WM_UNIT_TYPE" val="o_h_i"/>
</p:tagLst>
</file>

<file path=ppt/tags/tag12.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82.07940673828125,&quot;width&quot;:805.9500122070312}"/>
  <p:tag name="KSO_WM_TAG_VERSION" val="3.0"/>
  <p:tag name="KSO_WM_TEMPLATE_CATEGORY" val="diagram"/>
  <p:tag name="KSO_WM_TEMPLATE_INDEX" val="20231107"/>
  <p:tag name="KSO_WM_UNIT_COMPATIBLE" val="0"/>
  <p:tag name="KSO_WM_UNIT_DIAGRAM_ISNUMVISUAL" val="0"/>
  <p:tag name="KSO_WM_UNIT_DIAGRAM_ISREFERUNIT" val="0"/>
  <p:tag name="KSO_WM_UNIT_HIGHLIGHT" val="0"/>
  <p:tag name="KSO_WM_UNIT_ID" val="diagram20231107_3*o_h_i*1_4_4"/>
  <p:tag name="KSO_WM_UNIT_INDEX" val="1_4_4"/>
  <p:tag name="KSO_WM_UNIT_LAYERLEVEL" val="1_1_1"/>
  <p:tag name="KSO_WM_UNIT_TYPE" val="o_h_i"/>
</p:tagLst>
</file>

<file path=ppt/tags/tag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6000000238418579,&quot;colorType&quot;:1,&quot;foreColorIndex&quot;:5,&quot;pos&quot;:0.9999899864196777,&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FILL_FORE_SCHEMECOLOR_INDEX" val="5"/>
  <p:tag name="KSO_WM_UNIT_HIGHLIGHT" val="0"/>
  <p:tag name="KSO_WM_UNIT_ID" val="diagram20231574_3*m_h_i*1_4_1"/>
  <p:tag name="KSO_WM_UNIT_INDEX" val="1_4_1"/>
  <p:tag name="KSO_WM_UNIT_LAYERLEVEL" val="1_1_1"/>
  <p:tag name="KSO_WM_UNIT_TYPE" val="m_h_i"/>
</p:tagLst>
</file>

<file path=ppt/tags/tag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6000000238418579,&quot;colorType&quot;:1,&quot;foreColorIndex&quot;:5,&quot;pos&quot;:0.9999899864196777,&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FILL_FORE_SCHEMECOLOR_INDEX" val="5"/>
  <p:tag name="KSO_WM_UNIT_HIGHLIGHT" val="0"/>
  <p:tag name="KSO_WM_UNIT_ID" val="diagram20231574_3*m_h_i*1_1_1"/>
  <p:tag name="KSO_WM_UNIT_INDEX" val="1_1_1"/>
  <p:tag name="KSO_WM_UNIT_LAYERLEVEL" val="1_1_1"/>
  <p:tag name="KSO_WM_UNIT_TYPE" val="m_h_i"/>
</p:tagLst>
</file>

<file path=ppt/tags/tag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6000000238418579,&quot;colorType&quot;:1,&quot;foreColorIndex&quot;:5,&quot;pos&quot;:0.9999899864196777,&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FILL_FORE_SCHEMECOLOR_INDEX" val="5"/>
  <p:tag name="KSO_WM_UNIT_HIGHLIGHT" val="0"/>
  <p:tag name="KSO_WM_UNIT_ID" val="diagram20231574_3*m_h_i*1_2_1"/>
  <p:tag name="KSO_WM_UNIT_INDEX" val="1_2_1"/>
  <p:tag name="KSO_WM_UNIT_LAYERLEVEL" val="1_1_1"/>
  <p:tag name="KSO_WM_UNIT_TYPE" val="m_h_i"/>
</p:tagLst>
</file>

<file path=ppt/tags/tag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6000000238418579,&quot;colorType&quot;:1,&quot;foreColorIndex&quot;:5,&quot;pos&quot;:0.9999899864196777,&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FILL_FORE_SCHEMECOLOR_INDEX" val="5"/>
  <p:tag name="KSO_WM_UNIT_HIGHLIGHT" val="0"/>
  <p:tag name="KSO_WM_UNIT_ID" val="diagram20231574_3*m_h_i*1_3_1"/>
  <p:tag name="KSO_WM_UNIT_INDEX" val="1_3_1"/>
  <p:tag name="KSO_WM_UNIT_LAYERLEVEL" val="1_1_1"/>
  <p:tag name="KSO_WM_UNIT_TYPE" val="m_h_i"/>
</p:tagLst>
</file>

<file path=ppt/tags/tag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HIGHLIGHT" val="0"/>
  <p:tag name="KSO_WM_UNIT_ID" val="diagram20231574_3*m_h_f*1_1_1"/>
  <p:tag name="KSO_WM_UNIT_INDEX" val="1_1_1"/>
  <p:tag name="KSO_WM_UNIT_LAYERLEVEL" val="1_1_1"/>
  <p:tag name="KSO_WM_UNIT_NOCLEAR" val="0"/>
  <p:tag name="KSO_WM_UNIT_PRESET_TEXT" val="单击此处输入你的正文，文字是您思想的提炼"/>
  <p:tag name="KSO_WM_UNIT_SUBTYPE" val="a"/>
  <p:tag name="KSO_WM_UNIT_TYPE" val="m_h_f"/>
  <p:tag name="KSO_WM_UNIT_VALUE" val="60"/>
</p:tagLst>
</file>

<file path=ppt/tags/tag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HIGHLIGHT" val="0"/>
  <p:tag name="KSO_WM_UNIT_ID" val="diagram20231574_3*m_h_a*1_1_1"/>
  <p:tag name="KSO_WM_UNIT_INDEX" val="1_1_1"/>
  <p:tag name="KSO_WM_UNIT_ISCONTENTSTITLE" val="0"/>
  <p:tag name="KSO_WM_UNIT_ISNUMDGMTITLE" val="0"/>
  <p:tag name="KSO_WM_UNIT_LAYERLEVEL" val="1_1_1"/>
  <p:tag name="KSO_WM_UNIT_NOCLEAR" val="0"/>
  <p:tag name="KSO_WM_UNIT_PRESET_TEXT" val="标题"/>
  <p:tag name="KSO_WM_UNIT_TYPE" val="m_h_a"/>
  <p:tag name="KSO_WM_UNIT_VALUE" val="10"/>
</p:tagLst>
</file>

<file path=ppt/tags/tag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HIGHLIGHT" val="0"/>
  <p:tag name="KSO_WM_UNIT_ID" val="diagram20231574_3*m_h_f*1_2_1"/>
  <p:tag name="KSO_WM_UNIT_INDEX" val="1_2_1"/>
  <p:tag name="KSO_WM_UNIT_LAYERLEVEL" val="1_1_1"/>
  <p:tag name="KSO_WM_UNIT_NOCLEAR" val="0"/>
  <p:tag name="KSO_WM_UNIT_PRESET_TEXT" val="单击此处输入你的正文，文字是您思想的提炼"/>
  <p:tag name="KSO_WM_UNIT_SUBTYPE" val="a"/>
  <p:tag name="KSO_WM_UNIT_TYPE" val="m_h_f"/>
  <p:tag name="KSO_WM_UNIT_VALUE" val="60"/>
</p:tagLst>
</file>

<file path=ppt/tags/tag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HIGHLIGHT" val="0"/>
  <p:tag name="KSO_WM_UNIT_ID" val="diagram20231574_3*m_h_a*1_2_1"/>
  <p:tag name="KSO_WM_UNIT_INDEX" val="1_2_1"/>
  <p:tag name="KSO_WM_UNIT_ISCONTENTSTITLE" val="0"/>
  <p:tag name="KSO_WM_UNIT_ISNUMDGMTITLE" val="0"/>
  <p:tag name="KSO_WM_UNIT_LAYERLEVEL" val="1_1_1"/>
  <p:tag name="KSO_WM_UNIT_NOCLEAR" val="0"/>
  <p:tag name="KSO_WM_UNIT_PRESET_TEXT" val="标题"/>
  <p:tag name="KSO_WM_UNIT_TYPE" val="m_h_a"/>
  <p:tag name="KSO_WM_UNIT_VALUE" val="10"/>
</p:tagLst>
</file>

<file path=ppt/tags/tag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HIGHLIGHT" val="0"/>
  <p:tag name="KSO_WM_UNIT_ID" val="diagram20231574_3*m_h_f*1_3_1"/>
  <p:tag name="KSO_WM_UNIT_INDEX" val="1_3_1"/>
  <p:tag name="KSO_WM_UNIT_LAYERLEVEL" val="1_1_1"/>
  <p:tag name="KSO_WM_UNIT_NOCLEAR" val="0"/>
  <p:tag name="KSO_WM_UNIT_PRESET_TEXT" val="单击此处输入你的正文，文字是您思想的提炼"/>
  <p:tag name="KSO_WM_UNIT_SUBTYPE" val="a"/>
  <p:tag name="KSO_WM_UNIT_TYPE" val="m_h_f"/>
  <p:tag name="KSO_WM_UNIT_VALUE" val="60"/>
</p:tagLst>
</file>

<file path=ppt/tags/tag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HIGHLIGHT" val="0"/>
  <p:tag name="KSO_WM_UNIT_ID" val="diagram20231574_3*m_h_a*1_3_1"/>
  <p:tag name="KSO_WM_UNIT_INDEX" val="1_3_1"/>
  <p:tag name="KSO_WM_UNIT_ISCONTENTSTITLE" val="0"/>
  <p:tag name="KSO_WM_UNIT_ISNUMDGMTITLE" val="0"/>
  <p:tag name="KSO_WM_UNIT_LAYERLEVEL" val="1_1_1"/>
  <p:tag name="KSO_WM_UNIT_NOCLEAR" val="0"/>
  <p:tag name="KSO_WM_UNIT_PRESET_TEXT" val="标题"/>
  <p:tag name="KSO_WM_UNIT_TYPE" val="m_h_a"/>
  <p:tag name="KSO_WM_UNIT_VALUE" val="10"/>
</p:tagLst>
</file>

<file path=ppt/tags/tag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HIGHLIGHT" val="0"/>
  <p:tag name="KSO_WM_UNIT_ID" val="diagram20231574_3*m_h_f*1_4_1"/>
  <p:tag name="KSO_WM_UNIT_INDEX" val="1_4_1"/>
  <p:tag name="KSO_WM_UNIT_LAYERLEVEL" val="1_1_1"/>
  <p:tag name="KSO_WM_UNIT_NOCLEAR" val="0"/>
  <p:tag name="KSO_WM_UNIT_PRESET_TEXT" val="单击此处输入你的正文，文字是您思想的提炼"/>
  <p:tag name="KSO_WM_UNIT_SUBTYPE" val="a"/>
  <p:tag name="KSO_WM_UNIT_TYPE" val="m_h_f"/>
  <p:tag name="KSO_WM_UNIT_VALUE" val="60"/>
</p:tagLst>
</file>

<file path=ppt/tags/tag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HIGHLIGHT" val="0"/>
  <p:tag name="KSO_WM_UNIT_ID" val="diagram20231574_3*m_h_a*1_4_1"/>
  <p:tag name="KSO_WM_UNIT_INDEX" val="1_4_1"/>
  <p:tag name="KSO_WM_UNIT_ISCONTENTSTITLE" val="0"/>
  <p:tag name="KSO_WM_UNIT_ISNUMDGMTITLE" val="0"/>
  <p:tag name="KSO_WM_UNIT_LAYERLEVEL" val="1_1_1"/>
  <p:tag name="KSO_WM_UNIT_NOCLEAR" val="0"/>
  <p:tag name="KSO_WM_UNIT_PRESET_TEXT" val="标题"/>
  <p:tag name="KSO_WM_UNIT_TYPE" val="m_h_a"/>
  <p:tag name="KSO_WM_UNIT_VALUE" val="10"/>
</p:tagLst>
</file>

<file path=ppt/tags/tag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HIGHLIGHT" val="0"/>
  <p:tag name="KSO_WM_UNIT_ID" val="diagram20231574_3*m_h_i*1_1_2"/>
  <p:tag name="KSO_WM_UNIT_INDEX" val="1_1_2"/>
  <p:tag name="KSO_WM_UNIT_LAYERLEVEL" val="1_1_1"/>
  <p:tag name="KSO_WM_UNIT_PRESET_TEXT" val="01"/>
  <p:tag name="KSO_WM_UNIT_SUBTYPE" val="d"/>
  <p:tag name="KSO_WM_UNIT_TYPE" val="m_h_i"/>
</p:tagLst>
</file>

<file path=ppt/tags/tag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HIGHLIGHT" val="0"/>
  <p:tag name="KSO_WM_UNIT_ID" val="diagram20231574_3*m_h_i*1_2_2"/>
  <p:tag name="KSO_WM_UNIT_INDEX" val="1_2_2"/>
  <p:tag name="KSO_WM_UNIT_LAYERLEVEL" val="1_1_1"/>
  <p:tag name="KSO_WM_UNIT_PRESET_TEXT" val="02"/>
  <p:tag name="KSO_WM_UNIT_SUBTYPE" val="d"/>
  <p:tag name="KSO_WM_UNIT_TYPE" val="m_h_i"/>
</p:tagLst>
</file>

<file path=ppt/tags/tag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HIGHLIGHT" val="0"/>
  <p:tag name="KSO_WM_UNIT_ID" val="diagram20231574_3*m_h_i*1_3_2"/>
  <p:tag name="KSO_WM_UNIT_INDEX" val="1_3_2"/>
  <p:tag name="KSO_WM_UNIT_LAYERLEVEL" val="1_1_1"/>
  <p:tag name="KSO_WM_UNIT_PRESET_TEXT" val="03"/>
  <p:tag name="KSO_WM_UNIT_SUBTYPE" val="d"/>
  <p:tag name="KSO_WM_UNIT_TYPE" val="m_h_i"/>
</p:tagLst>
</file>

<file path=ppt/tags/tag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2,&quot;rgb&quot;:&quot;#262626&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56.6062316894531,&quot;width&quot;:842.3556518554688}"/>
  <p:tag name="KSO_WM_TAG_VERSION" val="3.0"/>
  <p:tag name="KSO_WM_TEMPLATE_CATEGORY" val="diagram"/>
  <p:tag name="KSO_WM_TEMPLATE_INDEX" val="20231574"/>
  <p:tag name="KSO_WM_UNIT_COMPATIBLE" val="0"/>
  <p:tag name="KSO_WM_UNIT_DIAGRAM_ISNUMVISUAL" val="0"/>
  <p:tag name="KSO_WM_UNIT_DIAGRAM_ISREFERUNIT" val="0"/>
  <p:tag name="KSO_WM_UNIT_HIGHLIGHT" val="0"/>
  <p:tag name="KSO_WM_UNIT_ID" val="diagram20231574_3*m_h_i*1_4_2"/>
  <p:tag name="KSO_WM_UNIT_INDEX" val="1_4_2"/>
  <p:tag name="KSO_WM_UNIT_LAYERLEVEL" val="1_1_1"/>
  <p:tag name="KSO_WM_UNIT_PRESET_TEXT" val="04"/>
  <p:tag name="KSO_WM_UNIT_SUBTYPE" val="d"/>
  <p:tag name="KSO_WM_UNIT_TYPE" val="m_h_i"/>
</p:tagLst>
</file>

<file path=ppt/tags/tag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FILL_FORE_SCHEMECOLOR_INDEX" val="5"/>
  <p:tag name="KSO_WM_UNIT_HIGHLIGHT" val="0"/>
  <p:tag name="KSO_WM_UNIT_ID" val="diagram20231017_2*l_h_i*1_1_1"/>
  <p:tag name="KSO_WM_UNIT_INDEX" val="1_1_1"/>
  <p:tag name="KSO_WM_UNIT_LAYERLEVEL" val="1_1_1"/>
  <p:tag name="KSO_WM_UNIT_TYPE" val="l_h_i"/>
</p:tagLst>
</file>

<file path=ppt/tags/tag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FILL_FORE_SCHEMECOLOR_INDEX" val="6"/>
  <p:tag name="KSO_WM_UNIT_HIGHLIGHT" val="0"/>
  <p:tag name="KSO_WM_UNIT_ID" val="diagram20231017_2*l_h_i*1_2_1"/>
  <p:tag name="KSO_WM_UNIT_INDEX" val="1_2_1"/>
  <p:tag name="KSO_WM_UNIT_LAYERLEVEL" val="1_1_1"/>
  <p:tag name="KSO_WM_UNIT_TYPE" val="l_h_i"/>
</p:tagLst>
</file>

<file path=ppt/tags/tag3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FILL_FORE_SCHEMECOLOR_INDEX" val="7"/>
  <p:tag name="KSO_WM_UNIT_HIGHLIGHT" val="0"/>
  <p:tag name="KSO_WM_UNIT_ID" val="diagram20231017_2*l_h_i*1_3_1"/>
  <p:tag name="KSO_WM_UNIT_INDEX" val="1_3_1"/>
  <p:tag name="KSO_WM_UNIT_LAYERLEVEL" val="1_1_1"/>
  <p:tag name="KSO_WM_UNIT_TYPE" val="l_h_i"/>
</p:tagLst>
</file>

<file path=ppt/tags/tag32.xml><?xml version="1.0" encoding="utf-8"?>
<p:tagLst xmlns:p="http://schemas.openxmlformats.org/presentationml/2006/main">
  <p:tag name="KSO_WM_BEAUTIFY_FLAG" val="#wm#"/>
  <p:tag name="KSO_WM_DIAGRAM_COLOR_MATCH_VALUE" val="{&quot;shape&quot;:{&quot;fill&quot;:{&quot;solid&quot;:{&quot;brightness&quot;:0,&quot;colorType&quot;:2,&quot;rgb&quot;:&quot;#00993f&quot;,&quot;transparency&quot;:1},&quot;type&quot;:1},&quot;glow&quot;:{&quot;colorType&quot;:0},&quot;line&quot;:{&quot;solidLine&quot;:{&quot;brightness&quot;:-0.25,&quot;colorType&quot;:1,&quot;foreColorIndex&quot;:14,&quot;transparency&quot;:0.5},&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2*l_h_i*1_2_2"/>
  <p:tag name="KSO_WM_UNIT_INDEX" val="1_2_2"/>
  <p:tag name="KSO_WM_UNIT_LAYERLEVEL" val="1_1_1"/>
  <p:tag name="KSO_WM_UNIT_TYPE" val="l_h_i"/>
</p:tagLst>
</file>

<file path=ppt/tags/tag33.xml><?xml version="1.0" encoding="utf-8"?>
<p:tagLst xmlns:p="http://schemas.openxmlformats.org/presentationml/2006/main">
  <p:tag name="KSO_WM_BEAUTIFY_FLAG" val="#wm#"/>
  <p:tag name="KSO_WM_DIAGRAM_COLOR_MATCH_VALUE" val="{&quot;shape&quot;:{&quot;fill&quot;:{&quot;solid&quot;:{&quot;brightness&quot;:0,&quot;colorType&quot;:2,&quot;rgb&quot;:&quot;#00993f&quot;,&quot;transparency&quot;:1},&quot;type&quot;:1},&quot;glow&quot;:{&quot;colorType&quot;:0},&quot;line&quot;:{&quot;solidLine&quot;:{&quot;brightness&quot;:-0.25,&quot;colorType&quot;:1,&quot;foreColorIndex&quot;:14,&quot;transparency&quot;:0.5},&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2*l_h_i*1_3_2"/>
  <p:tag name="KSO_WM_UNIT_INDEX" val="1_3_2"/>
  <p:tag name="KSO_WM_UNIT_LAYERLEVEL" val="1_1_1"/>
  <p:tag name="KSO_WM_UNIT_TYPE" val="l_h_i"/>
</p:tagLst>
</file>

<file path=ppt/tags/tag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2*l_h_i*1_1_2"/>
  <p:tag name="KSO_WM_UNIT_INDEX" val="1_1_2"/>
  <p:tag name="KSO_WM_UNIT_LAYERLEVEL" val="1_1_1"/>
  <p:tag name="KSO_WM_UNIT_SUBTYPE" val="d"/>
  <p:tag name="KSO_WM_UNIT_TYPE" val="l_h_i"/>
</p:tagLst>
</file>

<file path=ppt/tags/tag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2*l_h_i*1_2_3"/>
  <p:tag name="KSO_WM_UNIT_INDEX" val="1_2_3"/>
  <p:tag name="KSO_WM_UNIT_LAYERLEVEL" val="1_1_1"/>
  <p:tag name="KSO_WM_UNIT_SUBTYPE" val="d"/>
  <p:tag name="KSO_WM_UNIT_TYPE" val="l_h_i"/>
</p:tagLst>
</file>

<file path=ppt/tags/tag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2*l_h_i*1_3_3"/>
  <p:tag name="KSO_WM_UNIT_INDEX" val="1_3_3"/>
  <p:tag name="KSO_WM_UNIT_LAYERLEVEL" val="1_1_1"/>
  <p:tag name="KSO_WM_UNIT_SUBTYPE" val="d"/>
  <p:tag name="KSO_WM_UNIT_TYPE" val="l_h_i"/>
</p:tagLst>
</file>

<file path=ppt/tags/tag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2*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EXT_FILL_FORE_SCHEMECOLOR_INDEX" val="5"/>
  <p:tag name="KSO_WM_UNIT_TYPE" val="l_h_a"/>
  <p:tag name="KSO_WM_UNIT_VALUE" val="25"/>
</p:tagLst>
</file>

<file path=ppt/tags/tag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2*l_h_f*1_1_1"/>
  <p:tag name="KSO_WM_UNIT_INDEX" val="1_1_1"/>
  <p:tag name="KSO_WM_UNIT_LAYERLEVEL" val="1_1_1"/>
  <p:tag name="KSO_WM_UNIT_NOCLEAR" val="0"/>
  <p:tag name="KSO_WM_UNIT_PRESET_TEXT" val="单击此处添加文本具体内容，简明扼要地阐述您的观点。根据需要可酌情增减文字，以便观者准确地理解您传达的思想"/>
  <p:tag name="KSO_WM_UNIT_SUBTYPE" val="a"/>
  <p:tag name="KSO_WM_UNIT_TYPE" val="l_h_f"/>
  <p:tag name="KSO_WM_UNIT_VALUE" val="111"/>
</p:tagLst>
</file>

<file path=ppt/tags/tag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2*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EXT_FILL_FORE_SCHEMECOLOR_INDEX" val="6"/>
  <p:tag name="KSO_WM_UNIT_TYPE" val="l_h_a"/>
  <p:tag name="KSO_WM_UNIT_VALUE" val="25"/>
</p:tagLst>
</file>

<file path=ppt/tags/tag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2*l_h_f*1_2_1"/>
  <p:tag name="KSO_WM_UNIT_INDEX" val="1_2_1"/>
  <p:tag name="KSO_WM_UNIT_LAYERLEVEL" val="1_1_1"/>
  <p:tag name="KSO_WM_UNIT_NOCLEAR" val="0"/>
  <p:tag name="KSO_WM_UNIT_PRESET_TEXT" val="单击此处添加文本具体内容，简明扼要地阐述您的观点。根据需要可酌情增减文字，以便观者准确地理解您传达的思想"/>
  <p:tag name="KSO_WM_UNIT_SUBTYPE" val="a"/>
  <p:tag name="KSO_WM_UNIT_TYPE" val="l_h_f"/>
  <p:tag name="KSO_WM_UNIT_VALUE" val="74"/>
</p:tagLst>
</file>

<file path=ppt/tags/tag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2*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EXT_FILL_FORE_SCHEMECOLOR_INDEX" val="7"/>
  <p:tag name="KSO_WM_UNIT_TYPE" val="l_h_a"/>
  <p:tag name="KSO_WM_UNIT_VALUE" val="25"/>
</p:tagLst>
</file>

<file path=ppt/tags/tag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9.1000061035156,&quot;width&quot;:565}"/>
  <p:tag name="KSO_WM_TAG_VERSION" val="3.0"/>
  <p:tag name="KSO_WM_TEMPLATE_CATEGORY" val="diagram"/>
  <p:tag name="KSO_WM_TEMPLATE_INDEX" val="20231017"/>
  <p:tag name="KSO_WM_UNIT_COMPATIBLE" val="0"/>
  <p:tag name="KSO_WM_UNIT_DIAGRAM_ISNUMVISUAL" val="0"/>
  <p:tag name="KSO_WM_UNIT_DIAGRAM_ISREFERUNIT" val="0"/>
  <p:tag name="KSO_WM_UNIT_HIGHLIGHT" val="0"/>
  <p:tag name="KSO_WM_UNIT_ID" val="diagram20231017_2*l_h_f*1_3_1"/>
  <p:tag name="KSO_WM_UNIT_INDEX" val="1_3_1"/>
  <p:tag name="KSO_WM_UNIT_LAYERLEVEL" val="1_1_1"/>
  <p:tag name="KSO_WM_UNIT_NOCLEAR" val="0"/>
  <p:tag name="KSO_WM_UNIT_PRESET_TEXT" val="单击此处添加文本具体内容，简明扼要地阐述您的观点。根据需要可酌情增减文字，以便观者准确地理解您传达的思想"/>
  <p:tag name="KSO_WM_UNIT_SUBTYPE" val="a"/>
  <p:tag name="KSO_WM_UNIT_TYPE" val="l_h_f"/>
  <p:tag name="KSO_WM_UNIT_VALUE" val="74"/>
</p:tagLst>
</file>

<file path=ppt/tags/tag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HIGHLIGHT" val="0"/>
  <p:tag name="KSO_WM_UNIT_ID" val="diagram20231375_3*l_h_i*1_1_1"/>
  <p:tag name="KSO_WM_UNIT_INDEX" val="1_1_1"/>
  <p:tag name="KSO_WM_UNIT_LAYERLEVEL" val="1_1_1"/>
  <p:tag name="KSO_WM_UNIT_TYPE" val="l_h_i"/>
</p:tagLst>
</file>

<file path=ppt/tags/tag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1_3"/>
  <p:tag name="KSO_WM_UNIT_INDEX" val="1_1_3"/>
  <p:tag name="KSO_WM_UNIT_LAYERLEVEL" val="1_1_1"/>
  <p:tag name="KSO_WM_UNIT_LINE_FORE_SCHEMECOLOR_INDEX" val="5"/>
  <p:tag name="KSO_WM_UNIT_TYPE" val="l_h_i"/>
</p:tagLst>
</file>

<file path=ppt/tags/tag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1_2"/>
  <p:tag name="KSO_WM_UNIT_INDEX" val="1_1_2"/>
  <p:tag name="KSO_WM_UNIT_LAYERLEVEL" val="1_1_1"/>
  <p:tag name="KSO_WM_UNIT_SUBTYPE" val="d"/>
  <p:tag name="KSO_WM_UNIT_TEXT_FILL_FORE_SCHEMECOLOR_INDEX" val="5"/>
  <p:tag name="KSO_WM_UNIT_TYPE" val="l_h_i"/>
</p:tagLst>
</file>

<file path=ppt/tags/tag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HIGHLIGHT" val="0"/>
  <p:tag name="KSO_WM_UNIT_ID" val="diagram20231375_3*l_h_i*1_3_1"/>
  <p:tag name="KSO_WM_UNIT_INDEX" val="1_3_1"/>
  <p:tag name="KSO_WM_UNIT_LAYERLEVEL" val="1_1_1"/>
  <p:tag name="KSO_WM_UNIT_TYPE" val="l_h_i"/>
</p:tagLst>
</file>

<file path=ppt/tags/tag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3_3"/>
  <p:tag name="KSO_WM_UNIT_INDEX" val="1_3_3"/>
  <p:tag name="KSO_WM_UNIT_LAYERLEVEL" val="1_1_1"/>
  <p:tag name="KSO_WM_UNIT_LINE_FORE_SCHEMECOLOR_INDEX" val="7"/>
  <p:tag name="KSO_WM_UNIT_TYPE" val="l_h_i"/>
</p:tagLst>
</file>

<file path=ppt/tags/tag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3_2"/>
  <p:tag name="KSO_WM_UNIT_INDEX" val="1_3_2"/>
  <p:tag name="KSO_WM_UNIT_LAYERLEVEL" val="1_1_1"/>
  <p:tag name="KSO_WM_UNIT_SUBTYPE" val="d"/>
  <p:tag name="KSO_WM_UNIT_TEXT_FILL_FORE_SCHEMECOLOR_INDEX" val="7"/>
  <p:tag name="KSO_WM_UNIT_TYPE" val="l_h_i"/>
</p:tagLst>
</file>

<file path=ppt/tags/tag5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HIGHLIGHT" val="0"/>
  <p:tag name="KSO_WM_UNIT_ID" val="diagram20231375_3*l_h_i*1_2_1"/>
  <p:tag name="KSO_WM_UNIT_INDEX" val="1_2_1"/>
  <p:tag name="KSO_WM_UNIT_LAYERLEVEL" val="1_1_1"/>
  <p:tag name="KSO_WM_UNIT_TYPE" val="l_h_i"/>
</p:tagLst>
</file>

<file path=ppt/tags/tag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6,&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2_3"/>
  <p:tag name="KSO_WM_UNIT_INDEX" val="1_2_3"/>
  <p:tag name="KSO_WM_UNIT_LAYERLEVEL" val="1_1_1"/>
  <p:tag name="KSO_WM_UNIT_LINE_FORE_SCHEMECOLOR_INDEX" val="6"/>
  <p:tag name="KSO_WM_UNIT_TYPE" val="l_h_i"/>
</p:tagLst>
</file>

<file path=ppt/tags/tag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2_2"/>
  <p:tag name="KSO_WM_UNIT_INDEX" val="1_2_2"/>
  <p:tag name="KSO_WM_UNIT_LAYERLEVEL" val="1_1_1"/>
  <p:tag name="KSO_WM_UNIT_SUBTYPE" val="d"/>
  <p:tag name="KSO_WM_UNIT_TEXT_FILL_FORE_SCHEMECOLOR_INDEX" val="6"/>
  <p:tag name="KSO_WM_UNIT_TYPE" val="l_h_i"/>
</p:tagLst>
</file>

<file path=ppt/tags/tag5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HIGHLIGHT" val="0"/>
  <p:tag name="KSO_WM_UNIT_ID" val="diagram20231375_3*l_h_i*1_4_1"/>
  <p:tag name="KSO_WM_UNIT_INDEX" val="1_4_1"/>
  <p:tag name="KSO_WM_UNIT_LAYERLEVEL" val="1_1_1"/>
  <p:tag name="KSO_WM_UNIT_TYPE" val="l_h_i"/>
</p:tagLst>
</file>

<file path=ppt/tags/tag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4_3"/>
  <p:tag name="KSO_WM_UNIT_INDEX" val="1_4_3"/>
  <p:tag name="KSO_WM_UNIT_LAYERLEVEL" val="1_1_1"/>
  <p:tag name="KSO_WM_UNIT_LINE_FORE_SCHEMECOLOR_INDEX" val="8"/>
  <p:tag name="KSO_WM_UNIT_TYPE" val="l_h_i"/>
</p:tagLst>
</file>

<file path=ppt/tags/tag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4_2"/>
  <p:tag name="KSO_WM_UNIT_INDEX" val="1_4_2"/>
  <p:tag name="KSO_WM_UNIT_LAYERLEVEL" val="1_1_1"/>
  <p:tag name="KSO_WM_UNIT_SUBTYPE" val="d"/>
  <p:tag name="KSO_WM_UNIT_TEXT_FILL_FORE_SCHEMECOLOR_INDEX" val="8"/>
  <p:tag name="KSO_WM_UNIT_TYPE" val="l_h_i"/>
</p:tagLst>
</file>

<file path=ppt/tags/tag5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交大蓝">
      <a:dk1>
        <a:sysClr val="windowText" lastClr="000000"/>
      </a:dk1>
      <a:lt1>
        <a:sysClr val="window" lastClr="FFFFFF"/>
      </a:lt1>
      <a:dk2>
        <a:srgbClr val="44546A"/>
      </a:dk2>
      <a:lt2>
        <a:srgbClr val="E7E6E6"/>
      </a:lt2>
      <a:accent1>
        <a:srgbClr val="025483"/>
      </a:accent1>
      <a:accent2>
        <a:srgbClr val="025483"/>
      </a:accent2>
      <a:accent3>
        <a:srgbClr val="025483"/>
      </a:accent3>
      <a:accent4>
        <a:srgbClr val="025483"/>
      </a:accent4>
      <a:accent5>
        <a:srgbClr val="025483"/>
      </a:accent5>
      <a:accent6>
        <a:srgbClr val="025483"/>
      </a:accent6>
      <a:hlink>
        <a:srgbClr val="0563C1"/>
      </a:hlink>
      <a:folHlink>
        <a:srgbClr val="954F72"/>
      </a:folHlink>
    </a:clrScheme>
    <a:fontScheme name="自定义 1">
      <a:majorFont>
        <a:latin typeface="Arial"/>
        <a:ea typeface="微软雅黑"/>
        <a:cs typeface="Arial"/>
      </a:majorFont>
      <a:minorFont>
        <a:latin typeface="Arial"/>
        <a:ea typeface="微软雅黑"/>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15</vt:i4>
      </vt:variant>
    </vt:vector>
  </HeadingPairs>
  <TitlesOfParts>
    <vt:vector baseType="lpstr" size="25">
      <vt:lpstr>Arial</vt:lpstr>
      <vt:lpstr>Calibri</vt:lpstr>
      <vt:lpstr>微软雅黑</vt:lpstr>
      <vt:lpstr>Wingdings</vt:lpstr>
      <vt:lpstr>等线</vt:lpstr>
      <vt:lpstr>宋体</vt:lpstr>
      <vt:lpstr>华文新魏</vt:lpstr>
      <vt:lpstr>楷体</vt:lpstr>
      <vt:lpstr>思源黑体 CN Normal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2024-09-09T12:43:48.544</cp:lastPrinted>
  <dcterms:created xsi:type="dcterms:W3CDTF">2024-09-09T04:43:48Z</dcterms:created>
  <dcterms:modified xsi:type="dcterms:W3CDTF">2024-09-09T04:43:50Z</dcterms:modified>
</cp:coreProperties>
</file>