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xlsx" ContentType="application/vnd.openxmlformats-officedocument.spreadsheetml.sheet"/>
  <Default Extension="bin" ContentType="application/vnd.openxmlformats-officedocument.oleObject"/>
  <Default Extension="emf" ContentType="image/x-emf"/>
  <Default Extension="png" ContentType="image/png"/>
  <Default Extension="wdp" ContentType="image/vnd.ms-photo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charts/chart6.xml" ContentType="application/vnd.openxmlformats-officedocument.drawingml.chart+xml"/>
  <Override PartName="/ppt/drawings/drawing1.xml" ContentType="application/vnd.openxmlformats-officedocument.drawingml.chartshapes+xml"/>
  <Override PartName="/ppt/drawings/drawing2.xml" ContentType="application/vnd.openxmlformats-officedocument.drawingml.chartshapes+xml"/>
  <Override PartName="/ppt/drawings/drawing3.xml" ContentType="application/vnd.openxmlformats-officedocument.drawingml.chartshap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0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9144000" cy="51435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7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charts/_rels/chart1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d:\449104\Desktop\&#39033;&#30446;&#36164;&#26009;\&#22806;&#37096;&#23545;&#26631;_&#39034;&#20016;&amp;&#19977;&#36890;&#19968;&#36798;\&#24503;&#37030;&#21450;&#31454;&#20105;&#23545;&#25163;&#25968;&#25454;&#23545;&#27604;_20180418.xlsx" TargetMode="External" /></Relationships>
</file>

<file path=ppt/charts/_rels/chart2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d:\449104\Desktop\&#39033;&#30446;&#36164;&#26009;\&#22806;&#37096;&#23545;&#26631;_&#39034;&#20016;&amp;&#19977;&#36890;&#19968;&#36798;\&#24503;&#37030;&#21450;&#31454;&#20105;&#23545;&#25163;&#25968;&#25454;&#23545;&#27604;_20180418.xlsx" TargetMode="External" /><Relationship Id="rId2" Type="http://schemas.openxmlformats.org/officeDocument/2006/relationships/chartUserShapes" Target="../drawings/drawing1.xml" /></Relationships>
</file>

<file path=ppt/charts/_rels/chart3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d:\054496\Desktop\&#12304;&#39034;&#20016;&#12305;&#19987;&#32447;&#26222;&#36816;&amp;&#39034;&#20016;&#24178;&#37197;&#25968;&#25454;1013.xlsx" TargetMode="External" /><Relationship Id="rId2" Type="http://schemas.openxmlformats.org/officeDocument/2006/relationships/chartUserShapes" Target="../drawings/drawing2.xml" /></Relationships>
</file>

<file path=ppt/charts/_rels/chart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7.xlsx" /></Relationships>
</file>

<file path=ppt/charts/_rels/chart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8.xlsx" /></Relationships>
</file>

<file path=ppt/charts/_rels/chart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9.xlsx" /><Relationship Id="rId2" Type="http://schemas.openxmlformats.org/officeDocument/2006/relationships/themeOverride" Target="../theme/themeOverride1.xml" /><Relationship Id="rId3" Type="http://schemas.openxmlformats.org/officeDocument/2006/relationships/chartUserShapes" Target="../drawings/drawing3.xml" /></Relationships>
</file>

<file path=ppt/charts/chart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400">
                <a:latin typeface="华文楷体" pitchFamily="2" charset="-122"/>
                <a:ea typeface="华文楷体" pitchFamily="2" charset="-122"/>
              </a:defRPr>
            </a:pPr>
            <a:r>
              <a:rPr lang="zh-CN" altLang="en-US" sz="1400">
                <a:latin typeface="华文楷体" pitchFamily="2" charset="-122"/>
                <a:ea typeface="华文楷体" pitchFamily="2" charset="-122"/>
              </a:rPr>
              <a:t>公司营业收入完成情况（亿）</a:t>
            </a:r>
          </a:p>
        </c:rich>
      </c:tx>
      <c:layout>
        <c:manualLayout>
          <c:xMode val="edge"/>
          <c:yMode val="edge"/>
          <c:x val="0.19561021029949188"/>
          <c:y val="0.065081976354122162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0.020350303500890732"/>
          <c:y val="0.20595569908618927"/>
          <c:w val="0.94386708736419678"/>
          <c:h val="0.6827704906463623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Sheet3!$B$22</c:f>
              <c:strCache>
                <c:ptCount val="1"/>
                <c:pt idx="0">
                  <c:v>完成值</c:v>
                </c:pt>
              </c:strCache>
            </c:strRef>
          </c:tx>
          <c:spPr>
            <a:solidFill>
              <a:schemeClr val="tx2">
                <a:lumMod val="40000"/>
                <a:lumOff val="60000"/>
              </a:schemeClr>
            </a:solidFill>
          </c:spPr>
          <c:invertIfNegative val="0"/>
          <c:dLbls>
            <c:dLbl>
              <c:idx val="0"/>
              <c:numFmt formatCode="#,##0_);[Red]\(#,##0\)" sourceLinked="0"/>
              <c:txPr>
                <a:bodyPr/>
                <a:p>
                  <a:pPr>
                    <a:defRPr sz="1100" smtId="4294967295">
                      <a:latin typeface="华文楷体" pitchFamily="2" charset="-122"/>
                      <a:ea typeface="华文楷体" pitchFamily="2" charset="-122"/>
                    </a:defRPr>
                  </a:pPr>
                  <a:endParaRPr sz="1100" smtId="4294967295">
                    <a:latin typeface="华文楷体" pitchFamily="2" charset="-122"/>
                    <a:ea typeface="华文楷体" pitchFamily="2" charset="-122"/>
                  </a:endParaR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#,##0_);[Red]\(#,##0\)" sourceLinked="0"/>
              <c:txPr>
                <a:bodyPr/>
                <a:p>
                  <a:pPr>
                    <a:defRPr sz="1100" smtId="4294967295">
                      <a:latin typeface="华文楷体" pitchFamily="2" charset="-122"/>
                      <a:ea typeface="华文楷体" pitchFamily="2" charset="-122"/>
                    </a:defRPr>
                  </a:pPr>
                  <a:endParaRPr sz="1100" smtId="4294967295">
                    <a:latin typeface="华文楷体" pitchFamily="2" charset="-122"/>
                    <a:ea typeface="华文楷体" pitchFamily="2" charset="-122"/>
                  </a:endParaR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#,##0_);[Red]\(#,##0\)" sourceLinked="0"/>
              <c:txPr>
                <a:bodyPr/>
                <a:p>
                  <a:pPr>
                    <a:defRPr sz="1100" smtId="4294967295">
                      <a:latin typeface="华文楷体" pitchFamily="2" charset="-122"/>
                      <a:ea typeface="华文楷体" pitchFamily="2" charset="-122"/>
                    </a:defRPr>
                  </a:pPr>
                  <a:endParaRPr sz="1100" smtId="4294967295">
                    <a:latin typeface="华文楷体" pitchFamily="2" charset="-122"/>
                    <a:ea typeface="华文楷体" pitchFamily="2" charset="-122"/>
                  </a:endParaR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#,##0_);[Red]\(#,##0\)" sourceLinked="0"/>
              <c:txPr>
                <a:bodyPr/>
                <a:p>
                  <a:pPr>
                    <a:defRPr sz="1100" smtId="4294967295">
                      <a:latin typeface="华文楷体" pitchFamily="2" charset="-122"/>
                      <a:ea typeface="华文楷体" pitchFamily="2" charset="-122"/>
                    </a:defRPr>
                  </a:pPr>
                  <a:endParaRPr sz="1100" smtId="4294967295">
                    <a:latin typeface="华文楷体" pitchFamily="2" charset="-122"/>
                    <a:ea typeface="华文楷体" pitchFamily="2" charset="-122"/>
                  </a:endParaR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numFmt formatCode="#,##0_);[Red]\(#,##0\)" sourceLinked="0"/>
            <c:spPr>
              <a:noFill/>
              <a:ln>
                <a:noFill/>
              </a:ln>
              <a:effectLst/>
            </c:spPr>
            <c:txPr>
              <a:bodyPr/>
              <a:p>
                <a:pPr>
                  <a:defRPr sz="1100" smtId="4294967295">
                    <a:latin typeface="华文楷体" pitchFamily="2" charset="-122"/>
                    <a:ea typeface="华文楷体" pitchFamily="2" charset="-122"/>
                  </a:defRPr>
                </a:pPr>
                <a:endParaRPr sz="1100" smtId="4294967295">
                  <a:latin typeface="华文楷体" pitchFamily="2" charset="-122"/>
                  <a:ea typeface="华文楷体" pitchFamily="2" charset="-122"/>
                </a:endParaRPr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Sheet3!$C$21:$F$21</c:f>
              <c:strCache>
                <c:ptCount val="4"/>
                <c:pt idx="0">
                  <c:v>15年</c:v>
                </c:pt>
                <c:pt idx="1">
                  <c:v>16年</c:v>
                </c:pt>
                <c:pt idx="2">
                  <c:v>17年</c:v>
                </c:pt>
                <c:pt idx="3">
                  <c:v>18年一季度</c:v>
                </c:pt>
              </c:strCache>
            </c:strRef>
          </c:cat>
          <c:val>
            <c:numRef>
              <c:f>Sheet3!$C$22:$F$22</c:f>
              <c:numCache>
                <c:formatCode>General</c:formatCode>
                <c:ptCount val="4"/>
                <c:pt idx="0">
                  <c:v>104.931219</c:v>
                </c:pt>
                <c:pt idx="1">
                  <c:v>129.214936</c:v>
                </c:pt>
                <c:pt idx="2">
                  <c:v>170.009406</c:v>
                </c:pt>
                <c:pt idx="3">
                  <c:v>47.0188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0DA-48D6-8916-DA37E1F820D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249"/>
        <c:overlap/>
        <c:axId val="194646784"/>
        <c:axId val="194648320"/>
      </c:barChart>
      <c:catAx>
        <c:axId val="194646784"/>
        <c:scaling>
          <c:orientation/>
        </c:scaling>
        <c:delete val="0"/>
        <c:axPos val="b"/>
        <c:numFmt formatCode="General" sourceLinked="0"/>
        <c:majorTickMark val="none"/>
        <c:minorTickMark val="none"/>
        <c:txPr>
          <a:bodyPr/>
          <a:p>
            <a:pPr>
              <a:defRPr sz="1200" smtId="4294967295">
                <a:latin typeface="华文楷体" pitchFamily="2" charset="-122"/>
                <a:ea typeface="华文楷体" pitchFamily="2" charset="-122"/>
              </a:defRPr>
            </a:pPr>
            <a:endParaRPr sz="1200" smtId="4294967295">
              <a:latin typeface="华文楷体" pitchFamily="2" charset="-122"/>
              <a:ea typeface="华文楷体" pitchFamily="2" charset="-122"/>
            </a:endParaRPr>
          </a:p>
        </c:txPr>
        <c:crossAx val="194648320"/>
        <c:crosses val="autoZero"/>
        <c:auto val="0"/>
        <c:lblAlgn val="ctr"/>
        <c:lblOffset/>
        <c:noMultiLvlLbl val="0"/>
      </c:catAx>
      <c:valAx>
        <c:axId val="194648320"/>
        <c:scaling>
          <c:orientation/>
          <c:max val="200"/>
        </c:scaling>
        <c:delete val="1"/>
        <c:axPos val="l"/>
        <c:numFmt formatCode="General" sourceLinked="1"/>
        <c:majorTickMark val="none"/>
        <c:minorTickMark val="none"/>
        <c:crossAx val="194646784"/>
        <c:crossBetween val="between"/>
        <c:majorUnit val="50"/>
      </c:valAx>
    </c:plotArea>
    <c:plotVisOnly val="1"/>
    <c:dispBlanksAs val="gap"/>
    <c:showDLblsOverMax val="0"/>
  </c:chart>
  <c:spPr>
    <a:ln>
      <a:solidFill>
        <a:schemeClr val="bg1">
          <a:lumMod val="85000"/>
        </a:schemeClr>
      </a:solidFill>
    </a:ln>
  </c:spPr>
  <c:externalData r:id="rId1">
    <c:autoUpdate val="0"/>
  </c:externalData>
</c:chartSpace>
</file>

<file path=ppt/charts/chart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0331823006272316"/>
          <c:y val="0.139645054936409"/>
          <c:w val="0.933935284614563"/>
          <c:h val="0.75620973110198975"/>
        </c:manualLayout>
      </c:layout>
      <c:lineChart>
        <c:grouping/>
        <c:varyColors val="0"/>
        <c:ser>
          <c:idx val="0"/>
          <c:order val="0"/>
          <c:tx>
            <c:strRef>
              <c:f>Sheet2!$A$13</c:f>
              <c:strCache>
                <c:ptCount val="1"/>
                <c:pt idx="0">
                  <c:v>韵达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ymbol val="circle"/>
            <c:spPr>
              <a:solidFill>
                <a:srgbClr val="FFC000"/>
              </a:solidFill>
              <a:ln>
                <a:noFill/>
              </a:ln>
            </c:spPr>
          </c:marker>
          <c:dLbls>
            <c:dLbl>
              <c:idx val="0"/>
              <c:layout>
                <c:manualLayout>
                  <c:x val="-0.0512346550822258"/>
                  <c:y val="-0.033176649361848831"/>
                </c:manualLayout>
              </c:layout>
              <c:numFmt formatCode="0%" sourceLinked="0"/>
              <c:txPr>
                <a:bodyPr/>
                <a:p>
                  <a:pPr>
                    <a:defRPr sz="1050" smtId="4294967295">
                      <a:latin typeface="华文楷体" pitchFamily="2" charset="-122"/>
                      <a:ea typeface="华文楷体" pitchFamily="2" charset="-122"/>
                    </a:defRPr>
                  </a:pPr>
                  <a:endParaRPr sz="1050" smtId="4294967295">
                    <a:latin typeface="华文楷体" pitchFamily="2" charset="-122"/>
                    <a:ea typeface="华文楷体" pitchFamily="2" charset="-122"/>
                  </a:endParaRPr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DE20-4CC5-9F51-74CDC4856898}"/>
                </c:ext>
              </c:extLst>
            </c:dLbl>
            <c:dLbl>
              <c:idx val="1"/>
              <c:layout>
                <c:manualLayout>
                  <c:x val="-0.056034732609987259"/>
                  <c:y val="-0.043023113161325455"/>
                </c:manualLayout>
              </c:layout>
              <c:numFmt formatCode="0%" sourceLinked="0"/>
              <c:txPr>
                <a:bodyPr/>
                <a:p>
                  <a:pPr>
                    <a:defRPr sz="1050" smtId="4294967295">
                      <a:latin typeface="华文楷体" pitchFamily="2" charset="-122"/>
                      <a:ea typeface="华文楷体" pitchFamily="2" charset="-122"/>
                    </a:defRPr>
                  </a:pPr>
                  <a:endParaRPr sz="1050" smtId="4294967295">
                    <a:latin typeface="华文楷体" pitchFamily="2" charset="-122"/>
                    <a:ea typeface="华文楷体" pitchFamily="2" charset="-122"/>
                  </a:endParaRPr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E20-4CC5-9F51-74CDC4856898}"/>
                </c:ext>
              </c:extLst>
            </c:dLbl>
            <c:dLbl>
              <c:idx val="2"/>
              <c:layout>
                <c:manualLayout>
                  <c:x val="-0.062013354152441025"/>
                  <c:y val="-0.035633973777294159"/>
                </c:manualLayout>
              </c:layout>
              <c:numFmt formatCode="0%" sourceLinked="0"/>
              <c:txPr>
                <a:bodyPr/>
                <a:p>
                  <a:pPr>
                    <a:defRPr sz="1050" smtId="4294967295">
                      <a:latin typeface="华文楷体" pitchFamily="2" charset="-122"/>
                      <a:ea typeface="华文楷体" pitchFamily="2" charset="-122"/>
                    </a:defRPr>
                  </a:pPr>
                  <a:endParaRPr sz="1050" smtId="4294967295">
                    <a:latin typeface="华文楷体" pitchFamily="2" charset="-122"/>
                    <a:ea typeface="华文楷体" pitchFamily="2" charset="-122"/>
                  </a:endParaRPr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E20-4CC5-9F51-74CDC4856898}"/>
                </c:ext>
              </c:extLst>
            </c:dLbl>
            <c:numFmt formatCode="0%" sourceLinked="0"/>
            <c:spPr>
              <a:noFill/>
              <a:ln>
                <a:noFill/>
              </a:ln>
              <a:effectLst/>
            </c:spPr>
            <c:txPr>
              <a:bodyPr/>
              <a:p>
                <a:pPr>
                  <a:defRPr sz="1050" smtId="4294967295">
                    <a:latin typeface="华文楷体" pitchFamily="2" charset="-122"/>
                    <a:ea typeface="华文楷体" pitchFamily="2" charset="-122"/>
                  </a:defRPr>
                </a:pPr>
                <a:endParaRPr sz="1050" smtId="4294967295">
                  <a:latin typeface="华文楷体" pitchFamily="2" charset="-122"/>
                  <a:ea typeface="华文楷体" pitchFamily="2" charset="-122"/>
                </a:endParaRPr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Sheet2!$C$12:$E$12</c:f>
              <c:strCache>
                <c:ptCount val="3"/>
                <c:pt idx="0">
                  <c:v>16年比15年</c:v>
                </c:pt>
                <c:pt idx="1">
                  <c:v>17年比16年</c:v>
                </c:pt>
                <c:pt idx="2">
                  <c:v>18年比17年</c:v>
                </c:pt>
              </c:strCache>
            </c:strRef>
          </c:cat>
          <c:val>
            <c:numRef>
              <c:f>Sheet2!$C$13:$E$13</c:f>
              <c:numCache>
                <c:formatCode>0.00%</c:formatCode>
                <c:ptCount val="3"/>
                <c:pt idx="0">
                  <c:v>0.454388526482144</c:v>
                </c:pt>
                <c:pt idx="1">
                  <c:v>0.358634078938263</c:v>
                </c:pt>
                <c:pt idx="2">
                  <c:v>0.4044</c:v>
                </c:pt>
              </c:numCache>
            </c:numRef>
          </c:val>
          <c:smooth val="1"/>
          <c:extLst>
            <c:ext xmlns:c16="http://schemas.microsoft.com/office/drawing/2014/chart" uri="{C3380CC4-5D6E-409C-BE32-E72D297353CC}">
              <c16:uniqueId val="{00000003-DE20-4CC5-9F51-74CDC4856898}"/>
            </c:ext>
          </c:extLst>
        </c:ser>
        <c:ser>
          <c:idx val="1"/>
          <c:order val="1"/>
          <c:tx>
            <c:strRef>
              <c:f>Sheet2!$A$14</c:f>
              <c:strCache>
                <c:ptCount val="1"/>
                <c:pt idx="0">
                  <c:v>顺丰</c:v>
                </c:pt>
              </c:strCache>
            </c:strRef>
          </c:tx>
          <c:spPr>
            <a:ln>
              <a:solidFill>
                <a:schemeClr val="tx1"/>
              </a:solidFill>
            </a:ln>
          </c:spPr>
          <c:marker>
            <c:symbol val="circle"/>
            <c:spPr>
              <a:solidFill>
                <a:schemeClr val="tx1"/>
              </a:solidFill>
              <a:ln>
                <a:noFill/>
              </a:ln>
            </c:spPr>
          </c:marker>
          <c:dLbls>
            <c:dLbl>
              <c:idx val="0"/>
              <c:layout>
                <c:manualLayout>
                  <c:x val="-0.045256022363901138"/>
                  <c:y val="0.05587923526763916"/>
                </c:manualLayout>
              </c:layout>
              <c:numFmt formatCode="0%" sourceLinked="0"/>
              <c:txPr>
                <a:bodyPr/>
                <a:p>
                  <a:pPr>
                    <a:defRPr sz="1050" smtId="4294967295">
                      <a:latin typeface="华文楷体" pitchFamily="2" charset="-122"/>
                      <a:ea typeface="华文楷体" pitchFamily="2" charset="-122"/>
                    </a:defRPr>
                  </a:pPr>
                  <a:endParaRPr sz="1050" smtId="4294967295">
                    <a:latin typeface="华文楷体" pitchFamily="2" charset="-122"/>
                    <a:ea typeface="华文楷体" pitchFamily="2" charset="-122"/>
                  </a:endParaRPr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E20-4CC5-9F51-74CDC4856898}"/>
                </c:ext>
              </c:extLst>
            </c:dLbl>
            <c:dLbl>
              <c:idx val="1"/>
              <c:numFmt formatCode="0%" sourceLinked="0"/>
              <c:txPr>
                <a:bodyPr/>
                <a:p>
                  <a:pPr>
                    <a:defRPr sz="1050" smtId="4294967295">
                      <a:latin typeface="华文楷体" pitchFamily="2" charset="-122"/>
                      <a:ea typeface="华文楷体" pitchFamily="2" charset="-122"/>
                    </a:defRPr>
                  </a:pPr>
                  <a:endParaRPr sz="1050" smtId="4294967295">
                    <a:latin typeface="华文楷体" pitchFamily="2" charset="-122"/>
                    <a:ea typeface="华文楷体" pitchFamily="2" charset="-122"/>
                  </a:endParaRPr>
                </a:p>
              </c:txPr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0%" sourceLinked="0"/>
              <c:txPr>
                <a:bodyPr/>
                <a:p>
                  <a:pPr>
                    <a:defRPr sz="1050" smtId="4294967295">
                      <a:latin typeface="华文楷体" pitchFamily="2" charset="-122"/>
                      <a:ea typeface="华文楷体" pitchFamily="2" charset="-122"/>
                    </a:defRPr>
                  </a:pPr>
                  <a:endParaRPr sz="1050" smtId="4294967295">
                    <a:latin typeface="华文楷体" pitchFamily="2" charset="-122"/>
                    <a:ea typeface="华文楷体" pitchFamily="2" charset="-122"/>
                  </a:endParaRPr>
                </a:p>
              </c:txPr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numFmt formatCode="0%" sourceLinked="0"/>
            <c:spPr>
              <a:noFill/>
              <a:ln>
                <a:noFill/>
              </a:ln>
              <a:effectLst/>
            </c:spPr>
            <c:txPr>
              <a:bodyPr/>
              <a:p>
                <a:pPr>
                  <a:defRPr sz="1050" smtId="4294967295">
                    <a:latin typeface="华文楷体" pitchFamily="2" charset="-122"/>
                    <a:ea typeface="华文楷体" pitchFamily="2" charset="-122"/>
                  </a:defRPr>
                </a:pPr>
                <a:endParaRPr sz="1050" smtId="4294967295">
                  <a:latin typeface="华文楷体" pitchFamily="2" charset="-122"/>
                  <a:ea typeface="华文楷体" pitchFamily="2" charset="-122"/>
                </a:endParaRPr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Sheet2!$C$12:$E$12</c:f>
              <c:strCache>
                <c:ptCount val="3"/>
                <c:pt idx="0">
                  <c:v>16年比15年</c:v>
                </c:pt>
                <c:pt idx="1">
                  <c:v>17年比16年</c:v>
                </c:pt>
                <c:pt idx="2">
                  <c:v>18年比17年</c:v>
                </c:pt>
              </c:strCache>
            </c:strRef>
          </c:cat>
          <c:val>
            <c:numRef>
              <c:f>Sheet2!$C$14:$E$14</c:f>
              <c:numCache>
                <c:formatCode>0.00%</c:formatCode>
                <c:ptCount val="3"/>
                <c:pt idx="0">
                  <c:v>0.207854794212298</c:v>
                </c:pt>
                <c:pt idx="1">
                  <c:v>0.235688577777489</c:v>
                </c:pt>
                <c:pt idx="2">
                  <c:v>0.3296</c:v>
                </c:pt>
              </c:numCache>
            </c:numRef>
          </c:val>
          <c:smooth val="1"/>
          <c:extLst>
            <c:ext xmlns:c16="http://schemas.microsoft.com/office/drawing/2014/chart" uri="{C3380CC4-5D6E-409C-BE32-E72D297353CC}">
              <c16:uniqueId val="{00000005-DE20-4CC5-9F51-74CDC4856898}"/>
            </c:ext>
          </c:extLst>
        </c:ser>
        <c:ser>
          <c:idx val="2"/>
          <c:order val="2"/>
          <c:tx>
            <c:strRef>
              <c:f>Sheet2!$A$15</c:f>
              <c:strCache>
                <c:ptCount val="1"/>
                <c:pt idx="0">
                  <c:v>申通</c:v>
                </c:pt>
              </c:strCache>
            </c:strRef>
          </c:tx>
          <c:spPr>
            <a:ln>
              <a:solidFill>
                <a:schemeClr val="accent6">
                  <a:lumMod val="75000"/>
                </a:schemeClr>
              </a:solidFill>
            </a:ln>
          </c:spPr>
          <c:marker>
            <c:symbol val="circle"/>
            <c:spPr>
              <a:solidFill>
                <a:schemeClr val="accent6">
                  <a:lumMod val="75000"/>
                </a:schemeClr>
              </a:solidFill>
              <a:ln>
                <a:solidFill>
                  <a:schemeClr val="accent6">
                    <a:lumMod val="75000"/>
                  </a:schemeClr>
                </a:solidFill>
              </a:ln>
            </c:spPr>
          </c:marker>
          <c:dLbls>
            <c:dLbl>
              <c:idx val="0"/>
              <c:layout>
                <c:manualLayout>
                  <c:x val="-0.043859649449586868"/>
                  <c:y val="-0.039623580873012543"/>
                </c:manualLayout>
              </c:layout>
              <c:numFmt formatCode="0%" sourceLinked="0"/>
              <c:txPr>
                <a:bodyPr/>
                <a:p>
                  <a:pPr>
                    <a:defRPr sz="1050" smtId="4294967295">
                      <a:latin typeface="华文楷体" pitchFamily="2" charset="-122"/>
                      <a:ea typeface="华文楷体" pitchFamily="2" charset="-122"/>
                    </a:defRPr>
                  </a:pPr>
                  <a:endParaRPr sz="1050" smtId="4294967295">
                    <a:latin typeface="华文楷体" pitchFamily="2" charset="-122"/>
                    <a:ea typeface="华文楷体" pitchFamily="2" charset="-122"/>
                  </a:endParaR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E20-4CC5-9F51-74CDC4856898}"/>
                </c:ext>
              </c:extLst>
            </c:dLbl>
            <c:dLbl>
              <c:idx val="1"/>
              <c:layout>
                <c:manualLayout>
                  <c:x val="-0.070175439119338989"/>
                  <c:y val="-0.015849431976675987"/>
                </c:manualLayout>
              </c:layout>
              <c:numFmt formatCode="0%" sourceLinked="0"/>
              <c:txPr>
                <a:bodyPr/>
                <a:p>
                  <a:pPr>
                    <a:defRPr sz="1050" smtId="4294967295">
                      <a:latin typeface="华文楷体" pitchFamily="2" charset="-122"/>
                      <a:ea typeface="华文楷体" pitchFamily="2" charset="-122"/>
                    </a:defRPr>
                  </a:pPr>
                  <a:endParaRPr sz="1050" smtId="4294967295">
                    <a:latin typeface="华文楷体" pitchFamily="2" charset="-122"/>
                    <a:ea typeface="华文楷体" pitchFamily="2" charset="-122"/>
                  </a:endParaR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E20-4CC5-9F51-74CDC4856898}"/>
                </c:ext>
              </c:extLst>
            </c:dLbl>
            <c:dLbl>
              <c:idx val="2"/>
              <c:numFmt formatCode="0%" sourceLinked="0"/>
              <c:txPr>
                <a:bodyPr/>
                <a:p>
                  <a:pPr>
                    <a:defRPr sz="1050" smtId="4294967295">
                      <a:latin typeface="华文楷体" pitchFamily="2" charset="-122"/>
                      <a:ea typeface="华文楷体" pitchFamily="2" charset="-122"/>
                    </a:defRPr>
                  </a:pPr>
                  <a:endParaRPr sz="1050" smtId="4294967295">
                    <a:latin typeface="华文楷体" pitchFamily="2" charset="-122"/>
                    <a:ea typeface="华文楷体" pitchFamily="2" charset="-122"/>
                  </a:endParaR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numFmt formatCode="0%" sourceLinked="0"/>
            <c:spPr>
              <a:noFill/>
              <a:ln>
                <a:noFill/>
              </a:ln>
              <a:effectLst/>
            </c:spPr>
            <c:txPr>
              <a:bodyPr/>
              <a:p>
                <a:pPr>
                  <a:defRPr sz="1050" smtId="4294967295">
                    <a:latin typeface="华文楷体" pitchFamily="2" charset="-122"/>
                    <a:ea typeface="华文楷体" pitchFamily="2" charset="-122"/>
                  </a:defRPr>
                </a:pPr>
                <a:endParaRPr sz="1050" smtId="4294967295">
                  <a:latin typeface="华文楷体" pitchFamily="2" charset="-122"/>
                  <a:ea typeface="华文楷体" pitchFamily="2" charset="-122"/>
                </a:endParaRPr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Sheet2!$C$12:$E$12</c:f>
              <c:strCache>
                <c:ptCount val="3"/>
                <c:pt idx="0">
                  <c:v>16年比15年</c:v>
                </c:pt>
                <c:pt idx="1">
                  <c:v>17年比16年</c:v>
                </c:pt>
                <c:pt idx="2">
                  <c:v>18年比17年</c:v>
                </c:pt>
              </c:strCache>
            </c:strRef>
          </c:cat>
          <c:val>
            <c:numRef>
              <c:f>Sheet2!$C$15:$E$15</c:f>
              <c:numCache>
                <c:formatCode>0.00%</c:formatCode>
                <c:ptCount val="3"/>
                <c:pt idx="0">
                  <c:v>0.28129884303193</c:v>
                </c:pt>
                <c:pt idx="1">
                  <c:v>0.28098584233079</c:v>
                </c:pt>
                <c:pt idx="2">
                  <c:v>0.3348</c:v>
                </c:pt>
              </c:numCache>
            </c:numRef>
          </c:val>
          <c:smooth val="1"/>
          <c:extLst>
            <c:ext xmlns:c16="http://schemas.microsoft.com/office/drawing/2014/chart" uri="{C3380CC4-5D6E-409C-BE32-E72D297353CC}">
              <c16:uniqueId val="{00000008-DE20-4CC5-9F51-74CDC4856898}"/>
            </c:ext>
          </c:extLst>
        </c:ser>
        <c:ser>
          <c:idx val="3"/>
          <c:order val="3"/>
          <c:tx>
            <c:strRef>
              <c:f>Sheet2!$A$16</c:f>
              <c:strCache>
                <c:ptCount val="1"/>
                <c:pt idx="0">
                  <c:v>德邦</c:v>
                </c:pt>
              </c:strCache>
            </c:strRef>
          </c:tx>
          <c:spPr>
            <a:ln>
              <a:solidFill>
                <a:srgbClr val="373C64"/>
              </a:solidFill>
            </a:ln>
          </c:spPr>
          <c:marker>
            <c:symbol val="circle"/>
            <c:spPr>
              <a:solidFill>
                <a:srgbClr val="373C64"/>
              </a:solidFill>
              <a:ln>
                <a:noFill/>
              </a:ln>
            </c:spPr>
          </c:marker>
          <c:dLbls>
            <c:dLbl>
              <c:idx val="0"/>
              <c:layout>
                <c:manualLayout>
                  <c:x val="-0.046820234507322311"/>
                  <c:y val="-0.047954518347978592"/>
                </c:manualLayout>
              </c:layout>
              <c:numFmt formatCode="0%" sourceLinked="0"/>
              <c:txPr>
                <a:bodyPr/>
                <a:p>
                  <a:pPr>
                    <a:defRPr sz="1050" smtId="4294967295">
                      <a:latin typeface="华文楷体" pitchFamily="2" charset="-122"/>
                      <a:ea typeface="华文楷体" pitchFamily="2" charset="-122"/>
                    </a:defRPr>
                  </a:pPr>
                  <a:endParaRPr sz="1050" smtId="4294967295">
                    <a:latin typeface="华文楷体" pitchFamily="2" charset="-122"/>
                    <a:ea typeface="华文楷体" pitchFamily="2" charset="-122"/>
                  </a:endParaRPr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E20-4CC5-9F51-74CDC4856898}"/>
                </c:ext>
              </c:extLst>
            </c:dLbl>
            <c:dLbl>
              <c:idx val="1"/>
              <c:numFmt formatCode="0%" sourceLinked="0"/>
              <c:txPr>
                <a:bodyPr/>
                <a:p>
                  <a:pPr>
                    <a:defRPr sz="1050" smtId="4294967295">
                      <a:latin typeface="华文楷体" pitchFamily="2" charset="-122"/>
                      <a:ea typeface="华文楷体" pitchFamily="2" charset="-122"/>
                    </a:defRPr>
                  </a:pPr>
                  <a:endParaRPr sz="1050" smtId="4294967295">
                    <a:latin typeface="华文楷体" pitchFamily="2" charset="-122"/>
                    <a:ea typeface="华文楷体" pitchFamily="2" charset="-122"/>
                  </a:endParaRPr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0%" sourceLinked="0"/>
              <c:txPr>
                <a:bodyPr/>
                <a:p>
                  <a:pPr>
                    <a:defRPr sz="1050" smtId="4294967295">
                      <a:latin typeface="华文楷体" pitchFamily="2" charset="-122"/>
                      <a:ea typeface="华文楷体" pitchFamily="2" charset="-122"/>
                    </a:defRPr>
                  </a:pPr>
                  <a:endParaRPr sz="1050" smtId="4294967295">
                    <a:latin typeface="华文楷体" pitchFamily="2" charset="-122"/>
                    <a:ea typeface="华文楷体" pitchFamily="2" charset="-122"/>
                  </a:endParaRPr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numFmt formatCode="0%" sourceLinked="0"/>
            <c:spPr>
              <a:noFill/>
              <a:ln>
                <a:noFill/>
              </a:ln>
              <a:effectLst/>
            </c:spPr>
            <c:txPr>
              <a:bodyPr/>
              <a:p>
                <a:pPr>
                  <a:defRPr sz="1050" smtId="4294967295">
                    <a:latin typeface="华文楷体" pitchFamily="2" charset="-122"/>
                    <a:ea typeface="华文楷体" pitchFamily="2" charset="-122"/>
                  </a:defRPr>
                </a:pPr>
                <a:endParaRPr sz="1050" smtId="4294967295">
                  <a:latin typeface="华文楷体" pitchFamily="2" charset="-122"/>
                  <a:ea typeface="华文楷体" pitchFamily="2" charset="-122"/>
                </a:endParaRPr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Sheet2!$C$12:$E$12</c:f>
              <c:strCache>
                <c:ptCount val="3"/>
                <c:pt idx="0">
                  <c:v>16年比15年</c:v>
                </c:pt>
                <c:pt idx="1">
                  <c:v>17年比16年</c:v>
                </c:pt>
                <c:pt idx="2">
                  <c:v>18年比17年</c:v>
                </c:pt>
              </c:strCache>
            </c:strRef>
          </c:cat>
          <c:val>
            <c:numRef>
              <c:f>Sheet2!$C$16:$E$16</c:f>
              <c:numCache>
                <c:formatCode>0.00%</c:formatCode>
                <c:ptCount val="3"/>
                <c:pt idx="0">
                  <c:v>1.30814640350491</c:v>
                </c:pt>
                <c:pt idx="1">
                  <c:v>0.661339400755379</c:v>
                </c:pt>
                <c:pt idx="2">
                  <c:v>0.589779422055806</c:v>
                </c:pt>
              </c:numCache>
            </c:numRef>
          </c:val>
          <c:smooth val="1"/>
          <c:extLst>
            <c:ext xmlns:c16="http://schemas.microsoft.com/office/drawing/2014/chart" uri="{C3380CC4-5D6E-409C-BE32-E72D297353CC}">
              <c16:uniqueId val="{0000000A-DE20-4CC5-9F51-74CDC485689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195574016"/>
        <c:axId val="195588096"/>
      </c:lineChart>
      <c:catAx>
        <c:axId val="195574016"/>
        <c:scaling>
          <c:orientation/>
        </c:scaling>
        <c:delete val="0"/>
        <c:axPos val="b"/>
        <c:numFmt formatCode="General" sourceLinked="0"/>
        <c:majorTickMark val="none"/>
        <c:minorTickMark val="none"/>
        <c:txPr>
          <a:bodyPr/>
          <a:p>
            <a:pPr>
              <a:defRPr sz="1200" smtId="4294967295">
                <a:latin typeface="华文楷体" pitchFamily="2" charset="-122"/>
                <a:ea typeface="华文楷体" pitchFamily="2" charset="-122"/>
              </a:defRPr>
            </a:pPr>
            <a:endParaRPr sz="1200" smtId="4294967295">
              <a:latin typeface="华文楷体" pitchFamily="2" charset="-122"/>
              <a:ea typeface="华文楷体" pitchFamily="2" charset="-122"/>
            </a:endParaRPr>
          </a:p>
        </c:txPr>
        <c:crossAx val="195588096"/>
        <c:crosses val="autoZero"/>
        <c:auto val="0"/>
        <c:lblAlgn val="ctr"/>
        <c:lblOffset/>
        <c:noMultiLvlLbl val="0"/>
      </c:catAx>
      <c:valAx>
        <c:axId val="195588096"/>
        <c:scaling>
          <c:orientation/>
          <c:max val="1.5"/>
        </c:scaling>
        <c:delete val="1"/>
        <c:axPos val="l"/>
        <c:numFmt formatCode="0%" sourceLinked="0"/>
        <c:majorTickMark val="none"/>
        <c:minorTickMark val="none"/>
        <c:crossAx val="195574016"/>
        <c:crossBetween val="between"/>
        <c:majorUnit val="0.30000000000000004"/>
      </c:valAx>
    </c:plotArea>
    <c:plotVisOnly val="1"/>
    <c:dispBlanksAs val="gap"/>
    <c:showDLblsOverMax val="0"/>
  </c:chart>
  <c:spPr>
    <a:ln>
      <a:solidFill>
        <a:schemeClr val="bg1">
          <a:lumMod val="85000"/>
        </a:schemeClr>
      </a:solidFill>
    </a:ln>
  </c:spPr>
  <c:externalData r:id="rId1">
    <c:autoUpdate val="0"/>
  </c:externalData>
  <c:userShapes r:id="rId2"/>
</c:chartSpace>
</file>

<file path=ppt/charts/chart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05348576232790947"/>
          <c:y val="0.23705844581127167"/>
          <c:w val="0.89302849769592285"/>
          <c:h val="0.54941874742507935"/>
        </c:manualLayout>
      </c:layout>
      <c:lineChart>
        <c:grouping/>
        <c:varyColors val="0"/>
        <c:ser>
          <c:idx val="0"/>
          <c:order val="0"/>
          <c:spPr>
            <a:ln w="28575">
              <a:solidFill>
                <a:schemeClr val="accent6">
                  <a:lumMod val="75000"/>
                </a:schemeClr>
              </a:solidFill>
            </a:ln>
          </c:spPr>
          <c:marker>
            <c:symbol val="circle"/>
            <c:size val="7"/>
            <c:spPr>
              <a:solidFill>
                <a:schemeClr val="bg1"/>
              </a:solidFill>
              <a:ln w="28575">
                <a:solidFill>
                  <a:schemeClr val="accent6">
                    <a:lumMod val="75000"/>
                  </a:schemeClr>
                </a:solidFill>
              </a:ln>
            </c:spPr>
          </c:marker>
          <c:dLbls>
            <c:dLbl>
              <c:idx val="0"/>
              <c:layout>
                <c:manualLayout>
                  <c:x val="-0.085787929594516754"/>
                  <c:y val="-0.10900780558586121"/>
                </c:manualLayout>
              </c:layout>
              <c:numFmt formatCode="" sourceLinked="1"/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0A18-4B6C-B34A-BA99D4F3F996}"/>
                </c:ext>
              </c:extLst>
            </c:dLbl>
            <c:dLbl>
              <c:idx val="1"/>
              <c:layout>
                <c:manualLayout>
                  <c:x val="-0.085787929594516754"/>
                  <c:y val="-0.080924980342388153"/>
                </c:manualLayout>
              </c:layout>
              <c:numFmt formatCode="" sourceLinked="1"/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A18-4B6C-B34A-BA99D4F3F996}"/>
                </c:ext>
              </c:extLst>
            </c:dLbl>
            <c:dLbl>
              <c:idx val="2"/>
              <c:layout>
                <c:manualLayout>
                  <c:x val="-0.085787929594516754"/>
                  <c:y val="-0.10900780558586121"/>
                </c:manualLayout>
              </c:layout>
              <c:numFmt formatCode="" sourceLinked="1"/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A18-4B6C-B34A-BA99D4F3F996}"/>
                </c:ext>
              </c:extLst>
            </c:dLbl>
            <c:dLbl>
              <c:idx val="3"/>
              <c:layout>
                <c:manualLayout>
                  <c:x val="-0.092943042516708374"/>
                  <c:y val="-0.11139300465583801"/>
                </c:manualLayout>
              </c:layout>
              <c:numFmt formatCode="" sourceLinked="1"/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A18-4B6C-B34A-BA99D4F3F996}"/>
                </c:ext>
              </c:extLst>
            </c:dLbl>
            <c:dLbl>
              <c:idx val="4"/>
              <c:layout>
                <c:manualLayout>
                  <c:x val="-0.097375474870204926"/>
                  <c:y val="-0.088387250900268555"/>
                </c:manualLayout>
              </c:layout>
              <c:numFmt formatCode="" sourceLinked="1"/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A18-4B6C-B34A-BA99D4F3F996}"/>
                </c:ext>
              </c:extLst>
            </c:dLbl>
            <c:dLbl>
              <c:idx val="5"/>
              <c:layout>
                <c:manualLayout>
                  <c:x val="-0.087947525084018707"/>
                  <c:y val="-0.10763846337795258"/>
                </c:manualLayout>
              </c:layout>
              <c:numFmt formatCode="" sourceLinked="1"/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A18-4B6C-B34A-BA99D4F3F996}"/>
                </c:ext>
              </c:extLst>
            </c:dLbl>
            <c:dLbl>
              <c:idx val="6"/>
              <c:layout>
                <c:manualLayout>
                  <c:x val="-0.085787929594516754"/>
                  <c:y val="-0.099646866321563721"/>
                </c:manualLayout>
              </c:layout>
              <c:numFmt formatCode="" sourceLinked="1"/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A18-4B6C-B34A-BA99D4F3F996}"/>
                </c:ext>
              </c:extLst>
            </c:dLbl>
            <c:dLbl>
              <c:idx val="7"/>
              <c:layout>
                <c:manualLayout>
                  <c:x val="-0.0715196505188942"/>
                  <c:y val="-0.099646866321563721"/>
                </c:manualLayout>
              </c:layout>
              <c:numFmt formatCode="" sourceLinked="1"/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A18-4B6C-B34A-BA99D4F3F996}"/>
                </c:ext>
              </c:extLst>
            </c:dLbl>
            <c:dLbl>
              <c:idx val="8"/>
              <c:layout>
                <c:manualLayout>
                  <c:x val="-0.027549954131245613"/>
                  <c:y val="-0.074889563024044037"/>
                </c:manualLayout>
              </c:layout>
              <c:numFmt formatCode="" sourceLinked="1"/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A18-4B6C-B34A-BA99D4F3F996}"/>
                </c:ext>
              </c:extLst>
            </c:dLbl>
            <c:spPr>
              <a:noFill/>
              <a:ln>
                <a:noFill/>
              </a:ln>
              <a:effectLst/>
            </c:sp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Sheet3!$E$4:$E$12</c:f>
              <c:strCache>
                <c:ptCount val="9"/>
                <c:pt idx="0">
                  <c:v>6月</c:v>
                </c:pt>
                <c:pt idx="1">
                  <c:v>7月</c:v>
                </c:pt>
                <c:pt idx="2">
                  <c:v>8月</c:v>
                </c:pt>
                <c:pt idx="3">
                  <c:v>9月</c:v>
                </c:pt>
                <c:pt idx="4">
                  <c:v>10月</c:v>
                </c:pt>
                <c:pt idx="5">
                  <c:v>11月</c:v>
                </c:pt>
                <c:pt idx="6">
                  <c:v>12月</c:v>
                </c:pt>
                <c:pt idx="7">
                  <c:v>1月</c:v>
                </c:pt>
                <c:pt idx="8">
                  <c:v>2月</c:v>
                </c:pt>
              </c:strCache>
            </c:strRef>
          </c:cat>
          <c:val>
            <c:numRef>
              <c:f>Sheet3!$F$4:$F$12</c:f>
              <c:numCache>
                <c:formatCode>General</c:formatCode>
                <c:ptCount val="9"/>
                <c:pt idx="0">
                  <c:v>0.23</c:v>
                </c:pt>
                <c:pt idx="1">
                  <c:v>0.34</c:v>
                </c:pt>
                <c:pt idx="2">
                  <c:v>0.56</c:v>
                </c:pt>
                <c:pt idx="3">
                  <c:v>0.99</c:v>
                </c:pt>
                <c:pt idx="4">
                  <c:v>1.19</c:v>
                </c:pt>
                <c:pt idx="5">
                  <c:v>2.24</c:v>
                </c:pt>
                <c:pt idx="6">
                  <c:v>2.16</c:v>
                </c:pt>
                <c:pt idx="7">
                  <c:v>2.18</c:v>
                </c:pt>
                <c:pt idx="8">
                  <c:v>1.39</c:v>
                </c:pt>
              </c:numCache>
            </c:numRef>
          </c:val>
          <c:smooth val="1"/>
          <c:extLst>
            <c:ext xmlns:c16="http://schemas.microsoft.com/office/drawing/2014/chart" uri="{C3380CC4-5D6E-409C-BE32-E72D297353CC}">
              <c16:uniqueId val="{00000009-0A18-4B6C-B34A-BA99D4F3F99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196061056"/>
        <c:axId val="196064000"/>
      </c:lineChart>
      <c:catAx>
        <c:axId val="196061056"/>
        <c:scaling>
          <c:orientation/>
        </c:scaling>
        <c:delete val="0"/>
        <c:axPos val="b"/>
        <c:numFmt formatCode="General" sourceLinked="0"/>
        <c:majorTickMark val="none"/>
        <c:minorTickMark val="none"/>
        <c:txPr>
          <a:bodyPr/>
          <a:p>
            <a:pPr>
              <a:defRPr sz="900" smtId="4294967295"/>
            </a:pPr>
            <a:endParaRPr sz="900" smtId="4294967295"/>
          </a:p>
        </c:txPr>
        <c:crossAx val="196064000"/>
        <c:crosses val="autoZero"/>
        <c:auto val="0"/>
        <c:lblAlgn val="ctr"/>
        <c:lblOffset/>
        <c:noMultiLvlLbl val="0"/>
      </c:catAx>
      <c:valAx>
        <c:axId val="196064000"/>
        <c:scaling>
          <c:orientation/>
        </c:scaling>
        <c:delete val="1"/>
        <c:axPos val="l"/>
        <c:numFmt formatCode="General" sourceLinked="1"/>
        <c:majorTickMark val="none"/>
        <c:minorTickMark val="none"/>
        <c:crossAx val="196061056"/>
        <c:crossBetween val="between"/>
      </c:valAx>
    </c:plotArea>
    <c:plotVisOnly val="1"/>
    <c:dispBlanksAs val="gap"/>
    <c:showDLblsOverMax val="0"/>
  </c:chart>
  <c:txPr>
    <a:bodyPr/>
    <a:p>
      <a:pPr>
        <a:defRPr sz="1050" smtId="4294967295">
          <a:latin typeface="华文楷体" pitchFamily="2" charset="-122"/>
          <a:ea typeface="华文楷体" pitchFamily="2" charset="-122"/>
        </a:defRPr>
      </a:pPr>
      <a:endParaRPr sz="1050" smtId="4294967295">
        <a:latin typeface="华文楷体" pitchFamily="2" charset="-122"/>
        <a:ea typeface="华文楷体" pitchFamily="2" charset="-122"/>
      </a:endParaRPr>
    </a:p>
  </c:txPr>
  <c:externalData r:id="rId1">
    <c:autoUpdate val="0"/>
  </c:externalData>
  <c:userShapes r:id="rId2"/>
</c:chartSpace>
</file>

<file path=ppt/charts/chart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400"/>
            </a:pPr>
            <a:r>
              <a:rPr lang="zh-CN" altLang="en-US" sz="1400"/>
              <a:t>一线发现专业市场数量</a:t>
            </a:r>
          </a:p>
        </c:rich>
      </c:tx>
      <c:layout>
        <c:manualLayout>
          <c:xMode val="edge"/>
          <c:yMode val="edge"/>
          <c:x val="0.20751401782035828"/>
          <c:y val="0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0.039851978421211243"/>
          <c:y val="0.23065987229347229"/>
          <c:w val="0.92029601335525513"/>
          <c:h val="0.63983291387557983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专业市场数量</c:v>
                </c:pt>
              </c:strCache>
            </c:strRef>
          </c:tx>
          <c:spPr>
            <a:solidFill>
              <a:schemeClr val="tx2">
                <a:lumMod val="40000"/>
                <a:lumOff val="60000"/>
              </a:schemeClr>
            </a:solidFill>
          </c:spPr>
          <c:invertIfNegative val="0"/>
          <c:dLbls>
            <c:dLbl>
              <c:idx val="0"/>
              <c:tx>
                <c:rich>
                  <a:bodyPr/>
                  <a:lstStyle/>
                  <a:p>
                    <a:pPr>
                      <a:defRPr/>
                    </a:pPr>
                    <a:r>
                      <a:rPr lang="en-US" altLang="zh-CN"/>
                      <a:t>832</a:t>
                    </a:r>
                    <a:r>
                      <a:rPr lang="zh-CN" altLang="en-US"/>
                      <a:t>个</a:t>
                    </a:r>
                  </a:p>
                </c:rich>
              </c:tx>
              <c:numFmt formatCode="" sourceLinked="1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D5DE-4820-A798-22D5CCC34E09}"/>
                </c:ext>
              </c:extLst>
            </c:dLbl>
            <c:dLbl>
              <c:idx val="1"/>
              <c:tx>
                <c:rich>
                  <a:bodyPr/>
                  <a:lstStyle/>
                  <a:p>
                    <a:pPr>
                      <a:defRPr/>
                    </a:pPr>
                    <a:r>
                      <a:rPr lang="en-US" altLang="zh-CN"/>
                      <a:t>328</a:t>
                    </a:r>
                    <a:r>
                      <a:rPr lang="zh-CN" altLang="en-US"/>
                      <a:t>个</a:t>
                    </a:r>
                  </a:p>
                </c:rich>
              </c:tx>
              <c:numFmt formatCode="" sourceLinked="1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5DE-4820-A798-22D5CCC34E09}"/>
                </c:ext>
              </c:extLst>
            </c:dLbl>
            <c:spPr>
              <a:noFill/>
              <a:ln>
                <a:noFill/>
              </a:ln>
              <a:effectLst/>
            </c:sp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Sheet1!$A$2:$A$3</c:f>
              <c:strCache>
                <c:ptCount val="2"/>
                <c:pt idx="0">
                  <c:v>零担专业市场</c:v>
                </c:pt>
                <c:pt idx="1">
                  <c:v>快递专业市场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832</c:v>
                </c:pt>
                <c:pt idx="1">
                  <c:v>328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D5DE-4820-A798-22D5CCC34E0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291"/>
        <c:overlap val="8"/>
        <c:axId val="116329856"/>
        <c:axId val="116380800"/>
      </c:barChart>
      <c:catAx>
        <c:axId val="116329856"/>
        <c:scaling>
          <c:orientation/>
        </c:scaling>
        <c:delete val="0"/>
        <c:axPos val="b"/>
        <c:numFmt formatCode="General" sourceLinked="0"/>
        <c:majorTickMark val="out"/>
        <c:minorTickMark val="none"/>
        <c:crossAx val="116380800"/>
        <c:crosses val="autoZero"/>
        <c:auto val="0"/>
        <c:lblAlgn val="ctr"/>
        <c:lblOffset/>
        <c:noMultiLvlLbl val="0"/>
      </c:catAx>
      <c:valAx>
        <c:axId val="116380800"/>
        <c:scaling>
          <c:orientation/>
          <c:max val="900"/>
        </c:scaling>
        <c:delete val="1"/>
        <c:axPos val="l"/>
        <c:numFmt formatCode="General" sourceLinked="1"/>
        <c:majorTickMark val="none"/>
        <c:minorTickMark val="none"/>
        <c:crossAx val="116329856"/>
        <c:crossBetween val="between"/>
        <c:majorUnit val="100"/>
      </c:valAx>
    </c:plotArea>
    <c:plotVisOnly val="1"/>
    <c:dispBlanksAs val="gap"/>
    <c:showDLblsOverMax val="0"/>
  </c:chart>
  <c:txPr>
    <a:bodyPr/>
    <a:p>
      <a:pPr>
        <a:defRPr sz="1200" smtId="4294967295">
          <a:latin typeface="华文楷体" pitchFamily="2" charset="-122"/>
          <a:ea typeface="华文楷体" pitchFamily="2" charset="-122"/>
        </a:defRPr>
      </a:pPr>
      <a:endParaRPr sz="1200" smtId="4294967295">
        <a:latin typeface="华文楷体" pitchFamily="2" charset="-122"/>
        <a:ea typeface="华文楷体" pitchFamily="2" charset="-122"/>
      </a:endParaRPr>
    </a:p>
  </c:txPr>
  <c:externalData r:id="rId1">
    <c:autoUpdate val="0"/>
  </c:externalData>
</c:chartSpace>
</file>

<file path=ppt/charts/chart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100"/>
            </a:pPr>
            <a:r>
              <a:rPr lang="zh-CN" altLang="en-US" sz="1100"/>
              <a:t>上半年集中接货项目对东莞车队利润影响</a:t>
            </a:r>
          </a:p>
        </c:rich>
      </c:tx>
      <c:layout>
        <c:manualLayout>
          <c:xMode val="edge"/>
          <c:yMode val="edge"/>
          <c:x val="0.10820535570383072"/>
          <c:y val="0.016406446695327759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0"/>
          <c:y val="0.15984424948692322"/>
          <c:w val="1"/>
          <c:h val="0.72187328338623047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成本</c:v>
                </c:pt>
              </c:strCache>
            </c:strRef>
          </c:tx>
          <c:spPr>
            <a:solidFill>
              <a:schemeClr val="accent1">
                <a:lumMod val="60000"/>
                <a:lumOff val="40000"/>
              </a:schemeClr>
            </a:solidFill>
            <a:ln>
              <a:solidFill>
                <a:schemeClr val="accent1">
                  <a:lumMod val="40000"/>
                  <a:lumOff val="60000"/>
                </a:schemeClr>
              </a:solidFill>
            </a:ln>
          </c:spPr>
          <c:invertIfNegative val="0"/>
          <c:cat>
            <c:strRef>
              <c:f>Sheet1!$A$2:$A$3</c:f>
              <c:strCache>
                <c:ptCount val="2"/>
                <c:pt idx="0">
                  <c:v>项目推行前</c:v>
                </c:pt>
                <c:pt idx="1">
                  <c:v>项目推行后</c:v>
                </c:pt>
              </c:strCache>
            </c:strRef>
          </c:cat>
          <c:val>
            <c:numRef>
              <c:f>Sheet1!$B$2:$B$3</c:f>
              <c:numCache>
                <c:formatCode>0.0%</c:formatCode>
                <c:ptCount val="2"/>
                <c:pt idx="0">
                  <c:v>0.994</c:v>
                </c:pt>
                <c:pt idx="1">
                  <c:v>0.4777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1CD-4A22-B00D-F632C17A8E6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384"/>
        <c:overlap/>
        <c:axId val="118028544"/>
        <c:axId val="118427648"/>
      </c:barChart>
      <c:catAx>
        <c:axId val="118028544"/>
        <c:scaling>
          <c:orientation/>
        </c:scaling>
        <c:delete val="0"/>
        <c:axPos val="b"/>
        <c:numFmt formatCode="General" sourceLinked="0"/>
        <c:majorTickMark val="out"/>
        <c:minorTickMark val="none"/>
        <c:crossAx val="118427648"/>
        <c:crosses val="autoZero"/>
        <c:auto val="0"/>
        <c:lblAlgn val="ctr"/>
        <c:lblOffset/>
        <c:noMultiLvlLbl val="0"/>
      </c:catAx>
      <c:valAx>
        <c:axId val="118427648"/>
        <c:scaling>
          <c:orientation/>
        </c:scaling>
        <c:delete val="0"/>
        <c:axPos val="l"/>
        <c:numFmt formatCode="0.0%" sourceLinked="1"/>
        <c:majorTickMark val="none"/>
        <c:minorTickMark val="none"/>
        <c:tickLblPos val="none"/>
        <c:spPr>
          <a:ln>
            <a:noFill/>
          </a:ln>
        </c:spPr>
        <c:crossAx val="118028544"/>
        <c:crosses val="autoZero"/>
        <c:crossBetween val="between"/>
      </c:valAx>
    </c:plotArea>
    <c:plotVisOnly val="1"/>
    <c:dispBlanksAs val="gap"/>
    <c:showDLblsOverMax val="0"/>
  </c:chart>
  <c:txPr>
    <a:bodyPr/>
    <a:p>
      <a:pPr>
        <a:defRPr sz="1200" smtId="4294967295">
          <a:latin typeface="华文楷体" pitchFamily="2" charset="-122"/>
          <a:ea typeface="华文楷体" pitchFamily="2" charset="-122"/>
        </a:defRPr>
      </a:pPr>
      <a:endParaRPr sz="1200" smtId="4294967295">
        <a:latin typeface="华文楷体" pitchFamily="2" charset="-122"/>
        <a:ea typeface="华文楷体" pitchFamily="2" charset="-122"/>
      </a:endParaRPr>
    </a:p>
  </c:txPr>
  <c:externalData r:id="rId1">
    <c:autoUpdate val="0"/>
  </c:externalData>
</c:chartSpace>
</file>

<file path=ppt/charts/chart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0089518111199140549"/>
          <c:y val="0.015391100198030472"/>
          <c:w val="1"/>
          <c:h val="0.80656564235687256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经理人均奖金</c:v>
                </c:pt>
              </c:strCache>
            </c:strRef>
          </c:tx>
          <c:spPr>
            <a:solidFill>
              <a:sysClr val="window" lastClr="FFFFFF">
                <a:lumMod val="75000"/>
              </a:sysClr>
            </a:solidFill>
            <a:ln w="63500"/>
          </c:spPr>
          <c:invertIfNegative val="0"/>
          <c:dPt>
            <c:idx val="11"/>
            <c:invertIfNegative val="0"/>
            <c:extLst>
              <c:ext xmlns:c16="http://schemas.microsoft.com/office/drawing/2014/chart" uri="{C3380CC4-5D6E-409C-BE32-E72D297353CC}">
                <c16:uniqueId val="{00000000-3494-429E-900D-0345B2552681}"/>
              </c:ext>
            </c:extLst>
          </c:dPt>
          <c:dLbls>
            <c:dLbl>
              <c:idx val="0"/>
              <c:numFmt formatCode="" sourceLinked="1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494-429E-900D-0345B2552681}"/>
                </c:ext>
              </c:extLst>
            </c:dLbl>
            <c:dLbl>
              <c:idx val="2"/>
              <c:layout>
                <c:manualLayout>
                  <c:x val="0.0034375907853245735"/>
                  <c:y val="0.022046275436878204"/>
                </c:manualLayout>
              </c:layout>
              <c:numFmt formatCode="" sourceLinked="1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3494-429E-900D-0345B2552681}"/>
                </c:ext>
              </c:extLst>
            </c:dLbl>
            <c:dLbl>
              <c:idx val="3"/>
              <c:numFmt formatCode="" sourceLinked="1"/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3494-429E-900D-0345B2552681}"/>
                </c:ext>
              </c:extLst>
            </c:dLbl>
            <c:dLbl>
              <c:idx val="4"/>
              <c:layout>
                <c:manualLayout>
                  <c:x val="0.0034375907853245735"/>
                  <c:y val="0.0096118291839957237"/>
                </c:manualLayout>
              </c:layout>
              <c:numFmt formatCode="" sourceLinked="1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494-429E-900D-0345B2552681}"/>
                </c:ext>
              </c:extLst>
            </c:dLbl>
            <c:dLbl>
              <c:idx val="5"/>
              <c:numFmt formatCode="" sourceLinked="1"/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3494-429E-900D-0345B2552681}"/>
                </c:ext>
              </c:extLst>
            </c:dLbl>
            <c:dLbl>
              <c:idx val="6"/>
              <c:layout>
                <c:manualLayout>
                  <c:x val="0"/>
                  <c:y val="0.0093258647248148918"/>
                </c:manualLayout>
              </c:layout>
              <c:numFmt formatCode="" sourceLinked="1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3494-429E-900D-0345B2552681}"/>
                </c:ext>
              </c:extLst>
            </c:dLbl>
            <c:dLbl>
              <c:idx val="7"/>
              <c:numFmt formatCode="" sourceLinked="1"/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3494-429E-900D-0345B2552681}"/>
                </c:ext>
              </c:extLst>
            </c:dLbl>
            <c:dLbl>
              <c:idx val="8"/>
              <c:numFmt formatCode="" sourceLinked="1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9"/>
              <c:numFmt formatCode="" sourceLinked="1"/>
              <c:showLegendKey val="0"/>
              <c:showVal val="0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3494-429E-900D-0345B2552681}"/>
                </c:ext>
              </c:extLst>
            </c:dLbl>
            <c:dLbl>
              <c:idx val="10"/>
              <c:layout>
                <c:manualLayout>
                  <c:x val="-0.041251089423894882"/>
                  <c:y val="-0.0031086215749382973"/>
                </c:manualLayout>
              </c:layout>
              <c:numFmt formatCode="" sourceLinked="1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3494-429E-900D-0345B2552681}"/>
                </c:ext>
              </c:extLst>
            </c:dLbl>
            <c:dLbl>
              <c:idx val="11"/>
              <c:numFmt formatCode="" sourceLinked="1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Sheet1!$A$2:$A$13</c:f>
              <c:strCache>
                <c:ptCount val="12"/>
                <c:pt idx="0">
                  <c:v>1月</c:v>
                </c:pt>
                <c:pt idx="1">
                  <c:v>2月</c:v>
                </c:pt>
                <c:pt idx="2">
                  <c:v>3月</c:v>
                </c:pt>
                <c:pt idx="3">
                  <c:v>4月</c:v>
                </c:pt>
                <c:pt idx="4">
                  <c:v>5月</c:v>
                </c:pt>
                <c:pt idx="5">
                  <c:v>6月</c:v>
                </c:pt>
                <c:pt idx="6">
                  <c:v>7月</c:v>
                </c:pt>
                <c:pt idx="7">
                  <c:v>8月</c:v>
                </c:pt>
                <c:pt idx="8">
                  <c:v>9月</c:v>
                </c:pt>
                <c:pt idx="9">
                  <c:v>10月</c:v>
                </c:pt>
                <c:pt idx="10">
                  <c:v>11月</c:v>
                </c:pt>
                <c:pt idx="11">
                  <c:v>12月</c:v>
                </c:pt>
              </c:strCache>
            </c:strRef>
          </c:cat>
          <c:val>
            <c:numRef>
              <c:f>Sheet1!$B$2:$B$13</c:f>
              <c:numCache>
                <c:formatCode>0</c:formatCode>
                <c:ptCount val="12"/>
                <c:pt idx="0">
                  <c:v>833.01</c:v>
                </c:pt>
                <c:pt idx="1">
                  <c:v>1349.2</c:v>
                </c:pt>
                <c:pt idx="2">
                  <c:v>1719.17</c:v>
                </c:pt>
                <c:pt idx="3">
                  <c:v>1610.65</c:v>
                </c:pt>
                <c:pt idx="4">
                  <c:v>2173.12</c:v>
                </c:pt>
                <c:pt idx="5">
                  <c:v>2398.69</c:v>
                </c:pt>
                <c:pt idx="6">
                  <c:v>2087.21</c:v>
                </c:pt>
                <c:pt idx="7">
                  <c:v>1714.62</c:v>
                </c:pt>
                <c:pt idx="8">
                  <c:v>3174</c:v>
                </c:pt>
                <c:pt idx="9">
                  <c:v>2305.26</c:v>
                </c:pt>
                <c:pt idx="10">
                  <c:v>4068.79</c:v>
                </c:pt>
                <c:pt idx="11">
                  <c:v>3556.45068910891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A-3494-429E-900D-0345B255268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77"/>
        <c:overlap/>
        <c:axId val="124133376"/>
        <c:axId val="124134912"/>
      </c:barChart>
      <c:catAx>
        <c:axId val="124133376"/>
        <c:scaling>
          <c:orientation/>
        </c:scaling>
        <c:delete val="0"/>
        <c:axPos val="b"/>
        <c:numFmt formatCode="General" sourceLinked="0"/>
        <c:majorTickMark val="out"/>
        <c:minorTickMark val="none"/>
        <c:crossAx val="124134912"/>
        <c:crosses val="autoZero"/>
        <c:auto val="0"/>
        <c:lblAlgn val="ctr"/>
        <c:lblOffset/>
        <c:noMultiLvlLbl val="0"/>
      </c:catAx>
      <c:valAx>
        <c:axId val="124134912"/>
        <c:scaling>
          <c:orientation/>
        </c:scaling>
        <c:delete val="1"/>
        <c:axPos val="l"/>
        <c:numFmt formatCode="0" sourceLinked="1"/>
        <c:majorTickMark val="out"/>
        <c:minorTickMark val="none"/>
        <c:crossAx val="124133376"/>
        <c:crossBetween val="between"/>
      </c:valAx>
    </c:plotArea>
    <c:plotVisOnly val="1"/>
    <c:dispBlanksAs val="gap"/>
    <c:showDLblsOverMax val="0"/>
  </c:chart>
  <c:spPr>
    <a:ln>
      <a:noFill/>
    </a:ln>
  </c:spPr>
  <c:txPr>
    <a:bodyPr/>
    <a:p>
      <a:pPr>
        <a:defRPr sz="1200" smtId="4294967295">
          <a:latin typeface="华文楷体" pitchFamily="2" charset="-122"/>
          <a:ea typeface="华文楷体" pitchFamily="2" charset="-122"/>
        </a:defRPr>
      </a:pPr>
      <a:endParaRPr sz="1200" smtId="4294967295">
        <a:latin typeface="华文楷体" pitchFamily="2" charset="-122"/>
        <a:ea typeface="华文楷体" pitchFamily="2" charset="-122"/>
      </a:endParaRPr>
    </a:p>
  </c:txPr>
  <c:externalData r:id="rId1">
    <c:autoUpdate val="0"/>
  </c:externalData>
  <c:userShapes r:id="rId3"/>
</c:chartSpace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/Relationships>
</file>

<file path=ppt/drawings/drawing1.xml><?xml version="1.0" encoding="utf-8"?>
<c:userShapes xmlns:cdr="http://schemas.openxmlformats.org/drawingml/2006/chartDrawing"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c="http://schemas.openxmlformats.org/drawingml/2006/chart">
  <cdr:relSizeAnchor>
    <cdr:from>
      <cdr:x>0.27119</cdr:x>
      <cdr:y>0.07829</cdr:y>
    </cdr:from>
    <cdr:to>
      <cdr:x>0.75199</cdr:x>
      <cdr:y>0.18702</cdr:y>
    </cdr:to>
    <cdr:sp macro="" textlink="">
      <cdr:nvSpPr>
        <cdr:cNvPr id="2" name="TextBox 5"/>
        <cdr:cNvSpPr txBox="1"/>
      </cdr:nvSpPr>
      <cdr:spPr>
        <a:xfrm>
          <a:off x="1152144" y="269113"/>
          <a:ext cx="2042668" cy="373761"/>
        </a:xfrm>
        <a:prstGeom prst="rect">
          <a:avLst/>
        </a:prstGeom>
      </cdr:spPr>
      <cdr:txBody>
        <a:bodyPr vertOverflow="clip" wrap="square" rtlCol="0"/>
        <a:lstStyle/>
        <a:p>
          <a:pPr algn="ctr"/>
          <a:r>
            <a:rPr lang="zh-CN" altLang="en-US" sz="1400" b="1">
              <a:latin typeface="华文楷体" pitchFamily="2" charset="-122"/>
              <a:ea typeface="华文楷体" pitchFamily="2" charset="-122"/>
            </a:rPr>
            <a:t>快递业务收入增速</a:t>
          </a:r>
        </a:p>
      </cdr:txBody>
    </cdr:sp>
  </cdr:relSizeAnchor>
</c:userShapes>
</file>

<file path=ppt/drawings/drawing2.xml><?xml version="1.0" encoding="utf-8"?>
<c:userShapes xmlns:cdr="http://schemas.openxmlformats.org/drawingml/2006/chartDrawing"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c="http://schemas.openxmlformats.org/drawingml/2006/chart">
  <cdr:relSizeAnchor>
    <cdr:from>
      <cdr:x>0.14716</cdr:x>
      <cdr:y>0.0074</cdr:y>
    </cdr:from>
    <cdr:to>
      <cdr:x>0.88199</cdr:x>
      <cdr:y>0.1889</cdr:y>
    </cdr:to>
    <cdr:sp macro="" textlink="">
      <cdr:nvSpPr>
        <cdr:cNvPr id="2" name="矩形 1"/>
        <cdr:cNvSpPr/>
      </cdr:nvSpPr>
      <cdr:spPr>
        <a:xfrm>
          <a:off x="370840" y="10033"/>
          <a:ext cx="1851787" cy="246253"/>
        </a:xfrm>
        <a:prstGeom prst="rect">
          <a:avLst/>
        </a:prstGeom>
      </cdr:spPr>
      <cdr:txBody>
        <a:bodyPr wrap="none">
          <a:spAutoFit/>
        </a:bodyPr>
        <a:lstStyle>
          <a:defPPr>
            <a:defRPr lang="zh-CN"/>
          </a:defPPr>
          <a:lvl1pPr marL="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>
          <a:pPr algn="ctr"/>
          <a:r>
            <a:rPr lang="zh-CN" altLang="en-US" sz="1000" b="0">
              <a:latin typeface="华文楷体" pitchFamily="2" charset="-122"/>
              <a:ea typeface="华文楷体" pitchFamily="2" charset="-122"/>
            </a:rPr>
            <a:t>顺丰专业市场产品收入（亿）</a:t>
          </a:r>
        </a:p>
      </cdr:txBody>
    </cdr:sp>
  </cdr:relSizeAnchor>
</c:userShapes>
</file>

<file path=ppt/drawings/drawing3.xml><?xml version="1.0" encoding="utf-8"?>
<c:userShapes xmlns:cdr="http://schemas.openxmlformats.org/drawingml/2006/chartDrawing"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c="http://schemas.openxmlformats.org/drawingml/2006/chart">
  <cdr:relSizeAnchor>
    <cdr:from>
      <cdr:x>0</cdr:x>
      <cdr:y>0.92631</cdr:y>
    </cdr:from>
    <cdr:to>
      <cdr:x>1.00001</cdr:x>
      <cdr:y>1.00001</cdr:y>
    </cdr:to>
    <cdr:sp macro="" textlink="">
      <cdr:nvSpPr>
        <cdr:cNvPr id="2" name="TextBox 1"/>
        <cdr:cNvSpPr txBox="1"/>
      </cdr:nvSpPr>
      <cdr:spPr>
        <a:xfrm>
          <a:off x="0" y="2901823"/>
          <a:ext cx="2592324" cy="230886"/>
        </a:xfrm>
        <a:prstGeom prst="rect">
          <a:avLst/>
        </a:prstGeom>
        <a:noFill/>
      </cdr:spPr>
      <cdr:txBody>
        <a:bodyPr wrap="square" rtlCol="0">
          <a:spAutoFit/>
        </a:bodyPr>
        <a:lstStyle>
          <a:defPPr>
            <a:defRPr lang="en-US"/>
          </a:defPPr>
          <a:lvl1pPr algn="l" rtl="0" fontAlgn="base">
            <a:spcBef>
              <a:spcPct val="0"/>
            </a:spcBef>
            <a:spcAft>
              <a:spcPct val="0"/>
            </a:spcAft>
            <a:defRPr sz="2400" kern="1200">
              <a:solidFill>
                <a:schemeClr val="tx1"/>
              </a:solidFill>
              <a:latin typeface="Arial"/>
              <a:ea typeface="ＭＳ Ｐゴシック" charset="0"/>
              <a:cs typeface="ＭＳ Ｐゴシック" charset="0"/>
            </a:defRPr>
          </a:lvl1pPr>
          <a:lvl2pPr marL="457169" algn="l" rtl="0" fontAlgn="base">
            <a:spcBef>
              <a:spcPct val="0"/>
            </a:spcBef>
            <a:spcAft>
              <a:spcPct val="0"/>
            </a:spcAft>
            <a:defRPr sz="2400" kern="1200">
              <a:solidFill>
                <a:schemeClr val="tx1"/>
              </a:solidFill>
              <a:latin typeface="Arial"/>
              <a:ea typeface="ＭＳ Ｐゴシック" charset="0"/>
              <a:cs typeface="ＭＳ Ｐゴシック" charset="0"/>
            </a:defRPr>
          </a:lvl2pPr>
          <a:lvl3pPr marL="914337" algn="l" rtl="0" fontAlgn="base">
            <a:spcBef>
              <a:spcPct val="0"/>
            </a:spcBef>
            <a:spcAft>
              <a:spcPct val="0"/>
            </a:spcAft>
            <a:defRPr sz="2400" kern="1200">
              <a:solidFill>
                <a:schemeClr val="tx1"/>
              </a:solidFill>
              <a:latin typeface="Arial"/>
              <a:ea typeface="ＭＳ Ｐゴシック" charset="0"/>
              <a:cs typeface="ＭＳ Ｐゴシック" charset="0"/>
            </a:defRPr>
          </a:lvl3pPr>
          <a:lvl4pPr marL="1371507" algn="l" rtl="0" fontAlgn="base">
            <a:spcBef>
              <a:spcPct val="0"/>
            </a:spcBef>
            <a:spcAft>
              <a:spcPct val="0"/>
            </a:spcAft>
            <a:defRPr sz="2400" kern="1200">
              <a:solidFill>
                <a:schemeClr val="tx1"/>
              </a:solidFill>
              <a:latin typeface="Arial"/>
              <a:ea typeface="ＭＳ Ｐゴシック" charset="0"/>
              <a:cs typeface="ＭＳ Ｐゴシック" charset="0"/>
            </a:defRPr>
          </a:lvl4pPr>
          <a:lvl5pPr marL="1828676" algn="l" rtl="0" fontAlgn="base">
            <a:spcBef>
              <a:spcPct val="0"/>
            </a:spcBef>
            <a:spcAft>
              <a:spcPct val="0"/>
            </a:spcAft>
            <a:defRPr sz="2400" kern="1200">
              <a:solidFill>
                <a:schemeClr val="tx1"/>
              </a:solidFill>
              <a:latin typeface="Arial"/>
              <a:ea typeface="ＭＳ Ｐゴシック" charset="0"/>
              <a:cs typeface="ＭＳ Ｐゴシック" charset="0"/>
            </a:defRPr>
          </a:lvl5pPr>
          <a:lvl6pPr marL="2285845" algn="l" defTabSz="457169" rtl="0" eaLnBrk="1" latinLnBrk="0" hangingPunct="1">
            <a:defRPr sz="2400" kern="1200">
              <a:solidFill>
                <a:schemeClr val="tx1"/>
              </a:solidFill>
              <a:latin typeface="Arial"/>
              <a:ea typeface="ＭＳ Ｐゴシック" charset="0"/>
              <a:cs typeface="ＭＳ Ｐゴシック" charset="0"/>
            </a:defRPr>
          </a:lvl6pPr>
          <a:lvl7pPr marL="2743014" algn="l" defTabSz="457169" rtl="0" eaLnBrk="1" latinLnBrk="0" hangingPunct="1">
            <a:defRPr sz="2400" kern="1200">
              <a:solidFill>
                <a:schemeClr val="tx1"/>
              </a:solidFill>
              <a:latin typeface="Arial"/>
              <a:ea typeface="ＭＳ Ｐゴシック" charset="0"/>
              <a:cs typeface="ＭＳ Ｐゴシック" charset="0"/>
            </a:defRPr>
          </a:lvl7pPr>
          <a:lvl8pPr marL="3200183" algn="l" defTabSz="457169" rtl="0" eaLnBrk="1" latinLnBrk="0" hangingPunct="1">
            <a:defRPr sz="2400" kern="1200">
              <a:solidFill>
                <a:schemeClr val="tx1"/>
              </a:solidFill>
              <a:latin typeface="Arial"/>
              <a:ea typeface="ＭＳ Ｐゴシック" charset="0"/>
              <a:cs typeface="ＭＳ Ｐゴシック" charset="0"/>
            </a:defRPr>
          </a:lvl8pPr>
          <a:lvl9pPr marL="3657352" algn="l" defTabSz="457169" rtl="0" eaLnBrk="1" latinLnBrk="0" hangingPunct="1">
            <a:defRPr sz="2400" kern="1200">
              <a:solidFill>
                <a:schemeClr val="tx1"/>
              </a:solidFill>
              <a:latin typeface="Arial"/>
              <a:ea typeface="ＭＳ Ｐゴシック" charset="0"/>
              <a:cs typeface="ＭＳ Ｐゴシック" charset="0"/>
            </a:defRPr>
          </a:lvl9pPr>
        </a:lstStyle>
        <a:p>
          <a:pPr algn="r"/>
          <a:r>
            <a:rPr lang="zh-CN" altLang="en-US" sz="900">
              <a:latin typeface="华文楷体" pitchFamily="2" charset="-122"/>
              <a:ea typeface="华文楷体" pitchFamily="2" charset="-122"/>
            </a:rPr>
            <a:t>数据口径：奖金总额</a:t>
          </a:r>
          <a:r>
            <a:rPr lang="en-US" altLang="zh-CN" sz="900">
              <a:latin typeface="华文楷体" pitchFamily="2" charset="-122"/>
              <a:ea typeface="华文楷体" pitchFamily="2" charset="-122"/>
            </a:rPr>
            <a:t>/</a:t>
          </a:r>
          <a:r>
            <a:rPr lang="zh-CN" altLang="en-US" sz="900">
              <a:latin typeface="华文楷体" pitchFamily="2" charset="-122"/>
              <a:ea typeface="华文楷体" pitchFamily="2" charset="-122"/>
            </a:rPr>
            <a:t>营业部经理人数</a:t>
          </a:r>
        </a:p>
      </cdr:txBody>
    </cdr:sp>
  </cdr:relSizeAnchor>
</c:userShape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810954-0017-42CE-A19E-E5F66EEB9C1C}" type="datetimeFigureOut">
              <a:rPr lang="zh-CN" altLang="en-US" smtClean="0"/>
              <a:t>2018/5/7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6700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D04185-B753-465A-9F92-24D51245291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519048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4B972B-BA10-4A3D-B020-C685F0962608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736443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7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Arial"/>
                <a:ea typeface="ＭＳ Ｐゴシック" charset="0"/>
                <a:cs typeface="ＭＳ Ｐゴシック" charset="0"/>
              </a:defRPr>
            </a:lvl1pPr>
            <a:lvl2pPr marL="776380" indent="-298608" eaLnBrk="0" hangingPunct="0"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2pPr>
            <a:lvl3pPr marL="1194431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3pPr>
            <a:lvl4pPr marL="1672204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4pPr>
            <a:lvl5pPr marL="2149977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5pPr>
            <a:lvl6pPr marL="2627749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6pPr>
            <a:lvl7pPr marL="3105521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7pPr>
            <a:lvl8pPr marL="3583294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8pPr>
            <a:lvl9pPr marL="4061066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9pPr>
          </a:lstStyle>
          <a:p>
            <a:fld id="{ED8D654A-3275-6F43-928B-6FF3641A62A2}" type="slidenum">
              <a:rPr lang="en-US" altLang="zh-CN" sz="1300"/>
              <a:t>2</a:t>
            </a:fld>
            <a:endParaRPr lang="en-US" altLang="zh-CN" sz="1300"/>
          </a:p>
        </p:txBody>
      </p:sp>
      <p:sp>
        <p:nvSpPr>
          <p:cNvPr id="1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/>
            <a:endParaRPr lang="zh-CN">
              <a:ea typeface="ＭＳ Ｐゴシック" charset="0"/>
              <a:cs typeface="ＭＳ Ｐゴシック" charset="0"/>
            </a:endParaRPr>
          </a:p>
        </p:txBody>
      </p:sp>
      <p:sp>
        <p:nvSpPr>
          <p:cNvPr id="14340" name="Date Placeholder 7"/>
          <p:cNvSpPr>
            <a:spLocks noGrp="1"/>
          </p:cNvSpPr>
          <p:nvPr>
            <p:ph type="dt" sz="quarter" idx="10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Arial"/>
                <a:ea typeface="ＭＳ Ｐゴシック" charset="0"/>
                <a:cs typeface="ＭＳ Ｐゴシック" charset="0"/>
              </a:defRPr>
            </a:lvl1pPr>
            <a:lvl2pPr marL="776380" indent="-298608" eaLnBrk="0" hangingPunct="0"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2pPr>
            <a:lvl3pPr marL="1194431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3pPr>
            <a:lvl4pPr marL="1672204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4pPr>
            <a:lvl5pPr marL="2149977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5pPr>
            <a:lvl6pPr marL="2627749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6pPr>
            <a:lvl7pPr marL="3105521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7pPr>
            <a:lvl8pPr marL="3583294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8pPr>
            <a:lvl9pPr marL="4061066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9pPr>
          </a:lstStyle>
          <a:p>
            <a:fld id="{ED910A25-6F06-DC4C-A655-6A33ACE76204}" type="datetime1">
              <a:rPr lang="en-US" altLang="zh-CN" sz="1300" smtClean="0"/>
              <a:t>9/10/2024</a:t>
            </a:fld>
            <a:endParaRPr lang="en-US" altLang="zh-CN" sz="130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D04185-B753-465A-9F92-24D51245291A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691719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BB266-DCA8-48EF-9C0F-9DD3A42C769E}" type="slidenum">
              <a:rPr lang="zh-CN" altLang="en-US" smtClean="0">
                <a:solidFill>
                  <a:prstClr val="black"/>
                </a:solidFill>
              </a:rPr>
              <a:t>5</a:t>
            </a:fld>
            <a:endParaRPr lang="zh-CN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340697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日期占位符 3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fld id="{D30985F1-6194-2546-BC2B-17498869C80D}" type="datetime1">
              <a:rPr lang="en-US" altLang="zh-CN" smtClean="0"/>
              <a:pPr>
                <a:defRPr/>
              </a:pPr>
              <a:t>9/10/2024</a:t>
            </a:fld>
            <a:endParaRPr lang="en-US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494CCD7F-0C97-9D43-ADD7-444F994B5429}" type="slidenum">
              <a:rPr lang="en-US" altLang="zh-CN" smtClean="0"/>
              <a:pPr>
                <a:defRPr/>
              </a:pPr>
              <a:t>6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7933115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D04185-B753-465A-9F92-24D51245291A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1208918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D04185-B753-465A-9F92-24D51245291A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0174216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日期占位符 3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fld id="{D30985F1-6194-2546-BC2B-17498869C80D}" type="datetime1">
              <a:rPr lang="en-US" altLang="zh-CN" smtClean="0"/>
              <a:pPr>
                <a:defRPr/>
              </a:pPr>
              <a:t>9/10/2024</a:t>
            </a:fld>
            <a:endParaRPr lang="en-US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494CCD7F-0C97-9D43-ADD7-444F994B5429}" type="slidenum">
              <a:rPr lang="en-US" altLang="zh-CN" smtClean="0"/>
              <a:pPr>
                <a:defRPr/>
              </a:pPr>
              <a:t>14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73248084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D04185-B753-465A-9F92-24D51245291A}" type="slidenum">
              <a:rPr lang="zh-CN" altLang="en-US" smtClean="0"/>
              <a:t>15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83558210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1.emf" /><Relationship Id="rId4" Type="http://schemas.openxmlformats.org/officeDocument/2006/relationships/vmlDrawing" Target="../drawings/vmlDrawing1.vml" /><Relationship Id="rId5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.xml" /><Relationship Id="rId2" Type="http://schemas.openxmlformats.org/officeDocument/2006/relationships/oleObject" Target="../embeddings/oleObject2.bin" TargetMode="Internal" /><Relationship Id="rId3" Type="http://schemas.openxmlformats.org/officeDocument/2006/relationships/image" Target="../media/image3.emf" /><Relationship Id="rId4" Type="http://schemas.openxmlformats.org/officeDocument/2006/relationships/vmlDrawing" Target="../drawings/vmlDrawing2.vml" /><Relationship Id="rId5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.xml" /><Relationship Id="rId2" Type="http://schemas.openxmlformats.org/officeDocument/2006/relationships/oleObject" Target="../embeddings/oleObject3.bin" TargetMode="Internal" /><Relationship Id="rId3" Type="http://schemas.openxmlformats.org/officeDocument/2006/relationships/image" Target="../media/image1.emf" /><Relationship Id="rId4" Type="http://schemas.openxmlformats.org/officeDocument/2006/relationships/vmlDrawing" Target="../drawings/vmlDrawing3.vml" /><Relationship Id="rId5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.xml" /><Relationship Id="rId2" Type="http://schemas.openxmlformats.org/officeDocument/2006/relationships/oleObject" Target="../embeddings/oleObject4.bin" TargetMode="Internal" /><Relationship Id="rId3" Type="http://schemas.openxmlformats.org/officeDocument/2006/relationships/image" Target="../media/image3.emf" /><Relationship Id="rId4" Type="http://schemas.openxmlformats.org/officeDocument/2006/relationships/vmlDrawing" Target="../drawings/vmlDrawing4.vml" /><Relationship Id="rId5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oleObject" Target="../embeddings/oleObject5.bin" TargetMode="Internal" /><Relationship Id="rId3" Type="http://schemas.openxmlformats.org/officeDocument/2006/relationships/image" Target="../media/image1.emf" /><Relationship Id="rId4" Type="http://schemas.openxmlformats.org/officeDocument/2006/relationships/vmlDrawing" Target="../drawings/vmlDrawing5.vml" /><Relationship Id="rId5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oleObject" Target="../embeddings/oleObject6.bin" TargetMode="Internal" /><Relationship Id="rId3" Type="http://schemas.openxmlformats.org/officeDocument/2006/relationships/image" Target="../media/image3.emf" /><Relationship Id="rId4" Type="http://schemas.openxmlformats.org/officeDocument/2006/relationships/vmlDrawing" Target="../drawings/vmlDrawing6.vml" /><Relationship Id="rId5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6DC2B0-472F-44E2-8C98-16A76CB66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17D2B-F443-4A79-BBFB-236DBC073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57B5B0-93DD-498F-BA09-4C61778D0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46974E-39D5-4165-B4A4-EB1DBA693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C877C4-FD73-4B33-A4F5-0EB306B08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84DF0D-CD02-42DD-AC0E-D0EA83233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74BDEA-B9EF-418F-9B41-F94F895E6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8278D8-B1EC-4FF5-A0F2-56E964C5A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CB95DA-1740-4F5A-8AC9-B56D986D0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E4CBE8-4682-4B27-B736-F0EB4BCC5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0E2AAD-8F93-4B9A-BF07-3EA7DDEEB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2018/5/7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464035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2018/5/7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2567351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2018/5/7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476138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2018/5/7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5941347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2018/5/7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4521707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2018/5/7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8148268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2018/5/7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8785666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2018/5/7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978241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2018/5/7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3695289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2018/5/7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4103412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2018/5/7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0471969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0_内页 (文字和图表)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" name="Object 1" hidden="1"/>
          <p:cNvGraphicFramePr>
            <a:graphicFrameLocks noChangeAspect="1"/>
          </p:cNvGraphicFramePr>
          <p:nvPr userDrawn="1">
            <p:custDataLst>
              <p:tags r:id="rId1"/>
            </p:custDataLst>
          </p:nvPr>
        </p:nvGraphicFramePr>
        <p:xfrm>
          <a:off x="1191" y="1192"/>
          <a:ext cx="1191" cy="119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think-cell Slide" r:id="rId2" imgW="270" imgH="270" progId="TCLayout.ActiveDocument.1">
                  <p:embed/>
                </p:oleObj>
              </mc:Choice>
              <mc:Fallback>
                <p:oleObj name="think-cell Slide" r:id="rId2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191" y="1192"/>
                        <a:ext cx="1191" cy="119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170966154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结尾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3" descr="Cover_chi.png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5556" y="-5557"/>
            <a:ext cx="9170242" cy="5157216"/>
          </a:xfrm>
          <a:prstGeom prst="rect">
            <a:avLst/>
          </a:prstGeom>
        </p:spPr>
      </p:pic>
      <p:sp>
        <p:nvSpPr>
          <p:cNvPr id="6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529174" y="3251602"/>
            <a:ext cx="2561167" cy="1010840"/>
          </a:xfrm>
          <a:prstGeom prst="rect">
            <a:avLst/>
          </a:prstGeom>
        </p:spPr>
        <p:txBody>
          <a:bodyPr bIns="0"/>
          <a:lstStyle>
            <a:lvl1pPr>
              <a:lnSpc>
                <a:spcPct val="100000"/>
              </a:lnSpc>
              <a:defRPr sz="2400" b="0" i="0" baseline="0">
                <a:solidFill>
                  <a:srgbClr val="FAAF19"/>
                </a:solidFill>
                <a:latin typeface="华文黑体"/>
                <a:ea typeface="华文黑体"/>
                <a:cs typeface="Arial Unicode MS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784485"/>
      </p:ext>
    </p:extLst>
  </p:cSld>
  <p:clrMapOvr>
    <a:masterClrMapping/>
  </p:clrMapOvr>
  <p:transition spd="med"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内页 (文字和图表)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1" hidden="1"/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4099038755"/>
              </p:ext>
            </p:extLst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think-cell Slide" r:id="rId2" imgW="216" imgH="216" progId="TCLayout.ActiveDocument.1">
                  <p:embed/>
                </p:oleObj>
              </mc:Choice>
              <mc:Fallback>
                <p:oleObj name="think-cell Slide" r:id="rId2" imgW="216" imgH="216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5" name="直接连接符 4"/>
          <p:cNvCxnSpPr/>
          <p:nvPr userDrawn="1"/>
        </p:nvCxnSpPr>
        <p:spPr bwMode="auto">
          <a:xfrm>
            <a:off x="183716" y="483518"/>
            <a:ext cx="8817438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4" name="Slide Number Placeholder 5"/>
          <p:cNvSpPr txBox="1"/>
          <p:nvPr userDrawn="1"/>
        </p:nvSpPr>
        <p:spPr bwMode="auto">
          <a:xfrm>
            <a:off x="7740352" y="4948014"/>
            <a:ext cx="1181895" cy="1088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defPPr>
              <a:defRPr lang="zh-CN"/>
            </a:defPPr>
            <a:lvl1pPr marL="0" algn="l" defTabSz="914400" rtl="0" eaLnBrk="0" latinLnBrk="0" hangingPunct="0"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ＭＳ Ｐゴシック" charset="0"/>
              </a:defRPr>
            </a:lvl1pPr>
            <a:lvl2pPr marL="742950" indent="-285750" algn="l" defTabSz="914400" rtl="0" eaLnBrk="0" latinLnBrk="0" hangingPunct="0"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2pPr>
            <a:lvl3pPr marL="1143000" indent="-228600" algn="l" defTabSz="914400" rtl="0" eaLnBrk="0" latinLnBrk="0" hangingPunct="0"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3pPr>
            <a:lvl4pPr marL="1600200" indent="-228600" algn="l" defTabSz="914400" rtl="0" eaLnBrk="0" latinLnBrk="0" hangingPunct="0"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4pPr>
            <a:lvl5pPr marL="2057400" indent="-228600" algn="l" defTabSz="914400" rtl="0" eaLnBrk="0" latinLnBrk="0" hangingPunct="0"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9pPr>
          </a:lstStyle>
          <a:p>
            <a:pPr algn="r"/>
            <a:r>
              <a:rPr lang="zh-CN" altLang="en-US" sz="800" b="1" i="0" baseline="0">
                <a:solidFill>
                  <a:sysClr val="windowText" lastClr="000000"/>
                </a:solidFill>
                <a:latin typeface="微软雅黑" pitchFamily="34" charset="-122"/>
                <a:ea typeface="微软雅黑" pitchFamily="34" charset="-122"/>
                <a:cs typeface="Arial"/>
              </a:rPr>
              <a:t>第</a:t>
            </a:r>
            <a:fld id="{BDAEED39-8CE5-E849-8BB2-D2203B6D9153}" type="slidenum">
              <a:rPr lang="en-US" altLang="zh-CN" sz="800" b="1" i="0" baseline="0" smtClean="0">
                <a:solidFill>
                  <a:sysClr val="windowText" lastClr="000000"/>
                </a:solidFill>
                <a:latin typeface="微软雅黑" pitchFamily="34" charset="-122"/>
                <a:ea typeface="微软雅黑" pitchFamily="34" charset="-122"/>
                <a:cs typeface="Arial"/>
              </a:rPr>
              <a:pPr algn="r"/>
              <a:t>‹#›</a:t>
            </a:fld>
            <a:r>
              <a:rPr lang="zh-CN" altLang="en-US" sz="800" b="1" i="0" baseline="0">
                <a:solidFill>
                  <a:sysClr val="windowText" lastClr="000000"/>
                </a:solidFill>
                <a:latin typeface="微软雅黑" pitchFamily="34" charset="-122"/>
                <a:ea typeface="微软雅黑" pitchFamily="34" charset="-122"/>
                <a:cs typeface="Arial"/>
              </a:rPr>
              <a:t>页</a:t>
            </a:r>
            <a:endParaRPr lang="en-US" altLang="zh-CN" sz="800" b="1" i="0" baseline="0">
              <a:solidFill>
                <a:sysClr val="windowText" lastClr="000000"/>
              </a:solidFill>
              <a:latin typeface="微软雅黑" pitchFamily="34" charset="-122"/>
              <a:ea typeface="微软雅黑" pitchFamily="34" charset="-122"/>
              <a:cs typeface="Arial"/>
            </a:endParaRPr>
          </a:p>
          <a:p>
            <a:pPr algn="r"/>
            <a:endParaRPr lang="en-US" altLang="zh-CN" sz="800" b="1" i="0" baseline="0">
              <a:solidFill>
                <a:sysClr val="windowText" lastClr="000000"/>
              </a:solidFill>
              <a:latin typeface="微软雅黑" pitchFamily="34" charset="-122"/>
              <a:ea typeface="微软雅黑" pitchFamily="34" charset="-122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77772724"/>
      </p:ext>
    </p:extLst>
  </p:cSld>
  <p:clrMapOvr>
    <a:masterClrMapping/>
  </p:clrMapOvr>
  <p:transition spd="med"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内页 (文字）">
    <p:bg>
      <p:bgPr>
        <a:solidFill>
          <a:srgbClr val="373C6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3" descr="BG.png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" y="0"/>
            <a:ext cx="9156192" cy="5150358"/>
          </a:xfrm>
          <a:prstGeom prst="rect">
            <a:avLst/>
          </a:prstGeom>
        </p:spPr>
      </p:pic>
      <p:sp>
        <p:nvSpPr>
          <p:cNvPr id="6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513294" y="295282"/>
            <a:ext cx="8043863" cy="642938"/>
          </a:xfrm>
          <a:prstGeom prst="rect">
            <a:avLst/>
          </a:prstGeom>
        </p:spPr>
        <p:txBody>
          <a:bodyPr bIns="0"/>
          <a:lstStyle>
            <a:lvl1pPr marL="257198" marR="0" indent="-257198" algn="l" defTabSz="685862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 sz="2700" b="0" i="0" baseline="0">
                <a:solidFill>
                  <a:srgbClr val="FAAF19"/>
                </a:solidFill>
                <a:latin typeface="华文黑体"/>
                <a:ea typeface="华文黑体"/>
                <a:cs typeface="Arial Unicode MS" pitchFamily="34" charset="-122"/>
              </a:defRPr>
            </a:lvl1pPr>
          </a:lstStyle>
          <a:p>
            <a:pPr marL="257198" marR="0" lvl="0" indent="-257198" defTabSz="685862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zh-CN" altLang="en-US"/>
              <a:t>单击此处编辑母版标题样式</a:t>
            </a:r>
            <a:endParaRPr lang="en-US" altLang="zh-CN"/>
          </a:p>
        </p:txBody>
      </p:sp>
      <p:sp>
        <p:nvSpPr>
          <p:cNvPr id="10" name="Rectangle 22"/>
          <p:cNvSpPr>
            <a:spLocks noGrp="1" noChangeAspect="1" noChangeArrowheads="1"/>
          </p:cNvSpPr>
          <p:nvPr>
            <p:ph idx="1" hasCustomPrompt="1"/>
          </p:nvPr>
        </p:nvSpPr>
        <p:spPr bwMode="auto">
          <a:xfrm>
            <a:off x="530231" y="1171976"/>
            <a:ext cx="3956263" cy="3298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0" tIns="0" rIns="0" bIns="34294" numCol="1" anchor="t" anchorCtr="0" compatLnSpc="1">
            <a:prstTxWarp prst="textNoShape">
              <a:avLst/>
            </a:prstTxWarp>
          </a:bodyPr>
          <a:lstStyle>
            <a:lvl1pPr>
              <a:defRPr sz="2000" b="0" i="0">
                <a:solidFill>
                  <a:srgbClr val="FAAF19"/>
                </a:solidFill>
                <a:latin typeface="Arial Unicode MS" pitchFamily="34" charset="-122"/>
                <a:ea typeface="Arial Unicode MS" pitchFamily="34" charset="-122"/>
                <a:cs typeface="Arial Unicode MS" pitchFamily="3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154963876"/>
      </p:ext>
    </p:extLst>
  </p:cSld>
  <p:clrMapOvr>
    <a:masterClrMapping/>
  </p:clrMapOvr>
  <p:transition spd="med"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1_内页 (文字和图表)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" name="Object 1" hidden="1"/>
          <p:cNvGraphicFramePr>
            <a:graphicFrameLocks noChangeAspect="1"/>
          </p:cNvGraphicFramePr>
          <p:nvPr userDrawn="1">
            <p:custDataLst>
              <p:tags r:id="rId1"/>
            </p:custDataLst>
          </p:nvPr>
        </p:nvGraphicFramePr>
        <p:xfrm>
          <a:off x="1191" y="1192"/>
          <a:ext cx="1191" cy="119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think-cell Slide" r:id="rId2" imgW="270" imgH="270" progId="TCLayout.ActiveDocument.1">
                  <p:embed/>
                </p:oleObj>
              </mc:Choice>
              <mc:Fallback>
                <p:oleObj name="think-cell Slide" r:id="rId2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191" y="1192"/>
                        <a:ext cx="1191" cy="119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667187188"/>
      </p:ext>
    </p:extLst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结尾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3" descr="Cover_chi.png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5556" y="-5557"/>
            <a:ext cx="9170242" cy="5157216"/>
          </a:xfrm>
          <a:prstGeom prst="rect">
            <a:avLst/>
          </a:prstGeom>
        </p:spPr>
      </p:pic>
      <p:sp>
        <p:nvSpPr>
          <p:cNvPr id="6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529174" y="3251602"/>
            <a:ext cx="2561167" cy="1010840"/>
          </a:xfrm>
          <a:prstGeom prst="rect">
            <a:avLst/>
          </a:prstGeom>
        </p:spPr>
        <p:txBody>
          <a:bodyPr bIns="0"/>
          <a:lstStyle>
            <a:lvl1pPr>
              <a:lnSpc>
                <a:spcPct val="100000"/>
              </a:lnSpc>
              <a:defRPr sz="2400" b="0" i="0" baseline="0">
                <a:solidFill>
                  <a:srgbClr val="FAAF19"/>
                </a:solidFill>
                <a:latin typeface="华文黑体"/>
                <a:ea typeface="华文黑体"/>
                <a:cs typeface="Arial Unicode MS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371371"/>
      </p:ext>
    </p:extLst>
  </p:cSld>
  <p:clrMapOvr>
    <a:masterClrMapping/>
  </p:clrMapOvr>
  <p:transition spd="med"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内页 (文字和图表)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1" hidden="1"/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617105442"/>
              </p:ext>
            </p:extLst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think-cell Slide" r:id="rId2" imgW="216" imgH="216" progId="TCLayout.ActiveDocument.1">
                  <p:embed/>
                </p:oleObj>
              </mc:Choice>
              <mc:Fallback>
                <p:oleObj name="think-cell Slide" r:id="rId2" imgW="216" imgH="216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5" name="直接连接符 4"/>
          <p:cNvCxnSpPr/>
          <p:nvPr userDrawn="1"/>
        </p:nvCxnSpPr>
        <p:spPr bwMode="auto">
          <a:xfrm>
            <a:off x="183716" y="483518"/>
            <a:ext cx="8817438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4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ysClr val="windowText" lastClr="000000"/>
                </a:solidFill>
                <a:latin typeface="微软雅黑" pitchFamily="34" charset="-122"/>
                <a:ea typeface="微软雅黑" pitchFamily="34" charset="-122"/>
              </a:defRPr>
            </a:lvl1pPr>
          </a:lstStyle>
          <a:p>
            <a:r>
              <a:rPr lang="zh-CN" altLang="en-US"/>
              <a:t>第</a:t>
            </a:r>
            <a:fld id="{0C913308-F349-4B6D-A68A-DD1791B4A57B}" type="slidenum">
              <a:rPr lang="zh-CN" altLang="en-US" smtClean="0"/>
              <a:t>‹#›</a:t>
            </a:fld>
            <a:r>
              <a:rPr lang="zh-CN" altLang="en-US"/>
              <a:t>页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3024236"/>
      </p:ext>
    </p:extLst>
  </p:cSld>
  <p:clrMapOvr>
    <a:masterClrMapping/>
  </p:clrMapOvr>
  <p:transition spd="med"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2_内页 (文字和图表)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" name="Object 1" hidden="1"/>
          <p:cNvGraphicFramePr>
            <a:graphicFrameLocks noChangeAspect="1"/>
          </p:cNvGraphicFramePr>
          <p:nvPr userDrawn="1">
            <p:custDataLst>
              <p:tags r:id="rId1"/>
            </p:custDataLst>
          </p:nvPr>
        </p:nvGraphicFramePr>
        <p:xfrm>
          <a:off x="1191" y="1192"/>
          <a:ext cx="1191" cy="119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think-cell Slide" r:id="rId2" imgW="270" imgH="270" progId="TCLayout.ActiveDocument.1">
                  <p:embed/>
                </p:oleObj>
              </mc:Choice>
              <mc:Fallback>
                <p:oleObj name="think-cell Slide" r:id="rId2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191" y="1192"/>
                        <a:ext cx="1191" cy="119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817048906"/>
      </p:ext>
    </p:extLst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结尾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3" descr="Cover_chi.png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5556" y="-5557"/>
            <a:ext cx="9170242" cy="5157216"/>
          </a:xfrm>
          <a:prstGeom prst="rect">
            <a:avLst/>
          </a:prstGeom>
        </p:spPr>
      </p:pic>
      <p:sp>
        <p:nvSpPr>
          <p:cNvPr id="6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529174" y="3251602"/>
            <a:ext cx="2561167" cy="1010840"/>
          </a:xfrm>
          <a:prstGeom prst="rect">
            <a:avLst/>
          </a:prstGeom>
        </p:spPr>
        <p:txBody>
          <a:bodyPr bIns="0"/>
          <a:lstStyle>
            <a:lvl1pPr>
              <a:lnSpc>
                <a:spcPct val="100000"/>
              </a:lnSpc>
              <a:defRPr sz="2400" b="0" i="0" baseline="0">
                <a:solidFill>
                  <a:srgbClr val="FAAF19"/>
                </a:solidFill>
                <a:latin typeface="华文黑体"/>
                <a:ea typeface="华文黑体"/>
                <a:cs typeface="Arial Unicode MS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0446509"/>
      </p:ext>
    </p:extLst>
  </p:cSld>
  <p:clrMapOvr>
    <a:masterClrMapping/>
  </p:clrMapOvr>
  <p:transition spd="med"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内页 (文字和图表)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1" hidden="1"/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974927090"/>
              </p:ext>
            </p:extLst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name="think-cell Slide" r:id="rId2" imgW="216" imgH="216" progId="TCLayout.ActiveDocument.1">
                  <p:embed/>
                </p:oleObj>
              </mc:Choice>
              <mc:Fallback>
                <p:oleObj name="think-cell Slide" r:id="rId2" imgW="216" imgH="216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5" name="直接连接符 4"/>
          <p:cNvCxnSpPr/>
          <p:nvPr userDrawn="1"/>
        </p:nvCxnSpPr>
        <p:spPr bwMode="auto">
          <a:xfrm>
            <a:off x="183716" y="483518"/>
            <a:ext cx="8817438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  <p:extLst>
      <p:ext uri="{BB962C8B-B14F-4D97-AF65-F5344CB8AC3E}">
        <p14:creationId xmlns:p14="http://schemas.microsoft.com/office/powerpoint/2010/main" val="1750703020"/>
      </p:ext>
    </p:extLst>
  </p:cSld>
  <p:clrMapOvr>
    <a:masterClrMapping/>
  </p:clrMapOvr>
  <p:transition spd="med"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内页 (文字）">
    <p:bg>
      <p:bgPr>
        <a:solidFill>
          <a:srgbClr val="373C6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3" descr="BG.png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" y="0"/>
            <a:ext cx="9156192" cy="5150358"/>
          </a:xfrm>
          <a:prstGeom prst="rect">
            <a:avLst/>
          </a:prstGeom>
        </p:spPr>
      </p:pic>
      <p:sp>
        <p:nvSpPr>
          <p:cNvPr id="6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513294" y="295282"/>
            <a:ext cx="8043863" cy="642938"/>
          </a:xfrm>
          <a:prstGeom prst="rect">
            <a:avLst/>
          </a:prstGeom>
        </p:spPr>
        <p:txBody>
          <a:bodyPr bIns="0"/>
          <a:lstStyle>
            <a:lvl1pPr marL="257198" marR="0" indent="-257198" algn="l" defTabSz="685862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 sz="2700" b="0" i="0" baseline="0">
                <a:solidFill>
                  <a:srgbClr val="FAAF19"/>
                </a:solidFill>
                <a:latin typeface="华文黑体"/>
                <a:ea typeface="华文黑体"/>
                <a:cs typeface="Arial Unicode MS" pitchFamily="34" charset="-122"/>
              </a:defRPr>
            </a:lvl1pPr>
          </a:lstStyle>
          <a:p>
            <a:pPr marL="257198" marR="0" lvl="0" indent="-257198" defTabSz="685862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zh-CN" altLang="en-US"/>
              <a:t>单击此处编辑母版标题样式</a:t>
            </a:r>
            <a:endParaRPr lang="en-US" altLang="zh-CN"/>
          </a:p>
        </p:txBody>
      </p:sp>
      <p:sp>
        <p:nvSpPr>
          <p:cNvPr id="10" name="Rectangle 22"/>
          <p:cNvSpPr>
            <a:spLocks noGrp="1" noChangeAspect="1" noChangeArrowheads="1"/>
          </p:cNvSpPr>
          <p:nvPr>
            <p:ph idx="1" hasCustomPrompt="1"/>
          </p:nvPr>
        </p:nvSpPr>
        <p:spPr bwMode="auto">
          <a:xfrm>
            <a:off x="530231" y="1171976"/>
            <a:ext cx="3956263" cy="3298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0" tIns="0" rIns="0" bIns="34294" numCol="1" anchor="t" anchorCtr="0" compatLnSpc="1">
            <a:prstTxWarp prst="textNoShape">
              <a:avLst/>
            </a:prstTxWarp>
          </a:bodyPr>
          <a:lstStyle>
            <a:lvl1pPr>
              <a:defRPr sz="2000" b="0" i="0">
                <a:solidFill>
                  <a:srgbClr val="FAAF19"/>
                </a:solidFill>
                <a:latin typeface="Arial Unicode MS" pitchFamily="34" charset="-122"/>
                <a:ea typeface="Arial Unicode MS" pitchFamily="34" charset="-122"/>
                <a:cs typeface="Arial Unicode MS" pitchFamily="3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645676138"/>
      </p:ext>
    </p:extLst>
  </p:cSld>
  <p:clrMapOvr>
    <a:masterClrMapping/>
  </p:clrMapOvr>
  <p:transition spd="med"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2018/5/7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2899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  <p:sldLayoutId id="2147483676" r:id="rId12"/>
    <p:sldLayoutId id="2147483677" r:id="rId13"/>
    <p:sldLayoutId id="2147483678" r:id="rId14"/>
    <p:sldLayoutId id="2147483679" r:id="rId15"/>
    <p:sldLayoutId id="2147483696" r:id="rId16"/>
    <p:sldLayoutId id="2147483697" r:id="rId17"/>
    <p:sldLayoutId id="2147483698" r:id="rId18"/>
    <p:sldLayoutId id="2147483699" r:id="rId19"/>
    <p:sldLayoutId id="2147483700" r:id="rId20"/>
    <p:sldLayoutId id="2147483701" r:id="rId21"/>
    <p:sldLayoutId id="2147483702" r:id="rId22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5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notesSlide" Target="../notesSlides/notesSlide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6.xml" /><Relationship Id="rId3" Type="http://schemas.openxmlformats.org/officeDocument/2006/relationships/chart" Target="../charts/chart1.xml" /><Relationship Id="rId4" Type="http://schemas.openxmlformats.org/officeDocument/2006/relationships/chart" Target="../charts/chart2.xml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microsoft.com/office/2007/relationships/hdphoto" Target="../media/image8.wdp" /><Relationship Id="rId8" Type="http://schemas.openxmlformats.org/officeDocument/2006/relationships/image" Target="../media/image9.gif" /><Relationship Id="rId9" Type="http://schemas.openxmlformats.org/officeDocument/2006/relationships/image" Target="../media/image10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chart" Target="../charts/chart3.xml" /><Relationship Id="rId3" Type="http://schemas.openxmlformats.org/officeDocument/2006/relationships/image" Target="../media/image11.png" /><Relationship Id="rId4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chart" Target="../charts/chart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chart" Target="../charts/chart5.xml" /><Relationship Id="rId3" Type="http://schemas.openxmlformats.org/officeDocument/2006/relationships/chart" Target="../charts/chart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notesSlide" Target="../notesSlides/notesSlide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11212713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" name="Title 1"/>
          <p:cNvSpPr txBox="1"/>
          <p:nvPr/>
        </p:nvSpPr>
        <p:spPr bwMode="auto">
          <a:xfrm>
            <a:off x="256383" y="-20538"/>
            <a:ext cx="8631235" cy="540000"/>
          </a:xfrm>
          <a:prstGeom prst="rect">
            <a:avLst/>
          </a:prstGeom>
          <a:noFill/>
          <a:ln>
            <a:noFill/>
          </a:ln>
          <a:extLst/>
        </p:spPr>
        <p:txBody>
          <a:bodyPr lIns="0" tIns="0" rIns="0" bIns="0" anchor="ctr"/>
          <a:lstStyle>
            <a:defPPr>
              <a:defRPr lang="zh-CN"/>
            </a:defPPr>
            <a:lvl1pPr marL="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绩效优化项目第二次里程碑</a:t>
            </a:r>
            <a:endParaRPr lang="en-US" altLang="zh-CN" sz="24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cxnSp>
        <p:nvCxnSpPr>
          <p:cNvPr id="23" name="直接箭头连接符 22"/>
          <p:cNvCxnSpPr/>
          <p:nvPr/>
        </p:nvCxnSpPr>
        <p:spPr bwMode="auto">
          <a:xfrm>
            <a:off x="668680" y="1164716"/>
            <a:ext cx="7949309" cy="0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sp>
        <p:nvSpPr>
          <p:cNvPr id="49" name="TextBox 43"/>
          <p:cNvSpPr>
            <a:spLocks noChangeArrowheads="1"/>
          </p:cNvSpPr>
          <p:nvPr/>
        </p:nvSpPr>
        <p:spPr bwMode="auto">
          <a:xfrm>
            <a:off x="7970009" y="1266943"/>
            <a:ext cx="685241" cy="179817"/>
          </a:xfrm>
          <a:prstGeom prst="rect">
            <a:avLst/>
          </a:prstGeom>
          <a:noFill/>
          <a:ln w="9525">
            <a:noFill/>
            <a:miter lim="800000"/>
          </a:ln>
          <a:extLst/>
        </p:spPr>
        <p:txBody>
          <a:bodyPr lIns="68576" tIns="34287" rIns="68576" bIns="34287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9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结项发文</a:t>
            </a:r>
            <a:endParaRPr lang="en-US" altLang="zh-CN" sz="9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24" name="TextBox 43"/>
          <p:cNvSpPr>
            <a:spLocks noChangeArrowheads="1"/>
          </p:cNvSpPr>
          <p:nvPr/>
        </p:nvSpPr>
        <p:spPr bwMode="auto">
          <a:xfrm>
            <a:off x="1235184" y="1267392"/>
            <a:ext cx="935151" cy="258866"/>
          </a:xfrm>
          <a:prstGeom prst="rect">
            <a:avLst/>
          </a:prstGeom>
          <a:noFill/>
          <a:ln w="9525">
            <a:noFill/>
            <a:miter lim="800000"/>
          </a:ln>
          <a:extLst/>
        </p:spPr>
        <p:txBody>
          <a:bodyPr lIns="68576" tIns="34287" rIns="68576" bIns="34287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立项汇报</a:t>
            </a:r>
            <a:endParaRPr lang="en-US" altLang="zh-CN" sz="10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25" name="TextBox 38"/>
          <p:cNvSpPr txBox="1"/>
          <p:nvPr/>
        </p:nvSpPr>
        <p:spPr>
          <a:xfrm>
            <a:off x="1435571" y="931872"/>
            <a:ext cx="558922" cy="204756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3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14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</a:p>
        </p:txBody>
      </p:sp>
      <p:sp>
        <p:nvSpPr>
          <p:cNvPr id="26" name="五角星 68"/>
          <p:cNvSpPr>
            <a:spLocks noChangeArrowheads="1"/>
          </p:cNvSpPr>
          <p:nvPr/>
        </p:nvSpPr>
        <p:spPr bwMode="auto">
          <a:xfrm>
            <a:off x="1567749" y="1083820"/>
            <a:ext cx="214970" cy="161791"/>
          </a:xfrm>
          <a:prstGeom prst="star5">
            <a:avLst/>
          </a:prstGeom>
          <a:solidFill>
            <a:srgbClr val="C00000"/>
          </a:solidFill>
          <a:ln>
            <a:solidFill>
              <a:srgbClr val="C00000"/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1000">
              <a:latin typeface="华文楷体" pitchFamily="2" charset="-122"/>
              <a:ea typeface="华文楷体" pitchFamily="2" charset="-122"/>
              <a:sym typeface="华文细黑" pitchFamily="2" charset="-122"/>
            </a:endParaRPr>
          </a:p>
        </p:txBody>
      </p:sp>
      <p:sp>
        <p:nvSpPr>
          <p:cNvPr id="29" name="TextBox 36"/>
          <p:cNvSpPr txBox="1"/>
          <p:nvPr/>
        </p:nvSpPr>
        <p:spPr>
          <a:xfrm>
            <a:off x="650377" y="931872"/>
            <a:ext cx="681263" cy="204756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12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26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</a:p>
        </p:txBody>
      </p:sp>
      <p:sp>
        <p:nvSpPr>
          <p:cNvPr id="30" name="流程图: 联系 29"/>
          <p:cNvSpPr/>
          <p:nvPr/>
        </p:nvSpPr>
        <p:spPr>
          <a:xfrm>
            <a:off x="870163" y="1119032"/>
            <a:ext cx="85989" cy="64716"/>
          </a:xfrm>
          <a:prstGeom prst="flowChartConnector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72" tIns="60936" rIns="121872" bIns="60936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1218733"/>
            <a:endParaRPr lang="zh-CN" altLang="en-US" sz="1000">
              <a:ln>
                <a:solidFill>
                  <a:srgbClr val="FF0000"/>
                </a:solidFill>
              </a:ln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1" name="文本框 226"/>
          <p:cNvSpPr txBox="1"/>
          <p:nvPr/>
        </p:nvSpPr>
        <p:spPr>
          <a:xfrm>
            <a:off x="539552" y="1260222"/>
            <a:ext cx="782315" cy="276977"/>
          </a:xfrm>
          <a:prstGeom prst="rect">
            <a:avLst/>
          </a:prstGeom>
          <a:noFill/>
        </p:spPr>
        <p:txBody>
          <a:bodyPr wrap="square" lIns="121899" tIns="60949" rIns="121899" bIns="60949" rtlCol="0" anchor="ctr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900" b="1" kern="120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>
                <a:latin typeface="华文楷体" pitchFamily="2" charset="-122"/>
                <a:ea typeface="华文楷体" pitchFamily="2" charset="-122"/>
              </a:rPr>
              <a:t>开始筹备</a:t>
            </a:r>
          </a:p>
        </p:txBody>
      </p:sp>
      <p:sp>
        <p:nvSpPr>
          <p:cNvPr id="32" name="TextBox 43"/>
          <p:cNvSpPr>
            <a:spLocks noChangeArrowheads="1"/>
          </p:cNvSpPr>
          <p:nvPr/>
        </p:nvSpPr>
        <p:spPr bwMode="auto">
          <a:xfrm>
            <a:off x="3884978" y="1267392"/>
            <a:ext cx="1261729" cy="584753"/>
          </a:xfrm>
          <a:prstGeom prst="rect">
            <a:avLst/>
          </a:prstGeom>
          <a:noFill/>
          <a:extLst/>
        </p:spPr>
        <p:txBody>
          <a:bodyPr wrap="square" lIns="121899" tIns="60949" rIns="121899" bIns="60949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里程碑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1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：</a:t>
            </a:r>
          </a:p>
          <a:p>
            <a:pPr algn="ctr"/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介绍标杆对比结论</a:t>
            </a:r>
          </a:p>
          <a:p>
            <a:pPr algn="ctr"/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及调研课题</a:t>
            </a:r>
          </a:p>
        </p:txBody>
      </p:sp>
      <p:sp>
        <p:nvSpPr>
          <p:cNvPr id="39" name="五角星 68"/>
          <p:cNvSpPr>
            <a:spLocks noChangeArrowheads="1"/>
          </p:cNvSpPr>
          <p:nvPr/>
        </p:nvSpPr>
        <p:spPr bwMode="auto">
          <a:xfrm>
            <a:off x="4378522" y="1083820"/>
            <a:ext cx="214970" cy="161791"/>
          </a:xfrm>
          <a:prstGeom prst="star5">
            <a:avLst/>
          </a:prstGeom>
          <a:solidFill>
            <a:srgbClr val="C00000"/>
          </a:solidFill>
          <a:ln>
            <a:solidFill>
              <a:srgbClr val="C00000"/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1000">
              <a:latin typeface="华文楷体" pitchFamily="2" charset="-122"/>
              <a:ea typeface="华文楷体" pitchFamily="2" charset="-122"/>
              <a:sym typeface="华文细黑" pitchFamily="2" charset="-122"/>
            </a:endParaRPr>
          </a:p>
        </p:txBody>
      </p:sp>
      <p:sp>
        <p:nvSpPr>
          <p:cNvPr id="40" name="TextBox 38"/>
          <p:cNvSpPr txBox="1"/>
          <p:nvPr/>
        </p:nvSpPr>
        <p:spPr>
          <a:xfrm>
            <a:off x="4150797" y="931872"/>
            <a:ext cx="675000" cy="204756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4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11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</a:p>
        </p:txBody>
      </p:sp>
      <p:pic>
        <p:nvPicPr>
          <p:cNvPr id="48" name="图片 66" descr="200812181849818_2_副本.png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8152726" y="1025782"/>
            <a:ext cx="244148" cy="214347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50" name="TextBox 43"/>
          <p:cNvSpPr>
            <a:spLocks noChangeArrowheads="1"/>
          </p:cNvSpPr>
          <p:nvPr/>
        </p:nvSpPr>
        <p:spPr bwMode="auto">
          <a:xfrm>
            <a:off x="5076056" y="1276468"/>
            <a:ext cx="1008112" cy="584753"/>
          </a:xfrm>
          <a:prstGeom prst="rect">
            <a:avLst/>
          </a:prstGeom>
          <a:noFill/>
          <a:extLst/>
        </p:spPr>
        <p:txBody>
          <a:bodyPr wrap="square" lIns="121899" tIns="60949" rIns="121899" bIns="60949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里程碑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2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：</a:t>
            </a:r>
            <a:endParaRPr lang="en-US" altLang="zh-CN" sz="10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  <a:p>
            <a:pPr algn="ctr"/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区域试点方案汇报</a:t>
            </a:r>
            <a:endParaRPr lang="en-US" altLang="zh-CN" sz="10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51" name="TextBox 38"/>
          <p:cNvSpPr txBox="1"/>
          <p:nvPr/>
        </p:nvSpPr>
        <p:spPr>
          <a:xfrm>
            <a:off x="5175083" y="931872"/>
            <a:ext cx="675000" cy="204756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5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9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</a:p>
        </p:txBody>
      </p:sp>
      <p:sp>
        <p:nvSpPr>
          <p:cNvPr id="52" name="TextBox 75"/>
          <p:cNvSpPr txBox="1"/>
          <p:nvPr/>
        </p:nvSpPr>
        <p:spPr>
          <a:xfrm>
            <a:off x="7913522" y="937736"/>
            <a:ext cx="644909" cy="189367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9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6</a:t>
            </a:r>
            <a:r>
              <a:rPr lang="zh-CN" altLang="en-US" sz="9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9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30</a:t>
            </a:r>
            <a:r>
              <a:rPr lang="zh-CN" altLang="en-US" sz="9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</a:p>
        </p:txBody>
      </p:sp>
      <p:sp>
        <p:nvSpPr>
          <p:cNvPr id="53" name="五角星 68"/>
          <p:cNvSpPr>
            <a:spLocks noChangeArrowheads="1"/>
          </p:cNvSpPr>
          <p:nvPr/>
        </p:nvSpPr>
        <p:spPr bwMode="auto">
          <a:xfrm>
            <a:off x="7183777" y="1083371"/>
            <a:ext cx="214970" cy="161791"/>
          </a:xfrm>
          <a:prstGeom prst="star5">
            <a:avLst/>
          </a:prstGeom>
          <a:solidFill>
            <a:srgbClr val="C00000"/>
          </a:solidFill>
          <a:ln>
            <a:solidFill>
              <a:srgbClr val="C00000"/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900">
              <a:solidFill>
                <a:srgbClr val="373C64"/>
              </a:solidFill>
              <a:latin typeface="华文楷体" pitchFamily="2" charset="-122"/>
              <a:ea typeface="华文楷体" pitchFamily="2" charset="-122"/>
              <a:sym typeface="华文细黑" pitchFamily="2" charset="-122"/>
            </a:endParaRPr>
          </a:p>
        </p:txBody>
      </p:sp>
      <p:sp>
        <p:nvSpPr>
          <p:cNvPr id="54" name="TextBox 38"/>
          <p:cNvSpPr txBox="1"/>
          <p:nvPr/>
        </p:nvSpPr>
        <p:spPr>
          <a:xfrm>
            <a:off x="6971769" y="947261"/>
            <a:ext cx="675000" cy="189367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9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6</a:t>
            </a:r>
            <a:r>
              <a:rPr lang="zh-CN" altLang="en-US" sz="9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9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8</a:t>
            </a:r>
            <a:r>
              <a:rPr lang="zh-CN" altLang="en-US" sz="9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</a:p>
        </p:txBody>
      </p:sp>
      <p:sp>
        <p:nvSpPr>
          <p:cNvPr id="55" name="五角星 68"/>
          <p:cNvSpPr>
            <a:spLocks noChangeArrowheads="1"/>
          </p:cNvSpPr>
          <p:nvPr/>
        </p:nvSpPr>
        <p:spPr bwMode="auto">
          <a:xfrm>
            <a:off x="5404011" y="1081585"/>
            <a:ext cx="214970" cy="161791"/>
          </a:xfrm>
          <a:prstGeom prst="star5">
            <a:avLst/>
          </a:prstGeom>
          <a:solidFill>
            <a:srgbClr val="C00000"/>
          </a:solidFill>
          <a:ln>
            <a:solidFill>
              <a:srgbClr val="C00000"/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800">
              <a:solidFill>
                <a:srgbClr val="373C64"/>
              </a:solidFill>
              <a:latin typeface="微软雅黑" pitchFamily="34" charset="-122"/>
              <a:ea typeface="微软雅黑" pitchFamily="34" charset="-122"/>
              <a:sym typeface="华文细黑" pitchFamily="2" charset="-122"/>
            </a:endParaRPr>
          </a:p>
        </p:txBody>
      </p:sp>
      <p:sp>
        <p:nvSpPr>
          <p:cNvPr id="33" name="Rectangle 132"/>
          <p:cNvSpPr/>
          <p:nvPr/>
        </p:nvSpPr>
        <p:spPr>
          <a:xfrm>
            <a:off x="92209" y="699542"/>
            <a:ext cx="221770" cy="1048274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</p:spPr>
        <p:txBody>
          <a:bodyPr lIns="68588" tIns="34294" rIns="68588" bIns="34294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91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400" b="1" ker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  <a:cs typeface="Arial" pitchFamily="34" charset="0"/>
              </a:rPr>
              <a:t>关键</a:t>
            </a:r>
            <a:endParaRPr lang="en-US" altLang="zh-CN" sz="1400" b="1" kern="0">
              <a:solidFill>
                <a:prstClr val="black"/>
              </a:solidFill>
              <a:latin typeface="华文楷体" pitchFamily="2" charset="-122"/>
              <a:ea typeface="华文楷体" pitchFamily="2" charset="-122"/>
              <a:cs typeface="Arial" pitchFamily="34" charset="0"/>
            </a:endParaRPr>
          </a:p>
          <a:p>
            <a:pPr algn="ctr" defTabSz="685891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400" b="1" ker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  <a:cs typeface="Arial" pitchFamily="34" charset="0"/>
              </a:rPr>
              <a:t>节点</a:t>
            </a:r>
            <a:endParaRPr lang="en-US" sz="1400" b="1" kern="0">
              <a:solidFill>
                <a:prstClr val="black"/>
              </a:solidFill>
              <a:latin typeface="华文楷体" pitchFamily="2" charset="-122"/>
              <a:ea typeface="华文楷体" pitchFamily="2" charset="-122"/>
              <a:cs typeface="Arial" pitchFamily="34" charset="0"/>
            </a:endParaRPr>
          </a:p>
        </p:txBody>
      </p:sp>
      <p:sp>
        <p:nvSpPr>
          <p:cNvPr id="34" name="流程图: 联系 33"/>
          <p:cNvSpPr/>
          <p:nvPr/>
        </p:nvSpPr>
        <p:spPr>
          <a:xfrm>
            <a:off x="2843808" y="1113215"/>
            <a:ext cx="85989" cy="64716"/>
          </a:xfrm>
          <a:prstGeom prst="flowChartConnector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72" tIns="60936" rIns="121872" bIns="60936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1218733"/>
            <a:endParaRPr lang="zh-CN" altLang="en-US" sz="1000">
              <a:ln>
                <a:solidFill>
                  <a:srgbClr val="FF0000"/>
                </a:solidFill>
              </a:ln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5" name="TextBox 38"/>
          <p:cNvSpPr txBox="1"/>
          <p:nvPr/>
        </p:nvSpPr>
        <p:spPr>
          <a:xfrm>
            <a:off x="2607340" y="777983"/>
            <a:ext cx="596507" cy="358645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3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19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-3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31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</a:p>
        </p:txBody>
      </p:sp>
      <p:sp>
        <p:nvSpPr>
          <p:cNvPr id="36" name="TextBox 43"/>
          <p:cNvSpPr>
            <a:spLocks noChangeArrowheads="1"/>
          </p:cNvSpPr>
          <p:nvPr/>
        </p:nvSpPr>
        <p:spPr bwMode="auto">
          <a:xfrm>
            <a:off x="2450813" y="1268042"/>
            <a:ext cx="823902" cy="258216"/>
          </a:xfrm>
          <a:prstGeom prst="rect">
            <a:avLst/>
          </a:prstGeom>
          <a:noFill/>
          <a:ln w="9525">
            <a:noFill/>
            <a:miter lim="800000"/>
          </a:ln>
          <a:extLst/>
        </p:spPr>
        <p:txBody>
          <a:bodyPr lIns="68576" tIns="34287" rIns="68576" bIns="34287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高管访谈</a:t>
            </a:r>
          </a:p>
        </p:txBody>
      </p:sp>
      <p:sp>
        <p:nvSpPr>
          <p:cNvPr id="37" name="矩形 36">
            <a:extLst>
              <a:ext uri="{FF2B5EF4-FFF2-40B4-BE49-F238E27FC236}">
                <a16:creationId xmlns:a16="http://schemas.microsoft.com/office/drawing/2014/main" xmlns="" id="{6CF1CE3C-8C87-483D-859F-0A94AA46D78F}"/>
              </a:ext>
            </a:extLst>
          </p:cNvPr>
          <p:cNvSpPr/>
          <p:nvPr/>
        </p:nvSpPr>
        <p:spPr>
          <a:xfrm>
            <a:off x="380837" y="1801311"/>
            <a:ext cx="8698508" cy="446254"/>
          </a:xfrm>
          <a:prstGeom prst="rect">
            <a:avLst/>
          </a:prstGeom>
        </p:spPr>
        <p:txBody>
          <a:bodyPr wrap="square" lIns="121899" tIns="60949" rIns="121899" bIns="60949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4754">
              <a:lnSpc>
                <a:spcPct val="150000"/>
              </a:lnSpc>
            </a:pPr>
            <a:r>
              <a: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会议目的：</a:t>
            </a:r>
            <a:r>
              <a:rPr lang="en-US" altLang="zh-CN" sz="14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14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、区域试点方案汇报及决策是否通过</a:t>
            </a:r>
          </a:p>
        </p:txBody>
      </p:sp>
      <p:sp>
        <p:nvSpPr>
          <p:cNvPr id="38" name="矩形 37">
            <a:extLst>
              <a:ext uri="{FF2B5EF4-FFF2-40B4-BE49-F238E27FC236}">
                <a16:creationId xmlns:a16="http://schemas.microsoft.com/office/drawing/2014/main" xmlns="" id="{E3E077FB-7BE7-4544-986F-3F00D82A129D}"/>
              </a:ext>
            </a:extLst>
          </p:cNvPr>
          <p:cNvSpPr/>
          <p:nvPr/>
        </p:nvSpPr>
        <p:spPr>
          <a:xfrm>
            <a:off x="369161" y="2372585"/>
            <a:ext cx="8234228" cy="2431413"/>
          </a:xfrm>
          <a:prstGeom prst="rect">
            <a:avLst/>
          </a:prstGeom>
        </p:spPr>
        <p:txBody>
          <a:bodyPr wrap="square" lIns="121899" tIns="60949" rIns="121899" bIns="60949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4754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参会人职责：</a:t>
            </a:r>
            <a:endParaRPr lang="en-US" altLang="zh-CN" sz="14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defTabSz="1214754">
              <a:lnSpc>
                <a:spcPct val="150000"/>
              </a:lnSpc>
            </a:pPr>
            <a:r>
              <a: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R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（谁汇报）：崔世君、田志斌</a:t>
            </a:r>
            <a:endParaRPr lang="en-US" altLang="zh-CN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defTabSz="1214754">
              <a:lnSpc>
                <a:spcPct val="150000"/>
              </a:lnSpc>
            </a:pPr>
            <a:r>
              <a: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C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（咨询谁）：</a:t>
            </a:r>
            <a:endParaRPr lang="en-US" altLang="zh-CN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defTabSz="1214754">
              <a:lnSpc>
                <a:spcPct val="150000"/>
              </a:lnSpc>
            </a:pPr>
            <a:r>
              <a:rPr lang="zh-CN" altLang="en-US" sz="12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德邦：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崔维星、黄华波、崔维刚、韩永彦、林志彬、陈宗达、陈海龙、郭海涛</a:t>
            </a:r>
            <a:endParaRPr lang="en-US" altLang="zh-CN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defTabSz="1214754">
              <a:lnSpc>
                <a:spcPct val="150000"/>
              </a:lnSpc>
            </a:pPr>
            <a:r>
              <a:rPr lang="zh-CN" altLang="en-US" sz="12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翰威特：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张宏、李文智、崔世君、田志斌</a:t>
            </a:r>
            <a:endParaRPr lang="en-US" altLang="zh-CN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defTabSz="1214754">
              <a:lnSpc>
                <a:spcPct val="150000"/>
              </a:lnSpc>
            </a:pPr>
            <a:r>
              <a: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I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（通知谁）：孙政锋、江开勇、童志文、</a:t>
            </a:r>
            <a:r>
              <a:rPr lang="zh-CN" altLang="en-US" sz="1200">
                <a:latin typeface="华文楷体" pitchFamily="2" charset="-122"/>
                <a:ea typeface="华文楷体" pitchFamily="2" charset="-122"/>
              </a:rPr>
              <a:t>姚资、胡娇</a:t>
            </a:r>
            <a:endParaRPr lang="en-US" altLang="zh-CN" sz="1200">
              <a:latin typeface="华文楷体" pitchFamily="2" charset="-122"/>
              <a:ea typeface="华文楷体" pitchFamily="2" charset="-122"/>
            </a:endParaRPr>
          </a:p>
          <a:p>
            <a:pPr defTabSz="1214754">
              <a:lnSpc>
                <a:spcPct val="150000"/>
              </a:lnSpc>
            </a:pPr>
            <a:endParaRPr lang="en-US" altLang="zh-CN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defTabSz="1214754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会议组织：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郭金鑫</a:t>
            </a:r>
            <a:endParaRPr lang="en-US" altLang="zh-CN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47" name="直接连接符 46"/>
          <p:cNvCxnSpPr/>
          <p:nvPr/>
        </p:nvCxnSpPr>
        <p:spPr bwMode="auto">
          <a:xfrm flipH="1">
            <a:off x="5514395" y="743664"/>
            <a:ext cx="0" cy="1044002"/>
          </a:xfrm>
          <a:prstGeom prst="line">
            <a:avLst/>
          </a:prstGeom>
          <a:solidFill>
            <a:schemeClr val="accent1"/>
          </a:solidFill>
          <a:ln w="12700" cap="flat" cmpd="sng" algn="ctr">
            <a:solidFill>
              <a:srgbClr val="FF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sp>
        <p:nvSpPr>
          <p:cNvPr id="57" name="右箭头 56"/>
          <p:cNvSpPr/>
          <p:nvPr/>
        </p:nvSpPr>
        <p:spPr bwMode="auto">
          <a:xfrm>
            <a:off x="4912706" y="721050"/>
            <a:ext cx="329399" cy="267664"/>
          </a:xfrm>
          <a:prstGeom prst="rightArrow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62" tIns="34282" rIns="68562" bIns="34282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914019"/>
            <a:endParaRPr lang="zh-CN" altLang="en-US" sz="12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58" name="TextBox 57"/>
          <p:cNvSpPr txBox="1"/>
          <p:nvPr/>
        </p:nvSpPr>
        <p:spPr>
          <a:xfrm>
            <a:off x="5580901" y="677959"/>
            <a:ext cx="1727403" cy="253913"/>
          </a:xfrm>
          <a:prstGeom prst="rect">
            <a:avLst/>
          </a:prstGeom>
          <a:noFill/>
        </p:spPr>
        <p:txBody>
          <a:bodyPr wrap="square" lIns="68577" tIns="34289" rIns="68577" bIns="34289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当前节点</a:t>
            </a:r>
          </a:p>
        </p:txBody>
      </p:sp>
      <p:sp>
        <p:nvSpPr>
          <p:cNvPr id="41" name="TextBox 13"/>
          <p:cNvSpPr>
            <a:spLocks noChangeArrowheads="1"/>
          </p:cNvSpPr>
          <p:nvPr/>
        </p:nvSpPr>
        <p:spPr bwMode="auto">
          <a:xfrm>
            <a:off x="6693989" y="1306133"/>
            <a:ext cx="1218869" cy="401199"/>
          </a:xfrm>
          <a:prstGeom prst="rect">
            <a:avLst/>
          </a:prstGeom>
          <a:noFill/>
          <a:ln w="9525">
            <a:noFill/>
            <a:miter lim="800000"/>
          </a:ln>
          <a:extLst/>
        </p:spPr>
        <p:txBody>
          <a:bodyPr lIns="68576" tIns="34287" rIns="68576" bIns="34287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项目结项</a:t>
            </a:r>
            <a:endParaRPr lang="en-US" altLang="zh-CN" sz="10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747731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4"/>
          <p:cNvSpPr>
            <a:spLocks noChangeArrowheads="1"/>
          </p:cNvSpPr>
          <p:nvPr/>
        </p:nvSpPr>
        <p:spPr bwMode="auto">
          <a:xfrm>
            <a:off x="1259632" y="2442250"/>
            <a:ext cx="6862645" cy="11387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Heiti SC Medium"/>
              </a:rPr>
              <a:t>绩效优化项目第二个里程碑</a:t>
            </a:r>
            <a:endParaRPr lang="en-US" altLang="zh-CN" sz="2800" b="1">
              <a:solidFill>
                <a:schemeClr val="bg1"/>
              </a:solidFill>
              <a:latin typeface="华文细黑" pitchFamily="2" charset="-122"/>
              <a:ea typeface="华文细黑" pitchFamily="2" charset="-122"/>
              <a:cs typeface="Heiti SC Medium"/>
            </a:endParaRPr>
          </a:p>
          <a:p>
            <a:r>
              <a:rPr lang="zh-CN" altLang="en-US" sz="2800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Heiti SC Medium"/>
              </a:rPr>
              <a:t>深圳区域试点方案汇报</a:t>
            </a:r>
            <a:endParaRPr lang="en-US" altLang="zh-CN" sz="2800" b="1">
              <a:solidFill>
                <a:schemeClr val="bg1"/>
              </a:solidFill>
              <a:latin typeface="华文细黑" pitchFamily="2" charset="-122"/>
              <a:ea typeface="华文细黑" pitchFamily="2" charset="-122"/>
              <a:cs typeface="Heiti SC Medium"/>
            </a:endParaRPr>
          </a:p>
          <a:p>
            <a:r>
              <a:rPr lang="en-US" altLang="zh-CN" b="1">
                <a:solidFill>
                  <a:srgbClr val="FAAF19"/>
                </a:solidFill>
                <a:latin typeface="华文细黑" pitchFamily="2" charset="-122"/>
                <a:ea typeface="华文细黑" pitchFamily="2" charset="-122"/>
                <a:cs typeface="Heiti SC Medium"/>
              </a:rPr>
              <a:t>2018-05-08</a:t>
            </a:r>
          </a:p>
        </p:txBody>
      </p:sp>
    </p:spTree>
    <p:extLst>
      <p:ext uri="{BB962C8B-B14F-4D97-AF65-F5344CB8AC3E}">
        <p14:creationId xmlns:p14="http://schemas.microsoft.com/office/powerpoint/2010/main" val="1600941204"/>
      </p:ext>
    </p:extLst>
  </p:cSld>
  <p:clrMapOvr>
    <a:masterClrMapping/>
  </p:clrMapOvr>
  <p:transition spd="med"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2"/>
          <p:cNvSpPr txBox="1"/>
          <p:nvPr/>
        </p:nvSpPr>
        <p:spPr>
          <a:xfrm>
            <a:off x="251520" y="123478"/>
            <a:ext cx="18004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>
                <a:latin typeface="华文楷体" pitchFamily="2" charset="-122"/>
                <a:ea typeface="华文楷体" pitchFamily="2" charset="-122"/>
              </a:rPr>
              <a:t>第一里程碑回顾</a:t>
            </a:r>
          </a:p>
        </p:txBody>
      </p:sp>
      <p:sp>
        <p:nvSpPr>
          <p:cNvPr id="4" name="Rectangle 9"/>
          <p:cNvSpPr/>
          <p:nvPr/>
        </p:nvSpPr>
        <p:spPr>
          <a:xfrm>
            <a:off x="4272056" y="1528931"/>
            <a:ext cx="1721279" cy="475655"/>
          </a:xfrm>
          <a:prstGeom prst="rect">
            <a:avLst/>
          </a:prstGeom>
          <a:noFill/>
          <a:ln w="6350">
            <a:solidFill>
              <a:schemeClr val="bg1">
                <a:lumMod val="65000"/>
              </a:schemeClr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高管</a:t>
            </a:r>
            <a:r>
              <a:rPr lang="en-US" altLang="zh-CN" sz="120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KPI</a:t>
            </a:r>
            <a:r>
              <a:rPr lang="zh-CN" altLang="en-US" sz="120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太关注</a:t>
            </a:r>
            <a:endParaRPr lang="en-US" altLang="zh-CN" sz="1200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20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运营指标</a:t>
            </a:r>
          </a:p>
        </p:txBody>
      </p:sp>
      <p:sp>
        <p:nvSpPr>
          <p:cNvPr id="8" name="Oval 128"/>
          <p:cNvSpPr/>
          <p:nvPr/>
        </p:nvSpPr>
        <p:spPr>
          <a:xfrm>
            <a:off x="4132709" y="1669291"/>
            <a:ext cx="219336" cy="219600"/>
          </a:xfrm>
          <a:prstGeom prst="ellipse">
            <a:avLst/>
          </a:prstGeom>
          <a:solidFill>
            <a:schemeClr val="bg1">
              <a:lumMod val="75000"/>
            </a:schemeClr>
          </a:solidFill>
        </p:spPr>
        <p:txBody>
          <a:bodyPr wrap="square" lIns="0" tIns="36000" rIns="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>
                <a:latin typeface="华文楷体" pitchFamily="2" charset="-122"/>
                <a:ea typeface="华文楷体" pitchFamily="2" charset="-122"/>
              </a:rPr>
              <a:t>1</a:t>
            </a:r>
            <a:endParaRPr lang="zh-CN" altLang="en-US" sz="110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5" name="Rectangle 11"/>
          <p:cNvSpPr/>
          <p:nvPr/>
        </p:nvSpPr>
        <p:spPr>
          <a:xfrm>
            <a:off x="4272056" y="2301797"/>
            <a:ext cx="1721279" cy="475655"/>
          </a:xfrm>
          <a:prstGeom prst="rect">
            <a:avLst/>
          </a:prstGeom>
          <a:noFill/>
          <a:ln w="6350">
            <a:solidFill>
              <a:schemeClr val="bg1">
                <a:lumMod val="65000"/>
              </a:schemeClr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中基层</a:t>
            </a:r>
            <a:r>
              <a:rPr lang="en-US" altLang="zh-CN" sz="120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KPI</a:t>
            </a:r>
            <a:r>
              <a:rPr lang="zh-CN" altLang="en-US" sz="120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多而细，</a:t>
            </a:r>
            <a:endParaRPr lang="en-US" altLang="zh-CN" sz="1200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20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面面俱到</a:t>
            </a:r>
          </a:p>
        </p:txBody>
      </p:sp>
      <p:sp>
        <p:nvSpPr>
          <p:cNvPr id="9" name="Oval 128"/>
          <p:cNvSpPr/>
          <p:nvPr/>
        </p:nvSpPr>
        <p:spPr>
          <a:xfrm>
            <a:off x="4132709" y="2438462"/>
            <a:ext cx="219336" cy="219600"/>
          </a:xfrm>
          <a:prstGeom prst="ellipse">
            <a:avLst/>
          </a:prstGeom>
          <a:solidFill>
            <a:schemeClr val="bg1">
              <a:lumMod val="75000"/>
            </a:schemeClr>
          </a:solidFill>
        </p:spPr>
        <p:txBody>
          <a:bodyPr wrap="square" lIns="0" tIns="36000" rIns="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>
                <a:latin typeface="华文楷体" pitchFamily="2" charset="-122"/>
                <a:ea typeface="华文楷体" pitchFamily="2" charset="-122"/>
              </a:rPr>
              <a:t>2</a:t>
            </a:r>
            <a:endParaRPr lang="zh-CN" altLang="en-US" sz="110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" name="Rectangle 13"/>
          <p:cNvSpPr/>
          <p:nvPr/>
        </p:nvSpPr>
        <p:spPr>
          <a:xfrm>
            <a:off x="4272056" y="3074663"/>
            <a:ext cx="1721279" cy="475655"/>
          </a:xfrm>
          <a:prstGeom prst="rect">
            <a:avLst/>
          </a:prstGeom>
          <a:noFill/>
          <a:ln w="6350">
            <a:solidFill>
              <a:schemeClr val="bg1">
                <a:lumMod val="65000"/>
              </a:schemeClr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过程强管控，盘点频繁</a:t>
            </a:r>
            <a:endParaRPr lang="en-US" altLang="zh-CN" sz="1200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20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（赋能）</a:t>
            </a:r>
          </a:p>
        </p:txBody>
      </p:sp>
      <p:sp>
        <p:nvSpPr>
          <p:cNvPr id="10" name="Oval 128"/>
          <p:cNvSpPr/>
          <p:nvPr/>
        </p:nvSpPr>
        <p:spPr>
          <a:xfrm>
            <a:off x="4132709" y="3207633"/>
            <a:ext cx="219336" cy="219600"/>
          </a:xfrm>
          <a:prstGeom prst="ellipse">
            <a:avLst/>
          </a:prstGeom>
          <a:solidFill>
            <a:schemeClr val="bg1">
              <a:lumMod val="75000"/>
            </a:schemeClr>
          </a:solidFill>
        </p:spPr>
        <p:txBody>
          <a:bodyPr wrap="square" lIns="0" tIns="36000" rIns="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>
                <a:latin typeface="华文楷体" pitchFamily="2" charset="-122"/>
                <a:ea typeface="华文楷体" pitchFamily="2" charset="-122"/>
              </a:rPr>
              <a:t>3</a:t>
            </a:r>
            <a:endParaRPr lang="zh-CN" altLang="en-US" sz="110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" name="Rectangle 12"/>
          <p:cNvSpPr/>
          <p:nvPr/>
        </p:nvSpPr>
        <p:spPr>
          <a:xfrm>
            <a:off x="4272056" y="3847529"/>
            <a:ext cx="1721279" cy="475655"/>
          </a:xfrm>
          <a:prstGeom prst="rect">
            <a:avLst/>
          </a:prstGeom>
          <a:noFill/>
          <a:ln w="6350">
            <a:solidFill>
              <a:schemeClr val="bg1">
                <a:lumMod val="65000"/>
              </a:schemeClr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绩效过于刚性，对目标不认同（绩效与激励）</a:t>
            </a:r>
          </a:p>
        </p:txBody>
      </p:sp>
      <p:sp>
        <p:nvSpPr>
          <p:cNvPr id="11" name="Oval 128"/>
          <p:cNvSpPr/>
          <p:nvPr/>
        </p:nvSpPr>
        <p:spPr>
          <a:xfrm>
            <a:off x="4132709" y="3976804"/>
            <a:ext cx="219336" cy="219600"/>
          </a:xfrm>
          <a:prstGeom prst="ellipse">
            <a:avLst/>
          </a:prstGeom>
          <a:solidFill>
            <a:schemeClr val="bg1">
              <a:lumMod val="75000"/>
            </a:schemeClr>
          </a:solidFill>
        </p:spPr>
        <p:txBody>
          <a:bodyPr wrap="square" lIns="0" tIns="36000" rIns="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>
                <a:latin typeface="华文楷体" pitchFamily="2" charset="-122"/>
                <a:ea typeface="华文楷体" pitchFamily="2" charset="-122"/>
              </a:rPr>
              <a:t>4</a:t>
            </a:r>
            <a:endParaRPr lang="zh-CN" altLang="en-US" sz="1100"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12" name="Straight Arrow Connector 132"/>
          <p:cNvCxnSpPr>
            <a:endCxn id="8" idx="2"/>
          </p:cNvCxnSpPr>
          <p:nvPr/>
        </p:nvCxnSpPr>
        <p:spPr bwMode="auto">
          <a:xfrm>
            <a:off x="3814781" y="1556994"/>
            <a:ext cx="317928" cy="222097"/>
          </a:xfrm>
          <a:prstGeom prst="straightConnector1">
            <a:avLst/>
          </a:prstGeom>
          <a:solidFill>
            <a:schemeClr val="accent1"/>
          </a:solidFill>
          <a:ln w="6350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cxnSp>
        <p:nvCxnSpPr>
          <p:cNvPr id="13" name="Straight Arrow Connector 132"/>
          <p:cNvCxnSpPr>
            <a:endCxn id="8" idx="2"/>
          </p:cNvCxnSpPr>
          <p:nvPr/>
        </p:nvCxnSpPr>
        <p:spPr bwMode="auto">
          <a:xfrm flipV="1">
            <a:off x="3814781" y="1779091"/>
            <a:ext cx="317928" cy="354509"/>
          </a:xfrm>
          <a:prstGeom prst="straightConnector1">
            <a:avLst/>
          </a:prstGeom>
          <a:solidFill>
            <a:schemeClr val="accent1"/>
          </a:solidFill>
          <a:ln w="6350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cxnSp>
        <p:nvCxnSpPr>
          <p:cNvPr id="14" name="Straight Arrow Connector 132"/>
          <p:cNvCxnSpPr>
            <a:endCxn id="9" idx="2"/>
          </p:cNvCxnSpPr>
          <p:nvPr/>
        </p:nvCxnSpPr>
        <p:spPr bwMode="auto">
          <a:xfrm>
            <a:off x="3814781" y="2133600"/>
            <a:ext cx="317928" cy="414662"/>
          </a:xfrm>
          <a:prstGeom prst="straightConnector1">
            <a:avLst/>
          </a:prstGeom>
          <a:solidFill>
            <a:schemeClr val="accent1"/>
          </a:solidFill>
          <a:ln w="6350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cxnSp>
        <p:nvCxnSpPr>
          <p:cNvPr id="15" name="Straight Arrow Connector 132"/>
          <p:cNvCxnSpPr>
            <a:endCxn id="10" idx="2"/>
          </p:cNvCxnSpPr>
          <p:nvPr/>
        </p:nvCxnSpPr>
        <p:spPr bwMode="auto">
          <a:xfrm>
            <a:off x="3848100" y="2745577"/>
            <a:ext cx="284609" cy="571856"/>
          </a:xfrm>
          <a:prstGeom prst="straightConnector1">
            <a:avLst/>
          </a:prstGeom>
          <a:solidFill>
            <a:schemeClr val="accent1"/>
          </a:solidFill>
          <a:ln w="6350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cxnSp>
        <p:nvCxnSpPr>
          <p:cNvPr id="16" name="Straight Arrow Connector 132"/>
          <p:cNvCxnSpPr>
            <a:endCxn id="11" idx="2"/>
          </p:cNvCxnSpPr>
          <p:nvPr/>
        </p:nvCxnSpPr>
        <p:spPr bwMode="auto">
          <a:xfrm>
            <a:off x="3814781" y="3298116"/>
            <a:ext cx="317928" cy="788488"/>
          </a:xfrm>
          <a:prstGeom prst="straightConnector1">
            <a:avLst/>
          </a:prstGeom>
          <a:solidFill>
            <a:schemeClr val="accent1"/>
          </a:solidFill>
          <a:ln w="6350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cxnSp>
        <p:nvCxnSpPr>
          <p:cNvPr id="17" name="Straight Arrow Connector 132"/>
          <p:cNvCxnSpPr>
            <a:endCxn id="9" idx="2"/>
          </p:cNvCxnSpPr>
          <p:nvPr/>
        </p:nvCxnSpPr>
        <p:spPr bwMode="auto">
          <a:xfrm flipV="1">
            <a:off x="3814781" y="2548262"/>
            <a:ext cx="317928" cy="1197755"/>
          </a:xfrm>
          <a:prstGeom prst="straightConnector1">
            <a:avLst/>
          </a:prstGeom>
          <a:solidFill>
            <a:schemeClr val="accent1"/>
          </a:solidFill>
          <a:ln w="6350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sp>
        <p:nvSpPr>
          <p:cNvPr id="35" name="流程图: 或者 5"/>
          <p:cNvSpPr/>
          <p:nvPr/>
        </p:nvSpPr>
        <p:spPr>
          <a:xfrm>
            <a:off x="2339752" y="4491964"/>
            <a:ext cx="216000" cy="195542"/>
          </a:xfrm>
          <a:prstGeom prst="flowChartOr">
            <a:avLst/>
          </a:prstGeom>
          <a:solidFill>
            <a:srgbClr val="373C64"/>
          </a:solidFill>
          <a:ln>
            <a:solidFill>
              <a:srgbClr val="373C64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6" name="流程图: 或者 5"/>
          <p:cNvSpPr/>
          <p:nvPr/>
        </p:nvSpPr>
        <p:spPr>
          <a:xfrm>
            <a:off x="2995117" y="4491964"/>
            <a:ext cx="216000" cy="195542"/>
          </a:xfrm>
          <a:prstGeom prst="flowChartOr">
            <a:avLst/>
          </a:prstGeom>
          <a:solidFill>
            <a:srgbClr val="FF0000"/>
          </a:solidFill>
          <a:ln>
            <a:solidFill>
              <a:schemeClr val="bg1"/>
            </a:solidFill>
            <a:prstDash val="dash"/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7" name="TextBox 36"/>
          <p:cNvSpPr txBox="1"/>
          <p:nvPr/>
        </p:nvSpPr>
        <p:spPr>
          <a:xfrm>
            <a:off x="2543364" y="4483998"/>
            <a:ext cx="260107" cy="229669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50" b="1">
                <a:latin typeface="华文楷体" pitchFamily="2" charset="-122"/>
                <a:ea typeface="华文楷体" pitchFamily="2" charset="-122"/>
              </a:rPr>
              <a:t>现状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3198730" y="4485104"/>
            <a:ext cx="260107" cy="229669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50" b="1">
                <a:latin typeface="华文楷体" pitchFamily="2" charset="-122"/>
                <a:ea typeface="华文楷体" pitchFamily="2" charset="-122"/>
              </a:rPr>
              <a:t>期望</a:t>
            </a:r>
          </a:p>
        </p:txBody>
      </p:sp>
      <p:cxnSp>
        <p:nvCxnSpPr>
          <p:cNvPr id="39" name="Straight Connector 195"/>
          <p:cNvCxnSpPr/>
          <p:nvPr/>
        </p:nvCxnSpPr>
        <p:spPr bwMode="auto">
          <a:xfrm flipH="1">
            <a:off x="2302597" y="1327989"/>
            <a:ext cx="0" cy="3036619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40" name="矩形 4"/>
          <p:cNvSpPr/>
          <p:nvPr/>
        </p:nvSpPr>
        <p:spPr>
          <a:xfrm>
            <a:off x="303591" y="1351491"/>
            <a:ext cx="534744" cy="2890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长期</a:t>
            </a:r>
          </a:p>
        </p:txBody>
      </p:sp>
      <p:sp>
        <p:nvSpPr>
          <p:cNvPr id="41" name="矩形 4"/>
          <p:cNvSpPr/>
          <p:nvPr/>
        </p:nvSpPr>
        <p:spPr>
          <a:xfrm>
            <a:off x="3413299" y="1351491"/>
            <a:ext cx="534745" cy="2890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短期</a:t>
            </a:r>
          </a:p>
        </p:txBody>
      </p:sp>
      <p:cxnSp>
        <p:nvCxnSpPr>
          <p:cNvPr id="42" name="Straight Arrow Connector 12"/>
          <p:cNvCxnSpPr/>
          <p:nvPr/>
        </p:nvCxnSpPr>
        <p:spPr bwMode="auto">
          <a:xfrm>
            <a:off x="803200" y="1497694"/>
            <a:ext cx="2764892" cy="0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triangle"/>
            <a:tailEnd type="triangle"/>
          </a:ln>
          <a:effectLst/>
        </p:spPr>
      </p:cxnSp>
      <p:sp>
        <p:nvSpPr>
          <p:cNvPr id="43" name="流程图: 或者 5"/>
          <p:cNvSpPr/>
          <p:nvPr/>
        </p:nvSpPr>
        <p:spPr>
          <a:xfrm>
            <a:off x="2683159" y="1427697"/>
            <a:ext cx="144000" cy="130361"/>
          </a:xfrm>
          <a:prstGeom prst="flowChartOr">
            <a:avLst/>
          </a:prstGeom>
          <a:solidFill>
            <a:srgbClr val="373C64"/>
          </a:solidFill>
          <a:ln>
            <a:solidFill>
              <a:srgbClr val="373C64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4" name="流程图: 或者 5"/>
          <p:cNvSpPr/>
          <p:nvPr/>
        </p:nvSpPr>
        <p:spPr>
          <a:xfrm>
            <a:off x="1385830" y="1405498"/>
            <a:ext cx="144000" cy="130361"/>
          </a:xfrm>
          <a:prstGeom prst="flowChartOr">
            <a:avLst/>
          </a:prstGeom>
          <a:solidFill>
            <a:srgbClr val="FF0000"/>
          </a:solidFill>
          <a:ln>
            <a:solidFill>
              <a:schemeClr val="bg1"/>
            </a:solidFill>
            <a:prstDash val="dash"/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5" name="矩形 4"/>
          <p:cNvSpPr/>
          <p:nvPr/>
        </p:nvSpPr>
        <p:spPr>
          <a:xfrm>
            <a:off x="303591" y="1904031"/>
            <a:ext cx="534744" cy="2890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聚焦</a:t>
            </a:r>
          </a:p>
        </p:txBody>
      </p:sp>
      <p:sp>
        <p:nvSpPr>
          <p:cNvPr id="46" name="矩形 4"/>
          <p:cNvSpPr/>
          <p:nvPr/>
        </p:nvSpPr>
        <p:spPr>
          <a:xfrm>
            <a:off x="3413299" y="1904031"/>
            <a:ext cx="534745" cy="2890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全面</a:t>
            </a:r>
          </a:p>
        </p:txBody>
      </p:sp>
      <p:cxnSp>
        <p:nvCxnSpPr>
          <p:cNvPr id="47" name="Straight Arrow Connector 99"/>
          <p:cNvCxnSpPr/>
          <p:nvPr/>
        </p:nvCxnSpPr>
        <p:spPr bwMode="auto">
          <a:xfrm>
            <a:off x="803200" y="2050233"/>
            <a:ext cx="2764892" cy="0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triangle"/>
            <a:tailEnd type="triangle"/>
          </a:ln>
          <a:effectLst/>
        </p:spPr>
      </p:cxnSp>
      <p:sp>
        <p:nvSpPr>
          <p:cNvPr id="48" name="流程图: 或者 5"/>
          <p:cNvSpPr/>
          <p:nvPr/>
        </p:nvSpPr>
        <p:spPr>
          <a:xfrm>
            <a:off x="2031902" y="1980236"/>
            <a:ext cx="144000" cy="130361"/>
          </a:xfrm>
          <a:prstGeom prst="flowChartOr">
            <a:avLst/>
          </a:prstGeom>
          <a:solidFill>
            <a:srgbClr val="373C64"/>
          </a:solidFill>
          <a:ln>
            <a:solidFill>
              <a:srgbClr val="373C64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9" name="流程图: 或者 5"/>
          <p:cNvSpPr/>
          <p:nvPr/>
        </p:nvSpPr>
        <p:spPr>
          <a:xfrm>
            <a:off x="1602594" y="1975147"/>
            <a:ext cx="144000" cy="130361"/>
          </a:xfrm>
          <a:prstGeom prst="flowChartOr">
            <a:avLst/>
          </a:prstGeom>
          <a:solidFill>
            <a:srgbClr val="FF0000"/>
          </a:solidFill>
          <a:ln>
            <a:solidFill>
              <a:schemeClr val="bg1"/>
            </a:solidFill>
            <a:prstDash val="dash"/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50" name="矩形 4"/>
          <p:cNvSpPr/>
          <p:nvPr/>
        </p:nvSpPr>
        <p:spPr>
          <a:xfrm>
            <a:off x="303591" y="3561648"/>
            <a:ext cx="534744" cy="2890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标准</a:t>
            </a:r>
          </a:p>
        </p:txBody>
      </p:sp>
      <p:sp>
        <p:nvSpPr>
          <p:cNvPr id="51" name="矩形 4"/>
          <p:cNvSpPr/>
          <p:nvPr/>
        </p:nvSpPr>
        <p:spPr>
          <a:xfrm>
            <a:off x="3413299" y="3561648"/>
            <a:ext cx="534745" cy="2890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差异</a:t>
            </a:r>
          </a:p>
        </p:txBody>
      </p:sp>
      <p:cxnSp>
        <p:nvCxnSpPr>
          <p:cNvPr id="52" name="Straight Arrow Connector 100"/>
          <p:cNvCxnSpPr/>
          <p:nvPr/>
        </p:nvCxnSpPr>
        <p:spPr bwMode="auto">
          <a:xfrm>
            <a:off x="803200" y="3707851"/>
            <a:ext cx="2764892" cy="0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triangle"/>
            <a:tailEnd type="triangle"/>
          </a:ln>
          <a:effectLst/>
        </p:spPr>
      </p:cxnSp>
      <p:sp>
        <p:nvSpPr>
          <p:cNvPr id="53" name="流程图: 或者 5"/>
          <p:cNvSpPr/>
          <p:nvPr/>
        </p:nvSpPr>
        <p:spPr>
          <a:xfrm>
            <a:off x="1583530" y="3629776"/>
            <a:ext cx="144000" cy="130361"/>
          </a:xfrm>
          <a:prstGeom prst="flowChartOr">
            <a:avLst/>
          </a:prstGeom>
          <a:solidFill>
            <a:srgbClr val="373C64"/>
          </a:solidFill>
          <a:ln>
            <a:solidFill>
              <a:srgbClr val="373C64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54" name="流程图: 或者 5"/>
          <p:cNvSpPr/>
          <p:nvPr/>
        </p:nvSpPr>
        <p:spPr>
          <a:xfrm>
            <a:off x="2240759" y="3615656"/>
            <a:ext cx="144000" cy="130361"/>
          </a:xfrm>
          <a:prstGeom prst="flowChartOr">
            <a:avLst/>
          </a:prstGeom>
          <a:solidFill>
            <a:srgbClr val="FF0000"/>
          </a:solidFill>
          <a:ln>
            <a:solidFill>
              <a:schemeClr val="bg1"/>
            </a:solidFill>
            <a:prstDash val="dash"/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55" name="矩形 4"/>
          <p:cNvSpPr/>
          <p:nvPr/>
        </p:nvSpPr>
        <p:spPr>
          <a:xfrm>
            <a:off x="303591" y="2456570"/>
            <a:ext cx="534744" cy="2890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管控</a:t>
            </a:r>
          </a:p>
        </p:txBody>
      </p:sp>
      <p:sp>
        <p:nvSpPr>
          <p:cNvPr id="56" name="矩形 4"/>
          <p:cNvSpPr/>
          <p:nvPr/>
        </p:nvSpPr>
        <p:spPr>
          <a:xfrm>
            <a:off x="3413299" y="2456570"/>
            <a:ext cx="534745" cy="2890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赋能</a:t>
            </a:r>
          </a:p>
        </p:txBody>
      </p:sp>
      <p:cxnSp>
        <p:nvCxnSpPr>
          <p:cNvPr id="57" name="Straight Arrow Connector 101"/>
          <p:cNvCxnSpPr/>
          <p:nvPr/>
        </p:nvCxnSpPr>
        <p:spPr bwMode="auto">
          <a:xfrm>
            <a:off x="803200" y="2602772"/>
            <a:ext cx="2764892" cy="0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triangle"/>
            <a:tailEnd type="triangle"/>
          </a:ln>
          <a:effectLst/>
        </p:spPr>
      </p:cxnSp>
      <p:sp>
        <p:nvSpPr>
          <p:cNvPr id="58" name="流程图: 或者 5"/>
          <p:cNvSpPr/>
          <p:nvPr/>
        </p:nvSpPr>
        <p:spPr>
          <a:xfrm>
            <a:off x="924456" y="2532774"/>
            <a:ext cx="144000" cy="130361"/>
          </a:xfrm>
          <a:prstGeom prst="flowChartOr">
            <a:avLst/>
          </a:prstGeom>
          <a:solidFill>
            <a:srgbClr val="373C64"/>
          </a:solidFill>
          <a:ln>
            <a:solidFill>
              <a:srgbClr val="373C64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59" name="流程图: 或者 5"/>
          <p:cNvSpPr/>
          <p:nvPr/>
        </p:nvSpPr>
        <p:spPr>
          <a:xfrm>
            <a:off x="1452017" y="2513005"/>
            <a:ext cx="144000" cy="130361"/>
          </a:xfrm>
          <a:prstGeom prst="flowChartOr">
            <a:avLst/>
          </a:prstGeom>
          <a:solidFill>
            <a:srgbClr val="FF0000"/>
          </a:solidFill>
          <a:ln>
            <a:solidFill>
              <a:schemeClr val="bg1"/>
            </a:solidFill>
            <a:prstDash val="dash"/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0" name="矩形 4"/>
          <p:cNvSpPr/>
          <p:nvPr/>
        </p:nvSpPr>
        <p:spPr>
          <a:xfrm>
            <a:off x="303591" y="4114188"/>
            <a:ext cx="534744" cy="2890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集体</a:t>
            </a:r>
          </a:p>
        </p:txBody>
      </p:sp>
      <p:sp>
        <p:nvSpPr>
          <p:cNvPr id="61" name="矩形 4"/>
          <p:cNvSpPr/>
          <p:nvPr/>
        </p:nvSpPr>
        <p:spPr>
          <a:xfrm>
            <a:off x="3413299" y="4114188"/>
            <a:ext cx="534745" cy="2890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个体</a:t>
            </a:r>
          </a:p>
        </p:txBody>
      </p:sp>
      <p:cxnSp>
        <p:nvCxnSpPr>
          <p:cNvPr id="62" name="Straight Arrow Connector 103"/>
          <p:cNvCxnSpPr/>
          <p:nvPr/>
        </p:nvCxnSpPr>
        <p:spPr bwMode="auto">
          <a:xfrm>
            <a:off x="803200" y="4260390"/>
            <a:ext cx="2764892" cy="0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triangle"/>
            <a:tailEnd type="triangle"/>
          </a:ln>
          <a:effectLst/>
        </p:spPr>
      </p:cxnSp>
      <p:sp>
        <p:nvSpPr>
          <p:cNvPr id="63" name="流程图: 或者 5"/>
          <p:cNvSpPr/>
          <p:nvPr/>
        </p:nvSpPr>
        <p:spPr>
          <a:xfrm>
            <a:off x="1543438" y="4190394"/>
            <a:ext cx="144000" cy="130361"/>
          </a:xfrm>
          <a:prstGeom prst="flowChartOr">
            <a:avLst/>
          </a:prstGeom>
          <a:solidFill>
            <a:srgbClr val="373C64"/>
          </a:solidFill>
          <a:ln>
            <a:solidFill>
              <a:srgbClr val="373C64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4" name="流程图: 或者 5"/>
          <p:cNvSpPr/>
          <p:nvPr/>
        </p:nvSpPr>
        <p:spPr>
          <a:xfrm>
            <a:off x="1326000" y="4190394"/>
            <a:ext cx="144000" cy="130361"/>
          </a:xfrm>
          <a:prstGeom prst="flowChartOr">
            <a:avLst/>
          </a:prstGeom>
          <a:solidFill>
            <a:srgbClr val="FF0000"/>
          </a:solidFill>
          <a:ln>
            <a:solidFill>
              <a:schemeClr val="bg1"/>
            </a:solidFill>
            <a:prstDash val="dash"/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5" name="矩形 4"/>
          <p:cNvSpPr/>
          <p:nvPr/>
        </p:nvSpPr>
        <p:spPr>
          <a:xfrm>
            <a:off x="303591" y="3009109"/>
            <a:ext cx="534744" cy="2890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刚性</a:t>
            </a:r>
          </a:p>
        </p:txBody>
      </p:sp>
      <p:sp>
        <p:nvSpPr>
          <p:cNvPr id="66" name="矩形 4"/>
          <p:cNvSpPr/>
          <p:nvPr/>
        </p:nvSpPr>
        <p:spPr>
          <a:xfrm>
            <a:off x="3413299" y="3009109"/>
            <a:ext cx="534745" cy="2890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柔性</a:t>
            </a:r>
          </a:p>
        </p:txBody>
      </p:sp>
      <p:cxnSp>
        <p:nvCxnSpPr>
          <p:cNvPr id="67" name="Straight Arrow Connector 102"/>
          <p:cNvCxnSpPr/>
          <p:nvPr/>
        </p:nvCxnSpPr>
        <p:spPr bwMode="auto">
          <a:xfrm>
            <a:off x="803200" y="3155311"/>
            <a:ext cx="2764892" cy="0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triangle"/>
            <a:tailEnd type="triangle"/>
          </a:ln>
          <a:effectLst/>
        </p:spPr>
      </p:cxnSp>
      <p:sp>
        <p:nvSpPr>
          <p:cNvPr id="68" name="流程图: 或者 5"/>
          <p:cNvSpPr/>
          <p:nvPr/>
        </p:nvSpPr>
        <p:spPr>
          <a:xfrm>
            <a:off x="1740468" y="3075579"/>
            <a:ext cx="144000" cy="130361"/>
          </a:xfrm>
          <a:prstGeom prst="flowChartOr">
            <a:avLst/>
          </a:prstGeom>
          <a:solidFill>
            <a:srgbClr val="373C64"/>
          </a:solidFill>
          <a:ln>
            <a:solidFill>
              <a:srgbClr val="373C64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9" name="流程图: 或者 5"/>
          <p:cNvSpPr/>
          <p:nvPr/>
        </p:nvSpPr>
        <p:spPr>
          <a:xfrm>
            <a:off x="2236025" y="3085314"/>
            <a:ext cx="144000" cy="130361"/>
          </a:xfrm>
          <a:prstGeom prst="flowChartOr">
            <a:avLst/>
          </a:prstGeom>
          <a:solidFill>
            <a:srgbClr val="FF0000"/>
          </a:solidFill>
          <a:ln>
            <a:solidFill>
              <a:schemeClr val="bg1"/>
            </a:solidFill>
            <a:prstDash val="dash"/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70" name="直接连接符 4"/>
          <p:cNvCxnSpPr>
            <a:stCxn id="44" idx="4"/>
            <a:endCxn id="49" idx="0"/>
          </p:cNvCxnSpPr>
          <p:nvPr/>
        </p:nvCxnSpPr>
        <p:spPr bwMode="auto">
          <a:xfrm>
            <a:off x="1457830" y="1535860"/>
            <a:ext cx="216764" cy="439287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rgbClr val="C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71" name="直接连接符 44"/>
          <p:cNvCxnSpPr>
            <a:stCxn id="49" idx="4"/>
            <a:endCxn id="59" idx="0"/>
          </p:cNvCxnSpPr>
          <p:nvPr/>
        </p:nvCxnSpPr>
        <p:spPr bwMode="auto">
          <a:xfrm flipH="1">
            <a:off x="1524017" y="2105508"/>
            <a:ext cx="150577" cy="407497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rgbClr val="C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72" name="直接连接符 47"/>
          <p:cNvCxnSpPr>
            <a:stCxn id="54" idx="0"/>
            <a:endCxn id="69" idx="4"/>
          </p:cNvCxnSpPr>
          <p:nvPr/>
        </p:nvCxnSpPr>
        <p:spPr bwMode="auto">
          <a:xfrm flipH="1" flipV="1">
            <a:off x="2308025" y="3215676"/>
            <a:ext cx="4734" cy="39998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rgbClr val="C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73" name="直接连接符 50"/>
          <p:cNvCxnSpPr>
            <a:stCxn id="59" idx="4"/>
            <a:endCxn id="69" idx="0"/>
          </p:cNvCxnSpPr>
          <p:nvPr/>
        </p:nvCxnSpPr>
        <p:spPr bwMode="auto">
          <a:xfrm>
            <a:off x="1524017" y="2643366"/>
            <a:ext cx="784008" cy="441948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rgbClr val="C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74" name="直接连接符 53"/>
          <p:cNvCxnSpPr>
            <a:stCxn id="54" idx="4"/>
            <a:endCxn id="64" idx="0"/>
          </p:cNvCxnSpPr>
          <p:nvPr/>
        </p:nvCxnSpPr>
        <p:spPr bwMode="auto">
          <a:xfrm flipH="1">
            <a:off x="1398000" y="3746017"/>
            <a:ext cx="914759" cy="444376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rgbClr val="C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75" name="直接连接符 56"/>
          <p:cNvCxnSpPr>
            <a:stCxn id="53" idx="4"/>
            <a:endCxn id="63" idx="0"/>
          </p:cNvCxnSpPr>
          <p:nvPr/>
        </p:nvCxnSpPr>
        <p:spPr bwMode="auto">
          <a:xfrm flipH="1">
            <a:off x="1615438" y="3760137"/>
            <a:ext cx="40092" cy="430257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rgbClr val="373C64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76" name="直接连接符 59"/>
          <p:cNvCxnSpPr>
            <a:stCxn id="68" idx="0"/>
            <a:endCxn id="58" idx="4"/>
          </p:cNvCxnSpPr>
          <p:nvPr/>
        </p:nvCxnSpPr>
        <p:spPr bwMode="auto">
          <a:xfrm flipH="1" flipV="1">
            <a:off x="996456" y="2663136"/>
            <a:ext cx="816012" cy="412443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rgbClr val="373C64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77" name="直接连接符 62"/>
          <p:cNvCxnSpPr>
            <a:stCxn id="58" idx="0"/>
            <a:endCxn id="48" idx="4"/>
          </p:cNvCxnSpPr>
          <p:nvPr/>
        </p:nvCxnSpPr>
        <p:spPr bwMode="auto">
          <a:xfrm flipV="1">
            <a:off x="996456" y="2110597"/>
            <a:ext cx="1107446" cy="422177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rgbClr val="373C64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78" name="直接连接符 66"/>
          <p:cNvCxnSpPr>
            <a:stCxn id="53" idx="0"/>
            <a:endCxn id="68" idx="4"/>
          </p:cNvCxnSpPr>
          <p:nvPr/>
        </p:nvCxnSpPr>
        <p:spPr bwMode="auto">
          <a:xfrm flipV="1">
            <a:off x="1655530" y="3205940"/>
            <a:ext cx="156938" cy="423835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rgbClr val="373C64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79" name="直接连接符 69"/>
          <p:cNvCxnSpPr>
            <a:stCxn id="25" idx="2"/>
            <a:endCxn id="43" idx="4"/>
          </p:cNvCxnSpPr>
          <p:nvPr/>
        </p:nvCxnSpPr>
        <p:spPr bwMode="auto">
          <a:xfrm flipV="1">
            <a:off x="2058589" y="1558058"/>
            <a:ext cx="696570" cy="468667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rgbClr val="373C64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20" name="TextBox 19"/>
          <p:cNvSpPr txBox="1"/>
          <p:nvPr/>
        </p:nvSpPr>
        <p:spPr>
          <a:xfrm>
            <a:off x="2187842" y="1086324"/>
            <a:ext cx="200470" cy="265168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200" b="1">
                <a:latin typeface="华文楷体" pitchFamily="2" charset="-122"/>
                <a:ea typeface="华文楷体" pitchFamily="2" charset="-122"/>
              </a:rPr>
              <a:t>0</a:t>
            </a:r>
            <a:endParaRPr lang="zh-CN" altLang="en-US" sz="12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682845" y="1086324"/>
            <a:ext cx="200470" cy="265168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200" b="1">
                <a:latin typeface="华文楷体" pitchFamily="2" charset="-122"/>
                <a:ea typeface="华文楷体" pitchFamily="2" charset="-122"/>
              </a:rPr>
              <a:t>-1</a:t>
            </a:r>
            <a:endParaRPr lang="zh-CN" altLang="en-US" sz="12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3649189" y="1086324"/>
            <a:ext cx="200470" cy="265168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200" b="1">
                <a:latin typeface="华文楷体" pitchFamily="2" charset="-122"/>
                <a:ea typeface="华文楷体" pitchFamily="2" charset="-122"/>
              </a:rPr>
              <a:t>1</a:t>
            </a:r>
            <a:endParaRPr lang="zh-CN" altLang="en-US" sz="12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2546897" y="1242689"/>
            <a:ext cx="342274" cy="24931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 b="1">
                <a:latin typeface="华文楷体" pitchFamily="2" charset="-122"/>
                <a:ea typeface="华文楷体" pitchFamily="2" charset="-122"/>
              </a:rPr>
              <a:t>0.28</a:t>
            </a: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1218132" y="1242689"/>
            <a:ext cx="342274" cy="24931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 b="1">
                <a:latin typeface="华文楷体" pitchFamily="2" charset="-122"/>
                <a:ea typeface="华文楷体" pitchFamily="2" charset="-122"/>
              </a:rPr>
              <a:t>-0.63</a:t>
            </a: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1887452" y="1777413"/>
            <a:ext cx="342274" cy="24931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 b="1">
                <a:latin typeface="华文楷体" pitchFamily="2" charset="-122"/>
                <a:ea typeface="华文楷体" pitchFamily="2" charset="-122"/>
              </a:rPr>
              <a:t>-0.26</a:t>
            </a: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435934" y="1777413"/>
            <a:ext cx="342274" cy="24931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 b="1">
                <a:latin typeface="华文楷体" pitchFamily="2" charset="-122"/>
                <a:ea typeface="华文楷体" pitchFamily="2" charset="-122"/>
              </a:rPr>
              <a:t>-0.42</a:t>
            </a: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766081" y="2347767"/>
            <a:ext cx="342274" cy="24931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 b="1">
                <a:latin typeface="华文楷体" pitchFamily="2" charset="-122"/>
                <a:ea typeface="华文楷体" pitchFamily="2" charset="-122"/>
              </a:rPr>
              <a:t>-0.91</a:t>
            </a: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1357177" y="2347767"/>
            <a:ext cx="342274" cy="24931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 b="1">
                <a:latin typeface="华文楷体" pitchFamily="2" charset="-122"/>
                <a:ea typeface="华文楷体" pitchFamily="2" charset="-122"/>
              </a:rPr>
              <a:t>-0.58</a:t>
            </a: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1592354" y="2880434"/>
            <a:ext cx="342274" cy="24931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 b="1">
                <a:latin typeface="华文楷体" pitchFamily="2" charset="-122"/>
                <a:ea typeface="华文楷体" pitchFamily="2" charset="-122"/>
              </a:rPr>
              <a:t>-0.32</a:t>
            </a: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2093248" y="2880434"/>
            <a:ext cx="342274" cy="24931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 b="1">
                <a:latin typeface="华文楷体" pitchFamily="2" charset="-122"/>
                <a:ea typeface="华文楷体" pitchFamily="2" charset="-122"/>
              </a:rPr>
              <a:t>-0.06</a:t>
            </a: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1431845" y="3420482"/>
            <a:ext cx="342274" cy="24931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 b="1">
                <a:latin typeface="华文楷体" pitchFamily="2" charset="-122"/>
                <a:ea typeface="华文楷体" pitchFamily="2" charset="-122"/>
              </a:rPr>
              <a:t>-0.44</a:t>
            </a: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2107647" y="3429206"/>
            <a:ext cx="342274" cy="24931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 b="1">
                <a:latin typeface="华文楷体" pitchFamily="2" charset="-122"/>
                <a:ea typeface="华文楷体" pitchFamily="2" charset="-122"/>
              </a:rPr>
              <a:t>-0.02</a:t>
            </a: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1436926" y="4005387"/>
            <a:ext cx="342274" cy="24931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 b="1">
                <a:latin typeface="华文楷体" pitchFamily="2" charset="-122"/>
                <a:ea typeface="华文楷体" pitchFamily="2" charset="-122"/>
              </a:rPr>
              <a:t>-0.56</a:t>
            </a: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1165587" y="4005387"/>
            <a:ext cx="342274" cy="24931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 b="1">
                <a:latin typeface="华文楷体" pitchFamily="2" charset="-122"/>
                <a:ea typeface="华文楷体" pitchFamily="2" charset="-122"/>
              </a:rPr>
              <a:t>-0.67</a:t>
            </a: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97" name="TextBox 96"/>
          <p:cNvSpPr txBox="1"/>
          <p:nvPr/>
        </p:nvSpPr>
        <p:spPr>
          <a:xfrm>
            <a:off x="380127" y="653316"/>
            <a:ext cx="5763961" cy="36000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latin typeface="华文楷体" pitchFamily="2" charset="-122"/>
                <a:ea typeface="华文楷体" pitchFamily="2" charset="-122"/>
              </a:rPr>
              <a:t>现状及问题</a:t>
            </a:r>
          </a:p>
        </p:txBody>
      </p:sp>
      <p:sp>
        <p:nvSpPr>
          <p:cNvPr id="109" name="矩形 108"/>
          <p:cNvSpPr/>
          <p:nvPr/>
        </p:nvSpPr>
        <p:spPr>
          <a:xfrm>
            <a:off x="6441010" y="653316"/>
            <a:ext cx="2451470" cy="360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解决方向</a:t>
            </a:r>
          </a:p>
        </p:txBody>
      </p:sp>
      <p:grpSp>
        <p:nvGrpSpPr>
          <p:cNvPr id="127" name="组合 126"/>
          <p:cNvGrpSpPr/>
          <p:nvPr/>
        </p:nvGrpSpPr>
        <p:grpSpPr>
          <a:xfrm>
            <a:off x="6628825" y="1376189"/>
            <a:ext cx="2075840" cy="535981"/>
            <a:chOff x="4427984" y="1528931"/>
            <a:chExt cx="1860626" cy="475655"/>
          </a:xfrm>
        </p:grpSpPr>
        <p:sp>
          <p:nvSpPr>
            <p:cNvPr id="128" name="Rectangle 9"/>
            <p:cNvSpPr/>
            <p:nvPr/>
          </p:nvSpPr>
          <p:spPr>
            <a:xfrm>
              <a:off x="4567331" y="1528931"/>
              <a:ext cx="1721279" cy="475655"/>
            </a:xfrm>
            <a:prstGeom prst="rect">
              <a:avLst/>
            </a:prstGeom>
            <a:noFill/>
            <a:ln w="6350">
              <a:solidFill>
                <a:schemeClr val="bg1">
                  <a:lumMod val="65000"/>
                </a:schemeClr>
              </a:solidFill>
            </a:ln>
          </p:spPr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 b="1">
                  <a:solidFill>
                    <a:sysClr val="windowText" lastClr="000000"/>
                  </a:solidFill>
                  <a:latin typeface="华文楷体" pitchFamily="2" charset="-122"/>
                  <a:ea typeface="华文楷体" pitchFamily="2" charset="-122"/>
                </a:rPr>
                <a:t>PBC</a:t>
              </a:r>
              <a:r>
                <a:rPr lang="zh-CN" altLang="en-US" sz="1400" b="1">
                  <a:solidFill>
                    <a:sysClr val="windowText" lastClr="000000"/>
                  </a:solidFill>
                  <a:latin typeface="华文楷体" pitchFamily="2" charset="-122"/>
                  <a:ea typeface="华文楷体" pitchFamily="2" charset="-122"/>
                </a:rPr>
                <a:t>方案优化</a:t>
              </a:r>
            </a:p>
          </p:txBody>
        </p:sp>
        <p:sp>
          <p:nvSpPr>
            <p:cNvPr id="129" name="Oval 128"/>
            <p:cNvSpPr/>
            <p:nvPr/>
          </p:nvSpPr>
          <p:spPr>
            <a:xfrm>
              <a:off x="4427984" y="1669291"/>
              <a:ext cx="219336" cy="219600"/>
            </a:xfrm>
            <a:prstGeom prst="ellipse">
              <a:avLst/>
            </a:prstGeom>
            <a:solidFill>
              <a:srgbClr val="373C64"/>
            </a:solidFill>
          </p:spPr>
          <p:txBody>
            <a:bodyPr wrap="square" lIns="0" tIns="36000" rIns="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200" b="1">
                  <a:solidFill>
                    <a:schemeClr val="bg1"/>
                  </a:solidFill>
                  <a:latin typeface="华文楷体" pitchFamily="2" charset="-122"/>
                  <a:ea typeface="华文楷体" pitchFamily="2" charset="-122"/>
                </a:rPr>
                <a:t>1</a:t>
              </a:r>
              <a:endParaRPr lang="zh-CN" altLang="en-US" sz="12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</p:grpSp>
      <p:grpSp>
        <p:nvGrpSpPr>
          <p:cNvPr id="130" name="组合 129"/>
          <p:cNvGrpSpPr/>
          <p:nvPr/>
        </p:nvGrpSpPr>
        <p:grpSpPr>
          <a:xfrm>
            <a:off x="6628825" y="2197294"/>
            <a:ext cx="2075840" cy="535981"/>
            <a:chOff x="4427984" y="2301797"/>
            <a:chExt cx="1860626" cy="475655"/>
          </a:xfrm>
        </p:grpSpPr>
        <p:sp>
          <p:nvSpPr>
            <p:cNvPr id="131" name="Rectangle 11"/>
            <p:cNvSpPr/>
            <p:nvPr/>
          </p:nvSpPr>
          <p:spPr>
            <a:xfrm>
              <a:off x="4567331" y="2301797"/>
              <a:ext cx="1721279" cy="475655"/>
            </a:xfrm>
            <a:prstGeom prst="rect">
              <a:avLst/>
            </a:prstGeom>
            <a:noFill/>
            <a:ln w="6350">
              <a:solidFill>
                <a:schemeClr val="bg1">
                  <a:lumMod val="65000"/>
                </a:schemeClr>
              </a:solidFill>
            </a:ln>
          </p:spPr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sysClr val="windowText" lastClr="000000"/>
                  </a:solidFill>
                  <a:latin typeface="华文楷体" pitchFamily="2" charset="-122"/>
                  <a:ea typeface="华文楷体" pitchFamily="2" charset="-122"/>
                </a:rPr>
                <a:t>目标值制定优化</a:t>
              </a:r>
            </a:p>
          </p:txBody>
        </p:sp>
        <p:sp>
          <p:nvSpPr>
            <p:cNvPr id="142" name="Oval 128"/>
            <p:cNvSpPr/>
            <p:nvPr/>
          </p:nvSpPr>
          <p:spPr>
            <a:xfrm>
              <a:off x="4427984" y="2438462"/>
              <a:ext cx="219336" cy="219600"/>
            </a:xfrm>
            <a:prstGeom prst="ellipse">
              <a:avLst/>
            </a:prstGeom>
            <a:solidFill>
              <a:srgbClr val="373C64"/>
            </a:solidFill>
          </p:spPr>
          <p:txBody>
            <a:bodyPr wrap="square" lIns="0" tIns="36000" rIns="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200" b="1">
                  <a:solidFill>
                    <a:schemeClr val="bg1"/>
                  </a:solidFill>
                  <a:latin typeface="华文楷体" pitchFamily="2" charset="-122"/>
                  <a:ea typeface="华文楷体" pitchFamily="2" charset="-122"/>
                </a:rPr>
                <a:t>2</a:t>
              </a:r>
              <a:endParaRPr lang="zh-CN" altLang="en-US" sz="12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</p:grpSp>
      <p:grpSp>
        <p:nvGrpSpPr>
          <p:cNvPr id="143" name="组合 142"/>
          <p:cNvGrpSpPr/>
          <p:nvPr/>
        </p:nvGrpSpPr>
        <p:grpSpPr>
          <a:xfrm>
            <a:off x="6628825" y="3018399"/>
            <a:ext cx="2075840" cy="535981"/>
            <a:chOff x="4427984" y="3074663"/>
            <a:chExt cx="1860626" cy="475655"/>
          </a:xfrm>
        </p:grpSpPr>
        <p:sp>
          <p:nvSpPr>
            <p:cNvPr id="144" name="Rectangle 13"/>
            <p:cNvSpPr/>
            <p:nvPr/>
          </p:nvSpPr>
          <p:spPr>
            <a:xfrm>
              <a:off x="4567331" y="3074663"/>
              <a:ext cx="1721279" cy="475655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19050">
              <a:solidFill>
                <a:schemeClr val="tx2">
                  <a:lumMod val="20000"/>
                  <a:lumOff val="80000"/>
                </a:schemeClr>
              </a:solidFill>
            </a:ln>
          </p:spPr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sysClr val="windowText" lastClr="000000"/>
                  </a:solidFill>
                  <a:latin typeface="华文楷体" pitchFamily="2" charset="-122"/>
                  <a:ea typeface="华文楷体" pitchFamily="2" charset="-122"/>
                </a:rPr>
                <a:t>区域管控赋能方案</a:t>
              </a:r>
            </a:p>
          </p:txBody>
        </p:sp>
        <p:sp>
          <p:nvSpPr>
            <p:cNvPr id="145" name="Oval 128"/>
            <p:cNvSpPr/>
            <p:nvPr/>
          </p:nvSpPr>
          <p:spPr>
            <a:xfrm>
              <a:off x="4427984" y="3207633"/>
              <a:ext cx="219336" cy="219600"/>
            </a:xfrm>
            <a:prstGeom prst="ellipse">
              <a:avLst/>
            </a:prstGeom>
            <a:solidFill>
              <a:srgbClr val="373C64"/>
            </a:solidFill>
          </p:spPr>
          <p:txBody>
            <a:bodyPr wrap="square" lIns="0" tIns="36000" rIns="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200" b="1">
                  <a:solidFill>
                    <a:schemeClr val="bg1"/>
                  </a:solidFill>
                  <a:latin typeface="华文楷体" pitchFamily="2" charset="-122"/>
                  <a:ea typeface="华文楷体" pitchFamily="2" charset="-122"/>
                </a:rPr>
                <a:t>3</a:t>
              </a:r>
              <a:endParaRPr lang="zh-CN" altLang="en-US" sz="12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</p:grpSp>
      <p:grpSp>
        <p:nvGrpSpPr>
          <p:cNvPr id="146" name="组合 145"/>
          <p:cNvGrpSpPr/>
          <p:nvPr/>
        </p:nvGrpSpPr>
        <p:grpSpPr>
          <a:xfrm>
            <a:off x="6628825" y="3839505"/>
            <a:ext cx="2075840" cy="535981"/>
            <a:chOff x="4427984" y="3847529"/>
            <a:chExt cx="1860626" cy="475655"/>
          </a:xfrm>
        </p:grpSpPr>
        <p:sp>
          <p:nvSpPr>
            <p:cNvPr id="147" name="Rectangle 12"/>
            <p:cNvSpPr/>
            <p:nvPr/>
          </p:nvSpPr>
          <p:spPr>
            <a:xfrm>
              <a:off x="4567331" y="3847529"/>
              <a:ext cx="1721279" cy="475655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19050">
              <a:solidFill>
                <a:schemeClr val="tx2">
                  <a:lumMod val="20000"/>
                  <a:lumOff val="80000"/>
                </a:schemeClr>
              </a:solidFill>
            </a:ln>
          </p:spPr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sysClr val="windowText" lastClr="000000"/>
                  </a:solidFill>
                  <a:latin typeface="华文楷体" pitchFamily="2" charset="-122"/>
                  <a:ea typeface="华文楷体" pitchFamily="2" charset="-122"/>
                </a:rPr>
                <a:t>绩效与激励方案优化</a:t>
              </a:r>
            </a:p>
          </p:txBody>
        </p:sp>
        <p:sp>
          <p:nvSpPr>
            <p:cNvPr id="148" name="Oval 128"/>
            <p:cNvSpPr/>
            <p:nvPr/>
          </p:nvSpPr>
          <p:spPr>
            <a:xfrm>
              <a:off x="4427984" y="3976804"/>
              <a:ext cx="219336" cy="219600"/>
            </a:xfrm>
            <a:prstGeom prst="ellipse">
              <a:avLst/>
            </a:prstGeom>
            <a:solidFill>
              <a:srgbClr val="373C64"/>
            </a:solidFill>
          </p:spPr>
          <p:txBody>
            <a:bodyPr wrap="square" lIns="0" tIns="36000" rIns="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200" b="1">
                  <a:solidFill>
                    <a:schemeClr val="bg1"/>
                  </a:solidFill>
                  <a:latin typeface="华文楷体" pitchFamily="2" charset="-122"/>
                  <a:ea typeface="华文楷体" pitchFamily="2" charset="-122"/>
                </a:rPr>
                <a:t>4</a:t>
              </a:r>
              <a:endParaRPr lang="zh-CN" altLang="en-US" sz="12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</p:grpSp>
      <p:sp>
        <p:nvSpPr>
          <p:cNvPr id="149" name="矩形 148"/>
          <p:cNvSpPr/>
          <p:nvPr/>
        </p:nvSpPr>
        <p:spPr>
          <a:xfrm>
            <a:off x="359475" y="653316"/>
            <a:ext cx="5784613" cy="4222690"/>
          </a:xfrm>
          <a:prstGeom prst="rect">
            <a:avLst/>
          </a:prstGeom>
          <a:noFill/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zh-CN" altLang="en-US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50" name="矩形 149"/>
          <p:cNvSpPr/>
          <p:nvPr/>
        </p:nvSpPr>
        <p:spPr>
          <a:xfrm flipH="1">
            <a:off x="6441010" y="653316"/>
            <a:ext cx="2451470" cy="4222690"/>
          </a:xfrm>
          <a:prstGeom prst="rect">
            <a:avLst/>
          </a:prstGeom>
          <a:noFill/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zh-CN" altLang="en-US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51" name="等腰三角形 150"/>
          <p:cNvSpPr/>
          <p:nvPr/>
        </p:nvSpPr>
        <p:spPr>
          <a:xfrm rot="5400000">
            <a:off x="5710103" y="2615794"/>
            <a:ext cx="1286614" cy="380543"/>
          </a:xfrm>
          <a:prstGeom prst="triangle">
            <a:avLst/>
          </a:prstGeom>
          <a:gradFill flip="none" rotWithShape="1">
            <a:gsLst>
              <a:gs pos="0">
                <a:schemeClr val="bg1"/>
              </a:gs>
              <a:gs pos="30000">
                <a:srgbClr val="B5BED5"/>
              </a:gs>
              <a:gs pos="62000">
                <a:srgbClr val="6E779A"/>
              </a:gs>
              <a:gs pos="39000">
                <a:srgbClr val="9CA8C7"/>
              </a:gs>
              <a:gs pos="100000">
                <a:srgbClr val="373C64"/>
              </a:gs>
            </a:gsLst>
            <a:lin ang="16200000" scaled="1"/>
          </a:gradFill>
          <a:ln w="19050">
            <a:noFill/>
          </a:ln>
        </p:spPr>
        <p:txBody>
          <a:bodyPr wrap="square" lIns="36000" tIns="36000" rIns="3600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2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078110348"/>
      </p:ext>
    </p:extLst>
  </p:cSld>
  <p:clrMapOvr>
    <a:masterClrMapping/>
  </p:clrMapOvr>
  <p:transition spd="med"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" name="五边形 26"/>
          <p:cNvSpPr/>
          <p:nvPr/>
        </p:nvSpPr>
        <p:spPr>
          <a:xfrm>
            <a:off x="5724128" y="2712376"/>
            <a:ext cx="1773824" cy="357367"/>
          </a:xfrm>
          <a:prstGeom prst="homePlate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方案设计</a:t>
            </a:r>
          </a:p>
        </p:txBody>
      </p:sp>
      <p:sp>
        <p:nvSpPr>
          <p:cNvPr id="34" name="Rectangle 33"/>
          <p:cNvSpPr/>
          <p:nvPr/>
        </p:nvSpPr>
        <p:spPr>
          <a:xfrm>
            <a:off x="377627" y="3250000"/>
            <a:ext cx="7872544" cy="119395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9" name="Straight Connector 67"/>
          <p:cNvCxnSpPr/>
          <p:nvPr/>
        </p:nvCxnSpPr>
        <p:spPr>
          <a:xfrm flipH="1">
            <a:off x="4997958" y="1925808"/>
            <a:ext cx="0" cy="2513341"/>
          </a:xfrm>
          <a:prstGeom prst="line">
            <a:avLst/>
          </a:prstGeom>
          <a:ln>
            <a:solidFill>
              <a:srgbClr val="C0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五边形 25"/>
          <p:cNvSpPr/>
          <p:nvPr/>
        </p:nvSpPr>
        <p:spPr>
          <a:xfrm>
            <a:off x="5724128" y="2084759"/>
            <a:ext cx="1773824" cy="357367"/>
          </a:xfrm>
          <a:prstGeom prst="homePlate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方案设计</a:t>
            </a:r>
          </a:p>
        </p:txBody>
      </p:sp>
      <p:sp>
        <p:nvSpPr>
          <p:cNvPr id="49" name="五边形 48"/>
          <p:cNvSpPr/>
          <p:nvPr/>
        </p:nvSpPr>
        <p:spPr>
          <a:xfrm>
            <a:off x="4447034" y="2084759"/>
            <a:ext cx="1493117" cy="357367"/>
          </a:xfrm>
          <a:prstGeom prst="homePlate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高管访谈</a:t>
            </a:r>
          </a:p>
        </p:txBody>
      </p:sp>
      <p:cxnSp>
        <p:nvCxnSpPr>
          <p:cNvPr id="42" name="Straight Connector 67"/>
          <p:cNvCxnSpPr/>
          <p:nvPr/>
        </p:nvCxnSpPr>
        <p:spPr>
          <a:xfrm flipH="1">
            <a:off x="2383185" y="1899428"/>
            <a:ext cx="0" cy="2513341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" name="直接箭头连接符 1"/>
          <p:cNvCxnSpPr/>
          <p:nvPr/>
        </p:nvCxnSpPr>
        <p:spPr bwMode="auto">
          <a:xfrm>
            <a:off x="366029" y="1268839"/>
            <a:ext cx="8272084" cy="0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sp>
        <p:nvSpPr>
          <p:cNvPr id="3" name="TextBox 2"/>
          <p:cNvSpPr txBox="1"/>
          <p:nvPr/>
        </p:nvSpPr>
        <p:spPr>
          <a:xfrm>
            <a:off x="251520" y="123478"/>
            <a:ext cx="1569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>
                <a:latin typeface="华文楷体" pitchFamily="2" charset="-122"/>
                <a:ea typeface="华文楷体" pitchFamily="2" charset="-122"/>
              </a:rPr>
              <a:t>项目计划安排</a:t>
            </a:r>
          </a:p>
        </p:txBody>
      </p:sp>
      <p:sp>
        <p:nvSpPr>
          <p:cNvPr id="4" name="TextBox 43"/>
          <p:cNvSpPr>
            <a:spLocks noChangeArrowheads="1"/>
          </p:cNvSpPr>
          <p:nvPr/>
        </p:nvSpPr>
        <p:spPr bwMode="auto">
          <a:xfrm>
            <a:off x="4394141" y="1347499"/>
            <a:ext cx="1219815" cy="288147"/>
          </a:xfrm>
          <a:prstGeom prst="rect">
            <a:avLst/>
          </a:prstGeom>
          <a:noFill/>
          <a:extLst/>
        </p:spPr>
        <p:txBody>
          <a:bodyPr wrap="square" lIns="36000" tIns="36000" rIns="36000" bIns="360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第二个里程碑</a:t>
            </a:r>
            <a:endParaRPr lang="en-US" altLang="zh-CN" sz="14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5" name="TextBox 38"/>
          <p:cNvSpPr txBox="1"/>
          <p:nvPr/>
        </p:nvSpPr>
        <p:spPr>
          <a:xfrm>
            <a:off x="4666548" y="919373"/>
            <a:ext cx="675000" cy="266312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5</a:t>
            </a:r>
            <a:r>
              <a:rPr lang="zh-CN" altLang="en-US" sz="14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4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9</a:t>
            </a:r>
            <a:r>
              <a:rPr lang="zh-CN" altLang="en-US" sz="14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</a:p>
        </p:txBody>
      </p:sp>
      <p:sp>
        <p:nvSpPr>
          <p:cNvPr id="6" name="五角星 68"/>
          <p:cNvSpPr>
            <a:spLocks noChangeArrowheads="1"/>
          </p:cNvSpPr>
          <p:nvPr/>
        </p:nvSpPr>
        <p:spPr bwMode="auto">
          <a:xfrm>
            <a:off x="4906335" y="1154678"/>
            <a:ext cx="195427" cy="195767"/>
          </a:xfrm>
          <a:prstGeom prst="star5">
            <a:avLst/>
          </a:prstGeom>
          <a:solidFill>
            <a:srgbClr val="C00000"/>
          </a:solidFill>
          <a:ln>
            <a:solidFill>
              <a:srgbClr val="C00000"/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1400">
              <a:solidFill>
                <a:srgbClr val="373C64"/>
              </a:solidFill>
              <a:latin typeface="华文楷体" pitchFamily="2" charset="-122"/>
              <a:ea typeface="华文楷体" pitchFamily="2" charset="-122"/>
              <a:sym typeface="华文细黑" pitchFamily="2" charset="-122"/>
            </a:endParaRPr>
          </a:p>
        </p:txBody>
      </p:sp>
      <p:sp>
        <p:nvSpPr>
          <p:cNvPr id="7" name="Rectangle 9"/>
          <p:cNvSpPr/>
          <p:nvPr/>
        </p:nvSpPr>
        <p:spPr>
          <a:xfrm>
            <a:off x="539553" y="2079579"/>
            <a:ext cx="1800199" cy="357367"/>
          </a:xfrm>
          <a:prstGeom prst="rect">
            <a:avLst/>
          </a:prstGeom>
          <a:solidFill>
            <a:schemeClr val="bg1"/>
          </a:solidFill>
          <a:ln w="6350">
            <a:solidFill>
              <a:schemeClr val="bg1">
                <a:lumMod val="65000"/>
              </a:schemeClr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高管</a:t>
            </a:r>
            <a:r>
              <a:rPr lang="en-US" altLang="zh-CN" sz="1200" b="1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PBC</a:t>
            </a:r>
            <a:r>
              <a:rPr lang="zh-CN" altLang="en-US" sz="1200" b="1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方案优化</a:t>
            </a:r>
          </a:p>
        </p:txBody>
      </p:sp>
      <p:sp>
        <p:nvSpPr>
          <p:cNvPr id="11" name="Oval 128"/>
          <p:cNvSpPr/>
          <p:nvPr/>
        </p:nvSpPr>
        <p:spPr>
          <a:xfrm>
            <a:off x="438187" y="2181723"/>
            <a:ext cx="176954" cy="163438"/>
          </a:xfrm>
          <a:prstGeom prst="ellipse">
            <a:avLst/>
          </a:prstGeom>
          <a:solidFill>
            <a:schemeClr val="bg1">
              <a:lumMod val="75000"/>
            </a:schemeClr>
          </a:solidFill>
        </p:spPr>
        <p:txBody>
          <a:bodyPr wrap="square" lIns="0" tIns="36000" rIns="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200" b="1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1</a:t>
            </a:r>
            <a:endParaRPr lang="zh-CN" altLang="en-US" sz="1200" b="1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8" name="Rectangle 11"/>
          <p:cNvSpPr/>
          <p:nvPr/>
        </p:nvSpPr>
        <p:spPr>
          <a:xfrm>
            <a:off x="539553" y="2712376"/>
            <a:ext cx="1800199" cy="357367"/>
          </a:xfrm>
          <a:prstGeom prst="rect">
            <a:avLst/>
          </a:prstGeom>
          <a:solidFill>
            <a:schemeClr val="bg1"/>
          </a:solidFill>
          <a:ln w="6350">
            <a:solidFill>
              <a:schemeClr val="bg1">
                <a:lumMod val="65000"/>
              </a:schemeClr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目标制定流程优化</a:t>
            </a:r>
          </a:p>
        </p:txBody>
      </p:sp>
      <p:sp>
        <p:nvSpPr>
          <p:cNvPr id="12" name="Oval 128"/>
          <p:cNvSpPr/>
          <p:nvPr/>
        </p:nvSpPr>
        <p:spPr>
          <a:xfrm>
            <a:off x="443872" y="2816515"/>
            <a:ext cx="176954" cy="163438"/>
          </a:xfrm>
          <a:prstGeom prst="ellipse">
            <a:avLst/>
          </a:prstGeom>
          <a:solidFill>
            <a:schemeClr val="bg1">
              <a:lumMod val="75000"/>
            </a:schemeClr>
          </a:solidFill>
        </p:spPr>
        <p:txBody>
          <a:bodyPr wrap="square" lIns="0" tIns="36000" rIns="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200" b="1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2</a:t>
            </a:r>
            <a:endParaRPr lang="zh-CN" altLang="en-US" sz="1200" b="1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0" name="Rectangle 13"/>
          <p:cNvSpPr/>
          <p:nvPr/>
        </p:nvSpPr>
        <p:spPr>
          <a:xfrm>
            <a:off x="539553" y="3345173"/>
            <a:ext cx="1800199" cy="357367"/>
          </a:xfrm>
          <a:prstGeom prst="rect">
            <a:avLst/>
          </a:prstGeom>
          <a:solidFill>
            <a:schemeClr val="bg1"/>
          </a:solidFill>
          <a:ln w="6350">
            <a:solidFill>
              <a:schemeClr val="bg1">
                <a:lumMod val="65000"/>
              </a:schemeClr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区域管控赋能方案</a:t>
            </a:r>
          </a:p>
        </p:txBody>
      </p:sp>
      <p:sp>
        <p:nvSpPr>
          <p:cNvPr id="13" name="Oval 128"/>
          <p:cNvSpPr/>
          <p:nvPr/>
        </p:nvSpPr>
        <p:spPr>
          <a:xfrm>
            <a:off x="443872" y="3451306"/>
            <a:ext cx="176954" cy="163438"/>
          </a:xfrm>
          <a:prstGeom prst="ellipse">
            <a:avLst/>
          </a:prstGeom>
          <a:solidFill>
            <a:srgbClr val="373C64"/>
          </a:solidFill>
        </p:spPr>
        <p:txBody>
          <a:bodyPr wrap="square" lIns="0" tIns="36000" rIns="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2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endParaRPr lang="zh-CN" altLang="en-US" sz="1200" b="1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9" name="Rectangle 12"/>
          <p:cNvSpPr/>
          <p:nvPr/>
        </p:nvSpPr>
        <p:spPr>
          <a:xfrm>
            <a:off x="539553" y="3977972"/>
            <a:ext cx="1800199" cy="357367"/>
          </a:xfrm>
          <a:prstGeom prst="rect">
            <a:avLst/>
          </a:prstGeom>
          <a:solidFill>
            <a:schemeClr val="bg1"/>
          </a:solidFill>
          <a:ln w="6350">
            <a:solidFill>
              <a:schemeClr val="bg1">
                <a:lumMod val="65000"/>
              </a:schemeClr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绩效与激励方案优化</a:t>
            </a:r>
          </a:p>
        </p:txBody>
      </p:sp>
      <p:sp>
        <p:nvSpPr>
          <p:cNvPr id="14" name="Oval 128"/>
          <p:cNvSpPr/>
          <p:nvPr/>
        </p:nvSpPr>
        <p:spPr>
          <a:xfrm>
            <a:off x="438186" y="4086100"/>
            <a:ext cx="176954" cy="163438"/>
          </a:xfrm>
          <a:prstGeom prst="ellipse">
            <a:avLst/>
          </a:prstGeom>
          <a:solidFill>
            <a:srgbClr val="373C64"/>
          </a:solidFill>
        </p:spPr>
        <p:txBody>
          <a:bodyPr wrap="square" lIns="0" tIns="36000" rIns="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2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4</a:t>
            </a:r>
            <a:endParaRPr lang="zh-CN" altLang="en-US" sz="1200" b="1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7" name="五边形 16"/>
          <p:cNvSpPr/>
          <p:nvPr/>
        </p:nvSpPr>
        <p:spPr>
          <a:xfrm>
            <a:off x="2411695" y="3977972"/>
            <a:ext cx="2547533" cy="357367"/>
          </a:xfrm>
          <a:prstGeom prst="homePlate">
            <a:avLst/>
          </a:prstGeom>
          <a:solidFill>
            <a:srgbClr val="373C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r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调研及方案设计（深圳）</a:t>
            </a:r>
          </a:p>
        </p:txBody>
      </p:sp>
      <p:sp>
        <p:nvSpPr>
          <p:cNvPr id="18" name="五边形 17"/>
          <p:cNvSpPr/>
          <p:nvPr/>
        </p:nvSpPr>
        <p:spPr>
          <a:xfrm>
            <a:off x="2407956" y="3345173"/>
            <a:ext cx="2551273" cy="357367"/>
          </a:xfrm>
          <a:prstGeom prst="homePlate">
            <a:avLst/>
          </a:prstGeom>
          <a:solidFill>
            <a:srgbClr val="373C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r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调研及方案设计（深圳）</a:t>
            </a:r>
          </a:p>
        </p:txBody>
      </p:sp>
      <p:cxnSp>
        <p:nvCxnSpPr>
          <p:cNvPr id="29" name="Straight Connector 67"/>
          <p:cNvCxnSpPr/>
          <p:nvPr/>
        </p:nvCxnSpPr>
        <p:spPr>
          <a:xfrm flipH="1">
            <a:off x="7524328" y="1930617"/>
            <a:ext cx="0" cy="2513341"/>
          </a:xfrm>
          <a:prstGeom prst="line">
            <a:avLst/>
          </a:prstGeom>
          <a:ln>
            <a:solidFill>
              <a:srgbClr val="C0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43"/>
          <p:cNvSpPr>
            <a:spLocks noChangeArrowheads="1"/>
          </p:cNvSpPr>
          <p:nvPr/>
        </p:nvSpPr>
        <p:spPr bwMode="auto">
          <a:xfrm>
            <a:off x="6914421" y="1345827"/>
            <a:ext cx="1219815" cy="288147"/>
          </a:xfrm>
          <a:prstGeom prst="rect">
            <a:avLst/>
          </a:prstGeom>
          <a:noFill/>
          <a:extLst/>
        </p:spPr>
        <p:txBody>
          <a:bodyPr wrap="square" lIns="36000" tIns="36000" rIns="36000" bIns="360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结项里程碑</a:t>
            </a:r>
            <a:endParaRPr lang="en-US" altLang="zh-CN" sz="14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31" name="TextBox 38"/>
          <p:cNvSpPr txBox="1"/>
          <p:nvPr/>
        </p:nvSpPr>
        <p:spPr>
          <a:xfrm>
            <a:off x="7186828" y="917701"/>
            <a:ext cx="675000" cy="266312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6</a:t>
            </a:r>
            <a:r>
              <a:rPr lang="zh-CN" altLang="en-US" sz="14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4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8</a:t>
            </a:r>
            <a:r>
              <a:rPr lang="zh-CN" altLang="en-US" sz="14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</a:p>
        </p:txBody>
      </p:sp>
      <p:sp>
        <p:nvSpPr>
          <p:cNvPr id="32" name="五角星 68"/>
          <p:cNvSpPr>
            <a:spLocks noChangeArrowheads="1"/>
          </p:cNvSpPr>
          <p:nvPr/>
        </p:nvSpPr>
        <p:spPr bwMode="auto">
          <a:xfrm>
            <a:off x="7426615" y="1153006"/>
            <a:ext cx="195427" cy="195767"/>
          </a:xfrm>
          <a:prstGeom prst="star5">
            <a:avLst/>
          </a:prstGeom>
          <a:solidFill>
            <a:srgbClr val="C00000"/>
          </a:solidFill>
          <a:ln>
            <a:solidFill>
              <a:srgbClr val="C00000"/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1400">
              <a:solidFill>
                <a:srgbClr val="373C64"/>
              </a:solidFill>
              <a:latin typeface="华文楷体" pitchFamily="2" charset="-122"/>
              <a:ea typeface="华文楷体" pitchFamily="2" charset="-122"/>
              <a:sym typeface="华文细黑" pitchFamily="2" charset="-122"/>
            </a:endParaRPr>
          </a:p>
        </p:txBody>
      </p:sp>
      <p:sp>
        <p:nvSpPr>
          <p:cNvPr id="37" name="TextBox 43"/>
          <p:cNvSpPr>
            <a:spLocks noChangeArrowheads="1"/>
          </p:cNvSpPr>
          <p:nvPr/>
        </p:nvSpPr>
        <p:spPr bwMode="auto">
          <a:xfrm>
            <a:off x="1782738" y="1338588"/>
            <a:ext cx="1219815" cy="288147"/>
          </a:xfrm>
          <a:prstGeom prst="rect">
            <a:avLst/>
          </a:prstGeom>
          <a:noFill/>
          <a:extLst/>
        </p:spPr>
        <p:txBody>
          <a:bodyPr wrap="square" lIns="36000" tIns="36000" rIns="36000" bIns="360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第一个里程碑</a:t>
            </a:r>
            <a:endParaRPr lang="en-US" altLang="zh-CN" sz="1400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1984270" y="910462"/>
            <a:ext cx="816750" cy="266312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4</a:t>
            </a:r>
            <a:r>
              <a:rPr lang="zh-CN" altLang="en-US" sz="140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40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11</a:t>
            </a:r>
            <a:r>
              <a:rPr lang="zh-CN" altLang="en-US" sz="140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</a:p>
        </p:txBody>
      </p:sp>
      <p:sp>
        <p:nvSpPr>
          <p:cNvPr id="39" name="五角星 68"/>
          <p:cNvSpPr>
            <a:spLocks noChangeArrowheads="1"/>
          </p:cNvSpPr>
          <p:nvPr/>
        </p:nvSpPr>
        <p:spPr bwMode="auto">
          <a:xfrm>
            <a:off x="2294932" y="1145767"/>
            <a:ext cx="195427" cy="195767"/>
          </a:xfrm>
          <a:prstGeom prst="star5">
            <a:avLst/>
          </a:prstGeom>
          <a:solidFill>
            <a:schemeClr val="bg1">
              <a:lumMod val="50000"/>
            </a:schemeClr>
          </a:solidFill>
          <a:ln>
            <a:solidFill>
              <a:schemeClr val="bg1">
                <a:lumMod val="50000"/>
              </a:schemeClr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1400">
              <a:solidFill>
                <a:srgbClr val="373C64"/>
              </a:solidFill>
              <a:latin typeface="华文楷体" pitchFamily="2" charset="-122"/>
              <a:ea typeface="华文楷体" pitchFamily="2" charset="-122"/>
              <a:sym typeface="华文细黑" pitchFamily="2" charset="-122"/>
            </a:endParaRPr>
          </a:p>
        </p:txBody>
      </p:sp>
      <p:sp>
        <p:nvSpPr>
          <p:cNvPr id="43" name="五边形 42"/>
          <p:cNvSpPr/>
          <p:nvPr/>
        </p:nvSpPr>
        <p:spPr>
          <a:xfrm>
            <a:off x="2402236" y="2084759"/>
            <a:ext cx="2025748" cy="357367"/>
          </a:xfrm>
          <a:prstGeom prst="homePlate">
            <a:avLst/>
          </a:prstGeom>
          <a:solidFill>
            <a:srgbClr val="373C64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专家访谈</a:t>
            </a:r>
          </a:p>
        </p:txBody>
      </p:sp>
      <p:sp>
        <p:nvSpPr>
          <p:cNvPr id="45" name="五角星 68"/>
          <p:cNvSpPr>
            <a:spLocks noChangeArrowheads="1"/>
          </p:cNvSpPr>
          <p:nvPr/>
        </p:nvSpPr>
        <p:spPr bwMode="auto">
          <a:xfrm>
            <a:off x="4893581" y="3418977"/>
            <a:ext cx="195427" cy="195767"/>
          </a:xfrm>
          <a:prstGeom prst="star5">
            <a:avLst/>
          </a:prstGeom>
          <a:solidFill>
            <a:srgbClr val="C00000"/>
          </a:solidFill>
          <a:ln>
            <a:solidFill>
              <a:srgbClr val="C00000"/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1400">
              <a:solidFill>
                <a:srgbClr val="373C64"/>
              </a:solidFill>
              <a:latin typeface="华文楷体" pitchFamily="2" charset="-122"/>
              <a:ea typeface="华文楷体" pitchFamily="2" charset="-122"/>
              <a:sym typeface="华文细黑" pitchFamily="2" charset="-122"/>
            </a:endParaRPr>
          </a:p>
        </p:txBody>
      </p:sp>
      <p:sp>
        <p:nvSpPr>
          <p:cNvPr id="46" name="五角星 68"/>
          <p:cNvSpPr>
            <a:spLocks noChangeArrowheads="1"/>
          </p:cNvSpPr>
          <p:nvPr/>
        </p:nvSpPr>
        <p:spPr bwMode="auto">
          <a:xfrm>
            <a:off x="4909769" y="4039490"/>
            <a:ext cx="195427" cy="195767"/>
          </a:xfrm>
          <a:prstGeom prst="star5">
            <a:avLst/>
          </a:prstGeom>
          <a:solidFill>
            <a:srgbClr val="C00000"/>
          </a:solidFill>
          <a:ln>
            <a:solidFill>
              <a:srgbClr val="C00000"/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1400">
              <a:solidFill>
                <a:srgbClr val="373C64"/>
              </a:solidFill>
              <a:latin typeface="华文楷体" pitchFamily="2" charset="-122"/>
              <a:ea typeface="华文楷体" pitchFamily="2" charset="-122"/>
              <a:sym typeface="华文细黑" pitchFamily="2" charset="-122"/>
            </a:endParaRPr>
          </a:p>
        </p:txBody>
      </p:sp>
      <p:sp>
        <p:nvSpPr>
          <p:cNvPr id="47" name="五角星 68"/>
          <p:cNvSpPr>
            <a:spLocks noChangeArrowheads="1"/>
          </p:cNvSpPr>
          <p:nvPr/>
        </p:nvSpPr>
        <p:spPr bwMode="auto">
          <a:xfrm>
            <a:off x="7407759" y="2149392"/>
            <a:ext cx="195427" cy="195767"/>
          </a:xfrm>
          <a:prstGeom prst="star5">
            <a:avLst/>
          </a:prstGeom>
          <a:solidFill>
            <a:srgbClr val="C00000"/>
          </a:solidFill>
          <a:ln>
            <a:solidFill>
              <a:srgbClr val="C00000"/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1400">
              <a:solidFill>
                <a:srgbClr val="373C64"/>
              </a:solidFill>
              <a:latin typeface="华文楷体" pitchFamily="2" charset="-122"/>
              <a:ea typeface="华文楷体" pitchFamily="2" charset="-122"/>
              <a:sym typeface="华文细黑" pitchFamily="2" charset="-122"/>
            </a:endParaRPr>
          </a:p>
        </p:txBody>
      </p:sp>
      <p:sp>
        <p:nvSpPr>
          <p:cNvPr id="48" name="五角星 68"/>
          <p:cNvSpPr>
            <a:spLocks noChangeArrowheads="1"/>
          </p:cNvSpPr>
          <p:nvPr/>
        </p:nvSpPr>
        <p:spPr bwMode="auto">
          <a:xfrm>
            <a:off x="7423947" y="2769905"/>
            <a:ext cx="195427" cy="195767"/>
          </a:xfrm>
          <a:prstGeom prst="star5">
            <a:avLst/>
          </a:prstGeom>
          <a:solidFill>
            <a:srgbClr val="C00000"/>
          </a:solidFill>
          <a:ln>
            <a:solidFill>
              <a:srgbClr val="C00000"/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1400">
              <a:solidFill>
                <a:srgbClr val="373C64"/>
              </a:solidFill>
              <a:latin typeface="华文楷体" pitchFamily="2" charset="-122"/>
              <a:ea typeface="华文楷体" pitchFamily="2" charset="-122"/>
              <a:sym typeface="华文细黑" pitchFamily="2" charset="-122"/>
            </a:endParaRPr>
          </a:p>
        </p:txBody>
      </p:sp>
      <p:sp>
        <p:nvSpPr>
          <p:cNvPr id="50" name="五边形 49"/>
          <p:cNvSpPr/>
          <p:nvPr/>
        </p:nvSpPr>
        <p:spPr>
          <a:xfrm>
            <a:off x="4159002" y="2712376"/>
            <a:ext cx="1781150" cy="357367"/>
          </a:xfrm>
          <a:prstGeom prst="homePlate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专家访谈</a:t>
            </a:r>
          </a:p>
        </p:txBody>
      </p:sp>
      <p:sp>
        <p:nvSpPr>
          <p:cNvPr id="44" name="五边形 43"/>
          <p:cNvSpPr/>
          <p:nvPr/>
        </p:nvSpPr>
        <p:spPr>
          <a:xfrm>
            <a:off x="2402235" y="2712376"/>
            <a:ext cx="1737717" cy="357367"/>
          </a:xfrm>
          <a:prstGeom prst="homePlate">
            <a:avLst/>
          </a:prstGeom>
          <a:solidFill>
            <a:srgbClr val="373C64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区域调研</a:t>
            </a:r>
          </a:p>
        </p:txBody>
      </p:sp>
      <p:sp>
        <p:nvSpPr>
          <p:cNvPr id="40" name="五边形 17">
            <a:extLst>
              <a:ext uri="{FF2B5EF4-FFF2-40B4-BE49-F238E27FC236}">
                <a16:creationId xmlns:a16="http://schemas.microsoft.com/office/drawing/2014/main" xmlns="" id="{9ABFF1B7-3104-4E46-93F2-000A9992609D}"/>
              </a:ext>
            </a:extLst>
          </p:cNvPr>
          <p:cNvSpPr/>
          <p:nvPr/>
        </p:nvSpPr>
        <p:spPr>
          <a:xfrm>
            <a:off x="5152507" y="3966647"/>
            <a:ext cx="2551273" cy="357367"/>
          </a:xfrm>
          <a:prstGeom prst="homePlate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方案试点（深圳现场办公）</a:t>
            </a:r>
            <a:endParaRPr lang="zh-CN" altLang="en-US" sz="1200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1" name="五边形 17">
            <a:extLst>
              <a:ext uri="{FF2B5EF4-FFF2-40B4-BE49-F238E27FC236}">
                <a16:creationId xmlns:a16="http://schemas.microsoft.com/office/drawing/2014/main" xmlns="" id="{E913AB60-CBC0-4D36-9374-5A7DF265B9DF}"/>
              </a:ext>
            </a:extLst>
          </p:cNvPr>
          <p:cNvSpPr/>
          <p:nvPr/>
        </p:nvSpPr>
        <p:spPr>
          <a:xfrm>
            <a:off x="5173641" y="3315805"/>
            <a:ext cx="2551273" cy="357367"/>
          </a:xfrm>
          <a:prstGeom prst="homePlate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方案试点（深圳现场办公）</a:t>
            </a:r>
          </a:p>
        </p:txBody>
      </p:sp>
    </p:spTree>
    <p:extLst>
      <p:ext uri="{BB962C8B-B14F-4D97-AF65-F5344CB8AC3E}">
        <p14:creationId xmlns:p14="http://schemas.microsoft.com/office/powerpoint/2010/main" val="2937740924"/>
      </p:ext>
    </p:extLst>
  </p:cSld>
  <p:clrMapOvr>
    <a:masterClrMapping/>
  </p:clrMapOvr>
  <p:transition spd="med"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191590" y="123478"/>
            <a:ext cx="7487539" cy="323990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深圳区域调研安排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191589" y="555526"/>
            <a:ext cx="8772899" cy="585664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eaLnBrk="0" hangingPunct="0">
              <a:lnSpc>
                <a:spcPts val="2000"/>
              </a:lnSpc>
              <a:buFont typeface="Wingdings" pitchFamily="2" charset="2"/>
              <a:buChar char="n"/>
              <a:defRPr/>
            </a:pPr>
            <a:r>
              <a:rPr lang="zh-CN" altLang="en-US" sz="16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针对</a:t>
            </a:r>
            <a:r>
              <a:rPr lang="zh-CN" altLang="en-US" sz="1600" b="1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区域管控赋能方案及绩效与激励方案优化</a:t>
            </a:r>
            <a:r>
              <a:rPr lang="zh-CN" altLang="en-US" sz="16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项目组及顾问团两度深入基层进行调研，并与区域负责人开展多轮研讨，共同输出试点方案</a:t>
            </a:r>
          </a:p>
        </p:txBody>
      </p:sp>
      <p:cxnSp>
        <p:nvCxnSpPr>
          <p:cNvPr id="78" name="直接连接符 77"/>
          <p:cNvCxnSpPr/>
          <p:nvPr/>
        </p:nvCxnSpPr>
        <p:spPr>
          <a:xfrm>
            <a:off x="851967" y="1635646"/>
            <a:ext cx="7105482" cy="0"/>
          </a:xfrm>
          <a:prstGeom prst="line">
            <a:avLst/>
          </a:prstGeom>
          <a:ln>
            <a:solidFill>
              <a:srgbClr val="373C6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9" name="矩形 78"/>
          <p:cNvSpPr/>
          <p:nvPr/>
        </p:nvSpPr>
        <p:spPr>
          <a:xfrm>
            <a:off x="1367317" y="1785336"/>
            <a:ext cx="1682783" cy="490590"/>
          </a:xfrm>
          <a:prstGeom prst="rect">
            <a:avLst/>
          </a:prstGeom>
          <a:gradFill flip="none" rotWithShape="0">
            <a:gsLst>
              <a:gs pos="0">
                <a:srgbClr val="373C64">
                  <a:lumMod val="50000"/>
                  <a:lumOff val="50000"/>
                </a:srgbClr>
              </a:gs>
              <a:gs pos="80000">
                <a:srgbClr val="373C64">
                  <a:lumMod val="75000"/>
                  <a:lumOff val="25000"/>
                </a:srgbClr>
              </a:gs>
              <a:gs pos="20000">
                <a:srgbClr val="373C64">
                  <a:lumMod val="75000"/>
                  <a:lumOff val="25000"/>
                </a:srgbClr>
              </a:gs>
              <a:gs pos="50000">
                <a:srgbClr val="373C64"/>
              </a:gs>
              <a:gs pos="100000">
                <a:srgbClr val="373C64">
                  <a:lumMod val="50000"/>
                  <a:lumOff val="50000"/>
                </a:srgbClr>
              </a:gs>
            </a:gsLst>
            <a:lin ang="5400000" scaled="0"/>
          </a:gra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第一轮研讨</a:t>
            </a:r>
            <a:endParaRPr lang="en-US" altLang="zh-CN" sz="1400" b="1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80" name="矩形 79"/>
          <p:cNvSpPr/>
          <p:nvPr/>
        </p:nvSpPr>
        <p:spPr>
          <a:xfrm>
            <a:off x="1367318" y="1275606"/>
            <a:ext cx="1682782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>
                <a:latin typeface="华文楷体" pitchFamily="2" charset="-122"/>
                <a:ea typeface="华文楷体" pitchFamily="2" charset="-122"/>
              </a:rPr>
              <a:t>4.16-4.17</a:t>
            </a:r>
            <a:endParaRPr lang="zh-CN" altLang="en-US" sz="14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81" name="矩形 80"/>
          <p:cNvSpPr/>
          <p:nvPr/>
        </p:nvSpPr>
        <p:spPr>
          <a:xfrm>
            <a:off x="3736723" y="1785336"/>
            <a:ext cx="1682783" cy="490590"/>
          </a:xfrm>
          <a:prstGeom prst="rect">
            <a:avLst/>
          </a:prstGeom>
          <a:gradFill flip="none" rotWithShape="0">
            <a:gsLst>
              <a:gs pos="0">
                <a:srgbClr val="373C64">
                  <a:lumMod val="50000"/>
                  <a:lumOff val="50000"/>
                </a:srgbClr>
              </a:gs>
              <a:gs pos="80000">
                <a:srgbClr val="373C64">
                  <a:lumMod val="75000"/>
                  <a:lumOff val="25000"/>
                </a:srgbClr>
              </a:gs>
              <a:gs pos="20000">
                <a:srgbClr val="373C64">
                  <a:lumMod val="75000"/>
                  <a:lumOff val="25000"/>
                </a:srgbClr>
              </a:gs>
              <a:gs pos="50000">
                <a:srgbClr val="373C64"/>
              </a:gs>
              <a:gs pos="100000">
                <a:srgbClr val="373C64">
                  <a:lumMod val="50000"/>
                  <a:lumOff val="50000"/>
                </a:srgbClr>
              </a:gs>
            </a:gsLst>
            <a:lin ang="5400000" scaled="0"/>
          </a:gra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第二轮</a:t>
            </a:r>
            <a:r>
              <a:rPr lang="en-US" altLang="zh-CN" sz="14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 </a:t>
            </a:r>
            <a:r>
              <a:rPr lang="zh-CN" altLang="en-US" sz="14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方案讨论</a:t>
            </a:r>
          </a:p>
        </p:txBody>
      </p:sp>
      <p:sp>
        <p:nvSpPr>
          <p:cNvPr id="82" name="矩形 81"/>
          <p:cNvSpPr/>
          <p:nvPr/>
        </p:nvSpPr>
        <p:spPr>
          <a:xfrm>
            <a:off x="6106128" y="1785336"/>
            <a:ext cx="1682783" cy="490590"/>
          </a:xfrm>
          <a:prstGeom prst="rect">
            <a:avLst/>
          </a:prstGeom>
          <a:gradFill flip="none" rotWithShape="0">
            <a:gsLst>
              <a:gs pos="0">
                <a:srgbClr val="373C64">
                  <a:lumMod val="50000"/>
                  <a:lumOff val="50000"/>
                </a:srgbClr>
              </a:gs>
              <a:gs pos="80000">
                <a:srgbClr val="373C64">
                  <a:lumMod val="75000"/>
                  <a:lumOff val="25000"/>
                </a:srgbClr>
              </a:gs>
              <a:gs pos="20000">
                <a:srgbClr val="373C64">
                  <a:lumMod val="75000"/>
                  <a:lumOff val="25000"/>
                </a:srgbClr>
              </a:gs>
              <a:gs pos="50000">
                <a:srgbClr val="373C64"/>
              </a:gs>
              <a:gs pos="100000">
                <a:srgbClr val="373C64">
                  <a:lumMod val="50000"/>
                  <a:lumOff val="50000"/>
                </a:srgbClr>
              </a:gs>
            </a:gsLst>
            <a:lin ang="5400000" scaled="0"/>
          </a:gra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第三轮</a:t>
            </a:r>
            <a:r>
              <a:rPr lang="en-US" altLang="zh-CN" sz="14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  </a:t>
            </a:r>
            <a:r>
              <a:rPr lang="zh-CN" altLang="en-US" sz="14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顾问研讨</a:t>
            </a:r>
            <a:endParaRPr lang="en-US" altLang="zh-CN" sz="1400" b="1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83" name="矩形 82"/>
          <p:cNvSpPr/>
          <p:nvPr/>
        </p:nvSpPr>
        <p:spPr>
          <a:xfrm>
            <a:off x="3736723" y="1275605"/>
            <a:ext cx="1628438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>
                <a:latin typeface="华文楷体" pitchFamily="2" charset="-122"/>
                <a:ea typeface="华文楷体" pitchFamily="2" charset="-122"/>
              </a:rPr>
              <a:t>4.24-4.27</a:t>
            </a:r>
            <a:endParaRPr lang="zh-CN" altLang="en-US" sz="14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84" name="矩形 83"/>
          <p:cNvSpPr/>
          <p:nvPr/>
        </p:nvSpPr>
        <p:spPr>
          <a:xfrm>
            <a:off x="6106128" y="1275604"/>
            <a:ext cx="1635297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>
                <a:latin typeface="华文楷体" pitchFamily="2" charset="-122"/>
                <a:ea typeface="华文楷体" pitchFamily="2" charset="-122"/>
              </a:rPr>
              <a:t>4.28-5.05</a:t>
            </a:r>
            <a:endParaRPr lang="zh-CN" altLang="en-US" sz="14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85" name="等腰三角形 84"/>
          <p:cNvSpPr/>
          <p:nvPr/>
        </p:nvSpPr>
        <p:spPr>
          <a:xfrm>
            <a:off x="2136819" y="1576028"/>
            <a:ext cx="132116" cy="72008"/>
          </a:xfrm>
          <a:prstGeom prst="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等腰三角形 85"/>
          <p:cNvSpPr/>
          <p:nvPr/>
        </p:nvSpPr>
        <p:spPr>
          <a:xfrm>
            <a:off x="4484884" y="1576028"/>
            <a:ext cx="132116" cy="72008"/>
          </a:xfrm>
          <a:prstGeom prst="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7" name="等腰三角形 86"/>
          <p:cNvSpPr/>
          <p:nvPr/>
        </p:nvSpPr>
        <p:spPr>
          <a:xfrm>
            <a:off x="6881461" y="1576028"/>
            <a:ext cx="132116" cy="72008"/>
          </a:xfrm>
          <a:prstGeom prst="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" name="矩形 87"/>
          <p:cNvSpPr/>
          <p:nvPr/>
        </p:nvSpPr>
        <p:spPr>
          <a:xfrm>
            <a:off x="1367317" y="2445246"/>
            <a:ext cx="1681200" cy="2304256"/>
          </a:xfrm>
          <a:prstGeom prst="rect">
            <a:avLst/>
          </a:prstGeom>
          <a:noFill/>
          <a:ln w="635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rIns="7200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171450" indent="-171450">
              <a:buFont typeface="Wingdings" pitchFamily="2" charset="2"/>
              <a:buChar char="n"/>
            </a:pPr>
            <a:r>
              <a:rPr lang="zh-CN" altLang="en-US" sz="12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调研人员</a:t>
            </a:r>
            <a:endParaRPr lang="en-US" altLang="zh-CN" sz="1200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100" b="1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德    邦：</a:t>
            </a:r>
            <a:r>
              <a:rPr lang="zh-CN" altLang="en-US" sz="11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崔维星、李浩、郭海涛、童志文</a:t>
            </a:r>
          </a:p>
          <a:p>
            <a:pPr>
              <a:lnSpc>
                <a:spcPct val="150000"/>
              </a:lnSpc>
            </a:pPr>
            <a:r>
              <a:rPr lang="zh-CN" altLang="en-US" sz="1100" b="1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翰威特：</a:t>
            </a:r>
            <a:r>
              <a:rPr lang="zh-CN" altLang="en-US" sz="11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李文智、张宏、田志斌</a:t>
            </a:r>
            <a:endParaRPr lang="en-US" altLang="zh-CN" sz="1100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  <a:p>
            <a:endParaRPr lang="en-US" altLang="zh-CN" sz="1200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  <a:p>
            <a:endParaRPr lang="zh-CN" altLang="en-US" sz="1200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89" name="矩形 88"/>
          <p:cNvSpPr/>
          <p:nvPr/>
        </p:nvSpPr>
        <p:spPr>
          <a:xfrm>
            <a:off x="3736723" y="2445246"/>
            <a:ext cx="1681200" cy="2304256"/>
          </a:xfrm>
          <a:prstGeom prst="rect">
            <a:avLst/>
          </a:prstGeom>
          <a:noFill/>
          <a:ln w="635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rIns="7200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171450" indent="-171450">
              <a:buFont typeface="Wingdings" pitchFamily="2" charset="2"/>
              <a:buChar char="n"/>
            </a:pPr>
            <a:r>
              <a:rPr lang="zh-CN" altLang="en-US" sz="12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调研人员</a:t>
            </a:r>
            <a:endParaRPr lang="en-US" altLang="zh-CN" sz="1200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100" b="1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德    邦：</a:t>
            </a:r>
            <a:r>
              <a:rPr lang="zh-CN" altLang="en-US" sz="11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姚资、胡娇、</a:t>
            </a:r>
            <a:endParaRPr lang="en-US" altLang="zh-CN" sz="1100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1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童志文</a:t>
            </a:r>
          </a:p>
          <a:p>
            <a:pPr>
              <a:lnSpc>
                <a:spcPct val="150000"/>
              </a:lnSpc>
            </a:pPr>
            <a:r>
              <a:rPr lang="zh-CN" altLang="en-US" sz="1100" b="1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翰威特：</a:t>
            </a:r>
            <a:r>
              <a:rPr lang="zh-CN" altLang="en-US" sz="11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田志斌、邢丹丹、房晖、华毅</a:t>
            </a:r>
            <a:endParaRPr lang="en-US" altLang="zh-CN" sz="1100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  <a:p>
            <a:endParaRPr lang="en-US" altLang="zh-CN" sz="1100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  <a:p>
            <a:endParaRPr lang="zh-CN" altLang="en-US" sz="1100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90" name="矩形 89"/>
          <p:cNvSpPr/>
          <p:nvPr/>
        </p:nvSpPr>
        <p:spPr>
          <a:xfrm>
            <a:off x="6106128" y="2445246"/>
            <a:ext cx="1681200" cy="2304256"/>
          </a:xfrm>
          <a:prstGeom prst="rect">
            <a:avLst/>
          </a:prstGeom>
          <a:noFill/>
          <a:ln w="635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rIns="7200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sz="11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研讨人员</a:t>
            </a:r>
            <a:endParaRPr lang="en-US" altLang="zh-CN" sz="1100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100" b="1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参与人：</a:t>
            </a:r>
            <a:r>
              <a:rPr lang="zh-CN" altLang="en-US" sz="11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张宏、李文智、崔世君及项目组成员</a:t>
            </a:r>
          </a:p>
        </p:txBody>
      </p:sp>
      <p:grpSp>
        <p:nvGrpSpPr>
          <p:cNvPr id="91" name="组合 90"/>
          <p:cNvGrpSpPr/>
          <p:nvPr/>
        </p:nvGrpSpPr>
        <p:grpSpPr>
          <a:xfrm>
            <a:off x="1537829" y="3747168"/>
            <a:ext cx="1459692" cy="912814"/>
            <a:chOff x="1566280" y="3796352"/>
            <a:chExt cx="1459692" cy="912814"/>
          </a:xfrm>
        </p:grpSpPr>
        <p:grpSp>
          <p:nvGrpSpPr>
            <p:cNvPr id="92" name="组合 91"/>
            <p:cNvGrpSpPr/>
            <p:nvPr/>
          </p:nvGrpSpPr>
          <p:grpSpPr>
            <a:xfrm>
              <a:off x="1566280" y="3807009"/>
              <a:ext cx="371980" cy="364204"/>
              <a:chOff x="381518" y="2671076"/>
              <a:chExt cx="474425" cy="440686"/>
            </a:xfrm>
          </p:grpSpPr>
          <p:sp>
            <p:nvSpPr>
              <p:cNvPr id="104" name="Oval 26"/>
              <p:cNvSpPr>
                <a:spLocks noChangeArrowheads="1"/>
              </p:cNvSpPr>
              <p:nvPr/>
            </p:nvSpPr>
            <p:spPr bwMode="auto">
              <a:xfrm>
                <a:off x="381518" y="2671076"/>
                <a:ext cx="474425" cy="440686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bg1">
                    <a:lumMod val="75000"/>
                  </a:schemeClr>
                </a:solidFill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105" name="Freeform 262"/>
              <p:cNvSpPr/>
              <p:nvPr/>
            </p:nvSpPr>
            <p:spPr bwMode="auto">
              <a:xfrm>
                <a:off x="440935" y="2755987"/>
                <a:ext cx="251381" cy="224164"/>
              </a:xfrm>
              <a:custGeom>
                <a:gdLst>
                  <a:gd name="T0" fmla="*/ 104 w 250"/>
                  <a:gd name="T1" fmla="*/ 181 h 240"/>
                  <a:gd name="T2" fmla="*/ 91 w 250"/>
                  <a:gd name="T3" fmla="*/ 177 h 240"/>
                  <a:gd name="T4" fmla="*/ 89 w 250"/>
                  <a:gd name="T5" fmla="*/ 177 h 240"/>
                  <a:gd name="T6" fmla="*/ 88 w 250"/>
                  <a:gd name="T7" fmla="*/ 177 h 240"/>
                  <a:gd name="T8" fmla="*/ 56 w 250"/>
                  <a:gd name="T9" fmla="*/ 190 h 240"/>
                  <a:gd name="T10" fmla="*/ 65 w 250"/>
                  <a:gd name="T11" fmla="*/ 166 h 240"/>
                  <a:gd name="T12" fmla="*/ 57 w 250"/>
                  <a:gd name="T13" fmla="*/ 161 h 240"/>
                  <a:gd name="T14" fmla="*/ 22 w 250"/>
                  <a:gd name="T15" fmla="*/ 103 h 240"/>
                  <a:gd name="T16" fmla="*/ 134 w 250"/>
                  <a:gd name="T17" fmla="*/ 23 h 240"/>
                  <a:gd name="T18" fmla="*/ 219 w 250"/>
                  <a:gd name="T19" fmla="*/ 51 h 240"/>
                  <a:gd name="T20" fmla="*/ 234 w 250"/>
                  <a:gd name="T21" fmla="*/ 50 h 240"/>
                  <a:gd name="T22" fmla="*/ 250 w 250"/>
                  <a:gd name="T23" fmla="*/ 51 h 240"/>
                  <a:gd name="T24" fmla="*/ 134 w 250"/>
                  <a:gd name="T25" fmla="*/ 0 h 240"/>
                  <a:gd name="T26" fmla="*/ 0 w 250"/>
                  <a:gd name="T27" fmla="*/ 103 h 240"/>
                  <a:gd name="T28" fmla="*/ 37 w 250"/>
                  <a:gd name="T29" fmla="*/ 175 h 240"/>
                  <a:gd name="T30" fmla="*/ 15 w 250"/>
                  <a:gd name="T31" fmla="*/ 240 h 240"/>
                  <a:gd name="T32" fmla="*/ 41 w 250"/>
                  <a:gd name="T33" fmla="*/ 224 h 240"/>
                  <a:gd name="T34" fmla="*/ 87 w 250"/>
                  <a:gd name="T35" fmla="*/ 200 h 240"/>
                  <a:gd name="T36" fmla="*/ 118 w 250"/>
                  <a:gd name="T37" fmla="*/ 206 h 240"/>
                  <a:gd name="T38" fmla="*/ 104 w 250"/>
                  <a:gd name="T39" fmla="*/ 181 h 2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50" h="240">
                    <a:moveTo>
                      <a:pt x="104" y="181"/>
                    </a:moveTo>
                    <a:cubicBezTo>
                      <a:pt x="100" y="180"/>
                      <a:pt x="96" y="179"/>
                      <a:pt x="91" y="177"/>
                    </a:cubicBezTo>
                    <a:cubicBezTo>
                      <a:pt x="89" y="177"/>
                      <a:pt x="89" y="177"/>
                      <a:pt x="89" y="177"/>
                    </a:cubicBezTo>
                    <a:cubicBezTo>
                      <a:pt x="88" y="177"/>
                      <a:pt x="88" y="177"/>
                      <a:pt x="88" y="177"/>
                    </a:cubicBezTo>
                    <a:cubicBezTo>
                      <a:pt x="85" y="177"/>
                      <a:pt x="81" y="177"/>
                      <a:pt x="56" y="190"/>
                    </a:cubicBezTo>
                    <a:cubicBezTo>
                      <a:pt x="65" y="166"/>
                      <a:pt x="65" y="166"/>
                      <a:pt x="65" y="166"/>
                    </a:cubicBezTo>
                    <a:cubicBezTo>
                      <a:pt x="57" y="161"/>
                      <a:pt x="57" y="161"/>
                      <a:pt x="57" y="161"/>
                    </a:cubicBezTo>
                    <a:cubicBezTo>
                      <a:pt x="35" y="146"/>
                      <a:pt x="22" y="125"/>
                      <a:pt x="22" y="103"/>
                    </a:cubicBezTo>
                    <a:cubicBezTo>
                      <a:pt x="22" y="59"/>
                      <a:pt x="73" y="23"/>
                      <a:pt x="134" y="23"/>
                    </a:cubicBezTo>
                    <a:cubicBezTo>
                      <a:pt x="168" y="23"/>
                      <a:pt x="198" y="34"/>
                      <a:pt x="219" y="51"/>
                    </a:cubicBezTo>
                    <a:cubicBezTo>
                      <a:pt x="224" y="50"/>
                      <a:pt x="229" y="50"/>
                      <a:pt x="234" y="50"/>
                    </a:cubicBezTo>
                    <a:cubicBezTo>
                      <a:pt x="240" y="50"/>
                      <a:pt x="245" y="50"/>
                      <a:pt x="250" y="51"/>
                    </a:cubicBezTo>
                    <a:cubicBezTo>
                      <a:pt x="226" y="21"/>
                      <a:pt x="184" y="0"/>
                      <a:pt x="134" y="0"/>
                    </a:cubicBezTo>
                    <a:cubicBezTo>
                      <a:pt x="60" y="0"/>
                      <a:pt x="0" y="47"/>
                      <a:pt x="0" y="103"/>
                    </a:cubicBezTo>
                    <a:cubicBezTo>
                      <a:pt x="0" y="130"/>
                      <a:pt x="13" y="156"/>
                      <a:pt x="37" y="175"/>
                    </a:cubicBezTo>
                    <a:cubicBezTo>
                      <a:pt x="15" y="240"/>
                      <a:pt x="15" y="240"/>
                      <a:pt x="15" y="240"/>
                    </a:cubicBezTo>
                    <a:cubicBezTo>
                      <a:pt x="41" y="224"/>
                      <a:pt x="41" y="224"/>
                      <a:pt x="41" y="224"/>
                    </a:cubicBezTo>
                    <a:cubicBezTo>
                      <a:pt x="59" y="214"/>
                      <a:pt x="80" y="203"/>
                      <a:pt x="87" y="200"/>
                    </a:cubicBezTo>
                    <a:cubicBezTo>
                      <a:pt x="97" y="203"/>
                      <a:pt x="108" y="205"/>
                      <a:pt x="118" y="206"/>
                    </a:cubicBezTo>
                    <a:cubicBezTo>
                      <a:pt x="112" y="198"/>
                      <a:pt x="108" y="190"/>
                      <a:pt x="104" y="181"/>
                    </a:cubicBezTo>
                    <a:close/>
                  </a:path>
                </a:pathLst>
              </a:custGeom>
              <a:solidFill>
                <a:schemeClr val="bg1">
                  <a:lumMod val="50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106" name="Freeform 263"/>
              <p:cNvSpPr>
                <a:spLocks noEditPoints="1"/>
              </p:cNvSpPr>
              <p:nvPr/>
            </p:nvSpPr>
            <p:spPr bwMode="auto">
              <a:xfrm>
                <a:off x="552457" y="2812876"/>
                <a:ext cx="248639" cy="190200"/>
              </a:xfrm>
              <a:custGeom>
                <a:gdLst>
                  <a:gd name="T0" fmla="*/ 247 w 247"/>
                  <a:gd name="T1" fmla="*/ 92 h 203"/>
                  <a:gd name="T2" fmla="*/ 123 w 247"/>
                  <a:gd name="T3" fmla="*/ 0 h 203"/>
                  <a:gd name="T4" fmla="*/ 0 w 247"/>
                  <a:gd name="T5" fmla="*/ 92 h 203"/>
                  <a:gd name="T6" fmla="*/ 123 w 247"/>
                  <a:gd name="T7" fmla="*/ 184 h 203"/>
                  <a:gd name="T8" fmla="*/ 169 w 247"/>
                  <a:gd name="T9" fmla="*/ 177 h 203"/>
                  <a:gd name="T10" fmla="*/ 222 w 247"/>
                  <a:gd name="T11" fmla="*/ 203 h 203"/>
                  <a:gd name="T12" fmla="*/ 206 w 247"/>
                  <a:gd name="T13" fmla="*/ 159 h 203"/>
                  <a:gd name="T14" fmla="*/ 247 w 247"/>
                  <a:gd name="T15" fmla="*/ 92 h 203"/>
                  <a:gd name="T16" fmla="*/ 76 w 247"/>
                  <a:gd name="T17" fmla="*/ 105 h 203"/>
                  <a:gd name="T18" fmla="*/ 64 w 247"/>
                  <a:gd name="T19" fmla="*/ 99 h 203"/>
                  <a:gd name="T20" fmla="*/ 53 w 247"/>
                  <a:gd name="T21" fmla="*/ 105 h 203"/>
                  <a:gd name="T22" fmla="*/ 55 w 247"/>
                  <a:gd name="T23" fmla="*/ 93 h 203"/>
                  <a:gd name="T24" fmla="*/ 46 w 247"/>
                  <a:gd name="T25" fmla="*/ 84 h 203"/>
                  <a:gd name="T26" fmla="*/ 59 w 247"/>
                  <a:gd name="T27" fmla="*/ 82 h 203"/>
                  <a:gd name="T28" fmla="*/ 64 w 247"/>
                  <a:gd name="T29" fmla="*/ 71 h 203"/>
                  <a:gd name="T30" fmla="*/ 70 w 247"/>
                  <a:gd name="T31" fmla="*/ 82 h 203"/>
                  <a:gd name="T32" fmla="*/ 82 w 247"/>
                  <a:gd name="T33" fmla="*/ 84 h 203"/>
                  <a:gd name="T34" fmla="*/ 73 w 247"/>
                  <a:gd name="T35" fmla="*/ 93 h 203"/>
                  <a:gd name="T36" fmla="*/ 76 w 247"/>
                  <a:gd name="T37" fmla="*/ 105 h 203"/>
                  <a:gd name="T38" fmla="*/ 140 w 247"/>
                  <a:gd name="T39" fmla="*/ 110 h 203"/>
                  <a:gd name="T40" fmla="*/ 123 w 247"/>
                  <a:gd name="T41" fmla="*/ 101 h 203"/>
                  <a:gd name="T42" fmla="*/ 105 w 247"/>
                  <a:gd name="T43" fmla="*/ 110 h 203"/>
                  <a:gd name="T44" fmla="*/ 109 w 247"/>
                  <a:gd name="T45" fmla="*/ 91 h 203"/>
                  <a:gd name="T46" fmla="*/ 95 w 247"/>
                  <a:gd name="T47" fmla="*/ 77 h 203"/>
                  <a:gd name="T48" fmla="*/ 114 w 247"/>
                  <a:gd name="T49" fmla="*/ 74 h 203"/>
                  <a:gd name="T50" fmla="*/ 123 w 247"/>
                  <a:gd name="T51" fmla="*/ 57 h 203"/>
                  <a:gd name="T52" fmla="*/ 131 w 247"/>
                  <a:gd name="T53" fmla="*/ 74 h 203"/>
                  <a:gd name="T54" fmla="*/ 151 w 247"/>
                  <a:gd name="T55" fmla="*/ 77 h 203"/>
                  <a:gd name="T56" fmla="*/ 137 w 247"/>
                  <a:gd name="T57" fmla="*/ 91 h 203"/>
                  <a:gd name="T58" fmla="*/ 140 w 247"/>
                  <a:gd name="T59" fmla="*/ 110 h 203"/>
                  <a:gd name="T60" fmla="*/ 192 w 247"/>
                  <a:gd name="T61" fmla="*/ 105 h 203"/>
                  <a:gd name="T62" fmla="*/ 181 w 247"/>
                  <a:gd name="T63" fmla="*/ 99 h 203"/>
                  <a:gd name="T64" fmla="*/ 170 w 247"/>
                  <a:gd name="T65" fmla="*/ 105 h 203"/>
                  <a:gd name="T66" fmla="*/ 172 w 247"/>
                  <a:gd name="T67" fmla="*/ 93 h 203"/>
                  <a:gd name="T68" fmla="*/ 163 w 247"/>
                  <a:gd name="T69" fmla="*/ 84 h 203"/>
                  <a:gd name="T70" fmla="*/ 175 w 247"/>
                  <a:gd name="T71" fmla="*/ 82 h 203"/>
                  <a:gd name="T72" fmla="*/ 181 w 247"/>
                  <a:gd name="T73" fmla="*/ 71 h 203"/>
                  <a:gd name="T74" fmla="*/ 186 w 247"/>
                  <a:gd name="T75" fmla="*/ 82 h 203"/>
                  <a:gd name="T76" fmla="*/ 199 w 247"/>
                  <a:gd name="T77" fmla="*/ 84 h 203"/>
                  <a:gd name="T78" fmla="*/ 190 w 247"/>
                  <a:gd name="T79" fmla="*/ 93 h 203"/>
                  <a:gd name="T80" fmla="*/ 192 w 247"/>
                  <a:gd name="T81" fmla="*/ 105 h 20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46" h="203">
                    <a:moveTo>
                      <a:pt x="247" y="92"/>
                    </a:moveTo>
                    <a:cubicBezTo>
                      <a:pt x="247" y="41"/>
                      <a:pt x="191" y="0"/>
                      <a:pt x="123" y="0"/>
                    </a:cubicBezTo>
                    <a:cubicBezTo>
                      <a:pt x="55" y="0"/>
                      <a:pt x="0" y="41"/>
                      <a:pt x="0" y="92"/>
                    </a:cubicBezTo>
                    <a:cubicBezTo>
                      <a:pt x="0" y="143"/>
                      <a:pt x="55" y="184"/>
                      <a:pt x="123" y="184"/>
                    </a:cubicBezTo>
                    <a:cubicBezTo>
                      <a:pt x="140" y="184"/>
                      <a:pt x="155" y="181"/>
                      <a:pt x="169" y="177"/>
                    </a:cubicBezTo>
                    <a:cubicBezTo>
                      <a:pt x="174" y="175"/>
                      <a:pt x="222" y="203"/>
                      <a:pt x="222" y="203"/>
                    </a:cubicBezTo>
                    <a:cubicBezTo>
                      <a:pt x="206" y="159"/>
                      <a:pt x="206" y="159"/>
                      <a:pt x="206" y="159"/>
                    </a:cubicBezTo>
                    <a:cubicBezTo>
                      <a:pt x="231" y="143"/>
                      <a:pt x="247" y="119"/>
                      <a:pt x="247" y="92"/>
                    </a:cubicBezTo>
                    <a:close/>
                    <a:moveTo>
                      <a:pt x="76" y="105"/>
                    </a:moveTo>
                    <a:cubicBezTo>
                      <a:pt x="64" y="99"/>
                      <a:pt x="64" y="99"/>
                      <a:pt x="64" y="99"/>
                    </a:cubicBezTo>
                    <a:cubicBezTo>
                      <a:pt x="53" y="105"/>
                      <a:pt x="53" y="105"/>
                      <a:pt x="53" y="105"/>
                    </a:cubicBezTo>
                    <a:cubicBezTo>
                      <a:pt x="55" y="93"/>
                      <a:pt x="55" y="93"/>
                      <a:pt x="55" y="93"/>
                    </a:cubicBezTo>
                    <a:cubicBezTo>
                      <a:pt x="46" y="84"/>
                      <a:pt x="46" y="84"/>
                      <a:pt x="46" y="84"/>
                    </a:cubicBezTo>
                    <a:cubicBezTo>
                      <a:pt x="59" y="82"/>
                      <a:pt x="59" y="82"/>
                      <a:pt x="59" y="82"/>
                    </a:cubicBezTo>
                    <a:cubicBezTo>
                      <a:pt x="64" y="71"/>
                      <a:pt x="64" y="71"/>
                      <a:pt x="64" y="71"/>
                    </a:cubicBezTo>
                    <a:cubicBezTo>
                      <a:pt x="70" y="82"/>
                      <a:pt x="70" y="82"/>
                      <a:pt x="70" y="82"/>
                    </a:cubicBezTo>
                    <a:cubicBezTo>
                      <a:pt x="82" y="84"/>
                      <a:pt x="82" y="84"/>
                      <a:pt x="82" y="84"/>
                    </a:cubicBezTo>
                    <a:cubicBezTo>
                      <a:pt x="73" y="93"/>
                      <a:pt x="73" y="93"/>
                      <a:pt x="73" y="93"/>
                    </a:cubicBezTo>
                    <a:lnTo>
                      <a:pt x="76" y="105"/>
                    </a:lnTo>
                    <a:close/>
                    <a:moveTo>
                      <a:pt x="140" y="110"/>
                    </a:moveTo>
                    <a:cubicBezTo>
                      <a:pt x="123" y="101"/>
                      <a:pt x="123" y="101"/>
                      <a:pt x="123" y="101"/>
                    </a:cubicBezTo>
                    <a:cubicBezTo>
                      <a:pt x="105" y="110"/>
                      <a:pt x="105" y="110"/>
                      <a:pt x="105" y="110"/>
                    </a:cubicBezTo>
                    <a:cubicBezTo>
                      <a:pt x="109" y="91"/>
                      <a:pt x="109" y="91"/>
                      <a:pt x="109" y="91"/>
                    </a:cubicBezTo>
                    <a:cubicBezTo>
                      <a:pt x="95" y="77"/>
                      <a:pt x="95" y="77"/>
                      <a:pt x="95" y="77"/>
                    </a:cubicBezTo>
                    <a:cubicBezTo>
                      <a:pt x="114" y="74"/>
                      <a:pt x="114" y="74"/>
                      <a:pt x="114" y="74"/>
                    </a:cubicBezTo>
                    <a:cubicBezTo>
                      <a:pt x="123" y="57"/>
                      <a:pt x="123" y="57"/>
                      <a:pt x="123" y="57"/>
                    </a:cubicBezTo>
                    <a:cubicBezTo>
                      <a:pt x="131" y="74"/>
                      <a:pt x="131" y="74"/>
                      <a:pt x="131" y="74"/>
                    </a:cubicBezTo>
                    <a:cubicBezTo>
                      <a:pt x="151" y="77"/>
                      <a:pt x="151" y="77"/>
                      <a:pt x="151" y="77"/>
                    </a:cubicBezTo>
                    <a:cubicBezTo>
                      <a:pt x="137" y="91"/>
                      <a:pt x="137" y="91"/>
                      <a:pt x="137" y="91"/>
                    </a:cubicBezTo>
                    <a:lnTo>
                      <a:pt x="140" y="110"/>
                    </a:lnTo>
                    <a:close/>
                    <a:moveTo>
                      <a:pt x="192" y="105"/>
                    </a:moveTo>
                    <a:cubicBezTo>
                      <a:pt x="181" y="99"/>
                      <a:pt x="181" y="99"/>
                      <a:pt x="181" y="99"/>
                    </a:cubicBezTo>
                    <a:cubicBezTo>
                      <a:pt x="170" y="105"/>
                      <a:pt x="170" y="105"/>
                      <a:pt x="170" y="105"/>
                    </a:cubicBezTo>
                    <a:cubicBezTo>
                      <a:pt x="172" y="93"/>
                      <a:pt x="172" y="93"/>
                      <a:pt x="172" y="93"/>
                    </a:cubicBezTo>
                    <a:cubicBezTo>
                      <a:pt x="163" y="84"/>
                      <a:pt x="163" y="84"/>
                      <a:pt x="163" y="84"/>
                    </a:cubicBezTo>
                    <a:cubicBezTo>
                      <a:pt x="175" y="82"/>
                      <a:pt x="175" y="82"/>
                      <a:pt x="175" y="82"/>
                    </a:cubicBezTo>
                    <a:cubicBezTo>
                      <a:pt x="181" y="71"/>
                      <a:pt x="181" y="71"/>
                      <a:pt x="181" y="71"/>
                    </a:cubicBezTo>
                    <a:cubicBezTo>
                      <a:pt x="186" y="82"/>
                      <a:pt x="186" y="82"/>
                      <a:pt x="186" y="82"/>
                    </a:cubicBezTo>
                    <a:cubicBezTo>
                      <a:pt x="199" y="84"/>
                      <a:pt x="199" y="84"/>
                      <a:pt x="199" y="84"/>
                    </a:cubicBezTo>
                    <a:cubicBezTo>
                      <a:pt x="190" y="93"/>
                      <a:pt x="190" y="93"/>
                      <a:pt x="190" y="93"/>
                    </a:cubicBezTo>
                    <a:lnTo>
                      <a:pt x="192" y="105"/>
                    </a:lnTo>
                    <a:close/>
                  </a:path>
                </a:pathLst>
              </a:custGeom>
              <a:solidFill>
                <a:srgbClr val="42495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93" name="TextBox 92"/>
            <p:cNvSpPr txBox="1"/>
            <p:nvPr/>
          </p:nvSpPr>
          <p:spPr>
            <a:xfrm>
              <a:off x="1654447" y="3796352"/>
              <a:ext cx="1337320" cy="442035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现场访谈</a:t>
              </a:r>
              <a:endParaRPr lang="en-US" altLang="zh-CN" sz="12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  <a:p>
              <a:pPr algn="ctr"/>
              <a:r>
                <a:rPr lang="zh-CN" altLang="en-US" sz="12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（</a:t>
              </a:r>
              <a:r>
                <a:rPr lang="en-US" altLang="zh-CN" sz="12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23</a:t>
              </a:r>
              <a:r>
                <a:rPr lang="zh-CN" altLang="en-US" sz="12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人）</a:t>
              </a:r>
            </a:p>
          </p:txBody>
        </p:sp>
        <p:grpSp>
          <p:nvGrpSpPr>
            <p:cNvPr id="94" name="组合 93"/>
            <p:cNvGrpSpPr/>
            <p:nvPr/>
          </p:nvGrpSpPr>
          <p:grpSpPr>
            <a:xfrm>
              <a:off x="1566280" y="4299942"/>
              <a:ext cx="371980" cy="364204"/>
              <a:chOff x="5203298" y="2048644"/>
              <a:chExt cx="474425" cy="440686"/>
            </a:xfrm>
          </p:grpSpPr>
          <p:sp>
            <p:nvSpPr>
              <p:cNvPr id="96" name="Oval 26"/>
              <p:cNvSpPr>
                <a:spLocks noChangeArrowheads="1"/>
              </p:cNvSpPr>
              <p:nvPr/>
            </p:nvSpPr>
            <p:spPr bwMode="auto">
              <a:xfrm>
                <a:off x="5203298" y="2048644"/>
                <a:ext cx="474425" cy="440686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bg1">
                    <a:lumMod val="75000"/>
                  </a:schemeClr>
                </a:solidFill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>
                  <a:solidFill>
                    <a:prstClr val="black"/>
                  </a:solidFill>
                </a:endParaRPr>
              </a:p>
            </p:txBody>
          </p:sp>
          <p:grpSp>
            <p:nvGrpSpPr>
              <p:cNvPr id="97" name="组合 96"/>
              <p:cNvGrpSpPr/>
              <p:nvPr/>
            </p:nvGrpSpPr>
            <p:grpSpPr>
              <a:xfrm>
                <a:off x="5292080" y="2111493"/>
                <a:ext cx="298450" cy="268287"/>
                <a:chOff x="3166789" y="3262040"/>
                <a:chExt cx="298450" cy="268287"/>
              </a:xfrm>
              <a:solidFill>
                <a:srgbClr val="373C64"/>
              </a:solidFill>
            </p:grpSpPr>
            <p:sp>
              <p:nvSpPr>
                <p:cNvPr id="98" name="Freeform 497"/>
                <p:cNvSpPr/>
                <p:nvPr/>
              </p:nvSpPr>
              <p:spPr bwMode="auto">
                <a:xfrm>
                  <a:off x="3179489" y="3350940"/>
                  <a:ext cx="74613" cy="71438"/>
                </a:xfrm>
                <a:custGeom>
                  <a:gdLst>
                    <a:gd name="T0" fmla="*/ 23 w 47"/>
                    <a:gd name="T1" fmla="*/ 45 h 45"/>
                    <a:gd name="T2" fmla="*/ 23 w 47"/>
                    <a:gd name="T3" fmla="*/ 45 h 45"/>
                    <a:gd name="T4" fmla="*/ 33 w 47"/>
                    <a:gd name="T5" fmla="*/ 43 h 45"/>
                    <a:gd name="T6" fmla="*/ 40 w 47"/>
                    <a:gd name="T7" fmla="*/ 38 h 45"/>
                    <a:gd name="T8" fmla="*/ 45 w 47"/>
                    <a:gd name="T9" fmla="*/ 32 h 45"/>
                    <a:gd name="T10" fmla="*/ 47 w 47"/>
                    <a:gd name="T11" fmla="*/ 23 h 45"/>
                    <a:gd name="T12" fmla="*/ 47 w 47"/>
                    <a:gd name="T13" fmla="*/ 23 h 45"/>
                    <a:gd name="T14" fmla="*/ 45 w 47"/>
                    <a:gd name="T15" fmla="*/ 14 h 45"/>
                    <a:gd name="T16" fmla="*/ 40 w 47"/>
                    <a:gd name="T17" fmla="*/ 7 h 45"/>
                    <a:gd name="T18" fmla="*/ 33 w 47"/>
                    <a:gd name="T19" fmla="*/ 2 h 45"/>
                    <a:gd name="T20" fmla="*/ 23 w 47"/>
                    <a:gd name="T21" fmla="*/ 0 h 45"/>
                    <a:gd name="T22" fmla="*/ 23 w 47"/>
                    <a:gd name="T23" fmla="*/ 0 h 45"/>
                    <a:gd name="T24" fmla="*/ 15 w 47"/>
                    <a:gd name="T25" fmla="*/ 2 h 45"/>
                    <a:gd name="T26" fmla="*/ 7 w 47"/>
                    <a:gd name="T27" fmla="*/ 7 h 45"/>
                    <a:gd name="T28" fmla="*/ 2 w 47"/>
                    <a:gd name="T29" fmla="*/ 14 h 45"/>
                    <a:gd name="T30" fmla="*/ 0 w 47"/>
                    <a:gd name="T31" fmla="*/ 23 h 45"/>
                    <a:gd name="T32" fmla="*/ 0 w 47"/>
                    <a:gd name="T33" fmla="*/ 23 h 45"/>
                    <a:gd name="T34" fmla="*/ 2 w 47"/>
                    <a:gd name="T35" fmla="*/ 32 h 45"/>
                    <a:gd name="T36" fmla="*/ 7 w 47"/>
                    <a:gd name="T37" fmla="*/ 38 h 45"/>
                    <a:gd name="T38" fmla="*/ 15 w 47"/>
                    <a:gd name="T39" fmla="*/ 43 h 45"/>
                    <a:gd name="T40" fmla="*/ 23 w 47"/>
                    <a:gd name="T41" fmla="*/ 45 h 45"/>
                    <a:gd name="T42" fmla="*/ 23 w 47"/>
                    <a:gd name="T43" fmla="*/ 45 h 4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</a:cxnLst>
                  <a:rect l="0" t="0" r="r" b="b"/>
                  <a:pathLst>
                    <a:path w="47" h="45">
                      <a:moveTo>
                        <a:pt x="23" y="45"/>
                      </a:moveTo>
                      <a:lnTo>
                        <a:pt x="23" y="45"/>
                      </a:lnTo>
                      <a:lnTo>
                        <a:pt x="33" y="43"/>
                      </a:lnTo>
                      <a:lnTo>
                        <a:pt x="40" y="38"/>
                      </a:lnTo>
                      <a:lnTo>
                        <a:pt x="45" y="32"/>
                      </a:lnTo>
                      <a:lnTo>
                        <a:pt x="47" y="23"/>
                      </a:lnTo>
                      <a:lnTo>
                        <a:pt x="47" y="23"/>
                      </a:lnTo>
                      <a:lnTo>
                        <a:pt x="45" y="14"/>
                      </a:lnTo>
                      <a:lnTo>
                        <a:pt x="40" y="7"/>
                      </a:lnTo>
                      <a:lnTo>
                        <a:pt x="33" y="2"/>
                      </a:lnTo>
                      <a:lnTo>
                        <a:pt x="23" y="0"/>
                      </a:lnTo>
                      <a:lnTo>
                        <a:pt x="23" y="0"/>
                      </a:lnTo>
                      <a:lnTo>
                        <a:pt x="15" y="2"/>
                      </a:lnTo>
                      <a:lnTo>
                        <a:pt x="7" y="7"/>
                      </a:lnTo>
                      <a:lnTo>
                        <a:pt x="2" y="14"/>
                      </a:lnTo>
                      <a:lnTo>
                        <a:pt x="0" y="23"/>
                      </a:lnTo>
                      <a:lnTo>
                        <a:pt x="0" y="23"/>
                      </a:lnTo>
                      <a:lnTo>
                        <a:pt x="2" y="32"/>
                      </a:lnTo>
                      <a:lnTo>
                        <a:pt x="7" y="38"/>
                      </a:lnTo>
                      <a:lnTo>
                        <a:pt x="15" y="43"/>
                      </a:lnTo>
                      <a:lnTo>
                        <a:pt x="23" y="45"/>
                      </a:lnTo>
                      <a:lnTo>
                        <a:pt x="23" y="45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99" name="Freeform 498"/>
                <p:cNvSpPr/>
                <p:nvPr/>
              </p:nvSpPr>
              <p:spPr bwMode="auto">
                <a:xfrm>
                  <a:off x="3166789" y="3435077"/>
                  <a:ext cx="101600" cy="95250"/>
                </a:xfrm>
                <a:custGeom>
                  <a:gdLst>
                    <a:gd name="T0" fmla="*/ 31 w 64"/>
                    <a:gd name="T1" fmla="*/ 0 h 60"/>
                    <a:gd name="T2" fmla="*/ 31 w 64"/>
                    <a:gd name="T3" fmla="*/ 0 h 60"/>
                    <a:gd name="T4" fmla="*/ 25 w 64"/>
                    <a:gd name="T5" fmla="*/ 0 h 60"/>
                    <a:gd name="T6" fmla="*/ 20 w 64"/>
                    <a:gd name="T7" fmla="*/ 2 h 60"/>
                    <a:gd name="T8" fmla="*/ 13 w 64"/>
                    <a:gd name="T9" fmla="*/ 5 h 60"/>
                    <a:gd name="T10" fmla="*/ 8 w 64"/>
                    <a:gd name="T11" fmla="*/ 8 h 60"/>
                    <a:gd name="T12" fmla="*/ 5 w 64"/>
                    <a:gd name="T13" fmla="*/ 13 h 60"/>
                    <a:gd name="T14" fmla="*/ 2 w 64"/>
                    <a:gd name="T15" fmla="*/ 18 h 60"/>
                    <a:gd name="T16" fmla="*/ 0 w 64"/>
                    <a:gd name="T17" fmla="*/ 25 h 60"/>
                    <a:gd name="T18" fmla="*/ 0 w 64"/>
                    <a:gd name="T19" fmla="*/ 32 h 60"/>
                    <a:gd name="T20" fmla="*/ 0 w 64"/>
                    <a:gd name="T21" fmla="*/ 60 h 60"/>
                    <a:gd name="T22" fmla="*/ 64 w 64"/>
                    <a:gd name="T23" fmla="*/ 60 h 60"/>
                    <a:gd name="T24" fmla="*/ 64 w 64"/>
                    <a:gd name="T25" fmla="*/ 32 h 60"/>
                    <a:gd name="T26" fmla="*/ 64 w 64"/>
                    <a:gd name="T27" fmla="*/ 32 h 60"/>
                    <a:gd name="T28" fmla="*/ 63 w 64"/>
                    <a:gd name="T29" fmla="*/ 25 h 60"/>
                    <a:gd name="T30" fmla="*/ 61 w 64"/>
                    <a:gd name="T31" fmla="*/ 18 h 60"/>
                    <a:gd name="T32" fmla="*/ 58 w 64"/>
                    <a:gd name="T33" fmla="*/ 13 h 60"/>
                    <a:gd name="T34" fmla="*/ 55 w 64"/>
                    <a:gd name="T35" fmla="*/ 8 h 60"/>
                    <a:gd name="T36" fmla="*/ 50 w 64"/>
                    <a:gd name="T37" fmla="*/ 5 h 60"/>
                    <a:gd name="T38" fmla="*/ 45 w 64"/>
                    <a:gd name="T39" fmla="*/ 2 h 60"/>
                    <a:gd name="T40" fmla="*/ 38 w 64"/>
                    <a:gd name="T41" fmla="*/ 0 h 60"/>
                    <a:gd name="T42" fmla="*/ 31 w 64"/>
                    <a:gd name="T43" fmla="*/ 0 h 60"/>
                    <a:gd name="T44" fmla="*/ 31 w 64"/>
                    <a:gd name="T45" fmla="*/ 0 h 60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64" h="60">
                      <a:moveTo>
                        <a:pt x="31" y="0"/>
                      </a:moveTo>
                      <a:lnTo>
                        <a:pt x="31" y="0"/>
                      </a:lnTo>
                      <a:lnTo>
                        <a:pt x="25" y="0"/>
                      </a:lnTo>
                      <a:lnTo>
                        <a:pt x="20" y="2"/>
                      </a:lnTo>
                      <a:lnTo>
                        <a:pt x="13" y="5"/>
                      </a:lnTo>
                      <a:lnTo>
                        <a:pt x="8" y="8"/>
                      </a:lnTo>
                      <a:lnTo>
                        <a:pt x="5" y="13"/>
                      </a:lnTo>
                      <a:lnTo>
                        <a:pt x="2" y="18"/>
                      </a:lnTo>
                      <a:lnTo>
                        <a:pt x="0" y="25"/>
                      </a:lnTo>
                      <a:lnTo>
                        <a:pt x="0" y="32"/>
                      </a:lnTo>
                      <a:lnTo>
                        <a:pt x="0" y="60"/>
                      </a:lnTo>
                      <a:lnTo>
                        <a:pt x="64" y="60"/>
                      </a:lnTo>
                      <a:lnTo>
                        <a:pt x="64" y="32"/>
                      </a:lnTo>
                      <a:lnTo>
                        <a:pt x="64" y="32"/>
                      </a:lnTo>
                      <a:lnTo>
                        <a:pt x="63" y="25"/>
                      </a:lnTo>
                      <a:lnTo>
                        <a:pt x="61" y="18"/>
                      </a:lnTo>
                      <a:lnTo>
                        <a:pt x="58" y="13"/>
                      </a:lnTo>
                      <a:lnTo>
                        <a:pt x="55" y="8"/>
                      </a:lnTo>
                      <a:lnTo>
                        <a:pt x="50" y="5"/>
                      </a:lnTo>
                      <a:lnTo>
                        <a:pt x="45" y="2"/>
                      </a:lnTo>
                      <a:lnTo>
                        <a:pt x="38" y="0"/>
                      </a:lnTo>
                      <a:lnTo>
                        <a:pt x="31" y="0"/>
                      </a:lnTo>
                      <a:lnTo>
                        <a:pt x="31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00" name="Freeform 499"/>
                <p:cNvSpPr/>
                <p:nvPr/>
              </p:nvSpPr>
              <p:spPr bwMode="auto">
                <a:xfrm>
                  <a:off x="3379514" y="3350940"/>
                  <a:ext cx="69850" cy="71438"/>
                </a:xfrm>
                <a:custGeom>
                  <a:gdLst>
                    <a:gd name="T0" fmla="*/ 23 w 44"/>
                    <a:gd name="T1" fmla="*/ 45 h 45"/>
                    <a:gd name="T2" fmla="*/ 23 w 44"/>
                    <a:gd name="T3" fmla="*/ 45 h 45"/>
                    <a:gd name="T4" fmla="*/ 31 w 44"/>
                    <a:gd name="T5" fmla="*/ 43 h 45"/>
                    <a:gd name="T6" fmla="*/ 38 w 44"/>
                    <a:gd name="T7" fmla="*/ 38 h 45"/>
                    <a:gd name="T8" fmla="*/ 43 w 44"/>
                    <a:gd name="T9" fmla="*/ 32 h 45"/>
                    <a:gd name="T10" fmla="*/ 44 w 44"/>
                    <a:gd name="T11" fmla="*/ 23 h 45"/>
                    <a:gd name="T12" fmla="*/ 44 w 44"/>
                    <a:gd name="T13" fmla="*/ 23 h 45"/>
                    <a:gd name="T14" fmla="*/ 43 w 44"/>
                    <a:gd name="T15" fmla="*/ 14 h 45"/>
                    <a:gd name="T16" fmla="*/ 38 w 44"/>
                    <a:gd name="T17" fmla="*/ 7 h 45"/>
                    <a:gd name="T18" fmla="*/ 31 w 44"/>
                    <a:gd name="T19" fmla="*/ 2 h 45"/>
                    <a:gd name="T20" fmla="*/ 23 w 44"/>
                    <a:gd name="T21" fmla="*/ 0 h 45"/>
                    <a:gd name="T22" fmla="*/ 23 w 44"/>
                    <a:gd name="T23" fmla="*/ 0 h 45"/>
                    <a:gd name="T24" fmla="*/ 13 w 44"/>
                    <a:gd name="T25" fmla="*/ 2 h 45"/>
                    <a:gd name="T26" fmla="*/ 6 w 44"/>
                    <a:gd name="T27" fmla="*/ 7 h 45"/>
                    <a:gd name="T28" fmla="*/ 2 w 44"/>
                    <a:gd name="T29" fmla="*/ 14 h 45"/>
                    <a:gd name="T30" fmla="*/ 0 w 44"/>
                    <a:gd name="T31" fmla="*/ 23 h 45"/>
                    <a:gd name="T32" fmla="*/ 0 w 44"/>
                    <a:gd name="T33" fmla="*/ 23 h 45"/>
                    <a:gd name="T34" fmla="*/ 2 w 44"/>
                    <a:gd name="T35" fmla="*/ 32 h 45"/>
                    <a:gd name="T36" fmla="*/ 6 w 44"/>
                    <a:gd name="T37" fmla="*/ 38 h 45"/>
                    <a:gd name="T38" fmla="*/ 13 w 44"/>
                    <a:gd name="T39" fmla="*/ 43 h 45"/>
                    <a:gd name="T40" fmla="*/ 23 w 44"/>
                    <a:gd name="T41" fmla="*/ 45 h 45"/>
                    <a:gd name="T42" fmla="*/ 23 w 44"/>
                    <a:gd name="T43" fmla="*/ 45 h 4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</a:cxnLst>
                  <a:rect l="0" t="0" r="r" b="b"/>
                  <a:pathLst>
                    <a:path w="44" h="45">
                      <a:moveTo>
                        <a:pt x="23" y="45"/>
                      </a:moveTo>
                      <a:lnTo>
                        <a:pt x="23" y="45"/>
                      </a:lnTo>
                      <a:lnTo>
                        <a:pt x="31" y="43"/>
                      </a:lnTo>
                      <a:lnTo>
                        <a:pt x="38" y="38"/>
                      </a:lnTo>
                      <a:lnTo>
                        <a:pt x="43" y="32"/>
                      </a:lnTo>
                      <a:lnTo>
                        <a:pt x="44" y="23"/>
                      </a:lnTo>
                      <a:lnTo>
                        <a:pt x="44" y="23"/>
                      </a:lnTo>
                      <a:lnTo>
                        <a:pt x="43" y="14"/>
                      </a:lnTo>
                      <a:lnTo>
                        <a:pt x="38" y="7"/>
                      </a:lnTo>
                      <a:lnTo>
                        <a:pt x="31" y="2"/>
                      </a:lnTo>
                      <a:lnTo>
                        <a:pt x="23" y="0"/>
                      </a:lnTo>
                      <a:lnTo>
                        <a:pt x="23" y="0"/>
                      </a:lnTo>
                      <a:lnTo>
                        <a:pt x="13" y="2"/>
                      </a:lnTo>
                      <a:lnTo>
                        <a:pt x="6" y="7"/>
                      </a:lnTo>
                      <a:lnTo>
                        <a:pt x="2" y="14"/>
                      </a:lnTo>
                      <a:lnTo>
                        <a:pt x="0" y="23"/>
                      </a:lnTo>
                      <a:lnTo>
                        <a:pt x="0" y="23"/>
                      </a:lnTo>
                      <a:lnTo>
                        <a:pt x="2" y="32"/>
                      </a:lnTo>
                      <a:lnTo>
                        <a:pt x="6" y="38"/>
                      </a:lnTo>
                      <a:lnTo>
                        <a:pt x="13" y="43"/>
                      </a:lnTo>
                      <a:lnTo>
                        <a:pt x="23" y="45"/>
                      </a:lnTo>
                      <a:lnTo>
                        <a:pt x="23" y="45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01" name="Freeform 500"/>
                <p:cNvSpPr/>
                <p:nvPr/>
              </p:nvSpPr>
              <p:spPr bwMode="auto">
                <a:xfrm>
                  <a:off x="3363639" y="3435077"/>
                  <a:ext cx="101600" cy="95250"/>
                </a:xfrm>
                <a:custGeom>
                  <a:gdLst>
                    <a:gd name="T0" fmla="*/ 33 w 64"/>
                    <a:gd name="T1" fmla="*/ 0 h 60"/>
                    <a:gd name="T2" fmla="*/ 33 w 64"/>
                    <a:gd name="T3" fmla="*/ 0 h 60"/>
                    <a:gd name="T4" fmla="*/ 26 w 64"/>
                    <a:gd name="T5" fmla="*/ 0 h 60"/>
                    <a:gd name="T6" fmla="*/ 20 w 64"/>
                    <a:gd name="T7" fmla="*/ 2 h 60"/>
                    <a:gd name="T8" fmla="*/ 15 w 64"/>
                    <a:gd name="T9" fmla="*/ 5 h 60"/>
                    <a:gd name="T10" fmla="*/ 10 w 64"/>
                    <a:gd name="T11" fmla="*/ 8 h 60"/>
                    <a:gd name="T12" fmla="*/ 5 w 64"/>
                    <a:gd name="T13" fmla="*/ 13 h 60"/>
                    <a:gd name="T14" fmla="*/ 3 w 64"/>
                    <a:gd name="T15" fmla="*/ 18 h 60"/>
                    <a:gd name="T16" fmla="*/ 0 w 64"/>
                    <a:gd name="T17" fmla="*/ 25 h 60"/>
                    <a:gd name="T18" fmla="*/ 0 w 64"/>
                    <a:gd name="T19" fmla="*/ 32 h 60"/>
                    <a:gd name="T20" fmla="*/ 0 w 64"/>
                    <a:gd name="T21" fmla="*/ 60 h 60"/>
                    <a:gd name="T22" fmla="*/ 64 w 64"/>
                    <a:gd name="T23" fmla="*/ 60 h 60"/>
                    <a:gd name="T24" fmla="*/ 64 w 64"/>
                    <a:gd name="T25" fmla="*/ 32 h 60"/>
                    <a:gd name="T26" fmla="*/ 64 w 64"/>
                    <a:gd name="T27" fmla="*/ 32 h 60"/>
                    <a:gd name="T28" fmla="*/ 64 w 64"/>
                    <a:gd name="T29" fmla="*/ 25 h 60"/>
                    <a:gd name="T30" fmla="*/ 63 w 64"/>
                    <a:gd name="T31" fmla="*/ 18 h 60"/>
                    <a:gd name="T32" fmla="*/ 59 w 64"/>
                    <a:gd name="T33" fmla="*/ 13 h 60"/>
                    <a:gd name="T34" fmla="*/ 54 w 64"/>
                    <a:gd name="T35" fmla="*/ 8 h 60"/>
                    <a:gd name="T36" fmla="*/ 50 w 64"/>
                    <a:gd name="T37" fmla="*/ 5 h 60"/>
                    <a:gd name="T38" fmla="*/ 45 w 64"/>
                    <a:gd name="T39" fmla="*/ 2 h 60"/>
                    <a:gd name="T40" fmla="*/ 38 w 64"/>
                    <a:gd name="T41" fmla="*/ 0 h 60"/>
                    <a:gd name="T42" fmla="*/ 33 w 64"/>
                    <a:gd name="T43" fmla="*/ 0 h 60"/>
                    <a:gd name="T44" fmla="*/ 33 w 64"/>
                    <a:gd name="T45" fmla="*/ 0 h 60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64" h="60">
                      <a:moveTo>
                        <a:pt x="33" y="0"/>
                      </a:moveTo>
                      <a:lnTo>
                        <a:pt x="33" y="0"/>
                      </a:lnTo>
                      <a:lnTo>
                        <a:pt x="26" y="0"/>
                      </a:lnTo>
                      <a:lnTo>
                        <a:pt x="20" y="2"/>
                      </a:lnTo>
                      <a:lnTo>
                        <a:pt x="15" y="5"/>
                      </a:lnTo>
                      <a:lnTo>
                        <a:pt x="10" y="8"/>
                      </a:lnTo>
                      <a:lnTo>
                        <a:pt x="5" y="13"/>
                      </a:lnTo>
                      <a:lnTo>
                        <a:pt x="3" y="18"/>
                      </a:lnTo>
                      <a:lnTo>
                        <a:pt x="0" y="25"/>
                      </a:lnTo>
                      <a:lnTo>
                        <a:pt x="0" y="32"/>
                      </a:lnTo>
                      <a:lnTo>
                        <a:pt x="0" y="60"/>
                      </a:lnTo>
                      <a:lnTo>
                        <a:pt x="64" y="60"/>
                      </a:lnTo>
                      <a:lnTo>
                        <a:pt x="64" y="32"/>
                      </a:lnTo>
                      <a:lnTo>
                        <a:pt x="64" y="32"/>
                      </a:lnTo>
                      <a:lnTo>
                        <a:pt x="64" y="25"/>
                      </a:lnTo>
                      <a:lnTo>
                        <a:pt x="63" y="18"/>
                      </a:lnTo>
                      <a:lnTo>
                        <a:pt x="59" y="13"/>
                      </a:lnTo>
                      <a:lnTo>
                        <a:pt x="54" y="8"/>
                      </a:lnTo>
                      <a:lnTo>
                        <a:pt x="50" y="5"/>
                      </a:lnTo>
                      <a:lnTo>
                        <a:pt x="45" y="2"/>
                      </a:lnTo>
                      <a:lnTo>
                        <a:pt x="38" y="0"/>
                      </a:lnTo>
                      <a:lnTo>
                        <a:pt x="33" y="0"/>
                      </a:lnTo>
                      <a:lnTo>
                        <a:pt x="33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02" name="Freeform 501"/>
                <p:cNvSpPr/>
                <p:nvPr/>
              </p:nvSpPr>
              <p:spPr bwMode="auto">
                <a:xfrm>
                  <a:off x="3279501" y="3262040"/>
                  <a:ext cx="73025" cy="73025"/>
                </a:xfrm>
                <a:custGeom>
                  <a:gdLst>
                    <a:gd name="T0" fmla="*/ 23 w 46"/>
                    <a:gd name="T1" fmla="*/ 46 h 46"/>
                    <a:gd name="T2" fmla="*/ 23 w 46"/>
                    <a:gd name="T3" fmla="*/ 46 h 46"/>
                    <a:gd name="T4" fmla="*/ 31 w 46"/>
                    <a:gd name="T5" fmla="*/ 45 h 46"/>
                    <a:gd name="T6" fmla="*/ 40 w 46"/>
                    <a:gd name="T7" fmla="*/ 40 h 46"/>
                    <a:gd name="T8" fmla="*/ 45 w 46"/>
                    <a:gd name="T9" fmla="*/ 31 h 46"/>
                    <a:gd name="T10" fmla="*/ 46 w 46"/>
                    <a:gd name="T11" fmla="*/ 23 h 46"/>
                    <a:gd name="T12" fmla="*/ 46 w 46"/>
                    <a:gd name="T13" fmla="*/ 23 h 46"/>
                    <a:gd name="T14" fmla="*/ 45 w 46"/>
                    <a:gd name="T15" fmla="*/ 13 h 46"/>
                    <a:gd name="T16" fmla="*/ 40 w 46"/>
                    <a:gd name="T17" fmla="*/ 7 h 46"/>
                    <a:gd name="T18" fmla="*/ 31 w 46"/>
                    <a:gd name="T19" fmla="*/ 2 h 46"/>
                    <a:gd name="T20" fmla="*/ 23 w 46"/>
                    <a:gd name="T21" fmla="*/ 0 h 46"/>
                    <a:gd name="T22" fmla="*/ 23 w 46"/>
                    <a:gd name="T23" fmla="*/ 0 h 46"/>
                    <a:gd name="T24" fmla="*/ 13 w 46"/>
                    <a:gd name="T25" fmla="*/ 2 h 46"/>
                    <a:gd name="T26" fmla="*/ 7 w 46"/>
                    <a:gd name="T27" fmla="*/ 7 h 46"/>
                    <a:gd name="T28" fmla="*/ 2 w 46"/>
                    <a:gd name="T29" fmla="*/ 13 h 46"/>
                    <a:gd name="T30" fmla="*/ 0 w 46"/>
                    <a:gd name="T31" fmla="*/ 23 h 46"/>
                    <a:gd name="T32" fmla="*/ 0 w 46"/>
                    <a:gd name="T33" fmla="*/ 23 h 46"/>
                    <a:gd name="T34" fmla="*/ 2 w 46"/>
                    <a:gd name="T35" fmla="*/ 31 h 46"/>
                    <a:gd name="T36" fmla="*/ 7 w 46"/>
                    <a:gd name="T37" fmla="*/ 40 h 46"/>
                    <a:gd name="T38" fmla="*/ 13 w 46"/>
                    <a:gd name="T39" fmla="*/ 45 h 46"/>
                    <a:gd name="T40" fmla="*/ 23 w 46"/>
                    <a:gd name="T41" fmla="*/ 46 h 46"/>
                    <a:gd name="T42" fmla="*/ 23 w 46"/>
                    <a:gd name="T43" fmla="*/ 46 h 46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</a:cxnLst>
                  <a:rect l="0" t="0" r="r" b="b"/>
                  <a:pathLst>
                    <a:path w="46" h="46">
                      <a:moveTo>
                        <a:pt x="23" y="46"/>
                      </a:moveTo>
                      <a:lnTo>
                        <a:pt x="23" y="46"/>
                      </a:lnTo>
                      <a:lnTo>
                        <a:pt x="31" y="45"/>
                      </a:lnTo>
                      <a:lnTo>
                        <a:pt x="40" y="40"/>
                      </a:lnTo>
                      <a:lnTo>
                        <a:pt x="45" y="31"/>
                      </a:lnTo>
                      <a:lnTo>
                        <a:pt x="46" y="23"/>
                      </a:lnTo>
                      <a:lnTo>
                        <a:pt x="46" y="23"/>
                      </a:lnTo>
                      <a:lnTo>
                        <a:pt x="45" y="13"/>
                      </a:lnTo>
                      <a:lnTo>
                        <a:pt x="40" y="7"/>
                      </a:lnTo>
                      <a:lnTo>
                        <a:pt x="31" y="2"/>
                      </a:lnTo>
                      <a:lnTo>
                        <a:pt x="23" y="0"/>
                      </a:lnTo>
                      <a:lnTo>
                        <a:pt x="23" y="0"/>
                      </a:lnTo>
                      <a:lnTo>
                        <a:pt x="13" y="2"/>
                      </a:lnTo>
                      <a:lnTo>
                        <a:pt x="7" y="7"/>
                      </a:lnTo>
                      <a:lnTo>
                        <a:pt x="2" y="13"/>
                      </a:lnTo>
                      <a:lnTo>
                        <a:pt x="0" y="23"/>
                      </a:lnTo>
                      <a:lnTo>
                        <a:pt x="0" y="23"/>
                      </a:lnTo>
                      <a:lnTo>
                        <a:pt x="2" y="31"/>
                      </a:lnTo>
                      <a:lnTo>
                        <a:pt x="7" y="40"/>
                      </a:lnTo>
                      <a:lnTo>
                        <a:pt x="13" y="45"/>
                      </a:lnTo>
                      <a:lnTo>
                        <a:pt x="23" y="46"/>
                      </a:lnTo>
                      <a:lnTo>
                        <a:pt x="23" y="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03" name="Freeform 502"/>
                <p:cNvSpPr/>
                <p:nvPr/>
              </p:nvSpPr>
              <p:spPr bwMode="auto">
                <a:xfrm>
                  <a:off x="3263626" y="3346177"/>
                  <a:ext cx="103188" cy="93663"/>
                </a:xfrm>
                <a:custGeom>
                  <a:gdLst>
                    <a:gd name="T0" fmla="*/ 65 w 65"/>
                    <a:gd name="T1" fmla="*/ 31 h 59"/>
                    <a:gd name="T2" fmla="*/ 65 w 65"/>
                    <a:gd name="T3" fmla="*/ 31 h 59"/>
                    <a:gd name="T4" fmla="*/ 65 w 65"/>
                    <a:gd name="T5" fmla="*/ 25 h 59"/>
                    <a:gd name="T6" fmla="*/ 63 w 65"/>
                    <a:gd name="T7" fmla="*/ 20 h 59"/>
                    <a:gd name="T8" fmla="*/ 60 w 65"/>
                    <a:gd name="T9" fmla="*/ 13 h 59"/>
                    <a:gd name="T10" fmla="*/ 56 w 65"/>
                    <a:gd name="T11" fmla="*/ 8 h 59"/>
                    <a:gd name="T12" fmla="*/ 51 w 65"/>
                    <a:gd name="T13" fmla="*/ 5 h 59"/>
                    <a:gd name="T14" fmla="*/ 45 w 65"/>
                    <a:gd name="T15" fmla="*/ 2 h 59"/>
                    <a:gd name="T16" fmla="*/ 40 w 65"/>
                    <a:gd name="T17" fmla="*/ 0 h 59"/>
                    <a:gd name="T18" fmla="*/ 33 w 65"/>
                    <a:gd name="T19" fmla="*/ 0 h 59"/>
                    <a:gd name="T20" fmla="*/ 33 w 65"/>
                    <a:gd name="T21" fmla="*/ 0 h 59"/>
                    <a:gd name="T22" fmla="*/ 27 w 65"/>
                    <a:gd name="T23" fmla="*/ 0 h 59"/>
                    <a:gd name="T24" fmla="*/ 20 w 65"/>
                    <a:gd name="T25" fmla="*/ 2 h 59"/>
                    <a:gd name="T26" fmla="*/ 15 w 65"/>
                    <a:gd name="T27" fmla="*/ 5 h 59"/>
                    <a:gd name="T28" fmla="*/ 10 w 65"/>
                    <a:gd name="T29" fmla="*/ 8 h 59"/>
                    <a:gd name="T30" fmla="*/ 7 w 65"/>
                    <a:gd name="T31" fmla="*/ 13 h 59"/>
                    <a:gd name="T32" fmla="*/ 3 w 65"/>
                    <a:gd name="T33" fmla="*/ 20 h 59"/>
                    <a:gd name="T34" fmla="*/ 2 w 65"/>
                    <a:gd name="T35" fmla="*/ 25 h 59"/>
                    <a:gd name="T36" fmla="*/ 0 w 65"/>
                    <a:gd name="T37" fmla="*/ 31 h 59"/>
                    <a:gd name="T38" fmla="*/ 0 w 65"/>
                    <a:gd name="T39" fmla="*/ 59 h 59"/>
                    <a:gd name="T40" fmla="*/ 65 w 65"/>
                    <a:gd name="T41" fmla="*/ 59 h 59"/>
                    <a:gd name="T42" fmla="*/ 65 w 65"/>
                    <a:gd name="T43" fmla="*/ 31 h 59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</a:cxnLst>
                  <a:rect l="0" t="0" r="r" b="b"/>
                  <a:pathLst>
                    <a:path w="65" h="59">
                      <a:moveTo>
                        <a:pt x="65" y="31"/>
                      </a:moveTo>
                      <a:lnTo>
                        <a:pt x="65" y="31"/>
                      </a:lnTo>
                      <a:lnTo>
                        <a:pt x="65" y="25"/>
                      </a:lnTo>
                      <a:lnTo>
                        <a:pt x="63" y="20"/>
                      </a:lnTo>
                      <a:lnTo>
                        <a:pt x="60" y="13"/>
                      </a:lnTo>
                      <a:lnTo>
                        <a:pt x="56" y="8"/>
                      </a:lnTo>
                      <a:lnTo>
                        <a:pt x="51" y="5"/>
                      </a:lnTo>
                      <a:lnTo>
                        <a:pt x="45" y="2"/>
                      </a:lnTo>
                      <a:lnTo>
                        <a:pt x="40" y="0"/>
                      </a:lnTo>
                      <a:lnTo>
                        <a:pt x="33" y="0"/>
                      </a:lnTo>
                      <a:lnTo>
                        <a:pt x="33" y="0"/>
                      </a:lnTo>
                      <a:lnTo>
                        <a:pt x="27" y="0"/>
                      </a:lnTo>
                      <a:lnTo>
                        <a:pt x="20" y="2"/>
                      </a:lnTo>
                      <a:lnTo>
                        <a:pt x="15" y="5"/>
                      </a:lnTo>
                      <a:lnTo>
                        <a:pt x="10" y="8"/>
                      </a:lnTo>
                      <a:lnTo>
                        <a:pt x="7" y="13"/>
                      </a:lnTo>
                      <a:lnTo>
                        <a:pt x="3" y="20"/>
                      </a:lnTo>
                      <a:lnTo>
                        <a:pt x="2" y="25"/>
                      </a:lnTo>
                      <a:lnTo>
                        <a:pt x="0" y="31"/>
                      </a:lnTo>
                      <a:lnTo>
                        <a:pt x="0" y="59"/>
                      </a:lnTo>
                      <a:lnTo>
                        <a:pt x="65" y="59"/>
                      </a:lnTo>
                      <a:lnTo>
                        <a:pt x="65" y="31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black"/>
                    </a:solidFill>
                  </a:endParaRPr>
                </a:p>
              </p:txBody>
            </p:sp>
          </p:grpSp>
        </p:grpSp>
        <p:sp>
          <p:nvSpPr>
            <p:cNvPr id="95" name="TextBox 94"/>
            <p:cNvSpPr txBox="1"/>
            <p:nvPr/>
          </p:nvSpPr>
          <p:spPr>
            <a:xfrm>
              <a:off x="1654447" y="4267131"/>
              <a:ext cx="1371525" cy="442035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ctr" defTabSz="914400" rtl="0" eaLnBrk="1" latinLnBrk="0" hangingPunct="1">
                <a:defRPr sz="1200" b="1" kern="12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/>
                <a:t>现场研讨</a:t>
              </a:r>
              <a:endParaRPr lang="en-US" altLang="zh-CN"/>
            </a:p>
            <a:p>
              <a:r>
                <a:rPr lang="zh-CN" altLang="en-US">
                  <a:solidFill>
                    <a:srgbClr val="C00000"/>
                  </a:solidFill>
                </a:rPr>
                <a:t>（</a:t>
              </a:r>
              <a:r>
                <a:rPr lang="en-US" altLang="zh-CN">
                  <a:solidFill>
                    <a:srgbClr val="C00000"/>
                  </a:solidFill>
                </a:rPr>
                <a:t>2</a:t>
              </a:r>
              <a:r>
                <a:rPr lang="zh-CN" altLang="en-US">
                  <a:solidFill>
                    <a:srgbClr val="C00000"/>
                  </a:solidFill>
                </a:rPr>
                <a:t>场</a:t>
              </a:r>
              <a:r>
                <a:rPr lang="en-US" altLang="zh-CN">
                  <a:solidFill>
                    <a:srgbClr val="C00000"/>
                  </a:solidFill>
                </a:rPr>
                <a:t>-4.5h</a:t>
              </a:r>
              <a:r>
                <a:rPr lang="zh-CN" altLang="en-US">
                  <a:solidFill>
                    <a:srgbClr val="C00000"/>
                  </a:solidFill>
                </a:rPr>
                <a:t>）</a:t>
              </a:r>
            </a:p>
          </p:txBody>
        </p:sp>
      </p:grpSp>
      <p:grpSp>
        <p:nvGrpSpPr>
          <p:cNvPr id="109" name="组合 108"/>
          <p:cNvGrpSpPr/>
          <p:nvPr/>
        </p:nvGrpSpPr>
        <p:grpSpPr>
          <a:xfrm>
            <a:off x="3946495" y="3746535"/>
            <a:ext cx="1459692" cy="912814"/>
            <a:chOff x="1566280" y="3796352"/>
            <a:chExt cx="1459692" cy="912814"/>
          </a:xfrm>
        </p:grpSpPr>
        <p:grpSp>
          <p:nvGrpSpPr>
            <p:cNvPr id="110" name="组合 109"/>
            <p:cNvGrpSpPr/>
            <p:nvPr/>
          </p:nvGrpSpPr>
          <p:grpSpPr>
            <a:xfrm>
              <a:off x="1566280" y="3807009"/>
              <a:ext cx="371980" cy="364204"/>
              <a:chOff x="381518" y="2671076"/>
              <a:chExt cx="474425" cy="440686"/>
            </a:xfrm>
          </p:grpSpPr>
          <p:sp>
            <p:nvSpPr>
              <p:cNvPr id="122" name="Oval 26"/>
              <p:cNvSpPr>
                <a:spLocks noChangeArrowheads="1"/>
              </p:cNvSpPr>
              <p:nvPr/>
            </p:nvSpPr>
            <p:spPr bwMode="auto">
              <a:xfrm>
                <a:off x="381518" y="2671076"/>
                <a:ext cx="474425" cy="440686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bg1">
                    <a:lumMod val="75000"/>
                  </a:schemeClr>
                </a:solidFill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123" name="Freeform 262"/>
              <p:cNvSpPr/>
              <p:nvPr/>
            </p:nvSpPr>
            <p:spPr bwMode="auto">
              <a:xfrm>
                <a:off x="440935" y="2755987"/>
                <a:ext cx="251381" cy="224164"/>
              </a:xfrm>
              <a:custGeom>
                <a:gdLst>
                  <a:gd name="T0" fmla="*/ 104 w 250"/>
                  <a:gd name="T1" fmla="*/ 181 h 240"/>
                  <a:gd name="T2" fmla="*/ 91 w 250"/>
                  <a:gd name="T3" fmla="*/ 177 h 240"/>
                  <a:gd name="T4" fmla="*/ 89 w 250"/>
                  <a:gd name="T5" fmla="*/ 177 h 240"/>
                  <a:gd name="T6" fmla="*/ 88 w 250"/>
                  <a:gd name="T7" fmla="*/ 177 h 240"/>
                  <a:gd name="T8" fmla="*/ 56 w 250"/>
                  <a:gd name="T9" fmla="*/ 190 h 240"/>
                  <a:gd name="T10" fmla="*/ 65 w 250"/>
                  <a:gd name="T11" fmla="*/ 166 h 240"/>
                  <a:gd name="T12" fmla="*/ 57 w 250"/>
                  <a:gd name="T13" fmla="*/ 161 h 240"/>
                  <a:gd name="T14" fmla="*/ 22 w 250"/>
                  <a:gd name="T15" fmla="*/ 103 h 240"/>
                  <a:gd name="T16" fmla="*/ 134 w 250"/>
                  <a:gd name="T17" fmla="*/ 23 h 240"/>
                  <a:gd name="T18" fmla="*/ 219 w 250"/>
                  <a:gd name="T19" fmla="*/ 51 h 240"/>
                  <a:gd name="T20" fmla="*/ 234 w 250"/>
                  <a:gd name="T21" fmla="*/ 50 h 240"/>
                  <a:gd name="T22" fmla="*/ 250 w 250"/>
                  <a:gd name="T23" fmla="*/ 51 h 240"/>
                  <a:gd name="T24" fmla="*/ 134 w 250"/>
                  <a:gd name="T25" fmla="*/ 0 h 240"/>
                  <a:gd name="T26" fmla="*/ 0 w 250"/>
                  <a:gd name="T27" fmla="*/ 103 h 240"/>
                  <a:gd name="T28" fmla="*/ 37 w 250"/>
                  <a:gd name="T29" fmla="*/ 175 h 240"/>
                  <a:gd name="T30" fmla="*/ 15 w 250"/>
                  <a:gd name="T31" fmla="*/ 240 h 240"/>
                  <a:gd name="T32" fmla="*/ 41 w 250"/>
                  <a:gd name="T33" fmla="*/ 224 h 240"/>
                  <a:gd name="T34" fmla="*/ 87 w 250"/>
                  <a:gd name="T35" fmla="*/ 200 h 240"/>
                  <a:gd name="T36" fmla="*/ 118 w 250"/>
                  <a:gd name="T37" fmla="*/ 206 h 240"/>
                  <a:gd name="T38" fmla="*/ 104 w 250"/>
                  <a:gd name="T39" fmla="*/ 181 h 2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50" h="240">
                    <a:moveTo>
                      <a:pt x="104" y="181"/>
                    </a:moveTo>
                    <a:cubicBezTo>
                      <a:pt x="100" y="180"/>
                      <a:pt x="96" y="179"/>
                      <a:pt x="91" y="177"/>
                    </a:cubicBezTo>
                    <a:cubicBezTo>
                      <a:pt x="89" y="177"/>
                      <a:pt x="89" y="177"/>
                      <a:pt x="89" y="177"/>
                    </a:cubicBezTo>
                    <a:cubicBezTo>
                      <a:pt x="88" y="177"/>
                      <a:pt x="88" y="177"/>
                      <a:pt x="88" y="177"/>
                    </a:cubicBezTo>
                    <a:cubicBezTo>
                      <a:pt x="85" y="177"/>
                      <a:pt x="81" y="177"/>
                      <a:pt x="56" y="190"/>
                    </a:cubicBezTo>
                    <a:cubicBezTo>
                      <a:pt x="65" y="166"/>
                      <a:pt x="65" y="166"/>
                      <a:pt x="65" y="166"/>
                    </a:cubicBezTo>
                    <a:cubicBezTo>
                      <a:pt x="57" y="161"/>
                      <a:pt x="57" y="161"/>
                      <a:pt x="57" y="161"/>
                    </a:cubicBezTo>
                    <a:cubicBezTo>
                      <a:pt x="35" y="146"/>
                      <a:pt x="22" y="125"/>
                      <a:pt x="22" y="103"/>
                    </a:cubicBezTo>
                    <a:cubicBezTo>
                      <a:pt x="22" y="59"/>
                      <a:pt x="73" y="23"/>
                      <a:pt x="134" y="23"/>
                    </a:cubicBezTo>
                    <a:cubicBezTo>
                      <a:pt x="168" y="23"/>
                      <a:pt x="198" y="34"/>
                      <a:pt x="219" y="51"/>
                    </a:cubicBezTo>
                    <a:cubicBezTo>
                      <a:pt x="224" y="50"/>
                      <a:pt x="229" y="50"/>
                      <a:pt x="234" y="50"/>
                    </a:cubicBezTo>
                    <a:cubicBezTo>
                      <a:pt x="240" y="50"/>
                      <a:pt x="245" y="50"/>
                      <a:pt x="250" y="51"/>
                    </a:cubicBezTo>
                    <a:cubicBezTo>
                      <a:pt x="226" y="21"/>
                      <a:pt x="184" y="0"/>
                      <a:pt x="134" y="0"/>
                    </a:cubicBezTo>
                    <a:cubicBezTo>
                      <a:pt x="60" y="0"/>
                      <a:pt x="0" y="47"/>
                      <a:pt x="0" y="103"/>
                    </a:cubicBezTo>
                    <a:cubicBezTo>
                      <a:pt x="0" y="130"/>
                      <a:pt x="13" y="156"/>
                      <a:pt x="37" y="175"/>
                    </a:cubicBezTo>
                    <a:cubicBezTo>
                      <a:pt x="15" y="240"/>
                      <a:pt x="15" y="240"/>
                      <a:pt x="15" y="240"/>
                    </a:cubicBezTo>
                    <a:cubicBezTo>
                      <a:pt x="41" y="224"/>
                      <a:pt x="41" y="224"/>
                      <a:pt x="41" y="224"/>
                    </a:cubicBezTo>
                    <a:cubicBezTo>
                      <a:pt x="59" y="214"/>
                      <a:pt x="80" y="203"/>
                      <a:pt x="87" y="200"/>
                    </a:cubicBezTo>
                    <a:cubicBezTo>
                      <a:pt x="97" y="203"/>
                      <a:pt x="108" y="205"/>
                      <a:pt x="118" y="206"/>
                    </a:cubicBezTo>
                    <a:cubicBezTo>
                      <a:pt x="112" y="198"/>
                      <a:pt x="108" y="190"/>
                      <a:pt x="104" y="181"/>
                    </a:cubicBezTo>
                    <a:close/>
                  </a:path>
                </a:pathLst>
              </a:custGeom>
              <a:solidFill>
                <a:schemeClr val="bg1">
                  <a:lumMod val="50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124" name="Freeform 263"/>
              <p:cNvSpPr>
                <a:spLocks noEditPoints="1"/>
              </p:cNvSpPr>
              <p:nvPr/>
            </p:nvSpPr>
            <p:spPr bwMode="auto">
              <a:xfrm>
                <a:off x="552457" y="2812876"/>
                <a:ext cx="248639" cy="190200"/>
              </a:xfrm>
              <a:custGeom>
                <a:gdLst>
                  <a:gd name="T0" fmla="*/ 247 w 247"/>
                  <a:gd name="T1" fmla="*/ 92 h 203"/>
                  <a:gd name="T2" fmla="*/ 123 w 247"/>
                  <a:gd name="T3" fmla="*/ 0 h 203"/>
                  <a:gd name="T4" fmla="*/ 0 w 247"/>
                  <a:gd name="T5" fmla="*/ 92 h 203"/>
                  <a:gd name="T6" fmla="*/ 123 w 247"/>
                  <a:gd name="T7" fmla="*/ 184 h 203"/>
                  <a:gd name="T8" fmla="*/ 169 w 247"/>
                  <a:gd name="T9" fmla="*/ 177 h 203"/>
                  <a:gd name="T10" fmla="*/ 222 w 247"/>
                  <a:gd name="T11" fmla="*/ 203 h 203"/>
                  <a:gd name="T12" fmla="*/ 206 w 247"/>
                  <a:gd name="T13" fmla="*/ 159 h 203"/>
                  <a:gd name="T14" fmla="*/ 247 w 247"/>
                  <a:gd name="T15" fmla="*/ 92 h 203"/>
                  <a:gd name="T16" fmla="*/ 76 w 247"/>
                  <a:gd name="T17" fmla="*/ 105 h 203"/>
                  <a:gd name="T18" fmla="*/ 64 w 247"/>
                  <a:gd name="T19" fmla="*/ 99 h 203"/>
                  <a:gd name="T20" fmla="*/ 53 w 247"/>
                  <a:gd name="T21" fmla="*/ 105 h 203"/>
                  <a:gd name="T22" fmla="*/ 55 w 247"/>
                  <a:gd name="T23" fmla="*/ 93 h 203"/>
                  <a:gd name="T24" fmla="*/ 46 w 247"/>
                  <a:gd name="T25" fmla="*/ 84 h 203"/>
                  <a:gd name="T26" fmla="*/ 59 w 247"/>
                  <a:gd name="T27" fmla="*/ 82 h 203"/>
                  <a:gd name="T28" fmla="*/ 64 w 247"/>
                  <a:gd name="T29" fmla="*/ 71 h 203"/>
                  <a:gd name="T30" fmla="*/ 70 w 247"/>
                  <a:gd name="T31" fmla="*/ 82 h 203"/>
                  <a:gd name="T32" fmla="*/ 82 w 247"/>
                  <a:gd name="T33" fmla="*/ 84 h 203"/>
                  <a:gd name="T34" fmla="*/ 73 w 247"/>
                  <a:gd name="T35" fmla="*/ 93 h 203"/>
                  <a:gd name="T36" fmla="*/ 76 w 247"/>
                  <a:gd name="T37" fmla="*/ 105 h 203"/>
                  <a:gd name="T38" fmla="*/ 140 w 247"/>
                  <a:gd name="T39" fmla="*/ 110 h 203"/>
                  <a:gd name="T40" fmla="*/ 123 w 247"/>
                  <a:gd name="T41" fmla="*/ 101 h 203"/>
                  <a:gd name="T42" fmla="*/ 105 w 247"/>
                  <a:gd name="T43" fmla="*/ 110 h 203"/>
                  <a:gd name="T44" fmla="*/ 109 w 247"/>
                  <a:gd name="T45" fmla="*/ 91 h 203"/>
                  <a:gd name="T46" fmla="*/ 95 w 247"/>
                  <a:gd name="T47" fmla="*/ 77 h 203"/>
                  <a:gd name="T48" fmla="*/ 114 w 247"/>
                  <a:gd name="T49" fmla="*/ 74 h 203"/>
                  <a:gd name="T50" fmla="*/ 123 w 247"/>
                  <a:gd name="T51" fmla="*/ 57 h 203"/>
                  <a:gd name="T52" fmla="*/ 131 w 247"/>
                  <a:gd name="T53" fmla="*/ 74 h 203"/>
                  <a:gd name="T54" fmla="*/ 151 w 247"/>
                  <a:gd name="T55" fmla="*/ 77 h 203"/>
                  <a:gd name="T56" fmla="*/ 137 w 247"/>
                  <a:gd name="T57" fmla="*/ 91 h 203"/>
                  <a:gd name="T58" fmla="*/ 140 w 247"/>
                  <a:gd name="T59" fmla="*/ 110 h 203"/>
                  <a:gd name="T60" fmla="*/ 192 w 247"/>
                  <a:gd name="T61" fmla="*/ 105 h 203"/>
                  <a:gd name="T62" fmla="*/ 181 w 247"/>
                  <a:gd name="T63" fmla="*/ 99 h 203"/>
                  <a:gd name="T64" fmla="*/ 170 w 247"/>
                  <a:gd name="T65" fmla="*/ 105 h 203"/>
                  <a:gd name="T66" fmla="*/ 172 w 247"/>
                  <a:gd name="T67" fmla="*/ 93 h 203"/>
                  <a:gd name="T68" fmla="*/ 163 w 247"/>
                  <a:gd name="T69" fmla="*/ 84 h 203"/>
                  <a:gd name="T70" fmla="*/ 175 w 247"/>
                  <a:gd name="T71" fmla="*/ 82 h 203"/>
                  <a:gd name="T72" fmla="*/ 181 w 247"/>
                  <a:gd name="T73" fmla="*/ 71 h 203"/>
                  <a:gd name="T74" fmla="*/ 186 w 247"/>
                  <a:gd name="T75" fmla="*/ 82 h 203"/>
                  <a:gd name="T76" fmla="*/ 199 w 247"/>
                  <a:gd name="T77" fmla="*/ 84 h 203"/>
                  <a:gd name="T78" fmla="*/ 190 w 247"/>
                  <a:gd name="T79" fmla="*/ 93 h 203"/>
                  <a:gd name="T80" fmla="*/ 192 w 247"/>
                  <a:gd name="T81" fmla="*/ 105 h 20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46" h="203">
                    <a:moveTo>
                      <a:pt x="247" y="92"/>
                    </a:moveTo>
                    <a:cubicBezTo>
                      <a:pt x="247" y="41"/>
                      <a:pt x="191" y="0"/>
                      <a:pt x="123" y="0"/>
                    </a:cubicBezTo>
                    <a:cubicBezTo>
                      <a:pt x="55" y="0"/>
                      <a:pt x="0" y="41"/>
                      <a:pt x="0" y="92"/>
                    </a:cubicBezTo>
                    <a:cubicBezTo>
                      <a:pt x="0" y="143"/>
                      <a:pt x="55" y="184"/>
                      <a:pt x="123" y="184"/>
                    </a:cubicBezTo>
                    <a:cubicBezTo>
                      <a:pt x="140" y="184"/>
                      <a:pt x="155" y="181"/>
                      <a:pt x="169" y="177"/>
                    </a:cubicBezTo>
                    <a:cubicBezTo>
                      <a:pt x="174" y="175"/>
                      <a:pt x="222" y="203"/>
                      <a:pt x="222" y="203"/>
                    </a:cubicBezTo>
                    <a:cubicBezTo>
                      <a:pt x="206" y="159"/>
                      <a:pt x="206" y="159"/>
                      <a:pt x="206" y="159"/>
                    </a:cubicBezTo>
                    <a:cubicBezTo>
                      <a:pt x="231" y="143"/>
                      <a:pt x="247" y="119"/>
                      <a:pt x="247" y="92"/>
                    </a:cubicBezTo>
                    <a:close/>
                    <a:moveTo>
                      <a:pt x="76" y="105"/>
                    </a:moveTo>
                    <a:cubicBezTo>
                      <a:pt x="64" y="99"/>
                      <a:pt x="64" y="99"/>
                      <a:pt x="64" y="99"/>
                    </a:cubicBezTo>
                    <a:cubicBezTo>
                      <a:pt x="53" y="105"/>
                      <a:pt x="53" y="105"/>
                      <a:pt x="53" y="105"/>
                    </a:cubicBezTo>
                    <a:cubicBezTo>
                      <a:pt x="55" y="93"/>
                      <a:pt x="55" y="93"/>
                      <a:pt x="55" y="93"/>
                    </a:cubicBezTo>
                    <a:cubicBezTo>
                      <a:pt x="46" y="84"/>
                      <a:pt x="46" y="84"/>
                      <a:pt x="46" y="84"/>
                    </a:cubicBezTo>
                    <a:cubicBezTo>
                      <a:pt x="59" y="82"/>
                      <a:pt x="59" y="82"/>
                      <a:pt x="59" y="82"/>
                    </a:cubicBezTo>
                    <a:cubicBezTo>
                      <a:pt x="64" y="71"/>
                      <a:pt x="64" y="71"/>
                      <a:pt x="64" y="71"/>
                    </a:cubicBezTo>
                    <a:cubicBezTo>
                      <a:pt x="70" y="82"/>
                      <a:pt x="70" y="82"/>
                      <a:pt x="70" y="82"/>
                    </a:cubicBezTo>
                    <a:cubicBezTo>
                      <a:pt x="82" y="84"/>
                      <a:pt x="82" y="84"/>
                      <a:pt x="82" y="84"/>
                    </a:cubicBezTo>
                    <a:cubicBezTo>
                      <a:pt x="73" y="93"/>
                      <a:pt x="73" y="93"/>
                      <a:pt x="73" y="93"/>
                    </a:cubicBezTo>
                    <a:lnTo>
                      <a:pt x="76" y="105"/>
                    </a:lnTo>
                    <a:close/>
                    <a:moveTo>
                      <a:pt x="140" y="110"/>
                    </a:moveTo>
                    <a:cubicBezTo>
                      <a:pt x="123" y="101"/>
                      <a:pt x="123" y="101"/>
                      <a:pt x="123" y="101"/>
                    </a:cubicBezTo>
                    <a:cubicBezTo>
                      <a:pt x="105" y="110"/>
                      <a:pt x="105" y="110"/>
                      <a:pt x="105" y="110"/>
                    </a:cubicBezTo>
                    <a:cubicBezTo>
                      <a:pt x="109" y="91"/>
                      <a:pt x="109" y="91"/>
                      <a:pt x="109" y="91"/>
                    </a:cubicBezTo>
                    <a:cubicBezTo>
                      <a:pt x="95" y="77"/>
                      <a:pt x="95" y="77"/>
                      <a:pt x="95" y="77"/>
                    </a:cubicBezTo>
                    <a:cubicBezTo>
                      <a:pt x="114" y="74"/>
                      <a:pt x="114" y="74"/>
                      <a:pt x="114" y="74"/>
                    </a:cubicBezTo>
                    <a:cubicBezTo>
                      <a:pt x="123" y="57"/>
                      <a:pt x="123" y="57"/>
                      <a:pt x="123" y="57"/>
                    </a:cubicBezTo>
                    <a:cubicBezTo>
                      <a:pt x="131" y="74"/>
                      <a:pt x="131" y="74"/>
                      <a:pt x="131" y="74"/>
                    </a:cubicBezTo>
                    <a:cubicBezTo>
                      <a:pt x="151" y="77"/>
                      <a:pt x="151" y="77"/>
                      <a:pt x="151" y="77"/>
                    </a:cubicBezTo>
                    <a:cubicBezTo>
                      <a:pt x="137" y="91"/>
                      <a:pt x="137" y="91"/>
                      <a:pt x="137" y="91"/>
                    </a:cubicBezTo>
                    <a:lnTo>
                      <a:pt x="140" y="110"/>
                    </a:lnTo>
                    <a:close/>
                    <a:moveTo>
                      <a:pt x="192" y="105"/>
                    </a:moveTo>
                    <a:cubicBezTo>
                      <a:pt x="181" y="99"/>
                      <a:pt x="181" y="99"/>
                      <a:pt x="181" y="99"/>
                    </a:cubicBezTo>
                    <a:cubicBezTo>
                      <a:pt x="170" y="105"/>
                      <a:pt x="170" y="105"/>
                      <a:pt x="170" y="105"/>
                    </a:cubicBezTo>
                    <a:cubicBezTo>
                      <a:pt x="172" y="93"/>
                      <a:pt x="172" y="93"/>
                      <a:pt x="172" y="93"/>
                    </a:cubicBezTo>
                    <a:cubicBezTo>
                      <a:pt x="163" y="84"/>
                      <a:pt x="163" y="84"/>
                      <a:pt x="163" y="84"/>
                    </a:cubicBezTo>
                    <a:cubicBezTo>
                      <a:pt x="175" y="82"/>
                      <a:pt x="175" y="82"/>
                      <a:pt x="175" y="82"/>
                    </a:cubicBezTo>
                    <a:cubicBezTo>
                      <a:pt x="181" y="71"/>
                      <a:pt x="181" y="71"/>
                      <a:pt x="181" y="71"/>
                    </a:cubicBezTo>
                    <a:cubicBezTo>
                      <a:pt x="186" y="82"/>
                      <a:pt x="186" y="82"/>
                      <a:pt x="186" y="82"/>
                    </a:cubicBezTo>
                    <a:cubicBezTo>
                      <a:pt x="199" y="84"/>
                      <a:pt x="199" y="84"/>
                      <a:pt x="199" y="84"/>
                    </a:cubicBezTo>
                    <a:cubicBezTo>
                      <a:pt x="190" y="93"/>
                      <a:pt x="190" y="93"/>
                      <a:pt x="190" y="93"/>
                    </a:cubicBezTo>
                    <a:lnTo>
                      <a:pt x="192" y="105"/>
                    </a:lnTo>
                    <a:close/>
                  </a:path>
                </a:pathLst>
              </a:custGeom>
              <a:solidFill>
                <a:srgbClr val="42495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11" name="TextBox 110"/>
            <p:cNvSpPr txBox="1"/>
            <p:nvPr/>
          </p:nvSpPr>
          <p:spPr>
            <a:xfrm>
              <a:off x="1654447" y="3796352"/>
              <a:ext cx="1337320" cy="442035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现场访谈</a:t>
              </a:r>
              <a:endParaRPr lang="en-US" altLang="zh-CN" sz="12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  <a:p>
              <a:pPr algn="ctr"/>
              <a:r>
                <a:rPr lang="zh-CN" altLang="en-US" sz="12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（</a:t>
              </a:r>
              <a:r>
                <a:rPr lang="en-US" altLang="zh-CN" sz="12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7</a:t>
              </a:r>
              <a:r>
                <a:rPr lang="zh-CN" altLang="en-US" sz="12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人）</a:t>
              </a:r>
            </a:p>
          </p:txBody>
        </p:sp>
        <p:grpSp>
          <p:nvGrpSpPr>
            <p:cNvPr id="112" name="组合 111"/>
            <p:cNvGrpSpPr/>
            <p:nvPr/>
          </p:nvGrpSpPr>
          <p:grpSpPr>
            <a:xfrm>
              <a:off x="1566280" y="4299942"/>
              <a:ext cx="371980" cy="364204"/>
              <a:chOff x="5203298" y="2048644"/>
              <a:chExt cx="474425" cy="440686"/>
            </a:xfrm>
          </p:grpSpPr>
          <p:sp>
            <p:nvSpPr>
              <p:cNvPr id="114" name="Oval 26"/>
              <p:cNvSpPr>
                <a:spLocks noChangeArrowheads="1"/>
              </p:cNvSpPr>
              <p:nvPr/>
            </p:nvSpPr>
            <p:spPr bwMode="auto">
              <a:xfrm>
                <a:off x="5203298" y="2048644"/>
                <a:ext cx="474425" cy="440686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bg1">
                    <a:lumMod val="75000"/>
                  </a:schemeClr>
                </a:solidFill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>
                  <a:solidFill>
                    <a:prstClr val="black"/>
                  </a:solidFill>
                </a:endParaRPr>
              </a:p>
            </p:txBody>
          </p:sp>
          <p:grpSp>
            <p:nvGrpSpPr>
              <p:cNvPr id="115" name="组合 114"/>
              <p:cNvGrpSpPr/>
              <p:nvPr/>
            </p:nvGrpSpPr>
            <p:grpSpPr>
              <a:xfrm>
                <a:off x="5292080" y="2111493"/>
                <a:ext cx="298450" cy="268287"/>
                <a:chOff x="3166789" y="3262040"/>
                <a:chExt cx="298450" cy="268287"/>
              </a:xfrm>
              <a:solidFill>
                <a:srgbClr val="373C64"/>
              </a:solidFill>
            </p:grpSpPr>
            <p:sp>
              <p:nvSpPr>
                <p:cNvPr id="116" name="Freeform 497"/>
                <p:cNvSpPr/>
                <p:nvPr/>
              </p:nvSpPr>
              <p:spPr bwMode="auto">
                <a:xfrm>
                  <a:off x="3179489" y="3350940"/>
                  <a:ext cx="74613" cy="71438"/>
                </a:xfrm>
                <a:custGeom>
                  <a:gdLst>
                    <a:gd name="T0" fmla="*/ 23 w 47"/>
                    <a:gd name="T1" fmla="*/ 45 h 45"/>
                    <a:gd name="T2" fmla="*/ 23 w 47"/>
                    <a:gd name="T3" fmla="*/ 45 h 45"/>
                    <a:gd name="T4" fmla="*/ 33 w 47"/>
                    <a:gd name="T5" fmla="*/ 43 h 45"/>
                    <a:gd name="T6" fmla="*/ 40 w 47"/>
                    <a:gd name="T7" fmla="*/ 38 h 45"/>
                    <a:gd name="T8" fmla="*/ 45 w 47"/>
                    <a:gd name="T9" fmla="*/ 32 h 45"/>
                    <a:gd name="T10" fmla="*/ 47 w 47"/>
                    <a:gd name="T11" fmla="*/ 23 h 45"/>
                    <a:gd name="T12" fmla="*/ 47 w 47"/>
                    <a:gd name="T13" fmla="*/ 23 h 45"/>
                    <a:gd name="T14" fmla="*/ 45 w 47"/>
                    <a:gd name="T15" fmla="*/ 14 h 45"/>
                    <a:gd name="T16" fmla="*/ 40 w 47"/>
                    <a:gd name="T17" fmla="*/ 7 h 45"/>
                    <a:gd name="T18" fmla="*/ 33 w 47"/>
                    <a:gd name="T19" fmla="*/ 2 h 45"/>
                    <a:gd name="T20" fmla="*/ 23 w 47"/>
                    <a:gd name="T21" fmla="*/ 0 h 45"/>
                    <a:gd name="T22" fmla="*/ 23 w 47"/>
                    <a:gd name="T23" fmla="*/ 0 h 45"/>
                    <a:gd name="T24" fmla="*/ 15 w 47"/>
                    <a:gd name="T25" fmla="*/ 2 h 45"/>
                    <a:gd name="T26" fmla="*/ 7 w 47"/>
                    <a:gd name="T27" fmla="*/ 7 h 45"/>
                    <a:gd name="T28" fmla="*/ 2 w 47"/>
                    <a:gd name="T29" fmla="*/ 14 h 45"/>
                    <a:gd name="T30" fmla="*/ 0 w 47"/>
                    <a:gd name="T31" fmla="*/ 23 h 45"/>
                    <a:gd name="T32" fmla="*/ 0 w 47"/>
                    <a:gd name="T33" fmla="*/ 23 h 45"/>
                    <a:gd name="T34" fmla="*/ 2 w 47"/>
                    <a:gd name="T35" fmla="*/ 32 h 45"/>
                    <a:gd name="T36" fmla="*/ 7 w 47"/>
                    <a:gd name="T37" fmla="*/ 38 h 45"/>
                    <a:gd name="T38" fmla="*/ 15 w 47"/>
                    <a:gd name="T39" fmla="*/ 43 h 45"/>
                    <a:gd name="T40" fmla="*/ 23 w 47"/>
                    <a:gd name="T41" fmla="*/ 45 h 45"/>
                    <a:gd name="T42" fmla="*/ 23 w 47"/>
                    <a:gd name="T43" fmla="*/ 45 h 4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</a:cxnLst>
                  <a:rect l="0" t="0" r="r" b="b"/>
                  <a:pathLst>
                    <a:path w="47" h="45">
                      <a:moveTo>
                        <a:pt x="23" y="45"/>
                      </a:moveTo>
                      <a:lnTo>
                        <a:pt x="23" y="45"/>
                      </a:lnTo>
                      <a:lnTo>
                        <a:pt x="33" y="43"/>
                      </a:lnTo>
                      <a:lnTo>
                        <a:pt x="40" y="38"/>
                      </a:lnTo>
                      <a:lnTo>
                        <a:pt x="45" y="32"/>
                      </a:lnTo>
                      <a:lnTo>
                        <a:pt x="47" y="23"/>
                      </a:lnTo>
                      <a:lnTo>
                        <a:pt x="47" y="23"/>
                      </a:lnTo>
                      <a:lnTo>
                        <a:pt x="45" y="14"/>
                      </a:lnTo>
                      <a:lnTo>
                        <a:pt x="40" y="7"/>
                      </a:lnTo>
                      <a:lnTo>
                        <a:pt x="33" y="2"/>
                      </a:lnTo>
                      <a:lnTo>
                        <a:pt x="23" y="0"/>
                      </a:lnTo>
                      <a:lnTo>
                        <a:pt x="23" y="0"/>
                      </a:lnTo>
                      <a:lnTo>
                        <a:pt x="15" y="2"/>
                      </a:lnTo>
                      <a:lnTo>
                        <a:pt x="7" y="7"/>
                      </a:lnTo>
                      <a:lnTo>
                        <a:pt x="2" y="14"/>
                      </a:lnTo>
                      <a:lnTo>
                        <a:pt x="0" y="23"/>
                      </a:lnTo>
                      <a:lnTo>
                        <a:pt x="0" y="23"/>
                      </a:lnTo>
                      <a:lnTo>
                        <a:pt x="2" y="32"/>
                      </a:lnTo>
                      <a:lnTo>
                        <a:pt x="7" y="38"/>
                      </a:lnTo>
                      <a:lnTo>
                        <a:pt x="15" y="43"/>
                      </a:lnTo>
                      <a:lnTo>
                        <a:pt x="23" y="45"/>
                      </a:lnTo>
                      <a:lnTo>
                        <a:pt x="23" y="45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17" name="Freeform 498"/>
                <p:cNvSpPr/>
                <p:nvPr/>
              </p:nvSpPr>
              <p:spPr bwMode="auto">
                <a:xfrm>
                  <a:off x="3166789" y="3435077"/>
                  <a:ext cx="101600" cy="95250"/>
                </a:xfrm>
                <a:custGeom>
                  <a:gdLst>
                    <a:gd name="T0" fmla="*/ 31 w 64"/>
                    <a:gd name="T1" fmla="*/ 0 h 60"/>
                    <a:gd name="T2" fmla="*/ 31 w 64"/>
                    <a:gd name="T3" fmla="*/ 0 h 60"/>
                    <a:gd name="T4" fmla="*/ 25 w 64"/>
                    <a:gd name="T5" fmla="*/ 0 h 60"/>
                    <a:gd name="T6" fmla="*/ 20 w 64"/>
                    <a:gd name="T7" fmla="*/ 2 h 60"/>
                    <a:gd name="T8" fmla="*/ 13 w 64"/>
                    <a:gd name="T9" fmla="*/ 5 h 60"/>
                    <a:gd name="T10" fmla="*/ 8 w 64"/>
                    <a:gd name="T11" fmla="*/ 8 h 60"/>
                    <a:gd name="T12" fmla="*/ 5 w 64"/>
                    <a:gd name="T13" fmla="*/ 13 h 60"/>
                    <a:gd name="T14" fmla="*/ 2 w 64"/>
                    <a:gd name="T15" fmla="*/ 18 h 60"/>
                    <a:gd name="T16" fmla="*/ 0 w 64"/>
                    <a:gd name="T17" fmla="*/ 25 h 60"/>
                    <a:gd name="T18" fmla="*/ 0 w 64"/>
                    <a:gd name="T19" fmla="*/ 32 h 60"/>
                    <a:gd name="T20" fmla="*/ 0 w 64"/>
                    <a:gd name="T21" fmla="*/ 60 h 60"/>
                    <a:gd name="T22" fmla="*/ 64 w 64"/>
                    <a:gd name="T23" fmla="*/ 60 h 60"/>
                    <a:gd name="T24" fmla="*/ 64 w 64"/>
                    <a:gd name="T25" fmla="*/ 32 h 60"/>
                    <a:gd name="T26" fmla="*/ 64 w 64"/>
                    <a:gd name="T27" fmla="*/ 32 h 60"/>
                    <a:gd name="T28" fmla="*/ 63 w 64"/>
                    <a:gd name="T29" fmla="*/ 25 h 60"/>
                    <a:gd name="T30" fmla="*/ 61 w 64"/>
                    <a:gd name="T31" fmla="*/ 18 h 60"/>
                    <a:gd name="T32" fmla="*/ 58 w 64"/>
                    <a:gd name="T33" fmla="*/ 13 h 60"/>
                    <a:gd name="T34" fmla="*/ 55 w 64"/>
                    <a:gd name="T35" fmla="*/ 8 h 60"/>
                    <a:gd name="T36" fmla="*/ 50 w 64"/>
                    <a:gd name="T37" fmla="*/ 5 h 60"/>
                    <a:gd name="T38" fmla="*/ 45 w 64"/>
                    <a:gd name="T39" fmla="*/ 2 h 60"/>
                    <a:gd name="T40" fmla="*/ 38 w 64"/>
                    <a:gd name="T41" fmla="*/ 0 h 60"/>
                    <a:gd name="T42" fmla="*/ 31 w 64"/>
                    <a:gd name="T43" fmla="*/ 0 h 60"/>
                    <a:gd name="T44" fmla="*/ 31 w 64"/>
                    <a:gd name="T45" fmla="*/ 0 h 60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64" h="60">
                      <a:moveTo>
                        <a:pt x="31" y="0"/>
                      </a:moveTo>
                      <a:lnTo>
                        <a:pt x="31" y="0"/>
                      </a:lnTo>
                      <a:lnTo>
                        <a:pt x="25" y="0"/>
                      </a:lnTo>
                      <a:lnTo>
                        <a:pt x="20" y="2"/>
                      </a:lnTo>
                      <a:lnTo>
                        <a:pt x="13" y="5"/>
                      </a:lnTo>
                      <a:lnTo>
                        <a:pt x="8" y="8"/>
                      </a:lnTo>
                      <a:lnTo>
                        <a:pt x="5" y="13"/>
                      </a:lnTo>
                      <a:lnTo>
                        <a:pt x="2" y="18"/>
                      </a:lnTo>
                      <a:lnTo>
                        <a:pt x="0" y="25"/>
                      </a:lnTo>
                      <a:lnTo>
                        <a:pt x="0" y="32"/>
                      </a:lnTo>
                      <a:lnTo>
                        <a:pt x="0" y="60"/>
                      </a:lnTo>
                      <a:lnTo>
                        <a:pt x="64" y="60"/>
                      </a:lnTo>
                      <a:lnTo>
                        <a:pt x="64" y="32"/>
                      </a:lnTo>
                      <a:lnTo>
                        <a:pt x="64" y="32"/>
                      </a:lnTo>
                      <a:lnTo>
                        <a:pt x="63" y="25"/>
                      </a:lnTo>
                      <a:lnTo>
                        <a:pt x="61" y="18"/>
                      </a:lnTo>
                      <a:lnTo>
                        <a:pt x="58" y="13"/>
                      </a:lnTo>
                      <a:lnTo>
                        <a:pt x="55" y="8"/>
                      </a:lnTo>
                      <a:lnTo>
                        <a:pt x="50" y="5"/>
                      </a:lnTo>
                      <a:lnTo>
                        <a:pt x="45" y="2"/>
                      </a:lnTo>
                      <a:lnTo>
                        <a:pt x="38" y="0"/>
                      </a:lnTo>
                      <a:lnTo>
                        <a:pt x="31" y="0"/>
                      </a:lnTo>
                      <a:lnTo>
                        <a:pt x="31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18" name="Freeform 499"/>
                <p:cNvSpPr/>
                <p:nvPr/>
              </p:nvSpPr>
              <p:spPr bwMode="auto">
                <a:xfrm>
                  <a:off x="3379514" y="3350940"/>
                  <a:ext cx="69850" cy="71438"/>
                </a:xfrm>
                <a:custGeom>
                  <a:gdLst>
                    <a:gd name="T0" fmla="*/ 23 w 44"/>
                    <a:gd name="T1" fmla="*/ 45 h 45"/>
                    <a:gd name="T2" fmla="*/ 23 w 44"/>
                    <a:gd name="T3" fmla="*/ 45 h 45"/>
                    <a:gd name="T4" fmla="*/ 31 w 44"/>
                    <a:gd name="T5" fmla="*/ 43 h 45"/>
                    <a:gd name="T6" fmla="*/ 38 w 44"/>
                    <a:gd name="T7" fmla="*/ 38 h 45"/>
                    <a:gd name="T8" fmla="*/ 43 w 44"/>
                    <a:gd name="T9" fmla="*/ 32 h 45"/>
                    <a:gd name="T10" fmla="*/ 44 w 44"/>
                    <a:gd name="T11" fmla="*/ 23 h 45"/>
                    <a:gd name="T12" fmla="*/ 44 w 44"/>
                    <a:gd name="T13" fmla="*/ 23 h 45"/>
                    <a:gd name="T14" fmla="*/ 43 w 44"/>
                    <a:gd name="T15" fmla="*/ 14 h 45"/>
                    <a:gd name="T16" fmla="*/ 38 w 44"/>
                    <a:gd name="T17" fmla="*/ 7 h 45"/>
                    <a:gd name="T18" fmla="*/ 31 w 44"/>
                    <a:gd name="T19" fmla="*/ 2 h 45"/>
                    <a:gd name="T20" fmla="*/ 23 w 44"/>
                    <a:gd name="T21" fmla="*/ 0 h 45"/>
                    <a:gd name="T22" fmla="*/ 23 w 44"/>
                    <a:gd name="T23" fmla="*/ 0 h 45"/>
                    <a:gd name="T24" fmla="*/ 13 w 44"/>
                    <a:gd name="T25" fmla="*/ 2 h 45"/>
                    <a:gd name="T26" fmla="*/ 6 w 44"/>
                    <a:gd name="T27" fmla="*/ 7 h 45"/>
                    <a:gd name="T28" fmla="*/ 2 w 44"/>
                    <a:gd name="T29" fmla="*/ 14 h 45"/>
                    <a:gd name="T30" fmla="*/ 0 w 44"/>
                    <a:gd name="T31" fmla="*/ 23 h 45"/>
                    <a:gd name="T32" fmla="*/ 0 w 44"/>
                    <a:gd name="T33" fmla="*/ 23 h 45"/>
                    <a:gd name="T34" fmla="*/ 2 w 44"/>
                    <a:gd name="T35" fmla="*/ 32 h 45"/>
                    <a:gd name="T36" fmla="*/ 6 w 44"/>
                    <a:gd name="T37" fmla="*/ 38 h 45"/>
                    <a:gd name="T38" fmla="*/ 13 w 44"/>
                    <a:gd name="T39" fmla="*/ 43 h 45"/>
                    <a:gd name="T40" fmla="*/ 23 w 44"/>
                    <a:gd name="T41" fmla="*/ 45 h 45"/>
                    <a:gd name="T42" fmla="*/ 23 w 44"/>
                    <a:gd name="T43" fmla="*/ 45 h 4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</a:cxnLst>
                  <a:rect l="0" t="0" r="r" b="b"/>
                  <a:pathLst>
                    <a:path w="44" h="45">
                      <a:moveTo>
                        <a:pt x="23" y="45"/>
                      </a:moveTo>
                      <a:lnTo>
                        <a:pt x="23" y="45"/>
                      </a:lnTo>
                      <a:lnTo>
                        <a:pt x="31" y="43"/>
                      </a:lnTo>
                      <a:lnTo>
                        <a:pt x="38" y="38"/>
                      </a:lnTo>
                      <a:lnTo>
                        <a:pt x="43" y="32"/>
                      </a:lnTo>
                      <a:lnTo>
                        <a:pt x="44" y="23"/>
                      </a:lnTo>
                      <a:lnTo>
                        <a:pt x="44" y="23"/>
                      </a:lnTo>
                      <a:lnTo>
                        <a:pt x="43" y="14"/>
                      </a:lnTo>
                      <a:lnTo>
                        <a:pt x="38" y="7"/>
                      </a:lnTo>
                      <a:lnTo>
                        <a:pt x="31" y="2"/>
                      </a:lnTo>
                      <a:lnTo>
                        <a:pt x="23" y="0"/>
                      </a:lnTo>
                      <a:lnTo>
                        <a:pt x="23" y="0"/>
                      </a:lnTo>
                      <a:lnTo>
                        <a:pt x="13" y="2"/>
                      </a:lnTo>
                      <a:lnTo>
                        <a:pt x="6" y="7"/>
                      </a:lnTo>
                      <a:lnTo>
                        <a:pt x="2" y="14"/>
                      </a:lnTo>
                      <a:lnTo>
                        <a:pt x="0" y="23"/>
                      </a:lnTo>
                      <a:lnTo>
                        <a:pt x="0" y="23"/>
                      </a:lnTo>
                      <a:lnTo>
                        <a:pt x="2" y="32"/>
                      </a:lnTo>
                      <a:lnTo>
                        <a:pt x="6" y="38"/>
                      </a:lnTo>
                      <a:lnTo>
                        <a:pt x="13" y="43"/>
                      </a:lnTo>
                      <a:lnTo>
                        <a:pt x="23" y="45"/>
                      </a:lnTo>
                      <a:lnTo>
                        <a:pt x="23" y="45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19" name="Freeform 500"/>
                <p:cNvSpPr/>
                <p:nvPr/>
              </p:nvSpPr>
              <p:spPr bwMode="auto">
                <a:xfrm>
                  <a:off x="3363639" y="3435077"/>
                  <a:ext cx="101600" cy="95250"/>
                </a:xfrm>
                <a:custGeom>
                  <a:gdLst>
                    <a:gd name="T0" fmla="*/ 33 w 64"/>
                    <a:gd name="T1" fmla="*/ 0 h 60"/>
                    <a:gd name="T2" fmla="*/ 33 w 64"/>
                    <a:gd name="T3" fmla="*/ 0 h 60"/>
                    <a:gd name="T4" fmla="*/ 26 w 64"/>
                    <a:gd name="T5" fmla="*/ 0 h 60"/>
                    <a:gd name="T6" fmla="*/ 20 w 64"/>
                    <a:gd name="T7" fmla="*/ 2 h 60"/>
                    <a:gd name="T8" fmla="*/ 15 w 64"/>
                    <a:gd name="T9" fmla="*/ 5 h 60"/>
                    <a:gd name="T10" fmla="*/ 10 w 64"/>
                    <a:gd name="T11" fmla="*/ 8 h 60"/>
                    <a:gd name="T12" fmla="*/ 5 w 64"/>
                    <a:gd name="T13" fmla="*/ 13 h 60"/>
                    <a:gd name="T14" fmla="*/ 3 w 64"/>
                    <a:gd name="T15" fmla="*/ 18 h 60"/>
                    <a:gd name="T16" fmla="*/ 0 w 64"/>
                    <a:gd name="T17" fmla="*/ 25 h 60"/>
                    <a:gd name="T18" fmla="*/ 0 w 64"/>
                    <a:gd name="T19" fmla="*/ 32 h 60"/>
                    <a:gd name="T20" fmla="*/ 0 w 64"/>
                    <a:gd name="T21" fmla="*/ 60 h 60"/>
                    <a:gd name="T22" fmla="*/ 64 w 64"/>
                    <a:gd name="T23" fmla="*/ 60 h 60"/>
                    <a:gd name="T24" fmla="*/ 64 w 64"/>
                    <a:gd name="T25" fmla="*/ 32 h 60"/>
                    <a:gd name="T26" fmla="*/ 64 w 64"/>
                    <a:gd name="T27" fmla="*/ 32 h 60"/>
                    <a:gd name="T28" fmla="*/ 64 w 64"/>
                    <a:gd name="T29" fmla="*/ 25 h 60"/>
                    <a:gd name="T30" fmla="*/ 63 w 64"/>
                    <a:gd name="T31" fmla="*/ 18 h 60"/>
                    <a:gd name="T32" fmla="*/ 59 w 64"/>
                    <a:gd name="T33" fmla="*/ 13 h 60"/>
                    <a:gd name="T34" fmla="*/ 54 w 64"/>
                    <a:gd name="T35" fmla="*/ 8 h 60"/>
                    <a:gd name="T36" fmla="*/ 50 w 64"/>
                    <a:gd name="T37" fmla="*/ 5 h 60"/>
                    <a:gd name="T38" fmla="*/ 45 w 64"/>
                    <a:gd name="T39" fmla="*/ 2 h 60"/>
                    <a:gd name="T40" fmla="*/ 38 w 64"/>
                    <a:gd name="T41" fmla="*/ 0 h 60"/>
                    <a:gd name="T42" fmla="*/ 33 w 64"/>
                    <a:gd name="T43" fmla="*/ 0 h 60"/>
                    <a:gd name="T44" fmla="*/ 33 w 64"/>
                    <a:gd name="T45" fmla="*/ 0 h 60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64" h="60">
                      <a:moveTo>
                        <a:pt x="33" y="0"/>
                      </a:moveTo>
                      <a:lnTo>
                        <a:pt x="33" y="0"/>
                      </a:lnTo>
                      <a:lnTo>
                        <a:pt x="26" y="0"/>
                      </a:lnTo>
                      <a:lnTo>
                        <a:pt x="20" y="2"/>
                      </a:lnTo>
                      <a:lnTo>
                        <a:pt x="15" y="5"/>
                      </a:lnTo>
                      <a:lnTo>
                        <a:pt x="10" y="8"/>
                      </a:lnTo>
                      <a:lnTo>
                        <a:pt x="5" y="13"/>
                      </a:lnTo>
                      <a:lnTo>
                        <a:pt x="3" y="18"/>
                      </a:lnTo>
                      <a:lnTo>
                        <a:pt x="0" y="25"/>
                      </a:lnTo>
                      <a:lnTo>
                        <a:pt x="0" y="32"/>
                      </a:lnTo>
                      <a:lnTo>
                        <a:pt x="0" y="60"/>
                      </a:lnTo>
                      <a:lnTo>
                        <a:pt x="64" y="60"/>
                      </a:lnTo>
                      <a:lnTo>
                        <a:pt x="64" y="32"/>
                      </a:lnTo>
                      <a:lnTo>
                        <a:pt x="64" y="32"/>
                      </a:lnTo>
                      <a:lnTo>
                        <a:pt x="64" y="25"/>
                      </a:lnTo>
                      <a:lnTo>
                        <a:pt x="63" y="18"/>
                      </a:lnTo>
                      <a:lnTo>
                        <a:pt x="59" y="13"/>
                      </a:lnTo>
                      <a:lnTo>
                        <a:pt x="54" y="8"/>
                      </a:lnTo>
                      <a:lnTo>
                        <a:pt x="50" y="5"/>
                      </a:lnTo>
                      <a:lnTo>
                        <a:pt x="45" y="2"/>
                      </a:lnTo>
                      <a:lnTo>
                        <a:pt x="38" y="0"/>
                      </a:lnTo>
                      <a:lnTo>
                        <a:pt x="33" y="0"/>
                      </a:lnTo>
                      <a:lnTo>
                        <a:pt x="33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20" name="Freeform 501"/>
                <p:cNvSpPr/>
                <p:nvPr/>
              </p:nvSpPr>
              <p:spPr bwMode="auto">
                <a:xfrm>
                  <a:off x="3279501" y="3262040"/>
                  <a:ext cx="73025" cy="73025"/>
                </a:xfrm>
                <a:custGeom>
                  <a:gdLst>
                    <a:gd name="T0" fmla="*/ 23 w 46"/>
                    <a:gd name="T1" fmla="*/ 46 h 46"/>
                    <a:gd name="T2" fmla="*/ 23 w 46"/>
                    <a:gd name="T3" fmla="*/ 46 h 46"/>
                    <a:gd name="T4" fmla="*/ 31 w 46"/>
                    <a:gd name="T5" fmla="*/ 45 h 46"/>
                    <a:gd name="T6" fmla="*/ 40 w 46"/>
                    <a:gd name="T7" fmla="*/ 40 h 46"/>
                    <a:gd name="T8" fmla="*/ 45 w 46"/>
                    <a:gd name="T9" fmla="*/ 31 h 46"/>
                    <a:gd name="T10" fmla="*/ 46 w 46"/>
                    <a:gd name="T11" fmla="*/ 23 h 46"/>
                    <a:gd name="T12" fmla="*/ 46 w 46"/>
                    <a:gd name="T13" fmla="*/ 23 h 46"/>
                    <a:gd name="T14" fmla="*/ 45 w 46"/>
                    <a:gd name="T15" fmla="*/ 13 h 46"/>
                    <a:gd name="T16" fmla="*/ 40 w 46"/>
                    <a:gd name="T17" fmla="*/ 7 h 46"/>
                    <a:gd name="T18" fmla="*/ 31 w 46"/>
                    <a:gd name="T19" fmla="*/ 2 h 46"/>
                    <a:gd name="T20" fmla="*/ 23 w 46"/>
                    <a:gd name="T21" fmla="*/ 0 h 46"/>
                    <a:gd name="T22" fmla="*/ 23 w 46"/>
                    <a:gd name="T23" fmla="*/ 0 h 46"/>
                    <a:gd name="T24" fmla="*/ 13 w 46"/>
                    <a:gd name="T25" fmla="*/ 2 h 46"/>
                    <a:gd name="T26" fmla="*/ 7 w 46"/>
                    <a:gd name="T27" fmla="*/ 7 h 46"/>
                    <a:gd name="T28" fmla="*/ 2 w 46"/>
                    <a:gd name="T29" fmla="*/ 13 h 46"/>
                    <a:gd name="T30" fmla="*/ 0 w 46"/>
                    <a:gd name="T31" fmla="*/ 23 h 46"/>
                    <a:gd name="T32" fmla="*/ 0 w 46"/>
                    <a:gd name="T33" fmla="*/ 23 h 46"/>
                    <a:gd name="T34" fmla="*/ 2 w 46"/>
                    <a:gd name="T35" fmla="*/ 31 h 46"/>
                    <a:gd name="T36" fmla="*/ 7 w 46"/>
                    <a:gd name="T37" fmla="*/ 40 h 46"/>
                    <a:gd name="T38" fmla="*/ 13 w 46"/>
                    <a:gd name="T39" fmla="*/ 45 h 46"/>
                    <a:gd name="T40" fmla="*/ 23 w 46"/>
                    <a:gd name="T41" fmla="*/ 46 h 46"/>
                    <a:gd name="T42" fmla="*/ 23 w 46"/>
                    <a:gd name="T43" fmla="*/ 46 h 46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</a:cxnLst>
                  <a:rect l="0" t="0" r="r" b="b"/>
                  <a:pathLst>
                    <a:path w="46" h="46">
                      <a:moveTo>
                        <a:pt x="23" y="46"/>
                      </a:moveTo>
                      <a:lnTo>
                        <a:pt x="23" y="46"/>
                      </a:lnTo>
                      <a:lnTo>
                        <a:pt x="31" y="45"/>
                      </a:lnTo>
                      <a:lnTo>
                        <a:pt x="40" y="40"/>
                      </a:lnTo>
                      <a:lnTo>
                        <a:pt x="45" y="31"/>
                      </a:lnTo>
                      <a:lnTo>
                        <a:pt x="46" y="23"/>
                      </a:lnTo>
                      <a:lnTo>
                        <a:pt x="46" y="23"/>
                      </a:lnTo>
                      <a:lnTo>
                        <a:pt x="45" y="13"/>
                      </a:lnTo>
                      <a:lnTo>
                        <a:pt x="40" y="7"/>
                      </a:lnTo>
                      <a:lnTo>
                        <a:pt x="31" y="2"/>
                      </a:lnTo>
                      <a:lnTo>
                        <a:pt x="23" y="0"/>
                      </a:lnTo>
                      <a:lnTo>
                        <a:pt x="23" y="0"/>
                      </a:lnTo>
                      <a:lnTo>
                        <a:pt x="13" y="2"/>
                      </a:lnTo>
                      <a:lnTo>
                        <a:pt x="7" y="7"/>
                      </a:lnTo>
                      <a:lnTo>
                        <a:pt x="2" y="13"/>
                      </a:lnTo>
                      <a:lnTo>
                        <a:pt x="0" y="23"/>
                      </a:lnTo>
                      <a:lnTo>
                        <a:pt x="0" y="23"/>
                      </a:lnTo>
                      <a:lnTo>
                        <a:pt x="2" y="31"/>
                      </a:lnTo>
                      <a:lnTo>
                        <a:pt x="7" y="40"/>
                      </a:lnTo>
                      <a:lnTo>
                        <a:pt x="13" y="45"/>
                      </a:lnTo>
                      <a:lnTo>
                        <a:pt x="23" y="46"/>
                      </a:lnTo>
                      <a:lnTo>
                        <a:pt x="23" y="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21" name="Freeform 502"/>
                <p:cNvSpPr/>
                <p:nvPr/>
              </p:nvSpPr>
              <p:spPr bwMode="auto">
                <a:xfrm>
                  <a:off x="3263626" y="3346177"/>
                  <a:ext cx="103188" cy="93663"/>
                </a:xfrm>
                <a:custGeom>
                  <a:gdLst>
                    <a:gd name="T0" fmla="*/ 65 w 65"/>
                    <a:gd name="T1" fmla="*/ 31 h 59"/>
                    <a:gd name="T2" fmla="*/ 65 w 65"/>
                    <a:gd name="T3" fmla="*/ 31 h 59"/>
                    <a:gd name="T4" fmla="*/ 65 w 65"/>
                    <a:gd name="T5" fmla="*/ 25 h 59"/>
                    <a:gd name="T6" fmla="*/ 63 w 65"/>
                    <a:gd name="T7" fmla="*/ 20 h 59"/>
                    <a:gd name="T8" fmla="*/ 60 w 65"/>
                    <a:gd name="T9" fmla="*/ 13 h 59"/>
                    <a:gd name="T10" fmla="*/ 56 w 65"/>
                    <a:gd name="T11" fmla="*/ 8 h 59"/>
                    <a:gd name="T12" fmla="*/ 51 w 65"/>
                    <a:gd name="T13" fmla="*/ 5 h 59"/>
                    <a:gd name="T14" fmla="*/ 45 w 65"/>
                    <a:gd name="T15" fmla="*/ 2 h 59"/>
                    <a:gd name="T16" fmla="*/ 40 w 65"/>
                    <a:gd name="T17" fmla="*/ 0 h 59"/>
                    <a:gd name="T18" fmla="*/ 33 w 65"/>
                    <a:gd name="T19" fmla="*/ 0 h 59"/>
                    <a:gd name="T20" fmla="*/ 33 w 65"/>
                    <a:gd name="T21" fmla="*/ 0 h 59"/>
                    <a:gd name="T22" fmla="*/ 27 w 65"/>
                    <a:gd name="T23" fmla="*/ 0 h 59"/>
                    <a:gd name="T24" fmla="*/ 20 w 65"/>
                    <a:gd name="T25" fmla="*/ 2 h 59"/>
                    <a:gd name="T26" fmla="*/ 15 w 65"/>
                    <a:gd name="T27" fmla="*/ 5 h 59"/>
                    <a:gd name="T28" fmla="*/ 10 w 65"/>
                    <a:gd name="T29" fmla="*/ 8 h 59"/>
                    <a:gd name="T30" fmla="*/ 7 w 65"/>
                    <a:gd name="T31" fmla="*/ 13 h 59"/>
                    <a:gd name="T32" fmla="*/ 3 w 65"/>
                    <a:gd name="T33" fmla="*/ 20 h 59"/>
                    <a:gd name="T34" fmla="*/ 2 w 65"/>
                    <a:gd name="T35" fmla="*/ 25 h 59"/>
                    <a:gd name="T36" fmla="*/ 0 w 65"/>
                    <a:gd name="T37" fmla="*/ 31 h 59"/>
                    <a:gd name="T38" fmla="*/ 0 w 65"/>
                    <a:gd name="T39" fmla="*/ 59 h 59"/>
                    <a:gd name="T40" fmla="*/ 65 w 65"/>
                    <a:gd name="T41" fmla="*/ 59 h 59"/>
                    <a:gd name="T42" fmla="*/ 65 w 65"/>
                    <a:gd name="T43" fmla="*/ 31 h 59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</a:cxnLst>
                  <a:rect l="0" t="0" r="r" b="b"/>
                  <a:pathLst>
                    <a:path w="65" h="59">
                      <a:moveTo>
                        <a:pt x="65" y="31"/>
                      </a:moveTo>
                      <a:lnTo>
                        <a:pt x="65" y="31"/>
                      </a:lnTo>
                      <a:lnTo>
                        <a:pt x="65" y="25"/>
                      </a:lnTo>
                      <a:lnTo>
                        <a:pt x="63" y="20"/>
                      </a:lnTo>
                      <a:lnTo>
                        <a:pt x="60" y="13"/>
                      </a:lnTo>
                      <a:lnTo>
                        <a:pt x="56" y="8"/>
                      </a:lnTo>
                      <a:lnTo>
                        <a:pt x="51" y="5"/>
                      </a:lnTo>
                      <a:lnTo>
                        <a:pt x="45" y="2"/>
                      </a:lnTo>
                      <a:lnTo>
                        <a:pt x="40" y="0"/>
                      </a:lnTo>
                      <a:lnTo>
                        <a:pt x="33" y="0"/>
                      </a:lnTo>
                      <a:lnTo>
                        <a:pt x="33" y="0"/>
                      </a:lnTo>
                      <a:lnTo>
                        <a:pt x="27" y="0"/>
                      </a:lnTo>
                      <a:lnTo>
                        <a:pt x="20" y="2"/>
                      </a:lnTo>
                      <a:lnTo>
                        <a:pt x="15" y="5"/>
                      </a:lnTo>
                      <a:lnTo>
                        <a:pt x="10" y="8"/>
                      </a:lnTo>
                      <a:lnTo>
                        <a:pt x="7" y="13"/>
                      </a:lnTo>
                      <a:lnTo>
                        <a:pt x="3" y="20"/>
                      </a:lnTo>
                      <a:lnTo>
                        <a:pt x="2" y="25"/>
                      </a:lnTo>
                      <a:lnTo>
                        <a:pt x="0" y="31"/>
                      </a:lnTo>
                      <a:lnTo>
                        <a:pt x="0" y="59"/>
                      </a:lnTo>
                      <a:lnTo>
                        <a:pt x="65" y="59"/>
                      </a:lnTo>
                      <a:lnTo>
                        <a:pt x="65" y="31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black"/>
                    </a:solidFill>
                  </a:endParaRPr>
                </a:p>
              </p:txBody>
            </p:sp>
          </p:grpSp>
        </p:grpSp>
        <p:sp>
          <p:nvSpPr>
            <p:cNvPr id="113" name="TextBox 112"/>
            <p:cNvSpPr txBox="1"/>
            <p:nvPr/>
          </p:nvSpPr>
          <p:spPr>
            <a:xfrm>
              <a:off x="1654447" y="4267131"/>
              <a:ext cx="1371525" cy="442035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ctr" defTabSz="914400" rtl="0" eaLnBrk="1" latinLnBrk="0" hangingPunct="1">
                <a:defRPr sz="1200" b="1" kern="12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/>
                <a:t>现场研讨</a:t>
              </a:r>
              <a:endParaRPr lang="en-US" altLang="zh-CN"/>
            </a:p>
            <a:p>
              <a:r>
                <a:rPr lang="zh-CN" altLang="en-US">
                  <a:solidFill>
                    <a:srgbClr val="C00000"/>
                  </a:solidFill>
                </a:rPr>
                <a:t>（</a:t>
              </a:r>
              <a:r>
                <a:rPr lang="en-US" altLang="zh-CN">
                  <a:solidFill>
                    <a:srgbClr val="C00000"/>
                  </a:solidFill>
                </a:rPr>
                <a:t>5</a:t>
              </a:r>
              <a:r>
                <a:rPr lang="zh-CN" altLang="en-US">
                  <a:solidFill>
                    <a:srgbClr val="C00000"/>
                  </a:solidFill>
                </a:rPr>
                <a:t>场</a:t>
              </a:r>
              <a:r>
                <a:rPr lang="en-US" altLang="zh-CN">
                  <a:solidFill>
                    <a:srgbClr val="C00000"/>
                  </a:solidFill>
                </a:rPr>
                <a:t>-12h</a:t>
              </a:r>
              <a:r>
                <a:rPr lang="zh-CN" altLang="en-US">
                  <a:solidFill>
                    <a:srgbClr val="C00000"/>
                  </a:solidFill>
                </a:rPr>
                <a:t>）</a:t>
              </a:r>
            </a:p>
          </p:txBody>
        </p:sp>
      </p:grpSp>
      <p:grpSp>
        <p:nvGrpSpPr>
          <p:cNvPr id="126" name="组合 125"/>
          <p:cNvGrpSpPr/>
          <p:nvPr/>
        </p:nvGrpSpPr>
        <p:grpSpPr>
          <a:xfrm>
            <a:off x="6280660" y="3731959"/>
            <a:ext cx="1459692" cy="442035"/>
            <a:chOff x="1566280" y="4267131"/>
            <a:chExt cx="1459692" cy="442035"/>
          </a:xfrm>
        </p:grpSpPr>
        <p:grpSp>
          <p:nvGrpSpPr>
            <p:cNvPr id="127" name="组合 126"/>
            <p:cNvGrpSpPr/>
            <p:nvPr/>
          </p:nvGrpSpPr>
          <p:grpSpPr>
            <a:xfrm>
              <a:off x="1566280" y="4299942"/>
              <a:ext cx="371980" cy="364204"/>
              <a:chOff x="5203298" y="2048644"/>
              <a:chExt cx="474425" cy="440686"/>
            </a:xfrm>
          </p:grpSpPr>
          <p:sp>
            <p:nvSpPr>
              <p:cNvPr id="129" name="Oval 26"/>
              <p:cNvSpPr>
                <a:spLocks noChangeArrowheads="1"/>
              </p:cNvSpPr>
              <p:nvPr/>
            </p:nvSpPr>
            <p:spPr bwMode="auto">
              <a:xfrm>
                <a:off x="5203298" y="2048644"/>
                <a:ext cx="474425" cy="440686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bg1">
                    <a:lumMod val="75000"/>
                  </a:schemeClr>
                </a:solidFill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>
                  <a:solidFill>
                    <a:prstClr val="black"/>
                  </a:solidFill>
                </a:endParaRPr>
              </a:p>
            </p:txBody>
          </p:sp>
          <p:grpSp>
            <p:nvGrpSpPr>
              <p:cNvPr id="130" name="组合 129"/>
              <p:cNvGrpSpPr/>
              <p:nvPr/>
            </p:nvGrpSpPr>
            <p:grpSpPr>
              <a:xfrm>
                <a:off x="5292080" y="2111493"/>
                <a:ext cx="298450" cy="268287"/>
                <a:chOff x="3166789" y="3262040"/>
                <a:chExt cx="298450" cy="268287"/>
              </a:xfrm>
              <a:solidFill>
                <a:srgbClr val="373C64"/>
              </a:solidFill>
            </p:grpSpPr>
            <p:sp>
              <p:nvSpPr>
                <p:cNvPr id="131" name="Freeform 497"/>
                <p:cNvSpPr/>
                <p:nvPr/>
              </p:nvSpPr>
              <p:spPr bwMode="auto">
                <a:xfrm>
                  <a:off x="3179489" y="3350940"/>
                  <a:ext cx="74613" cy="71438"/>
                </a:xfrm>
                <a:custGeom>
                  <a:gdLst>
                    <a:gd name="T0" fmla="*/ 23 w 47"/>
                    <a:gd name="T1" fmla="*/ 45 h 45"/>
                    <a:gd name="T2" fmla="*/ 23 w 47"/>
                    <a:gd name="T3" fmla="*/ 45 h 45"/>
                    <a:gd name="T4" fmla="*/ 33 w 47"/>
                    <a:gd name="T5" fmla="*/ 43 h 45"/>
                    <a:gd name="T6" fmla="*/ 40 w 47"/>
                    <a:gd name="T7" fmla="*/ 38 h 45"/>
                    <a:gd name="T8" fmla="*/ 45 w 47"/>
                    <a:gd name="T9" fmla="*/ 32 h 45"/>
                    <a:gd name="T10" fmla="*/ 47 w 47"/>
                    <a:gd name="T11" fmla="*/ 23 h 45"/>
                    <a:gd name="T12" fmla="*/ 47 w 47"/>
                    <a:gd name="T13" fmla="*/ 23 h 45"/>
                    <a:gd name="T14" fmla="*/ 45 w 47"/>
                    <a:gd name="T15" fmla="*/ 14 h 45"/>
                    <a:gd name="T16" fmla="*/ 40 w 47"/>
                    <a:gd name="T17" fmla="*/ 7 h 45"/>
                    <a:gd name="T18" fmla="*/ 33 w 47"/>
                    <a:gd name="T19" fmla="*/ 2 h 45"/>
                    <a:gd name="T20" fmla="*/ 23 w 47"/>
                    <a:gd name="T21" fmla="*/ 0 h 45"/>
                    <a:gd name="T22" fmla="*/ 23 w 47"/>
                    <a:gd name="T23" fmla="*/ 0 h 45"/>
                    <a:gd name="T24" fmla="*/ 15 w 47"/>
                    <a:gd name="T25" fmla="*/ 2 h 45"/>
                    <a:gd name="T26" fmla="*/ 7 w 47"/>
                    <a:gd name="T27" fmla="*/ 7 h 45"/>
                    <a:gd name="T28" fmla="*/ 2 w 47"/>
                    <a:gd name="T29" fmla="*/ 14 h 45"/>
                    <a:gd name="T30" fmla="*/ 0 w 47"/>
                    <a:gd name="T31" fmla="*/ 23 h 45"/>
                    <a:gd name="T32" fmla="*/ 0 w 47"/>
                    <a:gd name="T33" fmla="*/ 23 h 45"/>
                    <a:gd name="T34" fmla="*/ 2 w 47"/>
                    <a:gd name="T35" fmla="*/ 32 h 45"/>
                    <a:gd name="T36" fmla="*/ 7 w 47"/>
                    <a:gd name="T37" fmla="*/ 38 h 45"/>
                    <a:gd name="T38" fmla="*/ 15 w 47"/>
                    <a:gd name="T39" fmla="*/ 43 h 45"/>
                    <a:gd name="T40" fmla="*/ 23 w 47"/>
                    <a:gd name="T41" fmla="*/ 45 h 45"/>
                    <a:gd name="T42" fmla="*/ 23 w 47"/>
                    <a:gd name="T43" fmla="*/ 45 h 4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</a:cxnLst>
                  <a:rect l="0" t="0" r="r" b="b"/>
                  <a:pathLst>
                    <a:path w="47" h="45">
                      <a:moveTo>
                        <a:pt x="23" y="45"/>
                      </a:moveTo>
                      <a:lnTo>
                        <a:pt x="23" y="45"/>
                      </a:lnTo>
                      <a:lnTo>
                        <a:pt x="33" y="43"/>
                      </a:lnTo>
                      <a:lnTo>
                        <a:pt x="40" y="38"/>
                      </a:lnTo>
                      <a:lnTo>
                        <a:pt x="45" y="32"/>
                      </a:lnTo>
                      <a:lnTo>
                        <a:pt x="47" y="23"/>
                      </a:lnTo>
                      <a:lnTo>
                        <a:pt x="47" y="23"/>
                      </a:lnTo>
                      <a:lnTo>
                        <a:pt x="45" y="14"/>
                      </a:lnTo>
                      <a:lnTo>
                        <a:pt x="40" y="7"/>
                      </a:lnTo>
                      <a:lnTo>
                        <a:pt x="33" y="2"/>
                      </a:lnTo>
                      <a:lnTo>
                        <a:pt x="23" y="0"/>
                      </a:lnTo>
                      <a:lnTo>
                        <a:pt x="23" y="0"/>
                      </a:lnTo>
                      <a:lnTo>
                        <a:pt x="15" y="2"/>
                      </a:lnTo>
                      <a:lnTo>
                        <a:pt x="7" y="7"/>
                      </a:lnTo>
                      <a:lnTo>
                        <a:pt x="2" y="14"/>
                      </a:lnTo>
                      <a:lnTo>
                        <a:pt x="0" y="23"/>
                      </a:lnTo>
                      <a:lnTo>
                        <a:pt x="0" y="23"/>
                      </a:lnTo>
                      <a:lnTo>
                        <a:pt x="2" y="32"/>
                      </a:lnTo>
                      <a:lnTo>
                        <a:pt x="7" y="38"/>
                      </a:lnTo>
                      <a:lnTo>
                        <a:pt x="15" y="43"/>
                      </a:lnTo>
                      <a:lnTo>
                        <a:pt x="23" y="45"/>
                      </a:lnTo>
                      <a:lnTo>
                        <a:pt x="23" y="45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32" name="Freeform 498"/>
                <p:cNvSpPr/>
                <p:nvPr/>
              </p:nvSpPr>
              <p:spPr bwMode="auto">
                <a:xfrm>
                  <a:off x="3166789" y="3435077"/>
                  <a:ext cx="101600" cy="95250"/>
                </a:xfrm>
                <a:custGeom>
                  <a:gdLst>
                    <a:gd name="T0" fmla="*/ 31 w 64"/>
                    <a:gd name="T1" fmla="*/ 0 h 60"/>
                    <a:gd name="T2" fmla="*/ 31 w 64"/>
                    <a:gd name="T3" fmla="*/ 0 h 60"/>
                    <a:gd name="T4" fmla="*/ 25 w 64"/>
                    <a:gd name="T5" fmla="*/ 0 h 60"/>
                    <a:gd name="T6" fmla="*/ 20 w 64"/>
                    <a:gd name="T7" fmla="*/ 2 h 60"/>
                    <a:gd name="T8" fmla="*/ 13 w 64"/>
                    <a:gd name="T9" fmla="*/ 5 h 60"/>
                    <a:gd name="T10" fmla="*/ 8 w 64"/>
                    <a:gd name="T11" fmla="*/ 8 h 60"/>
                    <a:gd name="T12" fmla="*/ 5 w 64"/>
                    <a:gd name="T13" fmla="*/ 13 h 60"/>
                    <a:gd name="T14" fmla="*/ 2 w 64"/>
                    <a:gd name="T15" fmla="*/ 18 h 60"/>
                    <a:gd name="T16" fmla="*/ 0 w 64"/>
                    <a:gd name="T17" fmla="*/ 25 h 60"/>
                    <a:gd name="T18" fmla="*/ 0 w 64"/>
                    <a:gd name="T19" fmla="*/ 32 h 60"/>
                    <a:gd name="T20" fmla="*/ 0 w 64"/>
                    <a:gd name="T21" fmla="*/ 60 h 60"/>
                    <a:gd name="T22" fmla="*/ 64 w 64"/>
                    <a:gd name="T23" fmla="*/ 60 h 60"/>
                    <a:gd name="T24" fmla="*/ 64 w 64"/>
                    <a:gd name="T25" fmla="*/ 32 h 60"/>
                    <a:gd name="T26" fmla="*/ 64 w 64"/>
                    <a:gd name="T27" fmla="*/ 32 h 60"/>
                    <a:gd name="T28" fmla="*/ 63 w 64"/>
                    <a:gd name="T29" fmla="*/ 25 h 60"/>
                    <a:gd name="T30" fmla="*/ 61 w 64"/>
                    <a:gd name="T31" fmla="*/ 18 h 60"/>
                    <a:gd name="T32" fmla="*/ 58 w 64"/>
                    <a:gd name="T33" fmla="*/ 13 h 60"/>
                    <a:gd name="T34" fmla="*/ 55 w 64"/>
                    <a:gd name="T35" fmla="*/ 8 h 60"/>
                    <a:gd name="T36" fmla="*/ 50 w 64"/>
                    <a:gd name="T37" fmla="*/ 5 h 60"/>
                    <a:gd name="T38" fmla="*/ 45 w 64"/>
                    <a:gd name="T39" fmla="*/ 2 h 60"/>
                    <a:gd name="T40" fmla="*/ 38 w 64"/>
                    <a:gd name="T41" fmla="*/ 0 h 60"/>
                    <a:gd name="T42" fmla="*/ 31 w 64"/>
                    <a:gd name="T43" fmla="*/ 0 h 60"/>
                    <a:gd name="T44" fmla="*/ 31 w 64"/>
                    <a:gd name="T45" fmla="*/ 0 h 60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64" h="60">
                      <a:moveTo>
                        <a:pt x="31" y="0"/>
                      </a:moveTo>
                      <a:lnTo>
                        <a:pt x="31" y="0"/>
                      </a:lnTo>
                      <a:lnTo>
                        <a:pt x="25" y="0"/>
                      </a:lnTo>
                      <a:lnTo>
                        <a:pt x="20" y="2"/>
                      </a:lnTo>
                      <a:lnTo>
                        <a:pt x="13" y="5"/>
                      </a:lnTo>
                      <a:lnTo>
                        <a:pt x="8" y="8"/>
                      </a:lnTo>
                      <a:lnTo>
                        <a:pt x="5" y="13"/>
                      </a:lnTo>
                      <a:lnTo>
                        <a:pt x="2" y="18"/>
                      </a:lnTo>
                      <a:lnTo>
                        <a:pt x="0" y="25"/>
                      </a:lnTo>
                      <a:lnTo>
                        <a:pt x="0" y="32"/>
                      </a:lnTo>
                      <a:lnTo>
                        <a:pt x="0" y="60"/>
                      </a:lnTo>
                      <a:lnTo>
                        <a:pt x="64" y="60"/>
                      </a:lnTo>
                      <a:lnTo>
                        <a:pt x="64" y="32"/>
                      </a:lnTo>
                      <a:lnTo>
                        <a:pt x="64" y="32"/>
                      </a:lnTo>
                      <a:lnTo>
                        <a:pt x="63" y="25"/>
                      </a:lnTo>
                      <a:lnTo>
                        <a:pt x="61" y="18"/>
                      </a:lnTo>
                      <a:lnTo>
                        <a:pt x="58" y="13"/>
                      </a:lnTo>
                      <a:lnTo>
                        <a:pt x="55" y="8"/>
                      </a:lnTo>
                      <a:lnTo>
                        <a:pt x="50" y="5"/>
                      </a:lnTo>
                      <a:lnTo>
                        <a:pt x="45" y="2"/>
                      </a:lnTo>
                      <a:lnTo>
                        <a:pt x="38" y="0"/>
                      </a:lnTo>
                      <a:lnTo>
                        <a:pt x="31" y="0"/>
                      </a:lnTo>
                      <a:lnTo>
                        <a:pt x="31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33" name="Freeform 499"/>
                <p:cNvSpPr/>
                <p:nvPr/>
              </p:nvSpPr>
              <p:spPr bwMode="auto">
                <a:xfrm>
                  <a:off x="3379514" y="3350940"/>
                  <a:ext cx="69850" cy="71438"/>
                </a:xfrm>
                <a:custGeom>
                  <a:gdLst>
                    <a:gd name="T0" fmla="*/ 23 w 44"/>
                    <a:gd name="T1" fmla="*/ 45 h 45"/>
                    <a:gd name="T2" fmla="*/ 23 w 44"/>
                    <a:gd name="T3" fmla="*/ 45 h 45"/>
                    <a:gd name="T4" fmla="*/ 31 w 44"/>
                    <a:gd name="T5" fmla="*/ 43 h 45"/>
                    <a:gd name="T6" fmla="*/ 38 w 44"/>
                    <a:gd name="T7" fmla="*/ 38 h 45"/>
                    <a:gd name="T8" fmla="*/ 43 w 44"/>
                    <a:gd name="T9" fmla="*/ 32 h 45"/>
                    <a:gd name="T10" fmla="*/ 44 w 44"/>
                    <a:gd name="T11" fmla="*/ 23 h 45"/>
                    <a:gd name="T12" fmla="*/ 44 w 44"/>
                    <a:gd name="T13" fmla="*/ 23 h 45"/>
                    <a:gd name="T14" fmla="*/ 43 w 44"/>
                    <a:gd name="T15" fmla="*/ 14 h 45"/>
                    <a:gd name="T16" fmla="*/ 38 w 44"/>
                    <a:gd name="T17" fmla="*/ 7 h 45"/>
                    <a:gd name="T18" fmla="*/ 31 w 44"/>
                    <a:gd name="T19" fmla="*/ 2 h 45"/>
                    <a:gd name="T20" fmla="*/ 23 w 44"/>
                    <a:gd name="T21" fmla="*/ 0 h 45"/>
                    <a:gd name="T22" fmla="*/ 23 w 44"/>
                    <a:gd name="T23" fmla="*/ 0 h 45"/>
                    <a:gd name="T24" fmla="*/ 13 w 44"/>
                    <a:gd name="T25" fmla="*/ 2 h 45"/>
                    <a:gd name="T26" fmla="*/ 6 w 44"/>
                    <a:gd name="T27" fmla="*/ 7 h 45"/>
                    <a:gd name="T28" fmla="*/ 2 w 44"/>
                    <a:gd name="T29" fmla="*/ 14 h 45"/>
                    <a:gd name="T30" fmla="*/ 0 w 44"/>
                    <a:gd name="T31" fmla="*/ 23 h 45"/>
                    <a:gd name="T32" fmla="*/ 0 w 44"/>
                    <a:gd name="T33" fmla="*/ 23 h 45"/>
                    <a:gd name="T34" fmla="*/ 2 w 44"/>
                    <a:gd name="T35" fmla="*/ 32 h 45"/>
                    <a:gd name="T36" fmla="*/ 6 w 44"/>
                    <a:gd name="T37" fmla="*/ 38 h 45"/>
                    <a:gd name="T38" fmla="*/ 13 w 44"/>
                    <a:gd name="T39" fmla="*/ 43 h 45"/>
                    <a:gd name="T40" fmla="*/ 23 w 44"/>
                    <a:gd name="T41" fmla="*/ 45 h 45"/>
                    <a:gd name="T42" fmla="*/ 23 w 44"/>
                    <a:gd name="T43" fmla="*/ 45 h 4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</a:cxnLst>
                  <a:rect l="0" t="0" r="r" b="b"/>
                  <a:pathLst>
                    <a:path w="44" h="45">
                      <a:moveTo>
                        <a:pt x="23" y="45"/>
                      </a:moveTo>
                      <a:lnTo>
                        <a:pt x="23" y="45"/>
                      </a:lnTo>
                      <a:lnTo>
                        <a:pt x="31" y="43"/>
                      </a:lnTo>
                      <a:lnTo>
                        <a:pt x="38" y="38"/>
                      </a:lnTo>
                      <a:lnTo>
                        <a:pt x="43" y="32"/>
                      </a:lnTo>
                      <a:lnTo>
                        <a:pt x="44" y="23"/>
                      </a:lnTo>
                      <a:lnTo>
                        <a:pt x="44" y="23"/>
                      </a:lnTo>
                      <a:lnTo>
                        <a:pt x="43" y="14"/>
                      </a:lnTo>
                      <a:lnTo>
                        <a:pt x="38" y="7"/>
                      </a:lnTo>
                      <a:lnTo>
                        <a:pt x="31" y="2"/>
                      </a:lnTo>
                      <a:lnTo>
                        <a:pt x="23" y="0"/>
                      </a:lnTo>
                      <a:lnTo>
                        <a:pt x="23" y="0"/>
                      </a:lnTo>
                      <a:lnTo>
                        <a:pt x="13" y="2"/>
                      </a:lnTo>
                      <a:lnTo>
                        <a:pt x="6" y="7"/>
                      </a:lnTo>
                      <a:lnTo>
                        <a:pt x="2" y="14"/>
                      </a:lnTo>
                      <a:lnTo>
                        <a:pt x="0" y="23"/>
                      </a:lnTo>
                      <a:lnTo>
                        <a:pt x="0" y="23"/>
                      </a:lnTo>
                      <a:lnTo>
                        <a:pt x="2" y="32"/>
                      </a:lnTo>
                      <a:lnTo>
                        <a:pt x="6" y="38"/>
                      </a:lnTo>
                      <a:lnTo>
                        <a:pt x="13" y="43"/>
                      </a:lnTo>
                      <a:lnTo>
                        <a:pt x="23" y="45"/>
                      </a:lnTo>
                      <a:lnTo>
                        <a:pt x="23" y="45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34" name="Freeform 500"/>
                <p:cNvSpPr/>
                <p:nvPr/>
              </p:nvSpPr>
              <p:spPr bwMode="auto">
                <a:xfrm>
                  <a:off x="3363639" y="3435077"/>
                  <a:ext cx="101600" cy="95250"/>
                </a:xfrm>
                <a:custGeom>
                  <a:gdLst>
                    <a:gd name="T0" fmla="*/ 33 w 64"/>
                    <a:gd name="T1" fmla="*/ 0 h 60"/>
                    <a:gd name="T2" fmla="*/ 33 w 64"/>
                    <a:gd name="T3" fmla="*/ 0 h 60"/>
                    <a:gd name="T4" fmla="*/ 26 w 64"/>
                    <a:gd name="T5" fmla="*/ 0 h 60"/>
                    <a:gd name="T6" fmla="*/ 20 w 64"/>
                    <a:gd name="T7" fmla="*/ 2 h 60"/>
                    <a:gd name="T8" fmla="*/ 15 w 64"/>
                    <a:gd name="T9" fmla="*/ 5 h 60"/>
                    <a:gd name="T10" fmla="*/ 10 w 64"/>
                    <a:gd name="T11" fmla="*/ 8 h 60"/>
                    <a:gd name="T12" fmla="*/ 5 w 64"/>
                    <a:gd name="T13" fmla="*/ 13 h 60"/>
                    <a:gd name="T14" fmla="*/ 3 w 64"/>
                    <a:gd name="T15" fmla="*/ 18 h 60"/>
                    <a:gd name="T16" fmla="*/ 0 w 64"/>
                    <a:gd name="T17" fmla="*/ 25 h 60"/>
                    <a:gd name="T18" fmla="*/ 0 w 64"/>
                    <a:gd name="T19" fmla="*/ 32 h 60"/>
                    <a:gd name="T20" fmla="*/ 0 w 64"/>
                    <a:gd name="T21" fmla="*/ 60 h 60"/>
                    <a:gd name="T22" fmla="*/ 64 w 64"/>
                    <a:gd name="T23" fmla="*/ 60 h 60"/>
                    <a:gd name="T24" fmla="*/ 64 w 64"/>
                    <a:gd name="T25" fmla="*/ 32 h 60"/>
                    <a:gd name="T26" fmla="*/ 64 w 64"/>
                    <a:gd name="T27" fmla="*/ 32 h 60"/>
                    <a:gd name="T28" fmla="*/ 64 w 64"/>
                    <a:gd name="T29" fmla="*/ 25 h 60"/>
                    <a:gd name="T30" fmla="*/ 63 w 64"/>
                    <a:gd name="T31" fmla="*/ 18 h 60"/>
                    <a:gd name="T32" fmla="*/ 59 w 64"/>
                    <a:gd name="T33" fmla="*/ 13 h 60"/>
                    <a:gd name="T34" fmla="*/ 54 w 64"/>
                    <a:gd name="T35" fmla="*/ 8 h 60"/>
                    <a:gd name="T36" fmla="*/ 50 w 64"/>
                    <a:gd name="T37" fmla="*/ 5 h 60"/>
                    <a:gd name="T38" fmla="*/ 45 w 64"/>
                    <a:gd name="T39" fmla="*/ 2 h 60"/>
                    <a:gd name="T40" fmla="*/ 38 w 64"/>
                    <a:gd name="T41" fmla="*/ 0 h 60"/>
                    <a:gd name="T42" fmla="*/ 33 w 64"/>
                    <a:gd name="T43" fmla="*/ 0 h 60"/>
                    <a:gd name="T44" fmla="*/ 33 w 64"/>
                    <a:gd name="T45" fmla="*/ 0 h 60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64" h="60">
                      <a:moveTo>
                        <a:pt x="33" y="0"/>
                      </a:moveTo>
                      <a:lnTo>
                        <a:pt x="33" y="0"/>
                      </a:lnTo>
                      <a:lnTo>
                        <a:pt x="26" y="0"/>
                      </a:lnTo>
                      <a:lnTo>
                        <a:pt x="20" y="2"/>
                      </a:lnTo>
                      <a:lnTo>
                        <a:pt x="15" y="5"/>
                      </a:lnTo>
                      <a:lnTo>
                        <a:pt x="10" y="8"/>
                      </a:lnTo>
                      <a:lnTo>
                        <a:pt x="5" y="13"/>
                      </a:lnTo>
                      <a:lnTo>
                        <a:pt x="3" y="18"/>
                      </a:lnTo>
                      <a:lnTo>
                        <a:pt x="0" y="25"/>
                      </a:lnTo>
                      <a:lnTo>
                        <a:pt x="0" y="32"/>
                      </a:lnTo>
                      <a:lnTo>
                        <a:pt x="0" y="60"/>
                      </a:lnTo>
                      <a:lnTo>
                        <a:pt x="64" y="60"/>
                      </a:lnTo>
                      <a:lnTo>
                        <a:pt x="64" y="32"/>
                      </a:lnTo>
                      <a:lnTo>
                        <a:pt x="64" y="32"/>
                      </a:lnTo>
                      <a:lnTo>
                        <a:pt x="64" y="25"/>
                      </a:lnTo>
                      <a:lnTo>
                        <a:pt x="63" y="18"/>
                      </a:lnTo>
                      <a:lnTo>
                        <a:pt x="59" y="13"/>
                      </a:lnTo>
                      <a:lnTo>
                        <a:pt x="54" y="8"/>
                      </a:lnTo>
                      <a:lnTo>
                        <a:pt x="50" y="5"/>
                      </a:lnTo>
                      <a:lnTo>
                        <a:pt x="45" y="2"/>
                      </a:lnTo>
                      <a:lnTo>
                        <a:pt x="38" y="0"/>
                      </a:lnTo>
                      <a:lnTo>
                        <a:pt x="33" y="0"/>
                      </a:lnTo>
                      <a:lnTo>
                        <a:pt x="33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35" name="Freeform 501"/>
                <p:cNvSpPr/>
                <p:nvPr/>
              </p:nvSpPr>
              <p:spPr bwMode="auto">
                <a:xfrm>
                  <a:off x="3279501" y="3262040"/>
                  <a:ext cx="73025" cy="73025"/>
                </a:xfrm>
                <a:custGeom>
                  <a:gdLst>
                    <a:gd name="T0" fmla="*/ 23 w 46"/>
                    <a:gd name="T1" fmla="*/ 46 h 46"/>
                    <a:gd name="T2" fmla="*/ 23 w 46"/>
                    <a:gd name="T3" fmla="*/ 46 h 46"/>
                    <a:gd name="T4" fmla="*/ 31 w 46"/>
                    <a:gd name="T5" fmla="*/ 45 h 46"/>
                    <a:gd name="T6" fmla="*/ 40 w 46"/>
                    <a:gd name="T7" fmla="*/ 40 h 46"/>
                    <a:gd name="T8" fmla="*/ 45 w 46"/>
                    <a:gd name="T9" fmla="*/ 31 h 46"/>
                    <a:gd name="T10" fmla="*/ 46 w 46"/>
                    <a:gd name="T11" fmla="*/ 23 h 46"/>
                    <a:gd name="T12" fmla="*/ 46 w 46"/>
                    <a:gd name="T13" fmla="*/ 23 h 46"/>
                    <a:gd name="T14" fmla="*/ 45 w 46"/>
                    <a:gd name="T15" fmla="*/ 13 h 46"/>
                    <a:gd name="T16" fmla="*/ 40 w 46"/>
                    <a:gd name="T17" fmla="*/ 7 h 46"/>
                    <a:gd name="T18" fmla="*/ 31 w 46"/>
                    <a:gd name="T19" fmla="*/ 2 h 46"/>
                    <a:gd name="T20" fmla="*/ 23 w 46"/>
                    <a:gd name="T21" fmla="*/ 0 h 46"/>
                    <a:gd name="T22" fmla="*/ 23 w 46"/>
                    <a:gd name="T23" fmla="*/ 0 h 46"/>
                    <a:gd name="T24" fmla="*/ 13 w 46"/>
                    <a:gd name="T25" fmla="*/ 2 h 46"/>
                    <a:gd name="T26" fmla="*/ 7 w 46"/>
                    <a:gd name="T27" fmla="*/ 7 h 46"/>
                    <a:gd name="T28" fmla="*/ 2 w 46"/>
                    <a:gd name="T29" fmla="*/ 13 h 46"/>
                    <a:gd name="T30" fmla="*/ 0 w 46"/>
                    <a:gd name="T31" fmla="*/ 23 h 46"/>
                    <a:gd name="T32" fmla="*/ 0 w 46"/>
                    <a:gd name="T33" fmla="*/ 23 h 46"/>
                    <a:gd name="T34" fmla="*/ 2 w 46"/>
                    <a:gd name="T35" fmla="*/ 31 h 46"/>
                    <a:gd name="T36" fmla="*/ 7 w 46"/>
                    <a:gd name="T37" fmla="*/ 40 h 46"/>
                    <a:gd name="T38" fmla="*/ 13 w 46"/>
                    <a:gd name="T39" fmla="*/ 45 h 46"/>
                    <a:gd name="T40" fmla="*/ 23 w 46"/>
                    <a:gd name="T41" fmla="*/ 46 h 46"/>
                    <a:gd name="T42" fmla="*/ 23 w 46"/>
                    <a:gd name="T43" fmla="*/ 46 h 46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</a:cxnLst>
                  <a:rect l="0" t="0" r="r" b="b"/>
                  <a:pathLst>
                    <a:path w="46" h="46">
                      <a:moveTo>
                        <a:pt x="23" y="46"/>
                      </a:moveTo>
                      <a:lnTo>
                        <a:pt x="23" y="46"/>
                      </a:lnTo>
                      <a:lnTo>
                        <a:pt x="31" y="45"/>
                      </a:lnTo>
                      <a:lnTo>
                        <a:pt x="40" y="40"/>
                      </a:lnTo>
                      <a:lnTo>
                        <a:pt x="45" y="31"/>
                      </a:lnTo>
                      <a:lnTo>
                        <a:pt x="46" y="23"/>
                      </a:lnTo>
                      <a:lnTo>
                        <a:pt x="46" y="23"/>
                      </a:lnTo>
                      <a:lnTo>
                        <a:pt x="45" y="13"/>
                      </a:lnTo>
                      <a:lnTo>
                        <a:pt x="40" y="7"/>
                      </a:lnTo>
                      <a:lnTo>
                        <a:pt x="31" y="2"/>
                      </a:lnTo>
                      <a:lnTo>
                        <a:pt x="23" y="0"/>
                      </a:lnTo>
                      <a:lnTo>
                        <a:pt x="23" y="0"/>
                      </a:lnTo>
                      <a:lnTo>
                        <a:pt x="13" y="2"/>
                      </a:lnTo>
                      <a:lnTo>
                        <a:pt x="7" y="7"/>
                      </a:lnTo>
                      <a:lnTo>
                        <a:pt x="2" y="13"/>
                      </a:lnTo>
                      <a:lnTo>
                        <a:pt x="0" y="23"/>
                      </a:lnTo>
                      <a:lnTo>
                        <a:pt x="0" y="23"/>
                      </a:lnTo>
                      <a:lnTo>
                        <a:pt x="2" y="31"/>
                      </a:lnTo>
                      <a:lnTo>
                        <a:pt x="7" y="40"/>
                      </a:lnTo>
                      <a:lnTo>
                        <a:pt x="13" y="45"/>
                      </a:lnTo>
                      <a:lnTo>
                        <a:pt x="23" y="46"/>
                      </a:lnTo>
                      <a:lnTo>
                        <a:pt x="23" y="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36" name="Freeform 502"/>
                <p:cNvSpPr/>
                <p:nvPr/>
              </p:nvSpPr>
              <p:spPr bwMode="auto">
                <a:xfrm>
                  <a:off x="3263626" y="3346177"/>
                  <a:ext cx="103188" cy="93663"/>
                </a:xfrm>
                <a:custGeom>
                  <a:gdLst>
                    <a:gd name="T0" fmla="*/ 65 w 65"/>
                    <a:gd name="T1" fmla="*/ 31 h 59"/>
                    <a:gd name="T2" fmla="*/ 65 w 65"/>
                    <a:gd name="T3" fmla="*/ 31 h 59"/>
                    <a:gd name="T4" fmla="*/ 65 w 65"/>
                    <a:gd name="T5" fmla="*/ 25 h 59"/>
                    <a:gd name="T6" fmla="*/ 63 w 65"/>
                    <a:gd name="T7" fmla="*/ 20 h 59"/>
                    <a:gd name="T8" fmla="*/ 60 w 65"/>
                    <a:gd name="T9" fmla="*/ 13 h 59"/>
                    <a:gd name="T10" fmla="*/ 56 w 65"/>
                    <a:gd name="T11" fmla="*/ 8 h 59"/>
                    <a:gd name="T12" fmla="*/ 51 w 65"/>
                    <a:gd name="T13" fmla="*/ 5 h 59"/>
                    <a:gd name="T14" fmla="*/ 45 w 65"/>
                    <a:gd name="T15" fmla="*/ 2 h 59"/>
                    <a:gd name="T16" fmla="*/ 40 w 65"/>
                    <a:gd name="T17" fmla="*/ 0 h 59"/>
                    <a:gd name="T18" fmla="*/ 33 w 65"/>
                    <a:gd name="T19" fmla="*/ 0 h 59"/>
                    <a:gd name="T20" fmla="*/ 33 w 65"/>
                    <a:gd name="T21" fmla="*/ 0 h 59"/>
                    <a:gd name="T22" fmla="*/ 27 w 65"/>
                    <a:gd name="T23" fmla="*/ 0 h 59"/>
                    <a:gd name="T24" fmla="*/ 20 w 65"/>
                    <a:gd name="T25" fmla="*/ 2 h 59"/>
                    <a:gd name="T26" fmla="*/ 15 w 65"/>
                    <a:gd name="T27" fmla="*/ 5 h 59"/>
                    <a:gd name="T28" fmla="*/ 10 w 65"/>
                    <a:gd name="T29" fmla="*/ 8 h 59"/>
                    <a:gd name="T30" fmla="*/ 7 w 65"/>
                    <a:gd name="T31" fmla="*/ 13 h 59"/>
                    <a:gd name="T32" fmla="*/ 3 w 65"/>
                    <a:gd name="T33" fmla="*/ 20 h 59"/>
                    <a:gd name="T34" fmla="*/ 2 w 65"/>
                    <a:gd name="T35" fmla="*/ 25 h 59"/>
                    <a:gd name="T36" fmla="*/ 0 w 65"/>
                    <a:gd name="T37" fmla="*/ 31 h 59"/>
                    <a:gd name="T38" fmla="*/ 0 w 65"/>
                    <a:gd name="T39" fmla="*/ 59 h 59"/>
                    <a:gd name="T40" fmla="*/ 65 w 65"/>
                    <a:gd name="T41" fmla="*/ 59 h 59"/>
                    <a:gd name="T42" fmla="*/ 65 w 65"/>
                    <a:gd name="T43" fmla="*/ 31 h 59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</a:cxnLst>
                  <a:rect l="0" t="0" r="r" b="b"/>
                  <a:pathLst>
                    <a:path w="65" h="59">
                      <a:moveTo>
                        <a:pt x="65" y="31"/>
                      </a:moveTo>
                      <a:lnTo>
                        <a:pt x="65" y="31"/>
                      </a:lnTo>
                      <a:lnTo>
                        <a:pt x="65" y="25"/>
                      </a:lnTo>
                      <a:lnTo>
                        <a:pt x="63" y="20"/>
                      </a:lnTo>
                      <a:lnTo>
                        <a:pt x="60" y="13"/>
                      </a:lnTo>
                      <a:lnTo>
                        <a:pt x="56" y="8"/>
                      </a:lnTo>
                      <a:lnTo>
                        <a:pt x="51" y="5"/>
                      </a:lnTo>
                      <a:lnTo>
                        <a:pt x="45" y="2"/>
                      </a:lnTo>
                      <a:lnTo>
                        <a:pt x="40" y="0"/>
                      </a:lnTo>
                      <a:lnTo>
                        <a:pt x="33" y="0"/>
                      </a:lnTo>
                      <a:lnTo>
                        <a:pt x="33" y="0"/>
                      </a:lnTo>
                      <a:lnTo>
                        <a:pt x="27" y="0"/>
                      </a:lnTo>
                      <a:lnTo>
                        <a:pt x="20" y="2"/>
                      </a:lnTo>
                      <a:lnTo>
                        <a:pt x="15" y="5"/>
                      </a:lnTo>
                      <a:lnTo>
                        <a:pt x="10" y="8"/>
                      </a:lnTo>
                      <a:lnTo>
                        <a:pt x="7" y="13"/>
                      </a:lnTo>
                      <a:lnTo>
                        <a:pt x="3" y="20"/>
                      </a:lnTo>
                      <a:lnTo>
                        <a:pt x="2" y="25"/>
                      </a:lnTo>
                      <a:lnTo>
                        <a:pt x="0" y="31"/>
                      </a:lnTo>
                      <a:lnTo>
                        <a:pt x="0" y="59"/>
                      </a:lnTo>
                      <a:lnTo>
                        <a:pt x="65" y="59"/>
                      </a:lnTo>
                      <a:lnTo>
                        <a:pt x="65" y="31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black"/>
                    </a:solidFill>
                  </a:endParaRPr>
                </a:p>
              </p:txBody>
            </p:sp>
          </p:grpSp>
        </p:grpSp>
        <p:sp>
          <p:nvSpPr>
            <p:cNvPr id="128" name="TextBox 127"/>
            <p:cNvSpPr txBox="1"/>
            <p:nvPr/>
          </p:nvSpPr>
          <p:spPr>
            <a:xfrm>
              <a:off x="1654447" y="4267131"/>
              <a:ext cx="1371525" cy="442035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ctr" defTabSz="914400" rtl="0" eaLnBrk="1" latinLnBrk="0" hangingPunct="1">
                <a:defRPr sz="1200" b="1" kern="12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/>
                <a:t>内部研讨</a:t>
              </a:r>
              <a:endParaRPr lang="en-US" altLang="zh-CN"/>
            </a:p>
            <a:p>
              <a:r>
                <a:rPr lang="zh-CN" altLang="en-US">
                  <a:solidFill>
                    <a:srgbClr val="C00000"/>
                  </a:solidFill>
                </a:rPr>
                <a:t>（</a:t>
              </a:r>
              <a:r>
                <a:rPr lang="en-US" altLang="zh-CN">
                  <a:solidFill>
                    <a:srgbClr val="C00000"/>
                  </a:solidFill>
                </a:rPr>
                <a:t>3</a:t>
              </a:r>
              <a:r>
                <a:rPr lang="zh-CN" altLang="en-US">
                  <a:solidFill>
                    <a:srgbClr val="C00000"/>
                  </a:solidFill>
                </a:rPr>
                <a:t>场</a:t>
              </a:r>
              <a:r>
                <a:rPr lang="en-US" altLang="zh-CN">
                  <a:solidFill>
                    <a:srgbClr val="C00000"/>
                  </a:solidFill>
                </a:rPr>
                <a:t>-8h</a:t>
              </a:r>
              <a:r>
                <a:rPr lang="zh-CN" altLang="en-US">
                  <a:solidFill>
                    <a:srgbClr val="C00000"/>
                  </a:solidFill>
                </a:rPr>
                <a:t>）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529748155"/>
      </p:ext>
    </p:extLst>
  </p:cSld>
  <p:clrMapOvr>
    <a:masterClrMapping/>
  </p:clrMapOvr>
  <p:transition spd="med"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22898" y="415536"/>
            <a:ext cx="6181726" cy="4154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00">
                <a:solidFill>
                  <a:srgbClr val="FAAF19"/>
                </a:solidFill>
                <a:latin typeface="华文细黑" pitchFamily="2" charset="-122"/>
                <a:ea typeface="华文细黑" pitchFamily="2" charset="-122"/>
                <a:cs typeface="华文黑体"/>
              </a:rPr>
              <a:t>目录</a:t>
            </a:r>
            <a:endParaRPr lang="en-US" sz="2700" baseline="30000">
              <a:solidFill>
                <a:srgbClr val="FAAF19"/>
              </a:solidFill>
              <a:latin typeface="华文细黑" pitchFamily="2" charset="-122"/>
              <a:ea typeface="华文细黑" pitchFamily="2" charset="-122"/>
              <a:cs typeface="华文黑体"/>
            </a:endParaRPr>
          </a:p>
        </p:txBody>
      </p:sp>
      <p:sp>
        <p:nvSpPr>
          <p:cNvPr id="6" name="Text Box 21">
            <a:hlinkClick action="ppaction://noaction"/>
            <a:extLst>
              <a:ext uri="{FF2B5EF4-FFF2-40B4-BE49-F238E27FC236}">
                <a16:creationId xmlns:a16="http://schemas.microsoft.com/office/drawing/2014/main" xmlns="" id="{1CF73149-3840-449F-9A2E-BE1D6C2B55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91465" y="1114480"/>
            <a:ext cx="4353051" cy="1315741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68574" tIns="34288" rIns="68574" bIns="34288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57209" indent="-257209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b="1">
                <a:solidFill>
                  <a:srgbClr val="FFC000"/>
                </a:solidFill>
                <a:latin typeface="华文细黑" pitchFamily="2" charset="-122"/>
                <a:ea typeface="华文细黑" pitchFamily="2" charset="-122"/>
              </a:rPr>
              <a:t>项目问题调研总结</a:t>
            </a:r>
            <a:endParaRPr lang="en-US" altLang="zh-CN" b="1">
              <a:solidFill>
                <a:srgbClr val="FFC000"/>
              </a:solidFill>
              <a:latin typeface="华文细黑" pitchFamily="2" charset="-122"/>
              <a:ea typeface="华文细黑" pitchFamily="2" charset="-122"/>
            </a:endParaRPr>
          </a:p>
          <a:p>
            <a:pPr marL="257209" indent="-257209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解决方案</a:t>
            </a:r>
            <a:endParaRPr lang="en-US" altLang="zh-CN" b="1">
              <a:solidFill>
                <a:schemeClr val="bg1"/>
              </a:solidFill>
              <a:latin typeface="华文细黑" pitchFamily="2" charset="-122"/>
              <a:ea typeface="华文细黑" pitchFamily="2" charset="-122"/>
            </a:endParaRPr>
          </a:p>
          <a:p>
            <a:pPr marL="257209" indent="-257209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下一步计划</a:t>
            </a:r>
          </a:p>
        </p:txBody>
      </p:sp>
    </p:spTree>
    <p:extLst>
      <p:ext uri="{BB962C8B-B14F-4D97-AF65-F5344CB8AC3E}">
        <p14:creationId xmlns:p14="http://schemas.microsoft.com/office/powerpoint/2010/main" val="1037745439"/>
      </p:ext>
    </p:extLst>
  </p:cSld>
  <p:clrMapOvr>
    <a:masterClrMapping/>
  </p:clrMapOvr>
  <p:transition spd="med"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3"/>
          <p:cNvSpPr txBox="1"/>
          <p:nvPr/>
        </p:nvSpPr>
        <p:spPr>
          <a:xfrm>
            <a:off x="191590" y="123478"/>
            <a:ext cx="8988922" cy="32200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德邦过往的管控模式，带来了快速增长，但业务面临增速持续放缓的挑战</a:t>
            </a:r>
          </a:p>
        </p:txBody>
      </p:sp>
      <p:grpSp>
        <p:nvGrpSpPr>
          <p:cNvPr id="12" name="组合 11"/>
          <p:cNvGrpSpPr/>
          <p:nvPr/>
        </p:nvGrpSpPr>
        <p:grpSpPr>
          <a:xfrm>
            <a:off x="467544" y="915566"/>
            <a:ext cx="8136904" cy="3462756"/>
            <a:chOff x="467544" y="843558"/>
            <a:chExt cx="8136904" cy="3809032"/>
          </a:xfrm>
        </p:grpSpPr>
        <p:graphicFrame>
          <p:nvGraphicFramePr>
            <p:cNvPr id="13" name="图表 12"/>
            <p:cNvGraphicFramePr/>
            <p:nvPr>
              <p:extLst>
                <p:ext uri="{D42A27DB-BD31-4B8C-83A1-F6EECF244321}">
                  <p14:modId xmlns:p14="http://schemas.microsoft.com/office/powerpoint/2010/main" val="665746142"/>
                </p:ext>
              </p:extLst>
            </p:nvPr>
          </p:nvGraphicFramePr>
          <p:xfrm>
            <a:off x="467544" y="843558"/>
            <a:ext cx="3744416" cy="3809032"/>
          </p:xfrm>
          <a:graphic>
            <a:graphicData uri="http://schemas.openxmlformats.org/drawingml/2006/chart">
              <c:chart xmlns:c="http://schemas.openxmlformats.org/drawingml/2006/chart" r:id="rId3"/>
            </a:graphicData>
          </a:graphic>
        </p:graphicFrame>
        <p:graphicFrame>
          <p:nvGraphicFramePr>
            <p:cNvPr id="14" name="图表 13"/>
            <p:cNvGraphicFramePr/>
            <p:nvPr>
              <p:extLst>
                <p:ext uri="{D42A27DB-BD31-4B8C-83A1-F6EECF244321}">
                  <p14:modId xmlns:p14="http://schemas.microsoft.com/office/powerpoint/2010/main" val="1784450813"/>
                </p:ext>
              </p:extLst>
            </p:nvPr>
          </p:nvGraphicFramePr>
          <p:xfrm>
            <a:off x="4355976" y="843558"/>
            <a:ext cx="4248472" cy="3781226"/>
          </p:xfrm>
          <a:graphic>
            <a:graphicData uri="http://schemas.openxmlformats.org/drawingml/2006/chart">
              <c:chart xmlns:c="http://schemas.openxmlformats.org/drawingml/2006/chart" r:id="rId4"/>
            </a:graphicData>
          </a:graphic>
        </p:graphicFrame>
        <p:pic>
          <p:nvPicPr>
            <p:cNvPr id="15" name="Picture 4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680040" y="1551449"/>
              <a:ext cx="273262" cy="27735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6" name="Picture 3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4000" b="100000" l="0" r="9615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680040" y="3752804"/>
              <a:ext cx="279375" cy="27735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7" name="Picture 2" descr="http://www.cnlogo8.com/upimg/2014/ze5xntvmhys.gif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8838" t="24658" r="28432" b="24047"/>
            <a:stretch>
              <a:fillRect/>
            </a:stretch>
          </p:blipFill>
          <p:spPr bwMode="auto">
            <a:xfrm>
              <a:off x="4680040" y="3464804"/>
              <a:ext cx="269360" cy="2773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" name="Picture 4" descr="https://p.ssl.qhimg.com/t0127f53fdb2a75e6d4.png?size=56x56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680040" y="3125023"/>
              <a:ext cx="268640" cy="2773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9" name="TextBox 18"/>
          <p:cNvSpPr txBox="1"/>
          <p:nvPr/>
        </p:nvSpPr>
        <p:spPr>
          <a:xfrm>
            <a:off x="5071" y="4866503"/>
            <a:ext cx="7750840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备注：数据来源各公司财报；增速</a:t>
            </a:r>
            <a:r>
              <a:rPr lang="en-US" altLang="zh-CN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=</a:t>
            </a:r>
            <a:r>
              <a:rPr lang="zh-CN" altLang="en-US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（当年完成值</a:t>
            </a:r>
            <a:r>
              <a:rPr lang="en-US" altLang="zh-CN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-</a:t>
            </a:r>
            <a:r>
              <a:rPr lang="zh-CN" altLang="en-US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前一年完成值）</a:t>
            </a:r>
            <a:r>
              <a:rPr lang="en-US" altLang="zh-CN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/</a:t>
            </a:r>
            <a:r>
              <a:rPr lang="zh-CN" altLang="en-US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前一年完成值；</a:t>
            </a:r>
            <a:r>
              <a:rPr lang="en-US" altLang="zh-CN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2018</a:t>
            </a:r>
            <a:r>
              <a:rPr lang="zh-CN" altLang="en-US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年比</a:t>
            </a:r>
            <a:r>
              <a:rPr lang="en-US" altLang="zh-CN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2017</a:t>
            </a:r>
            <a:r>
              <a:rPr lang="zh-CN" altLang="en-US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年增速使用第一季度完成值计算</a:t>
            </a:r>
          </a:p>
        </p:txBody>
      </p:sp>
    </p:spTree>
    <p:extLst>
      <p:ext uri="{BB962C8B-B14F-4D97-AF65-F5344CB8AC3E}">
        <p14:creationId xmlns:p14="http://schemas.microsoft.com/office/powerpoint/2010/main" val="1918351514"/>
      </p:ext>
    </p:extLst>
  </p:cSld>
  <p:clrMapOvr>
    <a:masterClrMapping/>
  </p:clrMapOvr>
  <p:transition spd="med"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4"/>
          <p:cNvSpPr txBox="1"/>
          <p:nvPr/>
        </p:nvSpPr>
        <p:spPr>
          <a:xfrm>
            <a:off x="191590" y="123478"/>
            <a:ext cx="8844906" cy="32200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挑战一：长期专注执行，使得一线自身规划能力不足，错失市场机会</a:t>
            </a:r>
          </a:p>
        </p:txBody>
      </p:sp>
      <p:grpSp>
        <p:nvGrpSpPr>
          <p:cNvPr id="3" name="组合 2"/>
          <p:cNvGrpSpPr/>
          <p:nvPr/>
        </p:nvGrpSpPr>
        <p:grpSpPr>
          <a:xfrm>
            <a:off x="300254" y="724670"/>
            <a:ext cx="4199738" cy="4107084"/>
            <a:chOff x="5436096" y="768630"/>
            <a:chExt cx="3473458" cy="4107084"/>
          </a:xfrm>
        </p:grpSpPr>
        <p:sp>
          <p:nvSpPr>
            <p:cNvPr id="4" name="矩形 3"/>
            <p:cNvSpPr/>
            <p:nvPr/>
          </p:nvSpPr>
          <p:spPr>
            <a:xfrm>
              <a:off x="5436096" y="768630"/>
              <a:ext cx="3473458" cy="434968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德邦区域组织单一，过程多以管控盘点为主</a:t>
              </a:r>
            </a:p>
          </p:txBody>
        </p:sp>
        <p:sp>
          <p:nvSpPr>
            <p:cNvPr id="6" name="矩形 5"/>
            <p:cNvSpPr/>
            <p:nvPr/>
          </p:nvSpPr>
          <p:spPr>
            <a:xfrm>
              <a:off x="5436096" y="768630"/>
              <a:ext cx="3473458" cy="4107084"/>
            </a:xfrm>
            <a:prstGeom prst="rect">
              <a:avLst/>
            </a:prstGeom>
            <a:noFill/>
            <a:ln w="1270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endPara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</p:grpSp>
      <p:grpSp>
        <p:nvGrpSpPr>
          <p:cNvPr id="7" name="组合 6"/>
          <p:cNvGrpSpPr/>
          <p:nvPr/>
        </p:nvGrpSpPr>
        <p:grpSpPr>
          <a:xfrm>
            <a:off x="4575336" y="724670"/>
            <a:ext cx="4271238" cy="4107084"/>
            <a:chOff x="5436096" y="768630"/>
            <a:chExt cx="3473458" cy="4107084"/>
          </a:xfrm>
        </p:grpSpPr>
        <p:sp>
          <p:nvSpPr>
            <p:cNvPr id="8" name="矩形 7"/>
            <p:cNvSpPr/>
            <p:nvPr/>
          </p:nvSpPr>
          <p:spPr>
            <a:xfrm>
              <a:off x="5436096" y="768630"/>
              <a:ext cx="3473458" cy="434968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顺丰通过对区域组织赋能与授权，提高一线组织的能力与活力，市场收入提升快速</a:t>
              </a:r>
            </a:p>
          </p:txBody>
        </p:sp>
        <p:sp>
          <p:nvSpPr>
            <p:cNvPr id="9" name="矩形 8"/>
            <p:cNvSpPr/>
            <p:nvPr/>
          </p:nvSpPr>
          <p:spPr>
            <a:xfrm>
              <a:off x="5436096" y="768630"/>
              <a:ext cx="3473458" cy="4107084"/>
            </a:xfrm>
            <a:prstGeom prst="rect">
              <a:avLst/>
            </a:prstGeom>
            <a:noFill/>
            <a:ln w="1270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endPara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</p:grpSp>
      <p:cxnSp>
        <p:nvCxnSpPr>
          <p:cNvPr id="10" name="直接连接符 9"/>
          <p:cNvCxnSpPr/>
          <p:nvPr/>
        </p:nvCxnSpPr>
        <p:spPr>
          <a:xfrm>
            <a:off x="394382" y="3111414"/>
            <a:ext cx="3927316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" name="组合 10"/>
          <p:cNvGrpSpPr/>
          <p:nvPr/>
        </p:nvGrpSpPr>
        <p:grpSpPr>
          <a:xfrm>
            <a:off x="525138" y="3650757"/>
            <a:ext cx="3627330" cy="478887"/>
            <a:chOff x="432757" y="3534743"/>
            <a:chExt cx="3850485" cy="626483"/>
          </a:xfrm>
        </p:grpSpPr>
        <p:grpSp>
          <p:nvGrpSpPr>
            <p:cNvPr id="12" name="组合 11"/>
            <p:cNvGrpSpPr/>
            <p:nvPr/>
          </p:nvGrpSpPr>
          <p:grpSpPr>
            <a:xfrm>
              <a:off x="488094" y="3720666"/>
              <a:ext cx="3763801" cy="229309"/>
              <a:chOff x="4914348" y="2421526"/>
              <a:chExt cx="3494612" cy="172246"/>
            </a:xfrm>
          </p:grpSpPr>
          <p:cxnSp>
            <p:nvCxnSpPr>
              <p:cNvPr id="18" name="直接箭头连接符 17"/>
              <p:cNvCxnSpPr/>
              <p:nvPr/>
            </p:nvCxnSpPr>
            <p:spPr bwMode="auto">
              <a:xfrm flipV="1">
                <a:off x="4914348" y="2509798"/>
                <a:ext cx="3494612" cy="1"/>
              </a:xfrm>
              <a:prstGeom prst="straightConnector1">
                <a:avLst/>
              </a:prstGeom>
              <a:solidFill>
                <a:schemeClr val="accent1"/>
              </a:solidFill>
              <a:ln w="28575" cap="flat" cmpd="sng" algn="ctr">
                <a:solidFill>
                  <a:schemeClr val="bg1">
                    <a:lumMod val="65000"/>
                  </a:schemeClr>
                </a:solidFill>
                <a:prstDash val="solid"/>
                <a:round/>
                <a:headEnd type="none" w="med" len="med"/>
                <a:tailEnd type="triangle"/>
              </a:ln>
              <a:effectLst/>
            </p:spPr>
          </p:cxnSp>
          <p:cxnSp>
            <p:nvCxnSpPr>
              <p:cNvPr id="19" name="直接连接符 18"/>
              <p:cNvCxnSpPr/>
              <p:nvPr/>
            </p:nvCxnSpPr>
            <p:spPr bwMode="auto">
              <a:xfrm flipH="1">
                <a:off x="7133729" y="2421526"/>
                <a:ext cx="0" cy="172246"/>
              </a:xfrm>
              <a:prstGeom prst="line">
                <a:avLst/>
              </a:prstGeom>
              <a:solidFill>
                <a:schemeClr val="accent1"/>
              </a:solidFill>
              <a:ln w="19050" cap="flat" cmpd="sng" algn="ctr">
                <a:solidFill>
                  <a:schemeClr val="bg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20" name="直接连接符 19"/>
              <p:cNvCxnSpPr/>
              <p:nvPr/>
            </p:nvCxnSpPr>
            <p:spPr bwMode="auto">
              <a:xfrm flipH="1">
                <a:off x="5060172" y="2421526"/>
                <a:ext cx="0" cy="172246"/>
              </a:xfrm>
              <a:prstGeom prst="line">
                <a:avLst/>
              </a:prstGeom>
              <a:solidFill>
                <a:schemeClr val="accent1"/>
              </a:solidFill>
              <a:ln w="19050" cap="flat" cmpd="sng" algn="ctr">
                <a:solidFill>
                  <a:schemeClr val="bg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21" name="直接连接符 20"/>
              <p:cNvCxnSpPr/>
              <p:nvPr/>
            </p:nvCxnSpPr>
            <p:spPr bwMode="auto">
              <a:xfrm flipH="1">
                <a:off x="8167454" y="2421526"/>
                <a:ext cx="0" cy="172246"/>
              </a:xfrm>
              <a:prstGeom prst="line">
                <a:avLst/>
              </a:prstGeom>
              <a:solidFill>
                <a:schemeClr val="accent1"/>
              </a:solidFill>
              <a:ln w="19050" cap="flat" cmpd="sng" algn="ctr">
                <a:solidFill>
                  <a:schemeClr val="bg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</p:grpSp>
        <p:sp>
          <p:nvSpPr>
            <p:cNvPr id="13" name="TextBox 46"/>
            <p:cNvSpPr txBox="1"/>
            <p:nvPr/>
          </p:nvSpPr>
          <p:spPr>
            <a:xfrm>
              <a:off x="432757" y="3919857"/>
              <a:ext cx="528736" cy="24136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000">
                  <a:latin typeface="华文楷体" pitchFamily="2" charset="-122"/>
                  <a:ea typeface="华文楷体" pitchFamily="2" charset="-122"/>
                </a:rPr>
                <a:t>19:30</a:t>
              </a:r>
              <a:endParaRPr lang="zh-CN" altLang="en-US" sz="10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14" name="TextBox 51"/>
            <p:cNvSpPr txBox="1"/>
            <p:nvPr/>
          </p:nvSpPr>
          <p:spPr>
            <a:xfrm>
              <a:off x="993375" y="3553501"/>
              <a:ext cx="852443" cy="2715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200" b="1">
                  <a:latin typeface="华文楷体" pitchFamily="2" charset="-122"/>
                  <a:ea typeface="华文楷体" pitchFamily="2" charset="-122"/>
                </a:rPr>
                <a:t>50min</a:t>
              </a:r>
              <a:endParaRPr lang="zh-CN" altLang="en-US" sz="12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15" name="TextBox 52"/>
            <p:cNvSpPr txBox="1"/>
            <p:nvPr/>
          </p:nvSpPr>
          <p:spPr>
            <a:xfrm>
              <a:off x="2598027" y="3912651"/>
              <a:ext cx="528736" cy="24136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000">
                  <a:latin typeface="华文楷体" pitchFamily="2" charset="-122"/>
                  <a:ea typeface="华文楷体" pitchFamily="2" charset="-122"/>
                </a:rPr>
                <a:t>20:20</a:t>
              </a:r>
              <a:endParaRPr lang="zh-CN" altLang="en-US" sz="10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16" name="TextBox 53"/>
            <p:cNvSpPr txBox="1"/>
            <p:nvPr/>
          </p:nvSpPr>
          <p:spPr>
            <a:xfrm>
              <a:off x="3754506" y="3919857"/>
              <a:ext cx="528736" cy="24136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000">
                  <a:latin typeface="华文楷体" pitchFamily="2" charset="-122"/>
                  <a:ea typeface="华文楷体" pitchFamily="2" charset="-122"/>
                </a:rPr>
                <a:t>20:30</a:t>
              </a:r>
              <a:endParaRPr lang="zh-CN" altLang="en-US" sz="10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17" name="TextBox 54"/>
            <p:cNvSpPr txBox="1"/>
            <p:nvPr/>
          </p:nvSpPr>
          <p:spPr>
            <a:xfrm>
              <a:off x="2927469" y="3534743"/>
              <a:ext cx="852443" cy="2715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200" b="1">
                  <a:latin typeface="华文楷体" pitchFamily="2" charset="-122"/>
                  <a:ea typeface="华文楷体" pitchFamily="2" charset="-122"/>
                </a:rPr>
                <a:t>10min</a:t>
              </a:r>
              <a:endParaRPr lang="zh-CN" altLang="en-US" sz="1200" b="1">
                <a:latin typeface="华文楷体" pitchFamily="2" charset="-122"/>
                <a:ea typeface="华文楷体" pitchFamily="2" charset="-122"/>
              </a:endParaRPr>
            </a:p>
          </p:txBody>
        </p:sp>
      </p:grpSp>
      <p:sp>
        <p:nvSpPr>
          <p:cNvPr id="22" name="TextBox 25"/>
          <p:cNvSpPr txBox="1"/>
          <p:nvPr/>
        </p:nvSpPr>
        <p:spPr>
          <a:xfrm>
            <a:off x="463253" y="3208779"/>
            <a:ext cx="36767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285750" indent="-285750" algn="l" defTabSz="914400" rtl="0" eaLnBrk="1" latinLnBrk="0" hangingPunct="1">
              <a:buFont typeface="Wingdings" pitchFamily="2" charset="2"/>
              <a:buChar char="p"/>
              <a:defRPr sz="1600" b="1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Char char="n"/>
            </a:pPr>
            <a:r>
              <a:rPr lang="zh-CN" altLang="en-US" sz="1200">
                <a:latin typeface="华文楷体" pitchFamily="2" charset="-122"/>
                <a:ea typeface="华文楷体" pitchFamily="2" charset="-122"/>
              </a:rPr>
              <a:t>会议以盘点数据为主，无问题解决举措</a:t>
            </a:r>
            <a:endParaRPr lang="en-US" altLang="zh-CN" sz="1200" b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3" name="矩形 22"/>
          <p:cNvSpPr/>
          <p:nvPr/>
        </p:nvSpPr>
        <p:spPr bwMode="auto">
          <a:xfrm>
            <a:off x="697126" y="4130740"/>
            <a:ext cx="1943530" cy="348770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565" eaLnBrk="0" hangingPunct="0"/>
            <a:r>
              <a:rPr lang="zh-CN" altLang="en-US" sz="1200">
                <a:latin typeface="华文楷体" pitchFamily="2" charset="-122"/>
                <a:ea typeface="华文楷体" pitchFamily="2" charset="-122"/>
                <a:cs typeface="MS PGothic" panose="020b0600070205080204" charset="-128"/>
              </a:rPr>
              <a:t>事业部</a:t>
            </a:r>
            <a:r>
              <a:rPr lang="en-US" altLang="zh-CN" sz="1200">
                <a:latin typeface="华文楷体" pitchFamily="2" charset="-122"/>
                <a:ea typeface="华文楷体" pitchFamily="2" charset="-122"/>
                <a:cs typeface="MS PGothic" panose="020b0600070205080204" charset="-128"/>
              </a:rPr>
              <a:t>/</a:t>
            </a:r>
            <a:r>
              <a:rPr lang="zh-CN" altLang="en-US" sz="1200">
                <a:latin typeface="华文楷体" pitchFamily="2" charset="-122"/>
                <a:ea typeface="华文楷体" pitchFamily="2" charset="-122"/>
                <a:cs typeface="MS PGothic" panose="020b0600070205080204" charset="-128"/>
              </a:rPr>
              <a:t>大区</a:t>
            </a:r>
            <a:endParaRPr lang="en-US" altLang="zh-CN" sz="1200">
              <a:latin typeface="华文楷体" pitchFamily="2" charset="-122"/>
              <a:ea typeface="华文楷体" pitchFamily="2" charset="-122"/>
              <a:cs typeface="MS PGothic" panose="020b0600070205080204" charset="-128"/>
            </a:endParaRPr>
          </a:p>
          <a:p>
            <a:pPr algn="ctr" defTabSz="1218565" eaLnBrk="0" hangingPunct="0"/>
            <a:r>
              <a:rPr lang="zh-CN" altLang="en-US" sz="1200">
                <a:latin typeface="华文楷体" pitchFamily="2" charset="-122"/>
                <a:ea typeface="华文楷体" pitchFamily="2" charset="-122"/>
                <a:cs typeface="MS PGothic" panose="020b0600070205080204" charset="-128"/>
              </a:rPr>
              <a:t>盘点数据</a:t>
            </a:r>
          </a:p>
        </p:txBody>
      </p:sp>
      <p:sp>
        <p:nvSpPr>
          <p:cNvPr id="24" name="矩形 23"/>
          <p:cNvSpPr/>
          <p:nvPr/>
        </p:nvSpPr>
        <p:spPr bwMode="auto">
          <a:xfrm>
            <a:off x="2910717" y="4130740"/>
            <a:ext cx="972204" cy="348770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565" eaLnBrk="0" hangingPunct="0"/>
            <a:r>
              <a:rPr lang="zh-CN" altLang="en-US" sz="1200">
                <a:latin typeface="华文楷体" pitchFamily="2" charset="-122"/>
                <a:ea typeface="华文楷体" pitchFamily="2" charset="-122"/>
                <a:cs typeface="MS PGothic" panose="020b0600070205080204" charset="-128"/>
              </a:rPr>
              <a:t>领导下任务、点评</a:t>
            </a:r>
          </a:p>
        </p:txBody>
      </p:sp>
      <p:grpSp>
        <p:nvGrpSpPr>
          <p:cNvPr id="25" name="组合 24"/>
          <p:cNvGrpSpPr/>
          <p:nvPr/>
        </p:nvGrpSpPr>
        <p:grpSpPr>
          <a:xfrm>
            <a:off x="959772" y="4476436"/>
            <a:ext cx="2676694" cy="240816"/>
            <a:chOff x="5068984" y="3314554"/>
            <a:chExt cx="1725167" cy="305773"/>
          </a:xfrm>
        </p:grpSpPr>
        <p:sp>
          <p:nvSpPr>
            <p:cNvPr id="26" name="TextBox 49"/>
            <p:cNvSpPr txBox="1"/>
            <p:nvPr/>
          </p:nvSpPr>
          <p:spPr>
            <a:xfrm>
              <a:off x="5117486" y="3314554"/>
              <a:ext cx="1616088" cy="276999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数据盘点，未讨论客户</a:t>
              </a:r>
            </a:p>
          </p:txBody>
        </p:sp>
        <p:cxnSp>
          <p:nvCxnSpPr>
            <p:cNvPr id="27" name="直接连接符 26"/>
            <p:cNvCxnSpPr/>
            <p:nvPr/>
          </p:nvCxnSpPr>
          <p:spPr bwMode="auto">
            <a:xfrm>
              <a:off x="5068984" y="3620327"/>
              <a:ext cx="1725167" cy="0"/>
            </a:xfrm>
            <a:prstGeom prst="line">
              <a:avLst/>
            </a:prstGeom>
            <a:solidFill>
              <a:schemeClr val="accent1"/>
            </a:solidFill>
            <a:ln w="127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cxnSp>
      </p:grpSp>
      <p:grpSp>
        <p:nvGrpSpPr>
          <p:cNvPr id="28" name="组合 27"/>
          <p:cNvGrpSpPr/>
          <p:nvPr/>
        </p:nvGrpSpPr>
        <p:grpSpPr>
          <a:xfrm>
            <a:off x="638715" y="1257935"/>
            <a:ext cx="3602162" cy="1831999"/>
            <a:chOff x="638715" y="1257935"/>
            <a:chExt cx="3602162" cy="1831999"/>
          </a:xfrm>
        </p:grpSpPr>
        <p:sp>
          <p:nvSpPr>
            <p:cNvPr id="29" name="Rectangle 100"/>
            <p:cNvSpPr/>
            <p:nvPr/>
          </p:nvSpPr>
          <p:spPr bwMode="auto">
            <a:xfrm>
              <a:off x="1950319" y="1257935"/>
              <a:ext cx="891089" cy="345953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lang="zh-CN" altLang="en-US" sz="1400" b="1" kern="0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事业部</a:t>
              </a:r>
              <a:endParaRPr lang="en-US" altLang="zh-CN" sz="1400" b="1" ker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grpSp>
          <p:nvGrpSpPr>
            <p:cNvPr id="30" name="组合 29"/>
            <p:cNvGrpSpPr/>
            <p:nvPr/>
          </p:nvGrpSpPr>
          <p:grpSpPr>
            <a:xfrm>
              <a:off x="638715" y="1603888"/>
              <a:ext cx="3602162" cy="1486046"/>
              <a:chOff x="638715" y="1603888"/>
              <a:chExt cx="3602162" cy="1486046"/>
            </a:xfrm>
          </p:grpSpPr>
          <p:sp>
            <p:nvSpPr>
              <p:cNvPr id="31" name="Rectangle 99"/>
              <p:cNvSpPr/>
              <p:nvPr/>
            </p:nvSpPr>
            <p:spPr bwMode="auto">
              <a:xfrm>
                <a:off x="638715" y="2699226"/>
                <a:ext cx="641584" cy="345953"/>
              </a:xfrm>
              <a:prstGeom prst="rect">
                <a:avLst/>
              </a:prstGeom>
              <a:noFill/>
              <a:ln w="9525" cap="flat" cmpd="sng" algn="ctr">
                <a:solidFill>
                  <a:schemeClr val="bg1">
                    <a:lumMod val="8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36000" tIns="45720" rIns="36000" bIns="45720" numCol="1" rtlCol="0" anchor="ctr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zh-CN" altLang="en-US" sz="1200" i="0" u="none" strike="noStrike" cap="none" normalizeH="0" baseline="0">
                  <a:ln>
                    <a:noFill/>
                  </a:ln>
                  <a:effectLst/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endParaRPr>
              </a:p>
            </p:txBody>
          </p:sp>
          <p:sp>
            <p:nvSpPr>
              <p:cNvPr id="32" name="Rectangle 99"/>
              <p:cNvSpPr/>
              <p:nvPr/>
            </p:nvSpPr>
            <p:spPr bwMode="auto">
              <a:xfrm>
                <a:off x="674929" y="2743981"/>
                <a:ext cx="641584" cy="345953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36000" tIns="45720" rIns="36000" bIns="45720" numCol="1" rtlCol="0" anchor="ctr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r>
                  <a:rPr lang="zh-CN" altLang="en-US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营业部</a:t>
                </a:r>
                <a:endParaRPr kumimoji="0" lang="zh-CN" altLang="en-US" sz="1200" i="0" u="none" strike="noStrike" cap="none" normalizeH="0" baseline="0">
                  <a:ln>
                    <a:noFill/>
                  </a:ln>
                  <a:effectLst/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endParaRPr>
              </a:p>
            </p:txBody>
          </p:sp>
          <p:grpSp>
            <p:nvGrpSpPr>
              <p:cNvPr id="33" name="组合 32"/>
              <p:cNvGrpSpPr/>
              <p:nvPr/>
            </p:nvGrpSpPr>
            <p:grpSpPr>
              <a:xfrm>
                <a:off x="638715" y="1778038"/>
                <a:ext cx="677798" cy="390708"/>
                <a:chOff x="736139" y="1835115"/>
                <a:chExt cx="684576" cy="406572"/>
              </a:xfrm>
            </p:grpSpPr>
            <p:sp>
              <p:nvSpPr>
                <p:cNvPr id="50" name="Rectangle 99"/>
                <p:cNvSpPr/>
                <p:nvPr/>
              </p:nvSpPr>
              <p:spPr bwMode="auto">
                <a:xfrm>
                  <a:off x="736139" y="1835115"/>
                  <a:ext cx="648000" cy="360000"/>
                </a:xfrm>
                <a:prstGeom prst="rect">
                  <a:avLst/>
                </a:prstGeom>
                <a:noFill/>
                <a:ln w="9525" cap="flat" cmpd="sng" algn="ctr">
                  <a:solidFill>
                    <a:schemeClr val="bg1">
                      <a:lumMod val="8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36000" tIns="45720" rIns="36000" bIns="45720" numCol="1" rtlCol="0" anchor="ctr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</a:pPr>
                  <a:endParaRPr kumimoji="0" lang="zh-CN" altLang="en-US" sz="1200" i="0" u="none" strike="noStrike" cap="none" normalizeH="0" baseline="0">
                    <a:ln>
                      <a:noFill/>
                    </a:ln>
                    <a:effectLst/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endParaRPr>
                </a:p>
              </p:txBody>
            </p:sp>
            <p:sp>
              <p:nvSpPr>
                <p:cNvPr id="51" name="Rectangle 99"/>
                <p:cNvSpPr/>
                <p:nvPr/>
              </p:nvSpPr>
              <p:spPr bwMode="auto">
                <a:xfrm>
                  <a:off x="772715" y="1881687"/>
                  <a:ext cx="648000" cy="360000"/>
                </a:xfrm>
                <a:prstGeom prst="rect">
                  <a:avLst/>
                </a:prstGeom>
                <a:solidFill>
                  <a:schemeClr val="tx2">
                    <a:lumMod val="20000"/>
                    <a:lumOff val="80000"/>
                  </a:schemeClr>
                </a:solidFill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36000" tIns="45720" rIns="36000" bIns="45720" numCol="1" rtlCol="0" anchor="ctr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</a:pPr>
                  <a:r>
                    <a:rPr lang="zh-CN" altLang="en-US" sz="1200">
                      <a:latin typeface="华文楷体" pitchFamily="2" charset="-122"/>
                      <a:ea typeface="华文楷体" pitchFamily="2" charset="-122"/>
                      <a:cs typeface="MS PGothic" panose="020b0600070205080204" charset="-128"/>
                    </a:rPr>
                    <a:t>大区</a:t>
                  </a:r>
                  <a:endParaRPr kumimoji="0" lang="zh-CN" altLang="en-US" sz="1200" i="0" u="none" strike="noStrike" cap="none" normalizeH="0" baseline="0">
                    <a:ln>
                      <a:noFill/>
                    </a:ln>
                    <a:effectLst/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endParaRPr>
                </a:p>
              </p:txBody>
            </p:sp>
          </p:grpSp>
          <p:sp>
            <p:nvSpPr>
              <p:cNvPr id="34" name="Rectangle 99"/>
              <p:cNvSpPr/>
              <p:nvPr/>
            </p:nvSpPr>
            <p:spPr bwMode="auto">
              <a:xfrm>
                <a:off x="2619889" y="1789754"/>
                <a:ext cx="641584" cy="345953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36000" tIns="45720" rIns="36000" bIns="45720" numCol="1" rtlCol="0" anchor="ctr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r>
                  <a:rPr lang="zh-CN" altLang="en-US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人力</a:t>
                </a:r>
                <a:endParaRPr kumimoji="0" lang="zh-CN" altLang="en-US" sz="1200" i="0" u="none" strike="noStrike" cap="none" normalizeH="0" baseline="0">
                  <a:ln>
                    <a:noFill/>
                  </a:ln>
                  <a:effectLst/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endParaRPr>
              </a:p>
            </p:txBody>
          </p:sp>
          <p:sp>
            <p:nvSpPr>
              <p:cNvPr id="35" name="Rectangle 99"/>
              <p:cNvSpPr/>
              <p:nvPr/>
            </p:nvSpPr>
            <p:spPr bwMode="auto">
              <a:xfrm>
                <a:off x="1647409" y="1795612"/>
                <a:ext cx="641584" cy="345953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36000" tIns="45720" rIns="36000" bIns="45720" numCol="1" rtlCol="0" anchor="ctr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r>
                  <a:rPr lang="zh-CN" altLang="en-US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财务部</a:t>
                </a:r>
                <a:endParaRPr kumimoji="0" lang="zh-CN" altLang="en-US" sz="1200" i="0" u="none" strike="noStrike" cap="none" normalizeH="0" baseline="0">
                  <a:ln>
                    <a:noFill/>
                  </a:ln>
                  <a:effectLst/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endParaRPr>
              </a:p>
            </p:txBody>
          </p:sp>
          <p:sp>
            <p:nvSpPr>
              <p:cNvPr id="36" name="Rectangle 99"/>
              <p:cNvSpPr/>
              <p:nvPr/>
            </p:nvSpPr>
            <p:spPr bwMode="auto">
              <a:xfrm>
                <a:off x="3592370" y="1783896"/>
                <a:ext cx="641584" cy="345953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36000" tIns="45720" rIns="36000" bIns="45720" numCol="1" rtlCol="0" anchor="ctr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r>
                  <a:rPr lang="zh-CN" altLang="en-US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办公室</a:t>
                </a:r>
                <a:endParaRPr kumimoji="0" lang="zh-CN" altLang="en-US" sz="1200" i="0" u="none" strike="noStrike" cap="none" normalizeH="0" baseline="0">
                  <a:ln>
                    <a:noFill/>
                  </a:ln>
                  <a:effectLst/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endParaRPr>
              </a:p>
            </p:txBody>
          </p:sp>
          <p:grpSp>
            <p:nvGrpSpPr>
              <p:cNvPr id="37" name="组合 36"/>
              <p:cNvGrpSpPr/>
              <p:nvPr/>
            </p:nvGrpSpPr>
            <p:grpSpPr>
              <a:xfrm>
                <a:off x="638715" y="2247420"/>
                <a:ext cx="677798" cy="390708"/>
                <a:chOff x="736139" y="1835115"/>
                <a:chExt cx="684576" cy="406572"/>
              </a:xfrm>
            </p:grpSpPr>
            <p:sp>
              <p:nvSpPr>
                <p:cNvPr id="48" name="Rectangle 99"/>
                <p:cNvSpPr/>
                <p:nvPr/>
              </p:nvSpPr>
              <p:spPr bwMode="auto">
                <a:xfrm>
                  <a:off x="736139" y="1835115"/>
                  <a:ext cx="648000" cy="360000"/>
                </a:xfrm>
                <a:prstGeom prst="rect">
                  <a:avLst/>
                </a:prstGeom>
                <a:noFill/>
                <a:ln w="9525" cap="flat" cmpd="sng" algn="ctr">
                  <a:solidFill>
                    <a:schemeClr val="bg1">
                      <a:lumMod val="8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36000" tIns="45720" rIns="36000" bIns="45720" numCol="1" rtlCol="0" anchor="ctr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</a:pPr>
                  <a:endParaRPr kumimoji="0" lang="zh-CN" altLang="en-US" sz="1200" i="0" u="none" strike="noStrike" cap="none" normalizeH="0" baseline="0">
                    <a:ln>
                      <a:noFill/>
                    </a:ln>
                    <a:effectLst/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endParaRPr>
                </a:p>
              </p:txBody>
            </p:sp>
            <p:sp>
              <p:nvSpPr>
                <p:cNvPr id="49" name="Rectangle 99"/>
                <p:cNvSpPr/>
                <p:nvPr/>
              </p:nvSpPr>
              <p:spPr bwMode="auto">
                <a:xfrm>
                  <a:off x="772715" y="1881687"/>
                  <a:ext cx="648000" cy="360000"/>
                </a:xfrm>
                <a:prstGeom prst="rect">
                  <a:avLst/>
                </a:prstGeom>
                <a:solidFill>
                  <a:schemeClr val="bg1">
                    <a:lumMod val="85000"/>
                  </a:schemeClr>
                </a:solidFill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36000" tIns="45720" rIns="36000" bIns="45720" numCol="1" rtlCol="0" anchor="ctr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</a:pPr>
                  <a:r>
                    <a:rPr kumimoji="0" lang="zh-CN" altLang="en-US" sz="1200" i="0" u="none" strike="noStrike" cap="none" normalizeH="0" baseline="0">
                      <a:ln>
                        <a:noFill/>
                      </a:ln>
                      <a:effectLst/>
                      <a:latin typeface="华文楷体" pitchFamily="2" charset="-122"/>
                      <a:ea typeface="华文楷体" pitchFamily="2" charset="-122"/>
                      <a:cs typeface="MS PGothic" panose="020b0600070205080204" charset="-128"/>
                    </a:rPr>
                    <a:t>小区</a:t>
                  </a:r>
                </a:p>
              </p:txBody>
            </p:sp>
          </p:grpSp>
          <p:cxnSp>
            <p:nvCxnSpPr>
              <p:cNvPr id="38" name="肘形连接符 37"/>
              <p:cNvCxnSpPr>
                <a:stCxn id="29" idx="2"/>
                <a:endCxn id="50" idx="0"/>
              </p:cNvCxnSpPr>
              <p:nvPr/>
            </p:nvCxnSpPr>
            <p:spPr>
              <a:xfrm rot="5400000">
                <a:off x="1590611" y="972785"/>
                <a:ext cx="174150" cy="1436357"/>
              </a:xfrm>
              <a:prstGeom prst="bentConnector3">
                <a:avLst/>
              </a:prstGeom>
              <a:ln>
                <a:solidFill>
                  <a:schemeClr val="bg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肘形连接符 38"/>
              <p:cNvCxnSpPr>
                <a:stCxn id="29" idx="2"/>
                <a:endCxn id="36" idx="0"/>
              </p:cNvCxnSpPr>
              <p:nvPr/>
            </p:nvCxnSpPr>
            <p:spPr>
              <a:xfrm rot="16200000" flipH="1">
                <a:off x="3064509" y="935243"/>
                <a:ext cx="180008" cy="1517298"/>
              </a:xfrm>
              <a:prstGeom prst="bentConnector3">
                <a:avLst/>
              </a:prstGeom>
              <a:ln>
                <a:solidFill>
                  <a:schemeClr val="bg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肘形连接符 39"/>
              <p:cNvCxnSpPr>
                <a:stCxn id="29" idx="2"/>
                <a:endCxn id="35" idx="0"/>
              </p:cNvCxnSpPr>
              <p:nvPr/>
            </p:nvCxnSpPr>
            <p:spPr>
              <a:xfrm rot="5400000">
                <a:off x="2086171" y="1485919"/>
                <a:ext cx="191724" cy="427663"/>
              </a:xfrm>
              <a:prstGeom prst="bentConnector3">
                <a:avLst/>
              </a:prstGeom>
              <a:ln>
                <a:solidFill>
                  <a:schemeClr val="bg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肘形连接符 40"/>
              <p:cNvCxnSpPr>
                <a:stCxn id="29" idx="2"/>
                <a:endCxn id="34" idx="0"/>
              </p:cNvCxnSpPr>
              <p:nvPr/>
            </p:nvCxnSpPr>
            <p:spPr>
              <a:xfrm rot="16200000" flipH="1">
                <a:off x="2575339" y="1424412"/>
                <a:ext cx="185866" cy="544817"/>
              </a:xfrm>
              <a:prstGeom prst="bentConnector3">
                <a:avLst/>
              </a:prstGeom>
              <a:ln>
                <a:solidFill>
                  <a:schemeClr val="bg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" name="肘形连接符 41"/>
              <p:cNvCxnSpPr>
                <a:stCxn id="51" idx="2"/>
                <a:endCxn id="48" idx="0"/>
              </p:cNvCxnSpPr>
              <p:nvPr/>
            </p:nvCxnSpPr>
            <p:spPr>
              <a:xfrm rot="5400000">
                <a:off x="938277" y="2189976"/>
                <a:ext cx="78674" cy="36214"/>
              </a:xfrm>
              <a:prstGeom prst="bentConnector3">
                <a:avLst/>
              </a:prstGeom>
              <a:ln>
                <a:solidFill>
                  <a:schemeClr val="bg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" name="肘形连接符 42"/>
              <p:cNvCxnSpPr>
                <a:stCxn id="49" idx="2"/>
                <a:endCxn id="31" idx="0"/>
              </p:cNvCxnSpPr>
              <p:nvPr/>
            </p:nvCxnSpPr>
            <p:spPr>
              <a:xfrm rot="5400000">
                <a:off x="947064" y="2650570"/>
                <a:ext cx="61099" cy="36214"/>
              </a:xfrm>
              <a:prstGeom prst="bentConnector3">
                <a:avLst/>
              </a:prstGeom>
              <a:ln>
                <a:solidFill>
                  <a:schemeClr val="bg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4" name="Rectangle 99"/>
              <p:cNvSpPr/>
              <p:nvPr/>
            </p:nvSpPr>
            <p:spPr bwMode="auto">
              <a:xfrm>
                <a:off x="1404129" y="2288019"/>
                <a:ext cx="641584" cy="345953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36000" tIns="45720" rIns="36000" bIns="45720" numCol="1" rtlCol="0" anchor="ctr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r>
                  <a:rPr kumimoji="0" lang="zh-CN" altLang="en-US" sz="1200" i="0" u="none" strike="noStrike" cap="none" normalizeH="0" baseline="0">
                    <a:ln>
                      <a:noFill/>
                    </a:ln>
                    <a:effectLst/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统计组</a:t>
                </a:r>
                <a:endParaRPr kumimoji="0" lang="en-US" altLang="zh-CN" sz="1200" i="0" u="none" strike="noStrike" cap="none" normalizeH="0" baseline="0">
                  <a:ln>
                    <a:noFill/>
                  </a:ln>
                  <a:effectLst/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endParaRPr>
              </a:p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r>
                  <a:rPr lang="zh-CN" altLang="en-US" sz="105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（</a:t>
                </a:r>
                <a:r>
                  <a:rPr lang="en-US" altLang="zh-CN" sz="105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3-5</a:t>
                </a:r>
                <a:r>
                  <a:rPr lang="zh-CN" altLang="en-US" sz="105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人）</a:t>
                </a:r>
                <a:endParaRPr kumimoji="0" lang="zh-CN" altLang="en-US" sz="1050" i="0" u="none" strike="noStrike" cap="none" normalizeH="0" baseline="0">
                  <a:ln>
                    <a:noFill/>
                  </a:ln>
                  <a:effectLst/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endParaRPr>
              </a:p>
            </p:txBody>
          </p:sp>
          <p:sp>
            <p:nvSpPr>
              <p:cNvPr id="45" name="TextBox 44"/>
              <p:cNvSpPr txBox="1"/>
              <p:nvPr/>
            </p:nvSpPr>
            <p:spPr>
              <a:xfrm>
                <a:off x="2406751" y="2292422"/>
                <a:ext cx="1834126" cy="621112"/>
              </a:xfrm>
              <a:prstGeom prst="rect">
                <a:avLst/>
              </a:prstGeom>
              <a:noFill/>
              <a:ln>
                <a:solidFill>
                  <a:schemeClr val="bg1">
                    <a:lumMod val="85000"/>
                  </a:schemeClr>
                </a:solidFill>
              </a:ln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200">
                    <a:latin typeface="华文楷体" pitchFamily="2" charset="-122"/>
                    <a:ea typeface="华文楷体" pitchFamily="2" charset="-122"/>
                  </a:rPr>
                  <a:t>办公室主要职责：</a:t>
                </a:r>
              </a:p>
              <a:p>
                <a:pPr algn="ctr"/>
                <a:r>
                  <a:rPr lang="zh-CN" altLang="en-US" sz="1200">
                    <a:latin typeface="华文楷体" pitchFamily="2" charset="-122"/>
                    <a:ea typeface="华文楷体" pitchFamily="2" charset="-122"/>
                  </a:rPr>
                  <a:t>任务发布、数据统计及播报、执行跟踪</a:t>
                </a:r>
              </a:p>
            </p:txBody>
          </p:sp>
          <p:cxnSp>
            <p:nvCxnSpPr>
              <p:cNvPr id="46" name="肘形连接符 45"/>
              <p:cNvCxnSpPr>
                <a:stCxn id="48" idx="0"/>
                <a:endCxn id="44" idx="0"/>
              </p:cNvCxnSpPr>
              <p:nvPr/>
            </p:nvCxnSpPr>
            <p:spPr>
              <a:xfrm rot="16200000" flipH="1">
                <a:off x="1321914" y="1885012"/>
                <a:ext cx="40600" cy="765414"/>
              </a:xfrm>
              <a:prstGeom prst="bentConnector3">
                <a:avLst>
                  <a:gd name="adj1" fmla="val -108218"/>
                </a:avLst>
              </a:prstGeom>
              <a:ln>
                <a:solidFill>
                  <a:schemeClr val="bg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7" name="Down Arrow 133"/>
              <p:cNvSpPr/>
              <p:nvPr/>
            </p:nvSpPr>
            <p:spPr>
              <a:xfrm>
                <a:off x="3642349" y="2179683"/>
                <a:ext cx="569772" cy="88036"/>
              </a:xfrm>
              <a:prstGeom prst="downArrow">
                <a:avLst/>
              </a:prstGeom>
              <a:solidFill>
                <a:srgbClr val="C9CCE1"/>
              </a:solidFill>
            </p:spPr>
            <p:txBody>
              <a:bodyPr wrap="none" lIns="0" tIns="36000" rIns="0" bIns="3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000" ker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</p:grpSp>
      </p:grpSp>
      <p:cxnSp>
        <p:nvCxnSpPr>
          <p:cNvPr id="52" name="肘形连接符 51"/>
          <p:cNvCxnSpPr>
            <a:stCxn id="54" idx="2"/>
          </p:cNvCxnSpPr>
          <p:nvPr/>
        </p:nvCxnSpPr>
        <p:spPr>
          <a:xfrm rot="5400000">
            <a:off x="6741868" y="1562983"/>
            <a:ext cx="87257" cy="7587"/>
          </a:xfrm>
          <a:prstGeom prst="bent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3" name="组合 52"/>
          <p:cNvGrpSpPr/>
          <p:nvPr/>
        </p:nvGrpSpPr>
        <p:grpSpPr>
          <a:xfrm>
            <a:off x="5078510" y="1239624"/>
            <a:ext cx="3505212" cy="1739051"/>
            <a:chOff x="5025404" y="1243888"/>
            <a:chExt cx="3611424" cy="2208133"/>
          </a:xfrm>
        </p:grpSpPr>
        <p:sp>
          <p:nvSpPr>
            <p:cNvPr id="54" name="Rectangle 100"/>
            <p:cNvSpPr/>
            <p:nvPr/>
          </p:nvSpPr>
          <p:spPr bwMode="auto">
            <a:xfrm>
              <a:off x="6338021" y="1243888"/>
              <a:ext cx="900000" cy="36000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lang="zh-CN" altLang="en-US" sz="1400" b="1" kern="0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业务区</a:t>
              </a:r>
              <a:endParaRPr lang="en-US" altLang="zh-CN" sz="1400" b="1" ker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grpSp>
          <p:nvGrpSpPr>
            <p:cNvPr id="55" name="组合 54"/>
            <p:cNvGrpSpPr/>
            <p:nvPr/>
          </p:nvGrpSpPr>
          <p:grpSpPr>
            <a:xfrm>
              <a:off x="7596336" y="1771014"/>
              <a:ext cx="1040492" cy="1446530"/>
              <a:chOff x="7596336" y="1771014"/>
              <a:chExt cx="1040492" cy="1446530"/>
            </a:xfrm>
          </p:grpSpPr>
          <p:sp>
            <p:nvSpPr>
              <p:cNvPr id="64" name="Rectangle 99"/>
              <p:cNvSpPr/>
              <p:nvPr/>
            </p:nvSpPr>
            <p:spPr bwMode="auto">
              <a:xfrm>
                <a:off x="7596336" y="1771014"/>
                <a:ext cx="1040492" cy="360000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36000" tIns="45720" rIns="36000" bIns="45720" numCol="1" rtlCol="0" anchor="ctr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r>
                  <a:rPr lang="zh-CN" altLang="en-US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后勤支持部门</a:t>
                </a:r>
                <a:endParaRPr kumimoji="0" lang="zh-CN" altLang="en-US" sz="1200" i="0" u="none" strike="noStrike" cap="none" normalizeH="0" baseline="0">
                  <a:ln>
                    <a:noFill/>
                  </a:ln>
                  <a:effectLst/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endParaRPr>
              </a:p>
            </p:txBody>
          </p:sp>
          <p:sp>
            <p:nvSpPr>
              <p:cNvPr id="65" name="矩形 64"/>
              <p:cNvSpPr/>
              <p:nvPr/>
            </p:nvSpPr>
            <p:spPr>
              <a:xfrm>
                <a:off x="7596336" y="2162399"/>
                <a:ext cx="792088" cy="105514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171450" indent="-17145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Wingdings" pitchFamily="2" charset="2"/>
                  <a:buChar char="Ø"/>
                </a:pPr>
                <a:r>
                  <a:rPr lang="en-US" altLang="zh-CN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HR</a:t>
                </a:r>
              </a:p>
              <a:p>
                <a:pPr marL="171450" indent="-17145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Wingdings" pitchFamily="2" charset="2"/>
                  <a:buChar char="Ø"/>
                </a:pPr>
                <a:r>
                  <a:rPr lang="en-US" altLang="zh-CN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IT</a:t>
                </a:r>
              </a:p>
              <a:p>
                <a:pPr marL="171450" indent="-17145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Wingdings" pitchFamily="2" charset="2"/>
                  <a:buChar char="Ø"/>
                </a:pPr>
                <a:r>
                  <a:rPr lang="zh-CN" altLang="en-US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财务</a:t>
                </a:r>
                <a:endParaRPr lang="en-US" altLang="zh-CN" sz="1200"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endParaRPr>
              </a:p>
              <a:p>
                <a:pPr marL="171450" indent="-17145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Wingdings" pitchFamily="2" charset="2"/>
                  <a:buChar char="Ø"/>
                </a:pPr>
                <a:r>
                  <a:rPr lang="zh-CN" altLang="en-US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客服</a:t>
                </a:r>
              </a:p>
            </p:txBody>
          </p:sp>
        </p:grpSp>
        <p:grpSp>
          <p:nvGrpSpPr>
            <p:cNvPr id="56" name="组合 55"/>
            <p:cNvGrpSpPr/>
            <p:nvPr/>
          </p:nvGrpSpPr>
          <p:grpSpPr>
            <a:xfrm>
              <a:off x="6320006" y="1771014"/>
              <a:ext cx="1290640" cy="1681007"/>
              <a:chOff x="6320006" y="1771014"/>
              <a:chExt cx="1290640" cy="1681007"/>
            </a:xfrm>
          </p:grpSpPr>
          <p:sp>
            <p:nvSpPr>
              <p:cNvPr id="62" name="Rectangle 99"/>
              <p:cNvSpPr/>
              <p:nvPr/>
            </p:nvSpPr>
            <p:spPr bwMode="auto">
              <a:xfrm>
                <a:off x="6320006" y="1771014"/>
                <a:ext cx="1040492" cy="360000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36000" tIns="45720" rIns="36000" bIns="45720" numCol="1" rtlCol="0" anchor="ctr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r>
                  <a:rPr kumimoji="0" lang="zh-CN" altLang="en-US" sz="1200" i="0" u="none" strike="noStrike" cap="none" normalizeH="0" baseline="0">
                    <a:ln>
                      <a:noFill/>
                    </a:ln>
                    <a:effectLst/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业务支持部门</a:t>
                </a:r>
              </a:p>
            </p:txBody>
          </p:sp>
          <p:sp>
            <p:nvSpPr>
              <p:cNvPr id="63" name="矩形 62"/>
              <p:cNvSpPr/>
              <p:nvPr/>
            </p:nvSpPr>
            <p:spPr>
              <a:xfrm>
                <a:off x="6320006" y="2162398"/>
                <a:ext cx="1290640" cy="1289623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171450" indent="-17145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Wingdings" pitchFamily="2" charset="2"/>
                  <a:buChar char="Ø"/>
                </a:pPr>
                <a:r>
                  <a:rPr lang="zh-CN" altLang="en-US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运营部</a:t>
                </a:r>
                <a:endParaRPr lang="en-US" altLang="zh-CN" sz="1200"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endParaRPr>
              </a:p>
              <a:p>
                <a:pPr marL="171450" indent="-17145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Wingdings" pitchFamily="2" charset="2"/>
                  <a:buChar char="Ø"/>
                </a:pPr>
                <a:r>
                  <a:rPr lang="zh-CN" altLang="en-US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综合部</a:t>
                </a:r>
                <a:endParaRPr lang="en-US" altLang="zh-CN" sz="1200"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endParaRPr>
              </a:p>
              <a:p>
                <a:pPr marL="171450" indent="-17145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Wingdings" pitchFamily="2" charset="2"/>
                  <a:buChar char="Ø"/>
                </a:pPr>
                <a:r>
                  <a:rPr lang="zh-CN" altLang="en-US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市场部</a:t>
                </a:r>
                <a:endParaRPr lang="en-US" altLang="zh-CN" sz="1200"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endParaRPr>
              </a:p>
              <a:p>
                <a:pPr marL="171450" indent="-17145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Wingdings" pitchFamily="2" charset="2"/>
                  <a:buChar char="Ø"/>
                </a:pPr>
                <a:r>
                  <a:rPr lang="zh-CN" altLang="en-US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营销部</a:t>
                </a:r>
                <a:endParaRPr lang="en-US" altLang="zh-CN" sz="1200"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endParaRPr>
              </a:p>
              <a:p>
                <a:pPr marL="171450" indent="-17145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Wingdings" pitchFamily="2" charset="2"/>
                  <a:buChar char="Ø"/>
                </a:pPr>
                <a:r>
                  <a:rPr lang="zh-CN" altLang="en-US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经营管理部</a:t>
                </a:r>
              </a:p>
            </p:txBody>
          </p:sp>
        </p:grpSp>
        <p:cxnSp>
          <p:nvCxnSpPr>
            <p:cNvPr id="57" name="肘形连接符 56"/>
            <p:cNvCxnSpPr>
              <a:stCxn id="54" idx="2"/>
              <a:endCxn id="64" idx="0"/>
            </p:cNvCxnSpPr>
            <p:nvPr/>
          </p:nvCxnSpPr>
          <p:spPr>
            <a:xfrm rot="16200000" flipH="1">
              <a:off x="7368738" y="1023170"/>
              <a:ext cx="167126" cy="1328561"/>
            </a:xfrm>
            <a:prstGeom prst="bentConnector3">
              <a:avLst/>
            </a:prstGeom>
            <a:ln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肘形连接符 57"/>
            <p:cNvCxnSpPr>
              <a:stCxn id="54" idx="2"/>
              <a:endCxn id="60" idx="0"/>
            </p:cNvCxnSpPr>
            <p:nvPr/>
          </p:nvCxnSpPr>
          <p:spPr>
            <a:xfrm rot="5400000">
              <a:off x="6092409" y="1075402"/>
              <a:ext cx="167126" cy="1224099"/>
            </a:xfrm>
            <a:prstGeom prst="bentConnector3">
              <a:avLst/>
            </a:prstGeom>
            <a:ln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59" name="组合 58"/>
            <p:cNvGrpSpPr/>
            <p:nvPr/>
          </p:nvGrpSpPr>
          <p:grpSpPr>
            <a:xfrm>
              <a:off x="5025404" y="1771014"/>
              <a:ext cx="1290640" cy="743100"/>
              <a:chOff x="5025404" y="1771014"/>
              <a:chExt cx="1290640" cy="743100"/>
            </a:xfrm>
          </p:grpSpPr>
          <p:sp>
            <p:nvSpPr>
              <p:cNvPr id="60" name="Rectangle 99"/>
              <p:cNvSpPr/>
              <p:nvPr/>
            </p:nvSpPr>
            <p:spPr bwMode="auto">
              <a:xfrm>
                <a:off x="5043676" y="1771014"/>
                <a:ext cx="1040492" cy="360000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36000" tIns="45720" rIns="36000" bIns="45720" numCol="1" rtlCol="0" anchor="ctr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r>
                  <a:rPr lang="zh-CN" altLang="en-US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业务部门</a:t>
                </a:r>
                <a:endParaRPr kumimoji="0" lang="zh-CN" altLang="en-US" sz="1200" i="0" u="none" strike="noStrike" cap="none" normalizeH="0" baseline="0">
                  <a:ln>
                    <a:noFill/>
                  </a:ln>
                  <a:effectLst/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endParaRPr>
              </a:p>
            </p:txBody>
          </p:sp>
          <p:sp>
            <p:nvSpPr>
              <p:cNvPr id="61" name="矩形 60"/>
              <p:cNvSpPr/>
              <p:nvPr/>
            </p:nvSpPr>
            <p:spPr>
              <a:xfrm>
                <a:off x="5025404" y="2162399"/>
                <a:ext cx="1290640" cy="35171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171450" indent="-17145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Wingdings" pitchFamily="2" charset="2"/>
                  <a:buChar char="Ø"/>
                </a:pPr>
                <a:r>
                  <a:rPr lang="zh-CN" altLang="en-US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分部</a:t>
                </a:r>
              </a:p>
            </p:txBody>
          </p:sp>
        </p:grpSp>
      </p:grpSp>
      <p:cxnSp>
        <p:nvCxnSpPr>
          <p:cNvPr id="66" name="直接连接符 65"/>
          <p:cNvCxnSpPr/>
          <p:nvPr/>
        </p:nvCxnSpPr>
        <p:spPr>
          <a:xfrm>
            <a:off x="4781748" y="3036983"/>
            <a:ext cx="3927316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7" name="图表 66"/>
          <p:cNvGraphicFramePr/>
          <p:nvPr>
            <p:extLst>
              <p:ext uri="{D42A27DB-BD31-4B8C-83A1-F6EECF244321}">
                <p14:modId xmlns:p14="http://schemas.microsoft.com/office/powerpoint/2010/main" val="793381672"/>
              </p:ext>
            </p:extLst>
          </p:nvPr>
        </p:nvGraphicFramePr>
        <p:xfrm>
          <a:off x="4499992" y="3347278"/>
          <a:ext cx="2520000" cy="1356701"/>
        </p:xfrm>
        <a:graphic>
          <a:graphicData uri="http://schemas.openxmlformats.org/drawingml/2006/chart">
            <c:chart xmlns:c="http://schemas.openxmlformats.org/drawingml/2006/chart" r:id="rId2"/>
          </a:graphicData>
        </a:graphic>
      </p:graphicFrame>
      <p:sp>
        <p:nvSpPr>
          <p:cNvPr id="68" name="矩形 67"/>
          <p:cNvSpPr/>
          <p:nvPr/>
        </p:nvSpPr>
        <p:spPr>
          <a:xfrm>
            <a:off x="4753686" y="3075806"/>
            <a:ext cx="1896673" cy="27699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ctr">
              <a:buFont typeface="Wingdings" pitchFamily="2" charset="2"/>
              <a:buChar char="n"/>
            </a:pPr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专业市场收入快速提升</a:t>
            </a:r>
          </a:p>
        </p:txBody>
      </p:sp>
      <p:sp>
        <p:nvSpPr>
          <p:cNvPr id="69" name="矩形 68"/>
          <p:cNvSpPr/>
          <p:nvPr/>
        </p:nvSpPr>
        <p:spPr>
          <a:xfrm>
            <a:off x="7023895" y="3075806"/>
            <a:ext cx="1796577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Wingdings" pitchFamily="2" charset="2"/>
              <a:buChar char="n"/>
            </a:pPr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区域在总部授权及预算范围内行使权力</a:t>
            </a:r>
          </a:p>
        </p:txBody>
      </p:sp>
      <p:sp>
        <p:nvSpPr>
          <p:cNvPr id="70" name="TextBox 69"/>
          <p:cNvSpPr txBox="1"/>
          <p:nvPr/>
        </p:nvSpPr>
        <p:spPr>
          <a:xfrm>
            <a:off x="7278032" y="3499820"/>
            <a:ext cx="1398424" cy="1269588"/>
          </a:xfrm>
          <a:prstGeom prst="rect">
            <a:avLst/>
          </a:prstGeom>
          <a:noFill/>
        </p:spPr>
        <p:txBody>
          <a:bodyPr wrap="square" lIns="68589" tIns="34295" rIns="68589" bIns="34295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30000"/>
              </a:lnSpc>
              <a:buFont typeface="Wingdings" pitchFamily="2" charset="2"/>
              <a:buChar char="Ø"/>
            </a:pPr>
            <a:r>
              <a:rPr lang="zh-CN" altLang="en-US" sz="1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灵活走货策略</a:t>
            </a:r>
            <a:endParaRPr lang="en-US" altLang="zh-CN" sz="12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130000"/>
              </a:lnSpc>
              <a:buFont typeface="Wingdings" pitchFamily="2" charset="2"/>
              <a:buChar char="Ø"/>
            </a:pPr>
            <a:r>
              <a:rPr lang="zh-CN" altLang="en-US" sz="1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费率自定</a:t>
            </a:r>
            <a:endParaRPr lang="en-US" altLang="zh-CN" sz="12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130000"/>
              </a:lnSpc>
              <a:buFont typeface="Wingdings" pitchFamily="2" charset="2"/>
              <a:buChar char="Ø"/>
            </a:pPr>
            <a:r>
              <a:rPr lang="zh-CN" altLang="en-US" sz="1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网络规划、筹建</a:t>
            </a:r>
            <a:endParaRPr lang="en-US" altLang="zh-CN" sz="12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130000"/>
              </a:lnSpc>
              <a:buFont typeface="Wingdings" pitchFamily="2" charset="2"/>
              <a:buChar char="Ø"/>
            </a:pPr>
            <a:r>
              <a:rPr lang="zh-CN" altLang="en-US" sz="1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客户开发运维</a:t>
            </a:r>
            <a:endParaRPr lang="en-US" altLang="zh-CN" sz="12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130000"/>
              </a:lnSpc>
              <a:buFont typeface="Wingdings" pitchFamily="2" charset="2"/>
              <a:buChar char="Ø"/>
            </a:pPr>
            <a:r>
              <a:rPr lang="zh-CN" altLang="en-US" sz="1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经营策略规划</a:t>
            </a:r>
          </a:p>
        </p:txBody>
      </p:sp>
      <p:pic>
        <p:nvPicPr>
          <p:cNvPr id="71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67242" y="1196360"/>
            <a:ext cx="400921" cy="3704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60474" y="1239624"/>
            <a:ext cx="315387" cy="327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00976262"/>
      </p:ext>
    </p:extLst>
  </p:cSld>
  <p:clrMapOvr>
    <a:masterClrMapping/>
  </p:clrMapOvr>
  <p:transition spd="med"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191590" y="123478"/>
            <a:ext cx="8988922" cy="32200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b="1">
                <a:latin typeface="华文楷体" pitchFamily="2" charset="-122"/>
                <a:ea typeface="华文楷体" pitchFamily="2" charset="-122"/>
              </a:rPr>
              <a:t>挑战二：资源和权力集中在总部，一线呼唤炮火遭遇挑战，错失市场机会</a:t>
            </a:r>
            <a:endParaRPr lang="zh-CN" altLang="en-US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298596" y="699542"/>
            <a:ext cx="8321738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表现</a:t>
            </a:r>
            <a:r>
              <a:rPr lang="en-US" altLang="zh-CN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：面对新市场环境，决策链条长，决策效率低</a:t>
            </a:r>
          </a:p>
        </p:txBody>
      </p:sp>
      <p:sp>
        <p:nvSpPr>
          <p:cNvPr id="14" name="矩形 13"/>
          <p:cNvSpPr/>
          <p:nvPr/>
        </p:nvSpPr>
        <p:spPr>
          <a:xfrm>
            <a:off x="2627784" y="1203598"/>
            <a:ext cx="4536504" cy="503911"/>
          </a:xfrm>
          <a:prstGeom prst="rect">
            <a:avLst/>
          </a:prstGeom>
          <a:noFill/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numCol="2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市场潜力：</a:t>
            </a:r>
            <a:r>
              <a:rPr lang="en-US" altLang="zh-CN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1000</a:t>
            </a:r>
            <a:r>
              <a:rPr lang="zh-CN" altLang="en-US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万</a:t>
            </a:r>
            <a:r>
              <a:rPr lang="en-US" altLang="zh-CN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/</a:t>
            </a:r>
            <a:r>
              <a:rPr lang="zh-CN" altLang="en-US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月</a:t>
            </a:r>
            <a:endParaRPr lang="en-US" altLang="zh-CN" sz="14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r>
              <a:rPr lang="zh-CN" altLang="en-US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实际发货：约</a:t>
            </a:r>
            <a:r>
              <a:rPr lang="en-US" altLang="zh-CN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100</a:t>
            </a:r>
            <a:r>
              <a:rPr lang="zh-CN" altLang="en-US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万</a:t>
            </a:r>
            <a:r>
              <a:rPr lang="en-US" altLang="zh-CN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/</a:t>
            </a:r>
            <a:r>
              <a:rPr lang="zh-CN" altLang="en-US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月</a:t>
            </a:r>
            <a:endParaRPr lang="en-US" altLang="zh-CN" sz="14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货物特征：</a:t>
            </a:r>
            <a:r>
              <a: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 50KG-55KG/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个</a:t>
            </a:r>
            <a:endParaRPr lang="en-US" altLang="zh-CN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发货特征：单次出货约</a:t>
            </a:r>
            <a:r>
              <a: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10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个</a:t>
            </a:r>
            <a:r>
              <a: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-30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个</a:t>
            </a:r>
            <a:endParaRPr lang="en-US" altLang="zh-CN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1309315" y="1217248"/>
            <a:ext cx="1188132" cy="461665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b="1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潮汕马桶专业市场基本信息：</a:t>
            </a:r>
            <a:endParaRPr lang="en-US" altLang="zh-CN" sz="1200" b="1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18" name="直接箭头连接符 17"/>
          <p:cNvCxnSpPr/>
          <p:nvPr/>
        </p:nvCxnSpPr>
        <p:spPr bwMode="auto">
          <a:xfrm>
            <a:off x="467544" y="2075833"/>
            <a:ext cx="8064896" cy="0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chemeClr val="bg1">
                <a:lumMod val="50000"/>
              </a:schemeClr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sp>
        <p:nvSpPr>
          <p:cNvPr id="22" name="TextBox 21"/>
          <p:cNvSpPr txBox="1"/>
          <p:nvPr/>
        </p:nvSpPr>
        <p:spPr>
          <a:xfrm>
            <a:off x="2335658" y="1694521"/>
            <a:ext cx="97410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03.26</a:t>
            </a:r>
            <a:endParaRPr lang="zh-CN" altLang="en-US" sz="14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3" name="椭圆 22"/>
          <p:cNvSpPr/>
          <p:nvPr/>
        </p:nvSpPr>
        <p:spPr bwMode="auto">
          <a:xfrm>
            <a:off x="2734687" y="1981842"/>
            <a:ext cx="144000" cy="144000"/>
          </a:xfrm>
          <a:prstGeom prst="ellipse">
            <a:avLst/>
          </a:prstGeom>
          <a:solidFill>
            <a:srgbClr val="373C64"/>
          </a:solidFill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 sz="2400">
              <a:solidFill>
                <a:prstClr val="white">
                  <a:lumMod val="75000"/>
                </a:prstClr>
              </a:solidFill>
              <a:latin typeface="Arial"/>
              <a:ea typeface="ＭＳ Ｐゴシック" charset="0"/>
              <a:cs typeface="ＭＳ Ｐゴシック" charset="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4868062" y="1694521"/>
            <a:ext cx="11786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03.27-04.28</a:t>
            </a:r>
            <a:endParaRPr lang="zh-CN" altLang="en-US" sz="14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5" name="椭圆 24"/>
          <p:cNvSpPr/>
          <p:nvPr/>
        </p:nvSpPr>
        <p:spPr bwMode="auto">
          <a:xfrm>
            <a:off x="5385396" y="1979560"/>
            <a:ext cx="144000" cy="144000"/>
          </a:xfrm>
          <a:prstGeom prst="ellipse">
            <a:avLst/>
          </a:prstGeom>
          <a:solidFill>
            <a:srgbClr val="373C64"/>
          </a:solidFill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 sz="2400">
              <a:solidFill>
                <a:prstClr val="white">
                  <a:lumMod val="75000"/>
                </a:prstClr>
              </a:solidFill>
              <a:latin typeface="Arial"/>
              <a:ea typeface="ＭＳ Ｐゴシック" charset="0"/>
              <a:cs typeface="ＭＳ Ｐゴシック" charset="0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1714463" y="2194426"/>
            <a:ext cx="2065450" cy="617730"/>
          </a:xfrm>
          <a:prstGeom prst="rect">
            <a:avLst/>
          </a:prstGeom>
          <a:solidFill>
            <a:schemeClr val="bg1">
              <a:lumMod val="85000"/>
            </a:schemeClr>
          </a:solidFill>
          <a:ln w="635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36000" rIns="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事业部、营运办公室</a:t>
            </a:r>
            <a:endParaRPr lang="en-US" altLang="zh-CN" sz="14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逐级作需求梳理及反馈</a:t>
            </a:r>
            <a:endParaRPr lang="en-US" altLang="zh-CN" sz="14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en-US" altLang="zh-CN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5</a:t>
            </a:r>
            <a:r>
              <a:rPr lang="zh-CN" altLang="en-US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个工作日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17171" y="1694521"/>
            <a:ext cx="97410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03.19</a:t>
            </a:r>
            <a:endParaRPr lang="zh-CN" altLang="en-US" sz="14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7" name="矩形 26"/>
          <p:cNvSpPr/>
          <p:nvPr/>
        </p:nvSpPr>
        <p:spPr>
          <a:xfrm>
            <a:off x="581117" y="2194427"/>
            <a:ext cx="1046213" cy="617730"/>
          </a:xfrm>
          <a:prstGeom prst="rect">
            <a:avLst/>
          </a:prstGeom>
          <a:solidFill>
            <a:schemeClr val="bg1">
              <a:lumMod val="85000"/>
            </a:schemeClr>
          </a:solidFill>
          <a:ln w="635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36000" rIns="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大区</a:t>
            </a:r>
            <a:endParaRPr lang="en-US" altLang="zh-CN" sz="1400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40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提出需求</a:t>
            </a:r>
            <a:endParaRPr lang="en-US" altLang="zh-CN" sz="1400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en-US" altLang="zh-CN" sz="140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140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个工作日</a:t>
            </a:r>
          </a:p>
        </p:txBody>
      </p:sp>
      <p:sp>
        <p:nvSpPr>
          <p:cNvPr id="30" name="矩形 29"/>
          <p:cNvSpPr/>
          <p:nvPr/>
        </p:nvSpPr>
        <p:spPr>
          <a:xfrm>
            <a:off x="581117" y="2909448"/>
            <a:ext cx="1043466" cy="1966558"/>
          </a:xfrm>
          <a:prstGeom prst="rect">
            <a:avLst/>
          </a:prstGeom>
          <a:noFill/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rIns="3600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需求：</a:t>
            </a:r>
            <a:endParaRPr lang="en-US" altLang="zh-CN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接送货车接快递货，快递员提成</a:t>
            </a:r>
            <a:r>
              <a: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30%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划转给接送货司机</a:t>
            </a:r>
            <a:endParaRPr lang="en-US" altLang="zh-CN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1" name="矩形 30"/>
          <p:cNvSpPr/>
          <p:nvPr/>
        </p:nvSpPr>
        <p:spPr>
          <a:xfrm>
            <a:off x="1729320" y="2909447"/>
            <a:ext cx="2051978" cy="1968793"/>
          </a:xfrm>
          <a:prstGeom prst="rect">
            <a:avLst/>
          </a:prstGeom>
          <a:noFill/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rIns="3600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需求初步梳理及反馈</a:t>
            </a:r>
            <a:endParaRPr lang="en-US" altLang="zh-CN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涉及专业资源协调</a:t>
            </a:r>
          </a:p>
        </p:txBody>
      </p:sp>
      <p:sp>
        <p:nvSpPr>
          <p:cNvPr id="32" name="矩形 31"/>
          <p:cNvSpPr/>
          <p:nvPr/>
        </p:nvSpPr>
        <p:spPr>
          <a:xfrm>
            <a:off x="3851920" y="2194426"/>
            <a:ext cx="3168351" cy="617730"/>
          </a:xfrm>
          <a:prstGeom prst="rect">
            <a:avLst/>
          </a:prstGeom>
          <a:solidFill>
            <a:schemeClr val="bg1">
              <a:lumMod val="85000"/>
            </a:schemeClr>
          </a:solidFill>
          <a:ln w="635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36000" rIns="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各相关部门</a:t>
            </a:r>
            <a:endParaRPr lang="en-US" altLang="zh-CN" sz="14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进行测算、评估及决策</a:t>
            </a:r>
            <a:endParaRPr lang="en-US" altLang="zh-CN" sz="14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en-US" altLang="zh-CN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26</a:t>
            </a:r>
            <a:r>
              <a:rPr lang="zh-CN" altLang="en-US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个工作日</a:t>
            </a:r>
          </a:p>
        </p:txBody>
      </p:sp>
      <p:grpSp>
        <p:nvGrpSpPr>
          <p:cNvPr id="73" name="组合 72"/>
          <p:cNvGrpSpPr/>
          <p:nvPr/>
        </p:nvGrpSpPr>
        <p:grpSpPr>
          <a:xfrm>
            <a:off x="3851921" y="4136876"/>
            <a:ext cx="3168351" cy="359550"/>
            <a:chOff x="3851921" y="4243905"/>
            <a:chExt cx="3168351" cy="478560"/>
          </a:xfrm>
        </p:grpSpPr>
        <p:sp>
          <p:nvSpPr>
            <p:cNvPr id="63" name="矩形 62"/>
            <p:cNvSpPr/>
            <p:nvPr/>
          </p:nvSpPr>
          <p:spPr>
            <a:xfrm>
              <a:off x="3851921" y="4243905"/>
              <a:ext cx="432047" cy="47856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6350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36000" rIns="0" bIns="3600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sysClr val="windowText" lastClr="000000"/>
                  </a:solidFill>
                  <a:latin typeface="华文楷体" pitchFamily="2" charset="-122"/>
                  <a:ea typeface="华文楷体" pitchFamily="2" charset="-122"/>
                </a:rPr>
                <a:t>人力</a:t>
              </a:r>
            </a:p>
          </p:txBody>
        </p:sp>
        <p:sp>
          <p:nvSpPr>
            <p:cNvPr id="64" name="矩形 63"/>
            <p:cNvSpPr/>
            <p:nvPr/>
          </p:nvSpPr>
          <p:spPr>
            <a:xfrm>
              <a:off x="4283967" y="4243905"/>
              <a:ext cx="2736305" cy="478560"/>
            </a:xfrm>
            <a:prstGeom prst="rect">
              <a:avLst/>
            </a:prstGeom>
            <a:noFill/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rIns="3600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r>
                <a:rPr lang="zh-CN" altLang="en-US" sz="12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薪酬绩效服务部：奖金核算方案设计</a:t>
              </a:r>
              <a:endPara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  <a:p>
              <a:r>
                <a:rPr lang="zh-CN" altLang="en-US" sz="12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招聘配置部：区域内部成本划转评估</a:t>
              </a:r>
            </a:p>
          </p:txBody>
        </p:sp>
      </p:grpSp>
      <p:sp>
        <p:nvSpPr>
          <p:cNvPr id="67" name="TextBox 66"/>
          <p:cNvSpPr txBox="1"/>
          <p:nvPr/>
        </p:nvSpPr>
        <p:spPr>
          <a:xfrm>
            <a:off x="7272350" y="1694521"/>
            <a:ext cx="97410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05.02</a:t>
            </a:r>
            <a:endParaRPr lang="zh-CN" altLang="en-US" sz="14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9" name="矩形 68"/>
          <p:cNvSpPr/>
          <p:nvPr/>
        </p:nvSpPr>
        <p:spPr>
          <a:xfrm>
            <a:off x="7183985" y="2194427"/>
            <a:ext cx="1150834" cy="617730"/>
          </a:xfrm>
          <a:prstGeom prst="rect">
            <a:avLst/>
          </a:prstGeom>
          <a:solidFill>
            <a:schemeClr val="bg1">
              <a:lumMod val="85000"/>
            </a:schemeClr>
          </a:solidFill>
          <a:ln w="635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36000" rIns="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大区</a:t>
            </a:r>
            <a:endParaRPr lang="en-US" altLang="zh-CN" sz="1400" b="1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400" b="1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重新更换需求</a:t>
            </a:r>
            <a:endParaRPr lang="en-US" altLang="zh-CN" sz="1400" b="1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0" name="矩形 69"/>
          <p:cNvSpPr/>
          <p:nvPr/>
        </p:nvSpPr>
        <p:spPr>
          <a:xfrm>
            <a:off x="7184123" y="2909448"/>
            <a:ext cx="1147813" cy="1968792"/>
          </a:xfrm>
          <a:prstGeom prst="rect">
            <a:avLst/>
          </a:prstGeom>
          <a:noFill/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rIns="3600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需求：</a:t>
            </a:r>
            <a:endParaRPr lang="en-US" altLang="zh-CN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重包入户产品，司机提取</a:t>
            </a:r>
            <a:r>
              <a: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8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元</a:t>
            </a:r>
            <a:r>
              <a: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/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票的接货成本</a:t>
            </a:r>
            <a:endParaRPr lang="en-US" altLang="zh-CN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（目前需求按原流程进行中）</a:t>
            </a:r>
          </a:p>
        </p:txBody>
      </p:sp>
      <p:grpSp>
        <p:nvGrpSpPr>
          <p:cNvPr id="74" name="组合 73"/>
          <p:cNvGrpSpPr/>
          <p:nvPr/>
        </p:nvGrpSpPr>
        <p:grpSpPr>
          <a:xfrm>
            <a:off x="3851921" y="2906817"/>
            <a:ext cx="3168351" cy="359550"/>
            <a:chOff x="3851921" y="4243905"/>
            <a:chExt cx="3168351" cy="478560"/>
          </a:xfrm>
        </p:grpSpPr>
        <p:sp>
          <p:nvSpPr>
            <p:cNvPr id="75" name="矩形 74"/>
            <p:cNvSpPr/>
            <p:nvPr/>
          </p:nvSpPr>
          <p:spPr>
            <a:xfrm>
              <a:off x="3851921" y="4243905"/>
              <a:ext cx="432047" cy="47856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6350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36000" rIns="0" bIns="3600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sysClr val="windowText" lastClr="000000"/>
                  </a:solidFill>
                  <a:latin typeface="华文楷体" pitchFamily="2" charset="-122"/>
                  <a:ea typeface="华文楷体" pitchFamily="2" charset="-122"/>
                </a:rPr>
                <a:t>营运</a:t>
              </a:r>
            </a:p>
          </p:txBody>
        </p:sp>
        <p:sp>
          <p:nvSpPr>
            <p:cNvPr id="76" name="矩形 75"/>
            <p:cNvSpPr/>
            <p:nvPr/>
          </p:nvSpPr>
          <p:spPr>
            <a:xfrm>
              <a:off x="4283967" y="4243905"/>
              <a:ext cx="2736305" cy="478560"/>
            </a:xfrm>
            <a:prstGeom prst="rect">
              <a:avLst/>
            </a:prstGeom>
            <a:noFill/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rIns="3600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r>
                <a:rPr lang="zh-CN" altLang="en-US" sz="12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营运办公室：经营与运作运作成本提取风险评估</a:t>
              </a:r>
            </a:p>
          </p:txBody>
        </p:sp>
      </p:grpSp>
      <p:sp>
        <p:nvSpPr>
          <p:cNvPr id="77" name="矩形 76"/>
          <p:cNvSpPr/>
          <p:nvPr/>
        </p:nvSpPr>
        <p:spPr>
          <a:xfrm>
            <a:off x="293235" y="699542"/>
            <a:ext cx="8327063" cy="4320480"/>
          </a:xfrm>
          <a:prstGeom prst="rect">
            <a:avLst/>
          </a:prstGeom>
          <a:noFill/>
          <a:ln w="635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zh-CN" altLang="en-US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grpSp>
        <p:nvGrpSpPr>
          <p:cNvPr id="78" name="组合 77"/>
          <p:cNvGrpSpPr/>
          <p:nvPr/>
        </p:nvGrpSpPr>
        <p:grpSpPr>
          <a:xfrm>
            <a:off x="3851921" y="3310880"/>
            <a:ext cx="3168351" cy="359550"/>
            <a:chOff x="3851921" y="4243905"/>
            <a:chExt cx="3168351" cy="478560"/>
          </a:xfrm>
        </p:grpSpPr>
        <p:sp>
          <p:nvSpPr>
            <p:cNvPr id="79" name="矩形 78"/>
            <p:cNvSpPr/>
            <p:nvPr/>
          </p:nvSpPr>
          <p:spPr>
            <a:xfrm>
              <a:off x="3851921" y="4243905"/>
              <a:ext cx="432047" cy="47856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6350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36000" rIns="0" bIns="3600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sysClr val="windowText" lastClr="000000"/>
                  </a:solidFill>
                  <a:latin typeface="华文楷体" pitchFamily="2" charset="-122"/>
                  <a:ea typeface="华文楷体" pitchFamily="2" charset="-122"/>
                </a:rPr>
                <a:t>快运</a:t>
              </a:r>
            </a:p>
          </p:txBody>
        </p:sp>
        <p:sp>
          <p:nvSpPr>
            <p:cNvPr id="80" name="矩形 79"/>
            <p:cNvSpPr/>
            <p:nvPr/>
          </p:nvSpPr>
          <p:spPr>
            <a:xfrm>
              <a:off x="4283967" y="4243905"/>
              <a:ext cx="2736305" cy="478560"/>
            </a:xfrm>
            <a:prstGeom prst="rect">
              <a:avLst/>
            </a:prstGeom>
            <a:noFill/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rIns="3600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r>
                <a:rPr lang="zh-CN" altLang="en-US" sz="12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门店服务部：门店成本划转评估</a:t>
              </a:r>
              <a:endPara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  <a:p>
              <a:r>
                <a:rPr lang="zh-CN" altLang="en-US" sz="12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接送货服务部：司机成本划转评估</a:t>
              </a:r>
            </a:p>
          </p:txBody>
        </p:sp>
      </p:grpSp>
      <p:grpSp>
        <p:nvGrpSpPr>
          <p:cNvPr id="83" name="组合 82"/>
          <p:cNvGrpSpPr/>
          <p:nvPr/>
        </p:nvGrpSpPr>
        <p:grpSpPr>
          <a:xfrm>
            <a:off x="3851921" y="3714353"/>
            <a:ext cx="3168351" cy="359550"/>
            <a:chOff x="3851921" y="4243905"/>
            <a:chExt cx="3168351" cy="478560"/>
          </a:xfrm>
        </p:grpSpPr>
        <p:sp>
          <p:nvSpPr>
            <p:cNvPr id="84" name="矩形 83"/>
            <p:cNvSpPr/>
            <p:nvPr/>
          </p:nvSpPr>
          <p:spPr>
            <a:xfrm>
              <a:off x="3851921" y="4243905"/>
              <a:ext cx="432047" cy="47856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6350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36000" rIns="0" bIns="3600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sysClr val="windowText" lastClr="000000"/>
                  </a:solidFill>
                  <a:latin typeface="华文楷体" pitchFamily="2" charset="-122"/>
                  <a:ea typeface="华文楷体" pitchFamily="2" charset="-122"/>
                </a:rPr>
                <a:t>职能</a:t>
              </a:r>
            </a:p>
          </p:txBody>
        </p:sp>
        <p:sp>
          <p:nvSpPr>
            <p:cNvPr id="85" name="矩形 84"/>
            <p:cNvSpPr/>
            <p:nvPr/>
          </p:nvSpPr>
          <p:spPr>
            <a:xfrm>
              <a:off x="4283967" y="4243905"/>
              <a:ext cx="2736305" cy="478560"/>
            </a:xfrm>
            <a:prstGeom prst="rect">
              <a:avLst/>
            </a:prstGeom>
            <a:noFill/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rIns="3600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r>
                <a:rPr lang="zh-CN" altLang="en-US" sz="12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计划预算部：产品成本划转评估</a:t>
              </a:r>
              <a:endPara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  <a:p>
              <a:r>
                <a:rPr lang="zh-CN" altLang="en-US" sz="12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成本与报表分析支持部：内部提取测算</a:t>
              </a:r>
            </a:p>
          </p:txBody>
        </p:sp>
      </p:grpSp>
      <p:sp>
        <p:nvSpPr>
          <p:cNvPr id="86" name="TextBox 85"/>
          <p:cNvSpPr txBox="1"/>
          <p:nvPr/>
        </p:nvSpPr>
        <p:spPr>
          <a:xfrm>
            <a:off x="3766196" y="4563591"/>
            <a:ext cx="280717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Wingdings" pitchFamily="2" charset="2"/>
              <a:buChar char="l"/>
            </a:pPr>
            <a:r>
              <a:rPr lang="zh-CN" altLang="en-US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因被两次退回，区域撤销需求</a:t>
            </a:r>
          </a:p>
        </p:txBody>
      </p:sp>
      <p:sp>
        <p:nvSpPr>
          <p:cNvPr id="87" name="KSO_Shape"/>
          <p:cNvSpPr/>
          <p:nvPr/>
        </p:nvSpPr>
        <p:spPr>
          <a:xfrm>
            <a:off x="1042304" y="1996171"/>
            <a:ext cx="123840" cy="123840"/>
          </a:xfrm>
          <a:prstGeom prst="ellipse">
            <a:avLst/>
          </a:prstGeom>
          <a:solidFill>
            <a:srgbClr val="373C64"/>
          </a:solidFill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 sz="2400">
              <a:solidFill>
                <a:prstClr val="white">
                  <a:lumMod val="75000"/>
                </a:prstClr>
              </a:solidFill>
              <a:latin typeface="Arial"/>
              <a:ea typeface="ＭＳ Ｐゴシック" charset="0"/>
              <a:cs typeface="ＭＳ Ｐゴシック" charset="0"/>
            </a:endParaRPr>
          </a:p>
        </p:txBody>
      </p:sp>
      <p:sp>
        <p:nvSpPr>
          <p:cNvPr id="88" name="KSO_Shape"/>
          <p:cNvSpPr/>
          <p:nvPr/>
        </p:nvSpPr>
        <p:spPr>
          <a:xfrm>
            <a:off x="7697483" y="1996171"/>
            <a:ext cx="123840" cy="123840"/>
          </a:xfrm>
          <a:prstGeom prst="ellipse">
            <a:avLst/>
          </a:prstGeom>
          <a:solidFill>
            <a:srgbClr val="373C64"/>
          </a:solidFill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 sz="2400">
              <a:solidFill>
                <a:prstClr val="white">
                  <a:lumMod val="75000"/>
                </a:prstClr>
              </a:solidFill>
              <a:latin typeface="Arial"/>
              <a:ea typeface="ＭＳ Ｐゴシック" charset="0"/>
              <a:cs typeface="ＭＳ Ｐゴシック" charset="0"/>
            </a:endParaRPr>
          </a:p>
        </p:txBody>
      </p:sp>
      <p:sp>
        <p:nvSpPr>
          <p:cNvPr id="36" name="矩形 35"/>
          <p:cNvSpPr/>
          <p:nvPr/>
        </p:nvSpPr>
        <p:spPr>
          <a:xfrm>
            <a:off x="614379" y="1232703"/>
            <a:ext cx="161679" cy="169867"/>
          </a:xfrm>
          <a:prstGeom prst="rect">
            <a:avLst/>
          </a:prstGeom>
          <a:solidFill>
            <a:srgbClr val="373C64"/>
          </a:solidFill>
        </p:spPr>
        <p:txBody>
          <a:bodyPr wrap="square" lIns="36000" tIns="36000" rIns="3600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200" b="1">
              <a:solidFill>
                <a:prstClr val="white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7" name="矩形 36"/>
          <p:cNvSpPr/>
          <p:nvPr/>
        </p:nvSpPr>
        <p:spPr>
          <a:xfrm>
            <a:off x="689574" y="1283923"/>
            <a:ext cx="636758" cy="190331"/>
          </a:xfrm>
          <a:prstGeom prst="rect">
            <a:avLst/>
          </a:prstGeom>
          <a:solidFill>
            <a:srgbClr val="373C64"/>
          </a:solidFill>
          <a:ln>
            <a:solidFill>
              <a:schemeClr val="bg1"/>
            </a:solidFill>
          </a:ln>
        </p:spPr>
        <p:txBody>
          <a:bodyPr wrap="square" lIns="36000" tIns="36000" rIns="3600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solidFill>
                  <a:prstClr val="white"/>
                </a:solidFill>
                <a:latin typeface="华文楷体" pitchFamily="2" charset="-122"/>
                <a:ea typeface="华文楷体" pitchFamily="2" charset="-122"/>
              </a:rPr>
              <a:t>举例</a:t>
            </a:r>
          </a:p>
        </p:txBody>
      </p:sp>
    </p:spTree>
    <p:extLst>
      <p:ext uri="{BB962C8B-B14F-4D97-AF65-F5344CB8AC3E}">
        <p14:creationId xmlns:p14="http://schemas.microsoft.com/office/powerpoint/2010/main" val="261731184"/>
      </p:ext>
    </p:extLst>
  </p:cSld>
  <p:clrMapOvr>
    <a:masterClrMapping/>
  </p:clrMapOvr>
  <p:transition spd="med"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" name="TextBox 34"/>
          <p:cNvSpPr txBox="1"/>
          <p:nvPr/>
        </p:nvSpPr>
        <p:spPr>
          <a:xfrm>
            <a:off x="191590" y="123478"/>
            <a:ext cx="8988922" cy="32200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b="1">
                <a:latin typeface="华文楷体" pitchFamily="2" charset="-122"/>
                <a:ea typeface="华文楷体" pitchFamily="2" charset="-122"/>
              </a:rPr>
              <a:t>挑战二：资源和权力集中在总部，一线呼唤炮火遭遇挑战，错失市场机会</a:t>
            </a:r>
            <a:endParaRPr lang="zh-CN" altLang="en-US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grpSp>
        <p:nvGrpSpPr>
          <p:cNvPr id="37" name="组合 36"/>
          <p:cNvGrpSpPr/>
          <p:nvPr/>
        </p:nvGrpSpPr>
        <p:grpSpPr>
          <a:xfrm>
            <a:off x="527291" y="1198791"/>
            <a:ext cx="3108605" cy="523220"/>
            <a:chOff x="4784595" y="2933823"/>
            <a:chExt cx="3108605" cy="549910"/>
          </a:xfrm>
        </p:grpSpPr>
        <p:grpSp>
          <p:nvGrpSpPr>
            <p:cNvPr id="38" name="组合 37"/>
            <p:cNvGrpSpPr/>
            <p:nvPr/>
          </p:nvGrpSpPr>
          <p:grpSpPr>
            <a:xfrm>
              <a:off x="4784595" y="2933823"/>
              <a:ext cx="711953" cy="253873"/>
              <a:chOff x="191591" y="3116293"/>
              <a:chExt cx="898073" cy="307187"/>
            </a:xfrm>
          </p:grpSpPr>
          <p:sp>
            <p:nvSpPr>
              <p:cNvPr id="40" name="矩形 39"/>
              <p:cNvSpPr/>
              <p:nvPr/>
            </p:nvSpPr>
            <p:spPr>
              <a:xfrm>
                <a:off x="191591" y="3116293"/>
                <a:ext cx="203945" cy="216024"/>
              </a:xfrm>
              <a:prstGeom prst="rect">
                <a:avLst/>
              </a:prstGeom>
              <a:solidFill>
                <a:srgbClr val="373C64"/>
              </a:solidFill>
            </p:spPr>
            <p:txBody>
              <a:bodyPr wrap="square" lIns="36000" tIns="36000" rIns="36000" bIns="3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200" b="1">
                  <a:solidFill>
                    <a:prstClr val="white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41" name="矩形 40"/>
              <p:cNvSpPr/>
              <p:nvPr/>
            </p:nvSpPr>
            <p:spPr>
              <a:xfrm>
                <a:off x="286444" y="3181431"/>
                <a:ext cx="803220" cy="242049"/>
              </a:xfrm>
              <a:prstGeom prst="rect">
                <a:avLst/>
              </a:prstGeom>
              <a:solidFill>
                <a:srgbClr val="373C64"/>
              </a:solidFill>
              <a:ln>
                <a:solidFill>
                  <a:schemeClr val="bg1"/>
                </a:solidFill>
              </a:ln>
            </p:spPr>
            <p:txBody>
              <a:bodyPr wrap="square" lIns="36000" tIns="36000" rIns="36000" bIns="3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200" b="1">
                    <a:solidFill>
                      <a:prstClr val="white"/>
                    </a:solidFill>
                    <a:latin typeface="华文楷体" pitchFamily="2" charset="-122"/>
                    <a:ea typeface="华文楷体" pitchFamily="2" charset="-122"/>
                  </a:rPr>
                  <a:t>举例</a:t>
                </a:r>
              </a:p>
            </p:txBody>
          </p:sp>
        </p:grpSp>
        <p:sp>
          <p:nvSpPr>
            <p:cNvPr id="39" name="TextBox 38"/>
            <p:cNvSpPr txBox="1"/>
            <p:nvPr/>
          </p:nvSpPr>
          <p:spPr>
            <a:xfrm>
              <a:off x="5554723" y="2933823"/>
              <a:ext cx="2338477" cy="5499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截至</a:t>
              </a:r>
              <a:r>
                <a:rPr lang="en-US" altLang="zh-CN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2018</a:t>
              </a:r>
              <a:r>
                <a:rPr lang="zh-CN" altLang="en-US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年</a:t>
              </a:r>
              <a:r>
                <a:rPr lang="en-US" altLang="zh-CN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5</a:t>
              </a:r>
              <a:r>
                <a:rPr lang="zh-CN" altLang="en-US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月</a:t>
              </a:r>
              <a:r>
                <a:rPr lang="en-US" altLang="zh-CN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5</a:t>
              </a:r>
              <a:r>
                <a:rPr lang="zh-CN" altLang="en-US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日，一线已发现专业市场</a:t>
              </a:r>
              <a:r>
                <a:rPr lang="en-US" altLang="zh-CN" sz="14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1160</a:t>
              </a:r>
              <a:r>
                <a:rPr lang="zh-CN" altLang="en-US" sz="14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个</a:t>
              </a:r>
            </a:p>
          </p:txBody>
        </p:sp>
      </p:grpSp>
      <p:sp>
        <p:nvSpPr>
          <p:cNvPr id="43" name="TextBox 42"/>
          <p:cNvSpPr txBox="1"/>
          <p:nvPr/>
        </p:nvSpPr>
        <p:spPr>
          <a:xfrm>
            <a:off x="4427985" y="3578324"/>
            <a:ext cx="4032448" cy="1061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latin typeface="华文楷体" pitchFamily="2" charset="-122"/>
                <a:ea typeface="华文楷体" pitchFamily="2" charset="-122"/>
              </a:rPr>
              <a:t>        目前总部精力有限，只成立了</a:t>
            </a:r>
            <a:r>
              <a:rPr lang="en-US" altLang="zh-CN" sz="1400">
                <a:latin typeface="华文楷体" pitchFamily="2" charset="-122"/>
                <a:ea typeface="华文楷体" pitchFamily="2" charset="-122"/>
              </a:rPr>
              <a:t>5</a:t>
            </a:r>
            <a:r>
              <a:rPr lang="zh-CN" altLang="en-US" sz="1400">
                <a:latin typeface="华文楷体" pitchFamily="2" charset="-122"/>
                <a:ea typeface="华文楷体" pitchFamily="2" charset="-122"/>
              </a:rPr>
              <a:t>个专业市场项目并任命</a:t>
            </a:r>
            <a:r>
              <a:rPr lang="en-US" altLang="zh-CN" sz="1400">
                <a:latin typeface="华文楷体" pitchFamily="2" charset="-122"/>
                <a:ea typeface="华文楷体" pitchFamily="2" charset="-122"/>
              </a:rPr>
              <a:t>5</a:t>
            </a:r>
            <a:r>
              <a:rPr lang="zh-CN" altLang="en-US" sz="1400">
                <a:latin typeface="华文楷体" pitchFamily="2" charset="-122"/>
                <a:ea typeface="华文楷体" pitchFamily="2" charset="-122"/>
              </a:rPr>
              <a:t>个专职总监专职，并取得可观效果。</a:t>
            </a:r>
            <a:endParaRPr lang="en-US" altLang="zh-CN" sz="1400">
              <a:latin typeface="华文楷体" pitchFamily="2" charset="-122"/>
              <a:ea typeface="华文楷体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1400">
                <a:latin typeface="华文楷体" pitchFamily="2" charset="-122"/>
                <a:ea typeface="华文楷体" pitchFamily="2" charset="-122"/>
              </a:rPr>
              <a:t>        </a:t>
            </a:r>
            <a:r>
              <a:rPr lang="zh-CN" altLang="en-US" sz="1400">
                <a:latin typeface="华文楷体" pitchFamily="2" charset="-122"/>
                <a:ea typeface="华文楷体" pitchFamily="2" charset="-122"/>
              </a:rPr>
              <a:t>但是，其他专业市场，总部已无暇顾及。</a:t>
            </a:r>
            <a:endParaRPr lang="en-US" altLang="zh-CN" sz="1400">
              <a:latin typeface="华文楷体" pitchFamily="2" charset="-122"/>
              <a:ea typeface="华文楷体" pitchFamily="2" charset="-122"/>
            </a:endParaRPr>
          </a:p>
        </p:txBody>
      </p:sp>
      <p:grpSp>
        <p:nvGrpSpPr>
          <p:cNvPr id="44" name="组合 43"/>
          <p:cNvGrpSpPr/>
          <p:nvPr/>
        </p:nvGrpSpPr>
        <p:grpSpPr>
          <a:xfrm>
            <a:off x="4521325" y="1453090"/>
            <a:ext cx="3939108" cy="1849448"/>
            <a:chOff x="3299491" y="1453090"/>
            <a:chExt cx="3428093" cy="1849448"/>
          </a:xfrm>
        </p:grpSpPr>
        <p:sp>
          <p:nvSpPr>
            <p:cNvPr id="45" name="矩形 44"/>
            <p:cNvSpPr/>
            <p:nvPr/>
          </p:nvSpPr>
          <p:spPr bwMode="auto">
            <a:xfrm>
              <a:off x="3299491" y="2161814"/>
              <a:ext cx="1512169" cy="43200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36000" tIns="45720" rIns="3600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altLang="en-US" sz="120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华文楷体" pitchFamily="2" charset="-122"/>
                  <a:ea typeface="华文楷体" pitchFamily="2" charset="-122"/>
                  <a:cs typeface="ＭＳ Ｐゴシック" charset="0"/>
                </a:rPr>
                <a:t>总部牵头</a:t>
              </a:r>
              <a:endParaRPr kumimoji="0" lang="en-US" altLang="zh-CN" sz="120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楷体" pitchFamily="2" charset="-122"/>
                <a:ea typeface="华文楷体" pitchFamily="2" charset="-122"/>
                <a:cs typeface="ＭＳ Ｐゴシック" charset="0"/>
              </a:endParaRPr>
            </a:p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altLang="en-US" sz="120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华文楷体" pitchFamily="2" charset="-122"/>
                  <a:ea typeface="华文楷体" pitchFamily="2" charset="-122"/>
                  <a:cs typeface="ＭＳ Ｐゴシック" charset="0"/>
                </a:rPr>
                <a:t>设计专业市场方案</a:t>
              </a:r>
              <a:endParaRPr kumimoji="0" lang="en-US" altLang="zh-CN" sz="120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楷体" pitchFamily="2" charset="-122"/>
                <a:ea typeface="华文楷体" pitchFamily="2" charset="-122"/>
                <a:cs typeface="ＭＳ Ｐゴシック" charset="0"/>
              </a:endParaRPr>
            </a:p>
          </p:txBody>
        </p:sp>
        <p:sp>
          <p:nvSpPr>
            <p:cNvPr id="46" name="矩形 45"/>
            <p:cNvSpPr/>
            <p:nvPr/>
          </p:nvSpPr>
          <p:spPr bwMode="auto">
            <a:xfrm>
              <a:off x="5596880" y="1453090"/>
              <a:ext cx="1130704" cy="25200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36000" tIns="45720" rIns="3600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200">
                  <a:latin typeface="华文楷体" pitchFamily="2" charset="-122"/>
                  <a:ea typeface="华文楷体" pitchFamily="2" charset="-122"/>
                  <a:cs typeface="ＭＳ Ｐゴシック" charset="0"/>
                </a:rPr>
                <a:t>冀州医疗市场</a:t>
              </a:r>
              <a:endParaRPr kumimoji="0" lang="zh-CN" altLang="en-US" sz="120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楷体" pitchFamily="2" charset="-122"/>
                <a:ea typeface="华文楷体" pitchFamily="2" charset="-122"/>
                <a:cs typeface="ＭＳ Ｐゴシック" charset="0"/>
              </a:endParaRPr>
            </a:p>
          </p:txBody>
        </p:sp>
        <p:sp>
          <p:nvSpPr>
            <p:cNvPr id="64" name="矩形 63"/>
            <p:cNvSpPr/>
            <p:nvPr/>
          </p:nvSpPr>
          <p:spPr bwMode="auto">
            <a:xfrm>
              <a:off x="5596880" y="1852452"/>
              <a:ext cx="1130703" cy="25200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36000" tIns="45720" rIns="3600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200">
                  <a:latin typeface="华文楷体" pitchFamily="2" charset="-122"/>
                  <a:ea typeface="华文楷体" pitchFamily="2" charset="-122"/>
                  <a:cs typeface="ＭＳ Ｐゴシック" charset="0"/>
                </a:rPr>
                <a:t>博兴厨具市场</a:t>
              </a:r>
              <a:endParaRPr kumimoji="0" lang="zh-CN" altLang="en-US" sz="120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楷体" pitchFamily="2" charset="-122"/>
                <a:ea typeface="华文楷体" pitchFamily="2" charset="-122"/>
                <a:cs typeface="ＭＳ Ｐゴシック" charset="0"/>
              </a:endParaRPr>
            </a:p>
          </p:txBody>
        </p:sp>
        <p:sp>
          <p:nvSpPr>
            <p:cNvPr id="65" name="矩形 64"/>
            <p:cNvSpPr/>
            <p:nvPr/>
          </p:nvSpPr>
          <p:spPr bwMode="auto">
            <a:xfrm>
              <a:off x="5596881" y="2251814"/>
              <a:ext cx="1130702" cy="25200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36000" tIns="45720" rIns="3600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200">
                  <a:latin typeface="华文楷体" pitchFamily="2" charset="-122"/>
                  <a:ea typeface="华文楷体" pitchFamily="2" charset="-122"/>
                  <a:cs typeface="ＭＳ Ｐゴシック" charset="0"/>
                </a:rPr>
                <a:t>白云服装市场</a:t>
              </a:r>
              <a:endParaRPr kumimoji="0" lang="zh-CN" altLang="en-US" sz="120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楷体" pitchFamily="2" charset="-122"/>
                <a:ea typeface="华文楷体" pitchFamily="2" charset="-122"/>
                <a:cs typeface="ＭＳ Ｐゴシック" charset="0"/>
              </a:endParaRPr>
            </a:p>
          </p:txBody>
        </p:sp>
        <p:sp>
          <p:nvSpPr>
            <p:cNvPr id="66" name="矩形 65"/>
            <p:cNvSpPr/>
            <p:nvPr/>
          </p:nvSpPr>
          <p:spPr bwMode="auto">
            <a:xfrm>
              <a:off x="5596881" y="2651176"/>
              <a:ext cx="1130702" cy="25200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36000" tIns="45720" rIns="3600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200">
                  <a:latin typeface="华文楷体" pitchFamily="2" charset="-122"/>
                  <a:ea typeface="华文楷体" pitchFamily="2" charset="-122"/>
                  <a:cs typeface="ＭＳ Ｐゴシック" charset="0"/>
                </a:rPr>
                <a:t>慈溪家电市场</a:t>
              </a:r>
              <a:endParaRPr kumimoji="0" lang="zh-CN" altLang="en-US" sz="120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楷体" pitchFamily="2" charset="-122"/>
                <a:ea typeface="华文楷体" pitchFamily="2" charset="-122"/>
                <a:cs typeface="ＭＳ Ｐゴシック" charset="0"/>
              </a:endParaRPr>
            </a:p>
          </p:txBody>
        </p:sp>
        <p:sp>
          <p:nvSpPr>
            <p:cNvPr id="67" name="矩形 66"/>
            <p:cNvSpPr/>
            <p:nvPr/>
          </p:nvSpPr>
          <p:spPr bwMode="auto">
            <a:xfrm>
              <a:off x="5596881" y="3050538"/>
              <a:ext cx="1130702" cy="25200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36000" tIns="45720" rIns="3600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200">
                  <a:latin typeface="华文楷体" pitchFamily="2" charset="-122"/>
                  <a:ea typeface="华文楷体" pitchFamily="2" charset="-122"/>
                  <a:cs typeface="ＭＳ Ｐゴシック" charset="0"/>
                </a:rPr>
                <a:t>南康家具市场</a:t>
              </a:r>
              <a:endParaRPr kumimoji="0" lang="zh-CN" altLang="en-US" sz="120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楷体" pitchFamily="2" charset="-122"/>
                <a:ea typeface="华文楷体" pitchFamily="2" charset="-122"/>
                <a:cs typeface="ＭＳ Ｐゴシック" charset="0"/>
              </a:endParaRPr>
            </a:p>
          </p:txBody>
        </p:sp>
        <p:grpSp>
          <p:nvGrpSpPr>
            <p:cNvPr id="68" name="组合 67"/>
            <p:cNvGrpSpPr/>
            <p:nvPr/>
          </p:nvGrpSpPr>
          <p:grpSpPr>
            <a:xfrm>
              <a:off x="4811656" y="1579090"/>
              <a:ext cx="785226" cy="1597448"/>
              <a:chOff x="5116457" y="1579090"/>
              <a:chExt cx="480424" cy="1597448"/>
            </a:xfrm>
          </p:grpSpPr>
          <p:cxnSp>
            <p:nvCxnSpPr>
              <p:cNvPr id="69" name="肘形连接符 68"/>
              <p:cNvCxnSpPr>
                <a:stCxn id="45" idx="3"/>
                <a:endCxn id="46" idx="1"/>
              </p:cNvCxnSpPr>
              <p:nvPr/>
            </p:nvCxnSpPr>
            <p:spPr>
              <a:xfrm flipV="1">
                <a:off x="5116457" y="1579090"/>
                <a:ext cx="480421" cy="798724"/>
              </a:xfrm>
              <a:prstGeom prst="bentConnector3">
                <a:avLst/>
              </a:prstGeom>
              <a:ln>
                <a:solidFill>
                  <a:schemeClr val="bg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0" name="肘形连接符 69"/>
              <p:cNvCxnSpPr>
                <a:stCxn id="45" idx="3"/>
                <a:endCxn id="67" idx="1"/>
              </p:cNvCxnSpPr>
              <p:nvPr/>
            </p:nvCxnSpPr>
            <p:spPr>
              <a:xfrm>
                <a:off x="5116457" y="2377814"/>
                <a:ext cx="480421" cy="798724"/>
              </a:xfrm>
              <a:prstGeom prst="bentConnector3">
                <a:avLst/>
              </a:prstGeom>
              <a:ln>
                <a:solidFill>
                  <a:schemeClr val="bg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1" name="肘形连接符 70"/>
              <p:cNvCxnSpPr>
                <a:stCxn id="45" idx="3"/>
                <a:endCxn id="64" idx="1"/>
              </p:cNvCxnSpPr>
              <p:nvPr/>
            </p:nvCxnSpPr>
            <p:spPr>
              <a:xfrm flipV="1">
                <a:off x="5116460" y="1978452"/>
                <a:ext cx="480421" cy="399362"/>
              </a:xfrm>
              <a:prstGeom prst="bentConnector3">
                <a:avLst/>
              </a:prstGeom>
              <a:ln>
                <a:solidFill>
                  <a:schemeClr val="bg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2" name="肘形连接符 71"/>
              <p:cNvCxnSpPr>
                <a:stCxn id="45" idx="3"/>
                <a:endCxn id="65" idx="1"/>
              </p:cNvCxnSpPr>
              <p:nvPr/>
            </p:nvCxnSpPr>
            <p:spPr>
              <a:xfrm>
                <a:off x="5116459" y="2377814"/>
                <a:ext cx="480421" cy="12700"/>
              </a:xfrm>
              <a:prstGeom prst="bentConnector3">
                <a:avLst/>
              </a:prstGeom>
              <a:ln>
                <a:solidFill>
                  <a:schemeClr val="bg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aphicFrame>
        <p:nvGraphicFramePr>
          <p:cNvPr id="73" name="图表 72"/>
          <p:cNvGraphicFramePr/>
          <p:nvPr>
            <p:extLst>
              <p:ext uri="{D42A27DB-BD31-4B8C-83A1-F6EECF244321}">
                <p14:modId xmlns:p14="http://schemas.microsoft.com/office/powerpoint/2010/main" val="27201814"/>
              </p:ext>
            </p:extLst>
          </p:nvPr>
        </p:nvGraphicFramePr>
        <p:xfrm>
          <a:off x="578343" y="1978452"/>
          <a:ext cx="3129562" cy="2609522"/>
        </p:xfrm>
        <a:graphic>
          <a:graphicData uri="http://schemas.openxmlformats.org/drawingml/2006/chart">
            <c:chart xmlns:c="http://schemas.openxmlformats.org/drawingml/2006/chart" r:id="rId2"/>
          </a:graphicData>
        </a:graphic>
      </p:graphicFrame>
      <p:sp>
        <p:nvSpPr>
          <p:cNvPr id="74" name="等腰三角形 73"/>
          <p:cNvSpPr/>
          <p:nvPr/>
        </p:nvSpPr>
        <p:spPr>
          <a:xfrm rot="5400000">
            <a:off x="3444476" y="2712905"/>
            <a:ext cx="1286614" cy="380543"/>
          </a:xfrm>
          <a:prstGeom prst="triangle">
            <a:avLst/>
          </a:prstGeom>
          <a:gradFill flip="none" rotWithShape="1">
            <a:gsLst>
              <a:gs pos="0">
                <a:schemeClr val="bg1">
                  <a:lumMod val="85000"/>
                  <a:shade val="30000"/>
                  <a:satMod val="115000"/>
                </a:schemeClr>
              </a:gs>
              <a:gs pos="50000">
                <a:schemeClr val="bg1">
                  <a:lumMod val="85000"/>
                  <a:shade val="67500"/>
                  <a:satMod val="115000"/>
                </a:schemeClr>
              </a:gs>
              <a:gs pos="100000">
                <a:schemeClr val="bg1">
                  <a:lumMod val="85000"/>
                  <a:shade val="100000"/>
                  <a:satMod val="115000"/>
                </a:schemeClr>
              </a:gs>
            </a:gsLst>
            <a:lin ang="5400000" scaled="1"/>
          </a:gradFill>
          <a:ln w="19050">
            <a:noFill/>
          </a:ln>
        </p:spPr>
        <p:txBody>
          <a:bodyPr wrap="square" lIns="36000" tIns="36000" rIns="3600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2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75" name="肘形连接符 74"/>
          <p:cNvCxnSpPr>
            <a:stCxn id="45" idx="3"/>
            <a:endCxn id="66" idx="1"/>
          </p:cNvCxnSpPr>
          <p:nvPr/>
        </p:nvCxnSpPr>
        <p:spPr>
          <a:xfrm>
            <a:off x="6258908" y="2377814"/>
            <a:ext cx="902272" cy="399362"/>
          </a:xfrm>
          <a:prstGeom prst="bentConnector3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" name="矩形 75"/>
          <p:cNvSpPr/>
          <p:nvPr/>
        </p:nvSpPr>
        <p:spPr>
          <a:xfrm>
            <a:off x="293235" y="699542"/>
            <a:ext cx="8452781" cy="4104456"/>
          </a:xfrm>
          <a:prstGeom prst="rect">
            <a:avLst/>
          </a:prstGeom>
          <a:noFill/>
          <a:ln w="635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zh-CN" altLang="en-US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7" name="矩形 76"/>
          <p:cNvSpPr/>
          <p:nvPr/>
        </p:nvSpPr>
        <p:spPr>
          <a:xfrm>
            <a:off x="298596" y="699542"/>
            <a:ext cx="8447366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表现</a:t>
            </a:r>
            <a:r>
              <a:rPr lang="en-US" altLang="zh-CN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：面对新市场环境，决策链条长，决策效率低</a:t>
            </a:r>
          </a:p>
        </p:txBody>
      </p:sp>
    </p:spTree>
    <p:extLst>
      <p:ext uri="{BB962C8B-B14F-4D97-AF65-F5344CB8AC3E}">
        <p14:creationId xmlns:p14="http://schemas.microsoft.com/office/powerpoint/2010/main" val="807528251"/>
      </p:ext>
    </p:extLst>
  </p:cSld>
  <p:clrMapOvr>
    <a:masterClrMapping/>
  </p:clrMapOvr>
  <p:transition spd="med"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/>
        </p:nvGrpSpPr>
        <p:grpSpPr>
          <a:xfrm>
            <a:off x="899593" y="601563"/>
            <a:ext cx="7200800" cy="4136815"/>
            <a:chOff x="2411760" y="601563"/>
            <a:chExt cx="6380207" cy="4136815"/>
          </a:xfrm>
        </p:grpSpPr>
        <p:sp>
          <p:nvSpPr>
            <p:cNvPr id="5" name="矩形 4"/>
            <p:cNvSpPr/>
            <p:nvPr/>
          </p:nvSpPr>
          <p:spPr>
            <a:xfrm>
              <a:off x="2411760" y="601563"/>
              <a:ext cx="6380207" cy="35882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r>
                <a:rPr lang="zh-CN" altLang="en-US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表现</a:t>
              </a:r>
              <a:r>
                <a:rPr lang="en-US" altLang="zh-CN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3</a:t>
              </a:r>
              <a:r>
                <a:rPr lang="zh-CN" altLang="en-US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：在实际基础管理中，不同业务场景有不同的配置需求，标准无法满足所有情况</a:t>
              </a:r>
            </a:p>
          </p:txBody>
        </p:sp>
        <p:sp>
          <p:nvSpPr>
            <p:cNvPr id="7" name="矩形 6"/>
            <p:cNvSpPr/>
            <p:nvPr/>
          </p:nvSpPr>
          <p:spPr>
            <a:xfrm>
              <a:off x="2411760" y="601563"/>
              <a:ext cx="6380207" cy="4136815"/>
            </a:xfrm>
            <a:prstGeom prst="rect">
              <a:avLst/>
            </a:prstGeom>
            <a:noFill/>
            <a:ln w="1270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endPara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</p:grpSp>
      <p:sp>
        <p:nvSpPr>
          <p:cNvPr id="60" name="矩形 59"/>
          <p:cNvSpPr/>
          <p:nvPr/>
        </p:nvSpPr>
        <p:spPr>
          <a:xfrm>
            <a:off x="1259632" y="3579862"/>
            <a:ext cx="6624736" cy="91763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i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      比如南油分部，出发到达都有，业务量大，异常也多，</a:t>
            </a:r>
            <a:r>
              <a:rPr lang="zh-CN" altLang="en-US" sz="1400" b="1" i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其实不需要组长，想要多一点仓管员来处理异常</a:t>
            </a:r>
            <a:r>
              <a:rPr lang="zh-CN" altLang="en-US" sz="1400" i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。</a:t>
            </a:r>
            <a:endParaRPr lang="en-US" altLang="zh-CN" sz="1400" i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algn="r">
              <a:lnSpc>
                <a:spcPct val="130000"/>
              </a:lnSpc>
            </a:pPr>
            <a:r>
              <a:rPr lang="en-US" altLang="zh-CN" sz="1400" i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——</a:t>
            </a:r>
            <a:r>
              <a:rPr lang="zh-CN" altLang="en-US" sz="1400" i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研讨会现场发言观点</a:t>
            </a:r>
          </a:p>
        </p:txBody>
      </p:sp>
      <p:grpSp>
        <p:nvGrpSpPr>
          <p:cNvPr id="9" name="组合 8"/>
          <p:cNvGrpSpPr/>
          <p:nvPr/>
        </p:nvGrpSpPr>
        <p:grpSpPr>
          <a:xfrm>
            <a:off x="1427349" y="1619055"/>
            <a:ext cx="5808947" cy="1628094"/>
            <a:chOff x="2579477" y="1012864"/>
            <a:chExt cx="5808947" cy="1628094"/>
          </a:xfrm>
        </p:grpSpPr>
        <p:sp>
          <p:nvSpPr>
            <p:cNvPr id="39" name="矩形 38"/>
            <p:cNvSpPr/>
            <p:nvPr/>
          </p:nvSpPr>
          <p:spPr>
            <a:xfrm>
              <a:off x="3954987" y="1537151"/>
              <a:ext cx="1008000" cy="339137"/>
            </a:xfrm>
            <a:prstGeom prst="rect">
              <a:avLst/>
            </a:prstGeom>
            <a:solidFill>
              <a:schemeClr val="bg1"/>
            </a:solidFill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副经理</a:t>
              </a:r>
            </a:p>
          </p:txBody>
        </p:sp>
        <p:sp>
          <p:nvSpPr>
            <p:cNvPr id="41" name="矩形 40"/>
            <p:cNvSpPr/>
            <p:nvPr/>
          </p:nvSpPr>
          <p:spPr>
            <a:xfrm>
              <a:off x="5096762" y="1537151"/>
              <a:ext cx="1008000" cy="339137"/>
            </a:xfrm>
            <a:prstGeom prst="rect">
              <a:avLst/>
            </a:prstGeom>
            <a:solidFill>
              <a:schemeClr val="bg1"/>
            </a:solidFill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组长</a:t>
              </a:r>
            </a:p>
          </p:txBody>
        </p:sp>
        <p:sp>
          <p:nvSpPr>
            <p:cNvPr id="42" name="矩形 41"/>
            <p:cNvSpPr/>
            <p:nvPr/>
          </p:nvSpPr>
          <p:spPr>
            <a:xfrm>
              <a:off x="6238537" y="1537151"/>
              <a:ext cx="1008000" cy="339137"/>
            </a:xfrm>
            <a:prstGeom prst="rect">
              <a:avLst/>
            </a:prstGeom>
            <a:solidFill>
              <a:schemeClr val="bg1"/>
            </a:solidFill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仓管员</a:t>
              </a:r>
            </a:p>
          </p:txBody>
        </p:sp>
        <p:sp>
          <p:nvSpPr>
            <p:cNvPr id="46" name="矩形 45"/>
            <p:cNvSpPr/>
            <p:nvPr/>
          </p:nvSpPr>
          <p:spPr>
            <a:xfrm>
              <a:off x="7380312" y="1537151"/>
              <a:ext cx="1008112" cy="339137"/>
            </a:xfrm>
            <a:prstGeom prst="rect">
              <a:avLst/>
            </a:prstGeom>
            <a:solidFill>
              <a:schemeClr val="bg1"/>
            </a:solidFill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快递员</a:t>
              </a:r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2579477" y="1993533"/>
              <a:ext cx="1344451" cy="307777"/>
            </a:xfrm>
            <a:prstGeom prst="rect">
              <a:avLst/>
            </a:prstGeom>
            <a:noFill/>
          </p:spPr>
          <p:txBody>
            <a:bodyPr wrap="square" lIns="36000" r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标准配置（人）</a:t>
              </a:r>
            </a:p>
          </p:txBody>
        </p:sp>
        <p:sp>
          <p:nvSpPr>
            <p:cNvPr id="55" name="TextBox 54"/>
            <p:cNvSpPr txBox="1"/>
            <p:nvPr/>
          </p:nvSpPr>
          <p:spPr>
            <a:xfrm>
              <a:off x="2579477" y="2333181"/>
              <a:ext cx="1344451" cy="307777"/>
            </a:xfrm>
            <a:prstGeom prst="rect">
              <a:avLst/>
            </a:prstGeom>
            <a:noFill/>
          </p:spPr>
          <p:txBody>
            <a:bodyPr wrap="square" lIns="36000" r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区域需求（人）</a:t>
              </a:r>
            </a:p>
          </p:txBody>
        </p:sp>
        <p:sp>
          <p:nvSpPr>
            <p:cNvPr id="24" name="TextBox 23"/>
            <p:cNvSpPr txBox="1"/>
            <p:nvPr/>
          </p:nvSpPr>
          <p:spPr>
            <a:xfrm>
              <a:off x="4180355" y="1975132"/>
              <a:ext cx="43695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1</a:t>
              </a:r>
              <a:endPara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70" name="TextBox 69"/>
            <p:cNvSpPr txBox="1"/>
            <p:nvPr/>
          </p:nvSpPr>
          <p:spPr>
            <a:xfrm>
              <a:off x="5382285" y="1975132"/>
              <a:ext cx="43695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 b="1" i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15</a:t>
              </a:r>
              <a:endParaRPr lang="zh-CN" altLang="en-US" sz="1400" b="1" i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71" name="TextBox 70"/>
            <p:cNvSpPr txBox="1"/>
            <p:nvPr/>
          </p:nvSpPr>
          <p:spPr>
            <a:xfrm>
              <a:off x="6531850" y="1975132"/>
              <a:ext cx="43695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 b="1" i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5</a:t>
              </a:r>
              <a:endParaRPr lang="zh-CN" altLang="en-US" sz="1400" b="1" i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72" name="TextBox 71"/>
            <p:cNvSpPr txBox="1"/>
            <p:nvPr/>
          </p:nvSpPr>
          <p:spPr>
            <a:xfrm>
              <a:off x="7740352" y="1975132"/>
              <a:ext cx="43695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95</a:t>
              </a:r>
              <a:endPara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73" name="TextBox 72"/>
            <p:cNvSpPr txBox="1"/>
            <p:nvPr/>
          </p:nvSpPr>
          <p:spPr>
            <a:xfrm>
              <a:off x="4190113" y="2321640"/>
              <a:ext cx="43695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1</a:t>
              </a:r>
              <a:endPara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74" name="TextBox 73"/>
            <p:cNvSpPr txBox="1"/>
            <p:nvPr/>
          </p:nvSpPr>
          <p:spPr>
            <a:xfrm>
              <a:off x="5359185" y="2321640"/>
              <a:ext cx="43695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 b="1" i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5</a:t>
              </a:r>
              <a:endParaRPr lang="zh-CN" altLang="en-US" sz="1400" b="1" i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75" name="TextBox 74"/>
            <p:cNvSpPr txBox="1"/>
            <p:nvPr/>
          </p:nvSpPr>
          <p:spPr>
            <a:xfrm>
              <a:off x="6535266" y="2321640"/>
              <a:ext cx="43695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 b="1" i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15</a:t>
              </a:r>
              <a:endParaRPr lang="zh-CN" altLang="en-US" sz="1400" b="1" i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76" name="TextBox 75"/>
            <p:cNvSpPr txBox="1"/>
            <p:nvPr/>
          </p:nvSpPr>
          <p:spPr>
            <a:xfrm>
              <a:off x="7740352" y="2321640"/>
              <a:ext cx="43695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95</a:t>
              </a:r>
              <a:endPara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cxnSp>
          <p:nvCxnSpPr>
            <p:cNvPr id="32" name="肘形连接符 31"/>
            <p:cNvCxnSpPr>
              <a:endCxn id="39" idx="0"/>
            </p:cNvCxnSpPr>
            <p:nvPr/>
          </p:nvCxnSpPr>
          <p:spPr>
            <a:xfrm rot="5400000">
              <a:off x="5167933" y="546735"/>
              <a:ext cx="289925" cy="1690907"/>
            </a:xfrm>
            <a:prstGeom prst="bentConnector3">
              <a:avLst/>
            </a:prstGeom>
            <a:ln w="3175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肘形连接符 34"/>
            <p:cNvCxnSpPr>
              <a:endCxn id="46" idx="0"/>
            </p:cNvCxnSpPr>
            <p:nvPr/>
          </p:nvCxnSpPr>
          <p:spPr>
            <a:xfrm rot="16200000" flipH="1">
              <a:off x="6880623" y="541908"/>
              <a:ext cx="289925" cy="1700559"/>
            </a:xfrm>
            <a:prstGeom prst="bentConnector3">
              <a:avLst/>
            </a:prstGeom>
            <a:ln w="3175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肘形连接符 36"/>
            <p:cNvCxnSpPr>
              <a:endCxn id="42" idx="0"/>
            </p:cNvCxnSpPr>
            <p:nvPr/>
          </p:nvCxnSpPr>
          <p:spPr>
            <a:xfrm rot="16200000" flipH="1">
              <a:off x="6309708" y="1107171"/>
              <a:ext cx="289925" cy="570034"/>
            </a:xfrm>
            <a:prstGeom prst="bentConnector3">
              <a:avLst/>
            </a:prstGeom>
            <a:ln w="3175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肘形连接符 76"/>
            <p:cNvCxnSpPr>
              <a:endCxn id="41" idx="0"/>
            </p:cNvCxnSpPr>
            <p:nvPr/>
          </p:nvCxnSpPr>
          <p:spPr>
            <a:xfrm rot="5400000">
              <a:off x="5738821" y="1111970"/>
              <a:ext cx="289925" cy="560437"/>
            </a:xfrm>
            <a:prstGeom prst="bentConnector3">
              <a:avLst/>
            </a:prstGeom>
            <a:ln w="3175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" name="矩形 2"/>
            <p:cNvSpPr/>
            <p:nvPr/>
          </p:nvSpPr>
          <p:spPr>
            <a:xfrm>
              <a:off x="5670611" y="1012864"/>
              <a:ext cx="992384" cy="339137"/>
            </a:xfrm>
            <a:prstGeom prst="rect">
              <a:avLst/>
            </a:prstGeom>
            <a:solidFill>
              <a:schemeClr val="bg1"/>
            </a:solidFill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分部经理</a:t>
              </a:r>
            </a:p>
          </p:txBody>
        </p:sp>
      </p:grpSp>
      <p:grpSp>
        <p:nvGrpSpPr>
          <p:cNvPr id="11" name="组合 10"/>
          <p:cNvGrpSpPr/>
          <p:nvPr/>
        </p:nvGrpSpPr>
        <p:grpSpPr>
          <a:xfrm>
            <a:off x="1033775" y="1106078"/>
            <a:ext cx="2384237" cy="311027"/>
            <a:chOff x="403663" y="1106078"/>
            <a:chExt cx="2384237" cy="311027"/>
          </a:xfrm>
        </p:grpSpPr>
        <p:sp>
          <p:nvSpPr>
            <p:cNvPr id="79" name="矩形 78"/>
            <p:cNvSpPr/>
            <p:nvPr/>
          </p:nvSpPr>
          <p:spPr>
            <a:xfrm>
              <a:off x="1115616" y="1109328"/>
              <a:ext cx="1672284" cy="30777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36000" rIns="3600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南山区南油快递分部</a:t>
              </a:r>
              <a:endParaRPr lang="zh-CN" altLang="en-US" sz="1400">
                <a:solidFill>
                  <a:prstClr val="black"/>
                </a:solidFill>
              </a:endParaRPr>
            </a:p>
          </p:txBody>
        </p:sp>
        <p:grpSp>
          <p:nvGrpSpPr>
            <p:cNvPr id="57" name="组合 56"/>
            <p:cNvGrpSpPr/>
            <p:nvPr/>
          </p:nvGrpSpPr>
          <p:grpSpPr>
            <a:xfrm>
              <a:off x="403663" y="1106078"/>
              <a:ext cx="711953" cy="253873"/>
              <a:chOff x="191591" y="3116293"/>
              <a:chExt cx="898073" cy="307187"/>
            </a:xfrm>
          </p:grpSpPr>
          <p:sp>
            <p:nvSpPr>
              <p:cNvPr id="58" name="矩形 57"/>
              <p:cNvSpPr/>
              <p:nvPr/>
            </p:nvSpPr>
            <p:spPr>
              <a:xfrm>
                <a:off x="191591" y="3116293"/>
                <a:ext cx="203945" cy="216024"/>
              </a:xfrm>
              <a:prstGeom prst="rect">
                <a:avLst/>
              </a:prstGeom>
              <a:solidFill>
                <a:srgbClr val="373C64"/>
              </a:solidFill>
            </p:spPr>
            <p:txBody>
              <a:bodyPr wrap="square" lIns="36000" tIns="36000" rIns="36000" bIns="3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200" b="1">
                  <a:solidFill>
                    <a:prstClr val="white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59" name="矩形 58"/>
              <p:cNvSpPr/>
              <p:nvPr/>
            </p:nvSpPr>
            <p:spPr>
              <a:xfrm>
                <a:off x="286444" y="3181431"/>
                <a:ext cx="803220" cy="242049"/>
              </a:xfrm>
              <a:prstGeom prst="rect">
                <a:avLst/>
              </a:prstGeom>
              <a:solidFill>
                <a:srgbClr val="373C64"/>
              </a:solidFill>
              <a:ln>
                <a:solidFill>
                  <a:schemeClr val="bg1"/>
                </a:solidFill>
              </a:ln>
            </p:spPr>
            <p:txBody>
              <a:bodyPr wrap="square" lIns="36000" tIns="36000" rIns="36000" bIns="3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200" b="1">
                    <a:solidFill>
                      <a:prstClr val="white"/>
                    </a:solidFill>
                    <a:latin typeface="华文楷体" pitchFamily="2" charset="-122"/>
                    <a:ea typeface="华文楷体" pitchFamily="2" charset="-122"/>
                  </a:rPr>
                  <a:t>举例</a:t>
                </a:r>
              </a:p>
            </p:txBody>
          </p:sp>
        </p:grpSp>
      </p:grpSp>
      <p:sp>
        <p:nvSpPr>
          <p:cNvPr id="33" name="TextBox 32"/>
          <p:cNvSpPr txBox="1"/>
          <p:nvPr/>
        </p:nvSpPr>
        <p:spPr>
          <a:xfrm>
            <a:off x="191590" y="123478"/>
            <a:ext cx="8988922" cy="32200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b="1">
                <a:latin typeface="华文楷体" pitchFamily="2" charset="-122"/>
                <a:ea typeface="华文楷体" pitchFamily="2" charset="-122"/>
              </a:rPr>
              <a:t>挑战二：资源和权力集中在总部，一线呼唤炮火遭遇挑战，错失市场机会</a:t>
            </a:r>
            <a:endParaRPr lang="zh-CN" altLang="en-US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234832256"/>
      </p:ext>
    </p:extLst>
  </p:cSld>
  <p:clrMapOvr>
    <a:masterClrMapping/>
  </p:clrMapOvr>
  <p:transition spd="med"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191590" y="4401"/>
            <a:ext cx="8772898" cy="515901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sz="1600" b="1">
                <a:latin typeface="华文楷体" pitchFamily="2" charset="-122"/>
                <a:ea typeface="华文楷体" pitchFamily="2" charset="-122"/>
              </a:rPr>
              <a:t>挑战三：在激励政策上，获取分享激发了组织活力，但过于刚性的规则以及频繁盘点</a:t>
            </a:r>
            <a:endParaRPr lang="en-US" altLang="zh-CN" sz="1600" b="1">
              <a:latin typeface="华文楷体" pitchFamily="2" charset="-122"/>
              <a:ea typeface="华文楷体" pitchFamily="2" charset="-122"/>
            </a:endParaRPr>
          </a:p>
          <a:p>
            <a:pPr eaLnBrk="0" hangingPunct="0">
              <a:lnSpc>
                <a:spcPct val="90000"/>
              </a:lnSpc>
              <a:defRPr/>
            </a:pPr>
            <a:r>
              <a:rPr lang="zh-CN" altLang="en-US" sz="1600" b="1">
                <a:latin typeface="华文楷体" pitchFamily="2" charset="-122"/>
                <a:ea typeface="华文楷体" pitchFamily="2" charset="-122"/>
              </a:rPr>
              <a:t>导致区域部分变革举措难以落地</a:t>
            </a:r>
            <a:endParaRPr lang="zh-CN" altLang="en-US" sz="16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203848" y="663599"/>
            <a:ext cx="5616624" cy="467991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ts val="2000"/>
              </a:lnSpc>
              <a:defRPr sz="1400" b="1" kern="12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prstClr val="black"/>
                </a:solidFill>
              </a:rPr>
              <a:t>过于刚性的规则以及频繁盘点导致区域部分变革举措难以落地</a:t>
            </a:r>
          </a:p>
        </p:txBody>
      </p:sp>
      <p:sp>
        <p:nvSpPr>
          <p:cNvPr id="24" name="右箭头 23"/>
          <p:cNvSpPr/>
          <p:nvPr/>
        </p:nvSpPr>
        <p:spPr>
          <a:xfrm>
            <a:off x="5198754" y="2565303"/>
            <a:ext cx="360040" cy="504056"/>
          </a:xfrm>
          <a:prstGeom prst="rightArrow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117967" y="4744754"/>
            <a:ext cx="8976820" cy="275268"/>
          </a:xfrm>
          <a:prstGeom prst="rect">
            <a:avLst/>
          </a:prstGeom>
        </p:spPr>
        <p:txBody>
          <a:bodyPr wrap="square" lIns="0" r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备注：测算口径：排名不含中转场及办公室</a:t>
            </a:r>
            <a:r>
              <a:rPr lang="en-US" altLang="zh-CN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B8</a:t>
            </a:r>
            <a:r>
              <a:rPr lang="zh-CN" altLang="en-US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层级；①时效项使用</a:t>
            </a:r>
            <a:r>
              <a:rPr lang="en-US" altLang="zh-CN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1-3</a:t>
            </a:r>
            <a:r>
              <a:rPr lang="zh-CN" altLang="en-US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月中最高得分；②规则为区间制项目使用前</a:t>
            </a:r>
            <a:r>
              <a:rPr lang="en-US" altLang="zh-CN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月均值；④</a:t>
            </a:r>
            <a:r>
              <a:rPr lang="en-US" altLang="zh-CN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4-6</a:t>
            </a:r>
            <a:r>
              <a:rPr lang="zh-CN" altLang="en-US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月利润完成值为指标值</a:t>
            </a:r>
          </a:p>
        </p:txBody>
      </p:sp>
      <p:sp>
        <p:nvSpPr>
          <p:cNvPr id="4" name="矩形 3"/>
          <p:cNvSpPr/>
          <p:nvPr/>
        </p:nvSpPr>
        <p:spPr>
          <a:xfrm>
            <a:off x="5724129" y="3352929"/>
            <a:ext cx="3024335" cy="87500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100" i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         推行这个项目后我的</a:t>
            </a:r>
            <a:r>
              <a:rPr lang="zh-CN" altLang="en-US" sz="1100" i="1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利润都法达成，影响排名，也影响奖金 ，</a:t>
            </a:r>
            <a:r>
              <a:rPr lang="zh-CN" altLang="en-US" sz="1100" i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而且</a:t>
            </a:r>
            <a:r>
              <a:rPr lang="zh-CN" altLang="en-US" sz="1100" b="1" i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当月倒数还要汇报，胜任力连续两个月倒数就进入淘汰池了。</a:t>
            </a:r>
            <a:endParaRPr lang="en-US" altLang="zh-CN" sz="1100" b="1" i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pPr algn="r">
              <a:lnSpc>
                <a:spcPct val="130000"/>
              </a:lnSpc>
            </a:pPr>
            <a:r>
              <a:rPr lang="en-US" altLang="zh-CN" sz="1100" i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——</a:t>
            </a:r>
            <a:r>
              <a:rPr lang="zh-CN" altLang="en-US" sz="1100" i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研讨会现场发言观点</a:t>
            </a:r>
          </a:p>
        </p:txBody>
      </p:sp>
      <p:sp>
        <p:nvSpPr>
          <p:cNvPr id="15" name="矩形 14"/>
          <p:cNvSpPr/>
          <p:nvPr/>
        </p:nvSpPr>
        <p:spPr>
          <a:xfrm>
            <a:off x="3203848" y="663599"/>
            <a:ext cx="5616623" cy="3976645"/>
          </a:xfrm>
          <a:prstGeom prst="rect">
            <a:avLst/>
          </a:prstGeom>
          <a:noFill/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zh-CN" altLang="en-US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3275856" y="1419621"/>
            <a:ext cx="1895470" cy="3035245"/>
            <a:chOff x="3275856" y="1419621"/>
            <a:chExt cx="1895470" cy="3035245"/>
          </a:xfrm>
        </p:grpSpPr>
        <p:grpSp>
          <p:nvGrpSpPr>
            <p:cNvPr id="6" name="组合 5"/>
            <p:cNvGrpSpPr/>
            <p:nvPr/>
          </p:nvGrpSpPr>
          <p:grpSpPr>
            <a:xfrm>
              <a:off x="3275856" y="1419621"/>
              <a:ext cx="1895470" cy="3035245"/>
              <a:chOff x="611560" y="1545958"/>
              <a:chExt cx="3096343" cy="3247006"/>
            </a:xfrm>
          </p:grpSpPr>
          <p:graphicFrame>
            <p:nvGraphicFramePr>
              <p:cNvPr id="12" name="图表 11"/>
              <p:cNvGraphicFramePr/>
              <p:nvPr>
                <p:extLst>
                  <p:ext uri="{D42A27DB-BD31-4B8C-83A1-F6EECF244321}">
                    <p14:modId xmlns:p14="http://schemas.microsoft.com/office/powerpoint/2010/main" val="683946679"/>
                  </p:ext>
                </p:extLst>
              </p:nvPr>
            </p:nvGraphicFramePr>
            <p:xfrm>
              <a:off x="611560" y="1545958"/>
              <a:ext cx="3096343" cy="3247006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20" name="组合 19"/>
              <p:cNvGrpSpPr/>
              <p:nvPr/>
            </p:nvGrpSpPr>
            <p:grpSpPr>
              <a:xfrm>
                <a:off x="1737570" y="2270989"/>
                <a:ext cx="1693174" cy="1040164"/>
                <a:chOff x="1308553" y="2630794"/>
                <a:chExt cx="1693174" cy="1040164"/>
              </a:xfrm>
            </p:grpSpPr>
            <p:sp>
              <p:nvSpPr>
                <p:cNvPr id="21" name="KSO_Shape"/>
                <p:cNvSpPr/>
                <p:nvPr/>
              </p:nvSpPr>
              <p:spPr>
                <a:xfrm rot="5836558">
                  <a:off x="1368984" y="2975513"/>
                  <a:ext cx="681913" cy="708977"/>
                </a:xfrm>
                <a:custGeom>
                  <a:gdLst>
                    <a:gd name="connsiteX0" fmla="*/ 2810728 w 3335558"/>
                    <a:gd name="connsiteY0" fmla="*/ 0 h 3432790"/>
                    <a:gd name="connsiteX1" fmla="*/ 3335558 w 3335558"/>
                    <a:gd name="connsiteY1" fmla="*/ 1488963 h 3432790"/>
                    <a:gd name="connsiteX2" fmla="*/ 2917614 w 3335558"/>
                    <a:gd name="connsiteY2" fmla="*/ 1410013 h 3432790"/>
                    <a:gd name="connsiteX3" fmla="*/ 2894809 w 3335558"/>
                    <a:gd name="connsiteY3" fmla="*/ 1461696 h 3432790"/>
                    <a:gd name="connsiteX4" fmla="*/ 0 w 3335558"/>
                    <a:gd name="connsiteY4" fmla="*/ 3432790 h 3432790"/>
                    <a:gd name="connsiteX5" fmla="*/ 2119271 w 3335558"/>
                    <a:gd name="connsiteY5" fmla="*/ 1462905 h 3432790"/>
                    <a:gd name="connsiteX6" fmla="*/ 2180426 w 3335558"/>
                    <a:gd name="connsiteY6" fmla="*/ 1270758 h 3432790"/>
                    <a:gd name="connsiteX7" fmla="*/ 1778912 w 3335558"/>
                    <a:gd name="connsiteY7" fmla="*/ 1194911 h 343279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3335558" h="3432790">
                      <a:moveTo>
                        <a:pt x="2810728" y="0"/>
                      </a:moveTo>
                      <a:lnTo>
                        <a:pt x="3335558" y="1488963"/>
                      </a:lnTo>
                      <a:lnTo>
                        <a:pt x="2917614" y="1410013"/>
                      </a:lnTo>
                      <a:lnTo>
                        <a:pt x="2894809" y="1461696"/>
                      </a:lnTo>
                      <a:cubicBezTo>
                        <a:pt x="2567954" y="2105485"/>
                        <a:pt x="1678721" y="3019353"/>
                        <a:pt x="0" y="3432790"/>
                      </a:cubicBezTo>
                      <a:cubicBezTo>
                        <a:pt x="623731" y="3266530"/>
                        <a:pt x="1738814" y="2483421"/>
                        <a:pt x="2119271" y="1462905"/>
                      </a:cubicBezTo>
                      <a:lnTo>
                        <a:pt x="2180426" y="1270758"/>
                      </a:lnTo>
                      <a:lnTo>
                        <a:pt x="1778912" y="1194911"/>
                      </a:lnTo>
                      <a:close/>
                    </a:path>
                  </a:pathLst>
                </a:custGeom>
                <a:solidFill>
                  <a:srgbClr val="C00000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22" name="TextBox 21"/>
                <p:cNvSpPr txBox="1"/>
                <p:nvPr/>
              </p:nvSpPr>
              <p:spPr>
                <a:xfrm>
                  <a:off x="1308553" y="2630794"/>
                  <a:ext cx="1693174" cy="592649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r>
                    <a:rPr lang="en-US" altLang="zh-CN" sz="1600" b="1">
                      <a:solidFill>
                        <a:srgbClr val="C00000"/>
                      </a:solidFill>
                      <a:latin typeface="华文楷体" pitchFamily="2" charset="-122"/>
                      <a:ea typeface="华文楷体" pitchFamily="2" charset="-122"/>
                    </a:rPr>
                    <a:t>-51.63%</a:t>
                  </a:r>
                </a:p>
                <a:p>
                  <a:r>
                    <a:rPr lang="zh-CN" altLang="en-US" sz="1400" b="1">
                      <a:solidFill>
                        <a:srgbClr val="C00000"/>
                      </a:solidFill>
                      <a:latin typeface="华文楷体" pitchFamily="2" charset="-122"/>
                      <a:ea typeface="华文楷体" pitchFamily="2" charset="-122"/>
                    </a:rPr>
                    <a:t>（</a:t>
                  </a:r>
                  <a:r>
                    <a:rPr lang="en-US" altLang="zh-CN" sz="1400" b="1">
                      <a:solidFill>
                        <a:srgbClr val="C00000"/>
                      </a:solidFill>
                      <a:latin typeface="华文楷体" pitchFamily="2" charset="-122"/>
                      <a:ea typeface="华文楷体" pitchFamily="2" charset="-122"/>
                    </a:rPr>
                    <a:t>-224</a:t>
                  </a:r>
                  <a:r>
                    <a:rPr lang="zh-CN" altLang="en-US" sz="1400" b="1">
                      <a:solidFill>
                        <a:srgbClr val="C00000"/>
                      </a:solidFill>
                      <a:latin typeface="华文楷体" pitchFamily="2" charset="-122"/>
                      <a:ea typeface="华文楷体" pitchFamily="2" charset="-122"/>
                    </a:rPr>
                    <a:t>万）</a:t>
                  </a:r>
                </a:p>
              </p:txBody>
            </p:sp>
          </p:grpSp>
        </p:grpSp>
        <p:sp>
          <p:nvSpPr>
            <p:cNvPr id="7" name="TextBox 6"/>
            <p:cNvSpPr txBox="1"/>
            <p:nvPr/>
          </p:nvSpPr>
          <p:spPr>
            <a:xfrm>
              <a:off x="3490793" y="1931466"/>
              <a:ext cx="720080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200" b="1">
                  <a:latin typeface="华文楷体" pitchFamily="2" charset="-122"/>
                  <a:ea typeface="华文楷体" pitchFamily="2" charset="-122"/>
                </a:rPr>
                <a:t>99.4%</a:t>
              </a:r>
              <a:endParaRPr lang="zh-CN" altLang="en-US" sz="12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4427984" y="2899738"/>
              <a:ext cx="720080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200" b="1">
                  <a:latin typeface="华文楷体" pitchFamily="2" charset="-122"/>
                  <a:ea typeface="华文楷体" pitchFamily="2" charset="-122"/>
                </a:rPr>
                <a:t>47.8%</a:t>
              </a:r>
              <a:endParaRPr lang="zh-CN" altLang="en-US" sz="1200" b="1">
                <a:latin typeface="华文楷体" pitchFamily="2" charset="-122"/>
                <a:ea typeface="华文楷体" pitchFamily="2" charset="-122"/>
              </a:endParaRPr>
            </a:p>
          </p:txBody>
        </p:sp>
      </p:grpSp>
      <p:sp>
        <p:nvSpPr>
          <p:cNvPr id="28" name="矩形 27"/>
          <p:cNvSpPr/>
          <p:nvPr/>
        </p:nvSpPr>
        <p:spPr>
          <a:xfrm>
            <a:off x="191590" y="663599"/>
            <a:ext cx="2808311" cy="3976645"/>
          </a:xfrm>
          <a:prstGeom prst="rect">
            <a:avLst/>
          </a:prstGeom>
          <a:noFill/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zh-CN" altLang="en-US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191590" y="663599"/>
            <a:ext cx="2808312" cy="467991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ts val="2000"/>
              </a:lnSpc>
              <a:defRPr sz="1400" b="1" kern="12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prstClr val="black"/>
                </a:solidFill>
              </a:rPr>
              <a:t>人均奖金增长提高了积极性</a:t>
            </a:r>
          </a:p>
        </p:txBody>
      </p:sp>
      <p:grpSp>
        <p:nvGrpSpPr>
          <p:cNvPr id="30" name="组合 29"/>
          <p:cNvGrpSpPr/>
          <p:nvPr/>
        </p:nvGrpSpPr>
        <p:grpSpPr>
          <a:xfrm>
            <a:off x="113915" y="1176595"/>
            <a:ext cx="2801901" cy="3385305"/>
            <a:chOff x="113915" y="1176595"/>
            <a:chExt cx="2801901" cy="3385305"/>
          </a:xfrm>
        </p:grpSpPr>
        <p:graphicFrame>
          <p:nvGraphicFramePr>
            <p:cNvPr id="31" name="图表 30"/>
            <p:cNvGraphicFramePr/>
            <p:nvPr>
              <p:extLst>
                <p:ext uri="{D42A27DB-BD31-4B8C-83A1-F6EECF244321}">
                  <p14:modId xmlns:p14="http://schemas.microsoft.com/office/powerpoint/2010/main" val="3374026896"/>
                </p:ext>
              </p:extLst>
            </p:nvPr>
          </p:nvGraphicFramePr>
          <p:xfrm>
            <a:off x="323528" y="1429215"/>
            <a:ext cx="2592288" cy="3132685"/>
          </p:xfrm>
          <a:graphic>
            <a:graphicData uri="http://schemas.openxmlformats.org/drawingml/2006/chart">
              <c:chart xmlns:c="http://schemas.openxmlformats.org/drawingml/2006/chart" r:id="rId3"/>
            </a:graphicData>
          </a:graphic>
        </p:graphicFrame>
        <p:sp>
          <p:nvSpPr>
            <p:cNvPr id="32" name="TextBox 31"/>
            <p:cNvSpPr txBox="1"/>
            <p:nvPr/>
          </p:nvSpPr>
          <p:spPr>
            <a:xfrm rot="19219872">
              <a:off x="113915" y="1705838"/>
              <a:ext cx="244618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 b="1">
                  <a:latin typeface="华文楷体" pitchFamily="2" charset="-122"/>
                  <a:ea typeface="华文楷体" pitchFamily="2" charset="-122"/>
                </a:rPr>
                <a:t>2017</a:t>
              </a:r>
              <a:r>
                <a:rPr lang="zh-CN" altLang="en-US" sz="1400" b="1">
                  <a:latin typeface="华文楷体" pitchFamily="2" charset="-122"/>
                  <a:ea typeface="华文楷体" pitchFamily="2" charset="-122"/>
                </a:rPr>
                <a:t>年下半年经理人均奖金</a:t>
              </a:r>
              <a:endParaRPr lang="en-US" altLang="zh-CN" sz="1400" b="1">
                <a:latin typeface="华文楷体" pitchFamily="2" charset="-122"/>
                <a:ea typeface="华文楷体" pitchFamily="2" charset="-122"/>
              </a:endParaRPr>
            </a:p>
            <a:p>
              <a:pPr algn="ctr"/>
              <a:r>
                <a:rPr lang="zh-CN" altLang="en-US" sz="14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增加</a:t>
              </a:r>
              <a:r>
                <a:rPr lang="en-US" altLang="zh-CN" sz="14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1137</a:t>
              </a:r>
              <a:r>
                <a:rPr lang="zh-CN" altLang="en-US" sz="14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元</a:t>
              </a:r>
              <a:r>
                <a:rPr lang="en-US" altLang="zh-CN" sz="14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/</a:t>
              </a:r>
              <a:r>
                <a:rPr lang="zh-CN" altLang="en-US" sz="14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月</a:t>
              </a:r>
            </a:p>
          </p:txBody>
        </p:sp>
        <p:sp>
          <p:nvSpPr>
            <p:cNvPr id="33" name="Freeform 7"/>
            <p:cNvSpPr/>
            <p:nvPr/>
          </p:nvSpPr>
          <p:spPr bwMode="gray">
            <a:xfrm rot="7996053" flipH="1">
              <a:off x="301678" y="2016794"/>
              <a:ext cx="2156526" cy="476127"/>
            </a:xfrm>
            <a:custGeom>
              <a:gdLst>
                <a:gd name="T0" fmla="*/ 2147483647 w 2706"/>
                <a:gd name="T1" fmla="*/ 2147483647 h 1093"/>
                <a:gd name="T2" fmla="*/ 2147483647 w 2706"/>
                <a:gd name="T3" fmla="*/ 2147483647 h 1093"/>
                <a:gd name="T4" fmla="*/ 2147483647 w 2706"/>
                <a:gd name="T5" fmla="*/ 2147483647 h 1093"/>
                <a:gd name="T6" fmla="*/ 2147483647 w 2706"/>
                <a:gd name="T7" fmla="*/ 2147483647 h 1093"/>
                <a:gd name="T8" fmla="*/ 2147483647 w 2706"/>
                <a:gd name="T9" fmla="*/ 2147483647 h 1093"/>
                <a:gd name="T10" fmla="*/ 2147483647 w 2706"/>
                <a:gd name="T11" fmla="*/ 2147483647 h 1093"/>
                <a:gd name="T12" fmla="*/ 2147483647 w 2706"/>
                <a:gd name="T13" fmla="*/ 2147483647 h 1093"/>
                <a:gd name="T14" fmla="*/ 2147483647 w 2706"/>
                <a:gd name="T15" fmla="*/ 2147483647 h 1093"/>
                <a:gd name="T16" fmla="*/ 2147483647 w 2706"/>
                <a:gd name="T17" fmla="*/ 2147483647 h 1093"/>
                <a:gd name="T18" fmla="*/ 2147483647 w 2706"/>
                <a:gd name="T19" fmla="*/ 2147483647 h 1093"/>
                <a:gd name="T20" fmla="*/ 2147483647 w 2706"/>
                <a:gd name="T21" fmla="*/ 2147483647 h 1093"/>
                <a:gd name="T22" fmla="*/ 2147483647 w 2706"/>
                <a:gd name="T23" fmla="*/ 2147483647 h 1093"/>
                <a:gd name="T24" fmla="*/ 2147483647 w 2706"/>
                <a:gd name="T25" fmla="*/ 2147483647 h 1093"/>
                <a:gd name="T26" fmla="*/ 2147483647 w 2706"/>
                <a:gd name="T27" fmla="*/ 2147483647 h 1093"/>
                <a:gd name="T28" fmla="*/ 2147483647 w 2706"/>
                <a:gd name="T29" fmla="*/ 2147483647 h 1093"/>
                <a:gd name="T30" fmla="*/ 2147483647 w 2706"/>
                <a:gd name="T31" fmla="*/ 2147483647 h 1093"/>
                <a:gd name="T32" fmla="*/ 2147483647 w 2706"/>
                <a:gd name="T33" fmla="*/ 2147483647 h 1093"/>
                <a:gd name="T34" fmla="*/ 2147483647 w 2706"/>
                <a:gd name="T35" fmla="*/ 2147483647 h 1093"/>
                <a:gd name="T36" fmla="*/ 2147483647 w 2706"/>
                <a:gd name="T37" fmla="*/ 2147483647 h 1093"/>
                <a:gd name="T38" fmla="*/ 2147483647 w 2706"/>
                <a:gd name="T39" fmla="*/ 2147483647 h 1093"/>
                <a:gd name="T40" fmla="*/ 2147483647 w 2706"/>
                <a:gd name="T41" fmla="*/ 2147483647 h 1093"/>
                <a:gd name="T42" fmla="*/ 2147483647 w 2706"/>
                <a:gd name="T43" fmla="*/ 2147483647 h 1093"/>
                <a:gd name="T44" fmla="*/ 2147483647 w 2706"/>
                <a:gd name="T45" fmla="*/ 2147483647 h 1093"/>
                <a:gd name="T46" fmla="*/ 2147483647 w 2706"/>
                <a:gd name="T47" fmla="*/ 2147483647 h 1093"/>
                <a:gd name="T48" fmla="*/ 2147483647 w 2706"/>
                <a:gd name="T49" fmla="*/ 2147483647 h 1093"/>
                <a:gd name="T50" fmla="*/ 2147483647 w 2706"/>
                <a:gd name="T51" fmla="*/ 2147483647 h 1093"/>
                <a:gd name="T52" fmla="*/ 2147483647 w 2706"/>
                <a:gd name="T53" fmla="*/ 2147483647 h 1093"/>
                <a:gd name="T54" fmla="*/ 2147483647 w 2706"/>
                <a:gd name="T55" fmla="*/ 2147483647 h 1093"/>
                <a:gd name="T56" fmla="*/ 2147483647 w 2706"/>
                <a:gd name="T57" fmla="*/ 2147483647 h 1093"/>
                <a:gd name="T58" fmla="*/ 2147483647 w 2706"/>
                <a:gd name="T59" fmla="*/ 2147483647 h 1093"/>
                <a:gd name="T60" fmla="*/ 2147483647 w 2706"/>
                <a:gd name="T61" fmla="*/ 2147483647 h 1093"/>
                <a:gd name="T62" fmla="*/ 2147483647 w 2706"/>
                <a:gd name="T63" fmla="*/ 2147483647 h 1093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2706"/>
                <a:gd name="T97" fmla="*/ 0 h 1093"/>
                <a:gd name="T98" fmla="*/ 2706 w 2706"/>
                <a:gd name="T99" fmla="*/ 1093 h 1093"/>
              </a:gdLst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2706" h="1093">
                  <a:moveTo>
                    <a:pt x="0" y="1093"/>
                  </a:moveTo>
                  <a:lnTo>
                    <a:pt x="247" y="884"/>
                  </a:lnTo>
                  <a:lnTo>
                    <a:pt x="350" y="793"/>
                  </a:lnTo>
                  <a:lnTo>
                    <a:pt x="451" y="708"/>
                  </a:lnTo>
                  <a:lnTo>
                    <a:pt x="553" y="631"/>
                  </a:lnTo>
                  <a:lnTo>
                    <a:pt x="655" y="562"/>
                  </a:lnTo>
                  <a:lnTo>
                    <a:pt x="756" y="497"/>
                  </a:lnTo>
                  <a:lnTo>
                    <a:pt x="856" y="439"/>
                  </a:lnTo>
                  <a:lnTo>
                    <a:pt x="955" y="388"/>
                  </a:lnTo>
                  <a:lnTo>
                    <a:pt x="1053" y="342"/>
                  </a:lnTo>
                  <a:lnTo>
                    <a:pt x="1148" y="300"/>
                  </a:lnTo>
                  <a:lnTo>
                    <a:pt x="1242" y="264"/>
                  </a:lnTo>
                  <a:lnTo>
                    <a:pt x="1331" y="232"/>
                  </a:lnTo>
                  <a:lnTo>
                    <a:pt x="1419" y="204"/>
                  </a:lnTo>
                  <a:lnTo>
                    <a:pt x="1504" y="182"/>
                  </a:lnTo>
                  <a:lnTo>
                    <a:pt x="1586" y="160"/>
                  </a:lnTo>
                  <a:lnTo>
                    <a:pt x="1664" y="144"/>
                  </a:lnTo>
                  <a:lnTo>
                    <a:pt x="1737" y="131"/>
                  </a:lnTo>
                  <a:lnTo>
                    <a:pt x="1807" y="121"/>
                  </a:lnTo>
                  <a:lnTo>
                    <a:pt x="1871" y="112"/>
                  </a:lnTo>
                  <a:lnTo>
                    <a:pt x="1932" y="107"/>
                  </a:lnTo>
                  <a:lnTo>
                    <a:pt x="1988" y="103"/>
                  </a:lnTo>
                  <a:lnTo>
                    <a:pt x="2038" y="100"/>
                  </a:lnTo>
                  <a:lnTo>
                    <a:pt x="2082" y="99"/>
                  </a:lnTo>
                  <a:lnTo>
                    <a:pt x="2121" y="100"/>
                  </a:lnTo>
                  <a:lnTo>
                    <a:pt x="2152" y="99"/>
                  </a:lnTo>
                  <a:lnTo>
                    <a:pt x="2178" y="101"/>
                  </a:lnTo>
                  <a:lnTo>
                    <a:pt x="2195" y="102"/>
                  </a:lnTo>
                  <a:lnTo>
                    <a:pt x="2206" y="102"/>
                  </a:lnTo>
                  <a:lnTo>
                    <a:pt x="2210" y="102"/>
                  </a:lnTo>
                  <a:lnTo>
                    <a:pt x="2146" y="0"/>
                  </a:lnTo>
                  <a:lnTo>
                    <a:pt x="2706" y="330"/>
                  </a:lnTo>
                  <a:lnTo>
                    <a:pt x="2270" y="473"/>
                  </a:lnTo>
                  <a:lnTo>
                    <a:pt x="2336" y="358"/>
                  </a:lnTo>
                  <a:lnTo>
                    <a:pt x="2335" y="357"/>
                  </a:lnTo>
                  <a:lnTo>
                    <a:pt x="2326" y="354"/>
                  </a:lnTo>
                  <a:lnTo>
                    <a:pt x="2313" y="350"/>
                  </a:lnTo>
                  <a:lnTo>
                    <a:pt x="2293" y="345"/>
                  </a:lnTo>
                  <a:lnTo>
                    <a:pt x="2270" y="337"/>
                  </a:lnTo>
                  <a:lnTo>
                    <a:pt x="2241" y="330"/>
                  </a:lnTo>
                  <a:lnTo>
                    <a:pt x="2207" y="323"/>
                  </a:lnTo>
                  <a:lnTo>
                    <a:pt x="2168" y="317"/>
                  </a:lnTo>
                  <a:lnTo>
                    <a:pt x="2124" y="311"/>
                  </a:lnTo>
                  <a:lnTo>
                    <a:pt x="2075" y="306"/>
                  </a:lnTo>
                  <a:lnTo>
                    <a:pt x="2024" y="301"/>
                  </a:lnTo>
                  <a:lnTo>
                    <a:pt x="1966" y="298"/>
                  </a:lnTo>
                  <a:lnTo>
                    <a:pt x="1905" y="295"/>
                  </a:lnTo>
                  <a:lnTo>
                    <a:pt x="1838" y="298"/>
                  </a:lnTo>
                  <a:lnTo>
                    <a:pt x="1767" y="301"/>
                  </a:lnTo>
                  <a:lnTo>
                    <a:pt x="1692" y="309"/>
                  </a:lnTo>
                  <a:lnTo>
                    <a:pt x="1613" y="317"/>
                  </a:lnTo>
                  <a:lnTo>
                    <a:pt x="1533" y="330"/>
                  </a:lnTo>
                  <a:lnTo>
                    <a:pt x="1445" y="349"/>
                  </a:lnTo>
                  <a:lnTo>
                    <a:pt x="1354" y="371"/>
                  </a:lnTo>
                  <a:lnTo>
                    <a:pt x="1262" y="397"/>
                  </a:lnTo>
                  <a:lnTo>
                    <a:pt x="1164" y="428"/>
                  </a:lnTo>
                  <a:lnTo>
                    <a:pt x="1065" y="464"/>
                  </a:lnTo>
                  <a:lnTo>
                    <a:pt x="960" y="505"/>
                  </a:lnTo>
                  <a:lnTo>
                    <a:pt x="853" y="553"/>
                  </a:lnTo>
                  <a:lnTo>
                    <a:pt x="742" y="608"/>
                  </a:lnTo>
                  <a:lnTo>
                    <a:pt x="629" y="669"/>
                  </a:lnTo>
                  <a:lnTo>
                    <a:pt x="512" y="736"/>
                  </a:lnTo>
                  <a:lnTo>
                    <a:pt x="393" y="809"/>
                  </a:lnTo>
                  <a:lnTo>
                    <a:pt x="271" y="892"/>
                  </a:lnTo>
                  <a:lnTo>
                    <a:pt x="0" y="1093"/>
                  </a:lnTo>
                  <a:close/>
                </a:path>
              </a:pathLst>
            </a:custGeom>
            <a:solidFill>
              <a:srgbClr val="C00000"/>
            </a:solidFill>
            <a:ln w="15875">
              <a:noFill/>
              <a:round/>
            </a:ln>
          </p:spPr>
          <p:txBody>
            <a:bodyPr lIns="162504" tIns="81251" rIns="162504" bIns="81251"/>
            <a:lstStyle>
              <a:defPPr>
                <a:defRPr lang="zh-CN"/>
              </a:defPPr>
              <a:lvl1pPr marL="0" indent="0" algn="l" defTabSz="914400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l" defTabSz="914400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l" defTabSz="914400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l" defTabSz="914400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l" defTabSz="914400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l" defTabSz="914400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l" defTabSz="914400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l" defTabSz="914400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l" defTabSz="914400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9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</p:grpSp>
      <p:sp>
        <p:nvSpPr>
          <p:cNvPr id="10" name="TextBox 9"/>
          <p:cNvSpPr txBox="1"/>
          <p:nvPr/>
        </p:nvSpPr>
        <p:spPr>
          <a:xfrm>
            <a:off x="5724127" y="1419622"/>
            <a:ext cx="295232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Wingdings" pitchFamily="2" charset="2"/>
              <a:buChar char="p"/>
            </a:pPr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影响一：</a:t>
            </a:r>
            <a:r>
              <a:rPr lang="zh-CN" altLang="en-US" sz="1200">
                <a:latin typeface="华文楷体" pitchFamily="2" charset="-122"/>
                <a:ea typeface="华文楷体" pitchFamily="2" charset="-122"/>
              </a:rPr>
              <a:t>奖金较少</a:t>
            </a:r>
            <a:r>
              <a:rPr lang="en-US" altLang="zh-CN" sz="1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XX</a:t>
            </a:r>
            <a:r>
              <a:rPr lang="zh-CN" altLang="en-US" sz="1200">
                <a:latin typeface="华文楷体" pitchFamily="2" charset="-122"/>
                <a:ea typeface="华文楷体" pitchFamily="2" charset="-122"/>
              </a:rPr>
              <a:t>，由</a:t>
            </a:r>
            <a:r>
              <a:rPr lang="en-US" altLang="zh-CN" sz="1200">
                <a:latin typeface="华文楷体" pitchFamily="2" charset="-122"/>
                <a:ea typeface="华文楷体" pitchFamily="2" charset="-122"/>
              </a:rPr>
              <a:t>XX</a:t>
            </a:r>
            <a:r>
              <a:rPr lang="zh-CN" altLang="en-US" sz="1200">
                <a:latin typeface="华文楷体" pitchFamily="2" charset="-122"/>
                <a:ea typeface="华文楷体" pitchFamily="2" charset="-122"/>
              </a:rPr>
              <a:t>变为</a:t>
            </a:r>
            <a:r>
              <a:rPr lang="en-US" altLang="zh-CN" sz="1200">
                <a:latin typeface="华文楷体" pitchFamily="2" charset="-122"/>
                <a:ea typeface="华文楷体" pitchFamily="2" charset="-122"/>
              </a:rPr>
              <a:t>XX</a:t>
            </a:r>
            <a:endParaRPr lang="zh-CN" altLang="en-US" sz="120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5724128" y="2067694"/>
            <a:ext cx="2952326" cy="61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50000"/>
              </a:lnSpc>
              <a:buFont typeface="Wingdings" pitchFamily="2" charset="2"/>
              <a:buChar char="p"/>
            </a:pPr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影响二：业绩排名</a:t>
            </a:r>
            <a:r>
              <a:rPr lang="zh-CN" altLang="en-US" sz="1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下降</a:t>
            </a:r>
            <a:r>
              <a:rPr lang="en-US" altLang="zh-CN" sz="1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1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名</a:t>
            </a:r>
            <a:r>
              <a:rPr lang="zh-CN" altLang="en-US" sz="1200">
                <a:latin typeface="华文楷体" pitchFamily="2" charset="-122"/>
                <a:ea typeface="华文楷体" pitchFamily="2" charset="-122"/>
              </a:rPr>
              <a:t>，由</a:t>
            </a:r>
            <a:r>
              <a:rPr lang="en-US" altLang="zh-CN" sz="1200">
                <a:latin typeface="华文楷体" pitchFamily="2" charset="-122"/>
                <a:ea typeface="华文楷体" pitchFamily="2" charset="-122"/>
              </a:rPr>
              <a:t>4/8</a:t>
            </a:r>
            <a:r>
              <a:rPr lang="zh-CN" altLang="en-US" sz="1200">
                <a:latin typeface="华文楷体" pitchFamily="2" charset="-122"/>
                <a:ea typeface="华文楷体" pitchFamily="2" charset="-122"/>
              </a:rPr>
              <a:t>变为</a:t>
            </a:r>
            <a:r>
              <a:rPr lang="en-US" altLang="zh-CN" sz="1200">
                <a:latin typeface="华文楷体" pitchFamily="2" charset="-122"/>
                <a:ea typeface="华文楷体" pitchFamily="2" charset="-122"/>
              </a:rPr>
              <a:t>7/8</a:t>
            </a:r>
            <a:r>
              <a:rPr lang="zh-CN" altLang="en-US" sz="1200">
                <a:latin typeface="华文楷体" pitchFamily="2" charset="-122"/>
                <a:ea typeface="华文楷体" pitchFamily="2" charset="-122"/>
              </a:rPr>
              <a:t>，但不影响初评等级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5724127" y="3003798"/>
            <a:ext cx="295232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Wingdings" pitchFamily="2" charset="2"/>
              <a:buChar char="p"/>
            </a:pPr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影响三：</a:t>
            </a:r>
            <a:r>
              <a:rPr lang="zh-CN" altLang="en-US" sz="1200">
                <a:latin typeface="华文楷体" pitchFamily="2" charset="-122"/>
                <a:ea typeface="华文楷体" pitchFamily="2" charset="-122"/>
              </a:rPr>
              <a:t>频繁被盘点汇报</a:t>
            </a:r>
          </a:p>
        </p:txBody>
      </p:sp>
    </p:spTree>
    <p:extLst>
      <p:ext uri="{BB962C8B-B14F-4D97-AF65-F5344CB8AC3E}">
        <p14:creationId xmlns:p14="http://schemas.microsoft.com/office/powerpoint/2010/main" val="739971570"/>
      </p:ext>
    </p:extLst>
  </p:cSld>
  <p:clrMapOvr>
    <a:masterClrMapping/>
  </p:clrMapOvr>
  <p:transition spd="med"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" name="组合 16"/>
          <p:cNvGrpSpPr/>
          <p:nvPr/>
        </p:nvGrpSpPr>
        <p:grpSpPr>
          <a:xfrm>
            <a:off x="695499" y="1156434"/>
            <a:ext cx="2486768" cy="1635326"/>
            <a:chOff x="1051333" y="1796305"/>
            <a:chExt cx="2260698" cy="1351509"/>
          </a:xfrm>
        </p:grpSpPr>
        <p:sp>
          <p:nvSpPr>
            <p:cNvPr id="3" name="矩形 2"/>
            <p:cNvSpPr/>
            <p:nvPr/>
          </p:nvSpPr>
          <p:spPr>
            <a:xfrm>
              <a:off x="1064607" y="1976325"/>
              <a:ext cx="2247424" cy="1171489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矩形 3"/>
            <p:cNvSpPr/>
            <p:nvPr/>
          </p:nvSpPr>
          <p:spPr>
            <a:xfrm>
              <a:off x="1064607" y="1976325"/>
              <a:ext cx="2247424" cy="1171489"/>
            </a:xfrm>
            <a:prstGeom prst="rect">
              <a:avLst/>
            </a:prstGeom>
            <a:noFill/>
            <a:ln>
              <a:solidFill>
                <a:schemeClr val="bg1">
                  <a:lumMod val="50000"/>
                </a:schemeClr>
              </a:solidFill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36000" tIns="36000" rIns="36000" bIns="36000" numCol="1" spcCol="127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2000" b="1">
                  <a:solidFill>
                    <a:schemeClr val="tx1"/>
                  </a:solidFill>
                  <a:latin typeface="华文楷体" pitchFamily="2" charset="-122"/>
                  <a:ea typeface="华文楷体" pitchFamily="2" charset="-122"/>
                </a:rPr>
                <a:t>区域业务规划</a:t>
              </a:r>
              <a:endParaRPr lang="en-US" altLang="zh-CN" sz="2000" b="1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endParaRPr>
            </a:p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2000" b="1">
                  <a:solidFill>
                    <a:schemeClr val="tx1"/>
                  </a:solidFill>
                  <a:latin typeface="华文楷体" pitchFamily="2" charset="-122"/>
                  <a:ea typeface="华文楷体" pitchFamily="2" charset="-122"/>
                </a:rPr>
                <a:t>能力不足</a:t>
              </a:r>
              <a:endParaRPr lang="zh-CN" altLang="en-US" sz="2000" kern="1200">
                <a:solidFill>
                  <a:schemeClr val="tx1"/>
                </a:solidFill>
              </a:endParaRPr>
            </a:p>
          </p:txBody>
        </p:sp>
        <p:sp>
          <p:nvSpPr>
            <p:cNvPr id="11" name="矩形 10"/>
            <p:cNvSpPr/>
            <p:nvPr/>
          </p:nvSpPr>
          <p:spPr>
            <a:xfrm>
              <a:off x="1051333" y="1796305"/>
              <a:ext cx="435648" cy="36004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b="1">
                  <a:solidFill>
                    <a:schemeClr val="tx1"/>
                  </a:solidFill>
                </a:rPr>
                <a:t>1</a:t>
              </a:r>
              <a:endParaRPr lang="zh-CN" altLang="en-US" b="1">
                <a:solidFill>
                  <a:schemeClr val="tx1"/>
                </a:solidFill>
              </a:endParaRPr>
            </a:p>
          </p:txBody>
        </p:sp>
      </p:grpSp>
      <p:grpSp>
        <p:nvGrpSpPr>
          <p:cNvPr id="16" name="组合 15"/>
          <p:cNvGrpSpPr/>
          <p:nvPr/>
        </p:nvGrpSpPr>
        <p:grpSpPr>
          <a:xfrm>
            <a:off x="3314264" y="1157928"/>
            <a:ext cx="2497245" cy="1633690"/>
            <a:chOff x="3446825" y="1797657"/>
            <a:chExt cx="2270223" cy="1350157"/>
          </a:xfrm>
        </p:grpSpPr>
        <p:sp>
          <p:nvSpPr>
            <p:cNvPr id="6" name="矩形 5"/>
            <p:cNvSpPr/>
            <p:nvPr/>
          </p:nvSpPr>
          <p:spPr>
            <a:xfrm>
              <a:off x="3469624" y="1976325"/>
              <a:ext cx="2247424" cy="1171489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矩形 6"/>
            <p:cNvSpPr/>
            <p:nvPr/>
          </p:nvSpPr>
          <p:spPr>
            <a:xfrm>
              <a:off x="3469624" y="1976325"/>
              <a:ext cx="2247424" cy="1171489"/>
            </a:xfrm>
            <a:prstGeom prst="rect">
              <a:avLst/>
            </a:prstGeom>
            <a:noFill/>
            <a:ln>
              <a:solidFill>
                <a:schemeClr val="bg1">
                  <a:lumMod val="50000"/>
                </a:schemeClr>
              </a:solidFill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36000" tIns="36000" rIns="36000" bIns="36000" numCol="1" spcCol="127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2000" b="1">
                  <a:solidFill>
                    <a:schemeClr val="tx1"/>
                  </a:solidFill>
                  <a:latin typeface="华文楷体" pitchFamily="2" charset="-122"/>
                  <a:ea typeface="华文楷体" pitchFamily="2" charset="-122"/>
                </a:rPr>
                <a:t>集中管控模式</a:t>
              </a:r>
              <a:endParaRPr lang="en-US" altLang="zh-CN" sz="2000" b="1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endParaRPr>
            </a:p>
            <a:p>
              <a:pPr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2000" b="1">
                  <a:solidFill>
                    <a:schemeClr val="tx1"/>
                  </a:solidFill>
                  <a:latin typeface="华文楷体" pitchFamily="2" charset="-122"/>
                  <a:ea typeface="华文楷体" pitchFamily="2" charset="-122"/>
                </a:rPr>
                <a:t>遭遇挑战</a:t>
              </a:r>
            </a:p>
          </p:txBody>
        </p:sp>
        <p:sp>
          <p:nvSpPr>
            <p:cNvPr id="12" name="矩形 11"/>
            <p:cNvSpPr/>
            <p:nvPr/>
          </p:nvSpPr>
          <p:spPr>
            <a:xfrm>
              <a:off x="3446825" y="1797657"/>
              <a:ext cx="435648" cy="36004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b="1">
                  <a:solidFill>
                    <a:schemeClr val="tx1"/>
                  </a:solidFill>
                </a:rPr>
                <a:t>2</a:t>
              </a:r>
              <a:endParaRPr lang="zh-CN" altLang="en-US" b="1">
                <a:solidFill>
                  <a:schemeClr val="tx1"/>
                </a:solidFill>
              </a:endParaRPr>
            </a:p>
          </p:txBody>
        </p:sp>
      </p:grpSp>
      <p:grpSp>
        <p:nvGrpSpPr>
          <p:cNvPr id="15" name="组合 14"/>
          <p:cNvGrpSpPr/>
          <p:nvPr/>
        </p:nvGrpSpPr>
        <p:grpSpPr>
          <a:xfrm>
            <a:off x="5942207" y="1156434"/>
            <a:ext cx="2497245" cy="1635326"/>
            <a:chOff x="5881177" y="1796305"/>
            <a:chExt cx="2270223" cy="1351509"/>
          </a:xfrm>
        </p:grpSpPr>
        <p:sp>
          <p:nvSpPr>
            <p:cNvPr id="9" name="矩形 8"/>
            <p:cNvSpPr/>
            <p:nvPr/>
          </p:nvSpPr>
          <p:spPr>
            <a:xfrm>
              <a:off x="5903976" y="1976325"/>
              <a:ext cx="2247424" cy="1171489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矩形 9"/>
            <p:cNvSpPr/>
            <p:nvPr/>
          </p:nvSpPr>
          <p:spPr>
            <a:xfrm>
              <a:off x="5903976" y="1976325"/>
              <a:ext cx="2247424" cy="1171489"/>
            </a:xfrm>
            <a:prstGeom prst="rect">
              <a:avLst/>
            </a:prstGeom>
            <a:noFill/>
            <a:ln>
              <a:solidFill>
                <a:schemeClr val="bg1">
                  <a:lumMod val="50000"/>
                </a:schemeClr>
              </a:solidFill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36000" tIns="36000" rIns="36000" bIns="36000" numCol="1" spcCol="127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2000" b="1" kern="1200">
                  <a:solidFill>
                    <a:schemeClr val="tx1"/>
                  </a:solidFill>
                  <a:latin typeface="华文楷体" pitchFamily="2" charset="-122"/>
                  <a:ea typeface="华文楷体" pitchFamily="2" charset="-122"/>
                </a:rPr>
                <a:t>绩效与激励</a:t>
              </a:r>
              <a:endParaRPr lang="en-US" altLang="zh-CN" sz="2000" b="1" kern="12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endParaRPr>
            </a:p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2000" b="1" kern="1200">
                  <a:solidFill>
                    <a:schemeClr val="tx1"/>
                  </a:solidFill>
                  <a:latin typeface="华文楷体" pitchFamily="2" charset="-122"/>
                  <a:ea typeface="华文楷体" pitchFamily="2" charset="-122"/>
                </a:rPr>
                <a:t>刚性有余</a:t>
              </a:r>
              <a:endParaRPr lang="en-US" altLang="zh-CN" sz="2000" b="1" kern="12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endParaRPr>
            </a:p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2000" b="1" kern="1200">
                  <a:solidFill>
                    <a:schemeClr val="tx1"/>
                  </a:solidFill>
                  <a:latin typeface="华文楷体" pitchFamily="2" charset="-122"/>
                  <a:ea typeface="华文楷体" pitchFamily="2" charset="-122"/>
                </a:rPr>
                <a:t>柔性不足</a:t>
              </a:r>
              <a:endParaRPr lang="zh-CN" altLang="en-US" sz="2000" kern="1200">
                <a:solidFill>
                  <a:schemeClr val="tx1"/>
                </a:solidFill>
              </a:endParaRPr>
            </a:p>
          </p:txBody>
        </p:sp>
        <p:sp>
          <p:nvSpPr>
            <p:cNvPr id="13" name="矩形 12"/>
            <p:cNvSpPr/>
            <p:nvPr/>
          </p:nvSpPr>
          <p:spPr>
            <a:xfrm>
              <a:off x="5881177" y="1796305"/>
              <a:ext cx="435648" cy="36004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b="1">
                  <a:solidFill>
                    <a:schemeClr val="tx1"/>
                  </a:solidFill>
                </a:rPr>
                <a:t>3</a:t>
              </a:r>
              <a:endParaRPr lang="zh-CN" altLang="en-US" b="1">
                <a:solidFill>
                  <a:schemeClr val="tx1"/>
                </a:solidFill>
              </a:endParaRPr>
            </a:p>
          </p:txBody>
        </p:sp>
      </p:grpSp>
      <p:sp>
        <p:nvSpPr>
          <p:cNvPr id="14" name="TextBox 13"/>
          <p:cNvSpPr txBox="1"/>
          <p:nvPr/>
        </p:nvSpPr>
        <p:spPr>
          <a:xfrm>
            <a:off x="191590" y="123478"/>
            <a:ext cx="8952410" cy="32200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问题总结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03660" y="2859782"/>
            <a:ext cx="2478608" cy="726728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ts val="1700"/>
              </a:lnSpc>
              <a:buFont typeface="Arial" pitchFamily="34" charset="0"/>
              <a:buChar char="•"/>
            </a:pPr>
            <a:r>
              <a:rPr lang="zh-CN" altLang="en-US" sz="14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长期专注执行，使得一线自身规划能力不足，错失市场机会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3328676" y="2859782"/>
            <a:ext cx="2482833" cy="722240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ts val="1700"/>
              </a:lnSpc>
              <a:buFont typeface="Arial" pitchFamily="34" charset="0"/>
              <a:buChar char="•"/>
            </a:pPr>
            <a:r>
              <a:rPr lang="zh-CN" altLang="en-US" sz="1400">
                <a:latin typeface="华文楷体" pitchFamily="2" charset="-122"/>
                <a:ea typeface="华文楷体" pitchFamily="2" charset="-122"/>
              </a:rPr>
              <a:t>资源和权力集中在总部，一线呼唤炮火遭遇挑战，错失市场机会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5921635" y="2859782"/>
            <a:ext cx="2517817" cy="940248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ts val="1700"/>
              </a:lnSpc>
              <a:buFont typeface="Arial" pitchFamily="34" charset="0"/>
              <a:buChar char="•"/>
            </a:pPr>
            <a:r>
              <a:rPr lang="zh-CN" altLang="en-US" sz="14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获取分享激发了组织活力，但过于刚性的规则以及频繁盘点导致区域部分变革举措难以落地</a:t>
            </a:r>
          </a:p>
        </p:txBody>
      </p:sp>
    </p:spTree>
    <p:extLst>
      <p:ext uri="{BB962C8B-B14F-4D97-AF65-F5344CB8AC3E}">
        <p14:creationId xmlns:p14="http://schemas.microsoft.com/office/powerpoint/2010/main" val="105172614"/>
      </p:ext>
    </p:extLst>
  </p:cSld>
  <p:clrMapOvr>
    <a:masterClrMapping/>
  </p:clrMapOvr>
  <p:transition spd="med"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22898" y="415536"/>
            <a:ext cx="6181726" cy="4154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00">
                <a:solidFill>
                  <a:srgbClr val="FAAF19"/>
                </a:solidFill>
                <a:latin typeface="华文细黑" pitchFamily="2" charset="-122"/>
                <a:ea typeface="华文细黑" pitchFamily="2" charset="-122"/>
                <a:cs typeface="华文黑体"/>
              </a:rPr>
              <a:t>目录</a:t>
            </a:r>
            <a:endParaRPr lang="en-US" sz="2700" baseline="30000">
              <a:solidFill>
                <a:srgbClr val="FAAF19"/>
              </a:solidFill>
              <a:latin typeface="华文细黑" pitchFamily="2" charset="-122"/>
              <a:ea typeface="华文细黑" pitchFamily="2" charset="-122"/>
              <a:cs typeface="华文黑体"/>
            </a:endParaRPr>
          </a:p>
        </p:txBody>
      </p:sp>
      <p:sp>
        <p:nvSpPr>
          <p:cNvPr id="6" name="Text Box 21">
            <a:hlinkClick action="ppaction://noaction"/>
            <a:extLst>
              <a:ext uri="{FF2B5EF4-FFF2-40B4-BE49-F238E27FC236}">
                <a16:creationId xmlns:a16="http://schemas.microsoft.com/office/drawing/2014/main" xmlns="" id="{1CF73149-3840-449F-9A2E-BE1D6C2B55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91465" y="1114480"/>
            <a:ext cx="4353051" cy="2423736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68574" tIns="34288" rIns="68574" bIns="34288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57209" indent="-257209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项目问题调研总结</a:t>
            </a:r>
          </a:p>
          <a:p>
            <a:pPr marL="257209" indent="-257209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b="1">
                <a:solidFill>
                  <a:srgbClr val="FFC000"/>
                </a:solidFill>
                <a:latin typeface="华文细黑" pitchFamily="2" charset="-122"/>
                <a:ea typeface="华文细黑" pitchFamily="2" charset="-122"/>
              </a:rPr>
              <a:t>解决方案</a:t>
            </a:r>
            <a:endParaRPr lang="en-US" altLang="zh-CN" b="1">
              <a:solidFill>
                <a:srgbClr val="FFC000"/>
              </a:solidFill>
              <a:latin typeface="华文细黑" pitchFamily="2" charset="-122"/>
              <a:ea typeface="华文细黑" pitchFamily="2" charset="-122"/>
            </a:endParaRP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600" i="1">
                <a:solidFill>
                  <a:srgbClr val="FFC000"/>
                </a:solidFill>
                <a:latin typeface="华文细黑" pitchFamily="2" charset="-122"/>
                <a:ea typeface="华文细黑" pitchFamily="2" charset="-122"/>
              </a:rPr>
              <a:t>赋能与管控</a:t>
            </a:r>
            <a:endParaRPr lang="en-US" altLang="zh-CN" sz="1600" i="1">
              <a:solidFill>
                <a:srgbClr val="FFC000"/>
              </a:solidFill>
              <a:latin typeface="华文细黑" pitchFamily="2" charset="-122"/>
              <a:ea typeface="华文细黑" pitchFamily="2" charset="-122"/>
            </a:endParaRP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600" i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绩效与激励</a:t>
            </a:r>
            <a:endParaRPr lang="en-US" altLang="zh-CN" sz="1600" i="1">
              <a:solidFill>
                <a:schemeClr val="bg1"/>
              </a:solidFill>
              <a:latin typeface="华文细黑" pitchFamily="2" charset="-122"/>
              <a:ea typeface="华文细黑" pitchFamily="2" charset="-122"/>
            </a:endParaRP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endParaRPr lang="en-US" altLang="zh-CN" sz="1600" i="1">
              <a:solidFill>
                <a:srgbClr val="FFC000"/>
              </a:solidFill>
              <a:latin typeface="华文细黑" pitchFamily="2" charset="-122"/>
              <a:ea typeface="华文细黑" pitchFamily="2" charset="-122"/>
            </a:endParaRPr>
          </a:p>
          <a:p>
            <a:pPr marL="257209" indent="-257209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下一步计划</a:t>
            </a:r>
          </a:p>
        </p:txBody>
      </p:sp>
    </p:spTree>
    <p:extLst>
      <p:ext uri="{BB962C8B-B14F-4D97-AF65-F5344CB8AC3E}">
        <p14:creationId xmlns:p14="http://schemas.microsoft.com/office/powerpoint/2010/main" val="773506830"/>
      </p:ext>
    </p:extLst>
  </p:cSld>
  <p:clrMapOvr>
    <a:masterClrMapping/>
  </p:clrMapOvr>
  <p:transition spd="med"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" name="TextBox 41"/>
          <p:cNvSpPr txBox="1"/>
          <p:nvPr/>
        </p:nvSpPr>
        <p:spPr>
          <a:xfrm>
            <a:off x="191590" y="123478"/>
            <a:ext cx="8844906" cy="32200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华为对标：支撑企业成长的发展规律</a:t>
            </a:r>
          </a:p>
        </p:txBody>
      </p:sp>
      <p:sp>
        <p:nvSpPr>
          <p:cNvPr id="41" name="TextBox 40"/>
          <p:cNvSpPr txBox="1"/>
          <p:nvPr/>
        </p:nvSpPr>
        <p:spPr>
          <a:xfrm>
            <a:off x="6817146" y="0"/>
            <a:ext cx="2339752" cy="369332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授权发展规律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91590" y="555526"/>
            <a:ext cx="8556874" cy="1098625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eaLnBrk="0" hangingPunct="0">
              <a:lnSpc>
                <a:spcPts val="2000"/>
              </a:lnSpc>
              <a:buFont typeface="Wingdings" pitchFamily="2" charset="2"/>
              <a:buChar char="n"/>
              <a:defRPr/>
            </a:pPr>
            <a:r>
              <a: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规律就是</a:t>
            </a:r>
            <a:r>
              <a:rPr lang="en-US" altLang="zh-CN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——</a:t>
            </a:r>
            <a:r>
              <a: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始终围绕着三个目标在进行变革：</a:t>
            </a:r>
          </a:p>
          <a:p>
            <a:pPr marL="285750" indent="-285750" eaLnBrk="0" hangingPunct="0">
              <a:lnSpc>
                <a:spcPts val="2000"/>
              </a:lnSpc>
              <a:buFont typeface="Arial" pitchFamily="34" charset="0"/>
              <a:buChar char="•"/>
              <a:defRPr/>
            </a:pPr>
            <a:r>
              <a:rPr lang="zh-CN" altLang="en-US" sz="12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实现发现和抓住机会的战略管理体系</a:t>
            </a:r>
          </a:p>
          <a:p>
            <a:pPr marL="285750" indent="-285750" eaLnBrk="0" hangingPunct="0">
              <a:lnSpc>
                <a:spcPts val="2000"/>
              </a:lnSpc>
              <a:buFont typeface="Arial" pitchFamily="34" charset="0"/>
              <a:buChar char="•"/>
              <a:defRPr/>
            </a:pPr>
            <a:r>
              <a:rPr lang="zh-CN" altLang="en-US" sz="12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实现一线呼唤炮火的流程化管理与授权机制，从自上而下“推” →“推拉”结合、以“拉”为主的自下而上组织运作机制</a:t>
            </a:r>
          </a:p>
          <a:p>
            <a:pPr marL="285750" indent="-285750" eaLnBrk="0" hangingPunct="0">
              <a:lnSpc>
                <a:spcPts val="2000"/>
              </a:lnSpc>
              <a:buFont typeface="Arial" pitchFamily="34" charset="0"/>
              <a:buChar char="•"/>
              <a:defRPr/>
            </a:pPr>
            <a:r>
              <a:rPr lang="zh-CN" altLang="en-US" sz="12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构筑激活组织活力的绩效激励机制</a:t>
            </a:r>
          </a:p>
        </p:txBody>
      </p:sp>
      <p:cxnSp>
        <p:nvCxnSpPr>
          <p:cNvPr id="7" name="Straight Connector 6"/>
          <p:cNvCxnSpPr/>
          <p:nvPr/>
        </p:nvCxnSpPr>
        <p:spPr>
          <a:xfrm>
            <a:off x="467544" y="1635646"/>
            <a:ext cx="82089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0"/>
          <p:cNvSpPr/>
          <p:nvPr/>
        </p:nvSpPr>
        <p:spPr>
          <a:xfrm>
            <a:off x="479082" y="1800179"/>
            <a:ext cx="2536580" cy="30777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战略管理体系</a:t>
            </a:r>
            <a:endParaRPr lang="zh-CN" altLang="en-US" sz="14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5" name="Rectangle 22"/>
          <p:cNvSpPr/>
          <p:nvPr/>
        </p:nvSpPr>
        <p:spPr>
          <a:xfrm>
            <a:off x="467544" y="2263955"/>
            <a:ext cx="2547549" cy="2436289"/>
          </a:xfrm>
          <a:prstGeom prst="rect">
            <a:avLst/>
          </a:prstGeom>
          <a:noFill/>
          <a:ln>
            <a:solidFill>
              <a:schemeClr val="bg1">
                <a:lumMod val="75000"/>
              </a:schemeClr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 sz="1400" b="1">
              <a:latin typeface="华文楷体" pitchFamily="2" charset="-122"/>
              <a:ea typeface="华文楷体" pitchFamily="2" charset="-122"/>
            </a:endParaRPr>
          </a:p>
          <a:p>
            <a:pPr algn="ctr"/>
            <a:endParaRPr lang="zh-CN" altLang="en-US" sz="14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0" name="Rectangle 10"/>
          <p:cNvSpPr/>
          <p:nvPr/>
        </p:nvSpPr>
        <p:spPr>
          <a:xfrm>
            <a:off x="3303694" y="1800179"/>
            <a:ext cx="2536580" cy="30777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授权机制</a:t>
            </a:r>
            <a:endParaRPr lang="zh-CN" altLang="en-US" sz="14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1" name="Rectangle 22"/>
          <p:cNvSpPr/>
          <p:nvPr/>
        </p:nvSpPr>
        <p:spPr>
          <a:xfrm>
            <a:off x="3292156" y="2263955"/>
            <a:ext cx="2547549" cy="2436289"/>
          </a:xfrm>
          <a:prstGeom prst="rect">
            <a:avLst/>
          </a:prstGeom>
          <a:noFill/>
          <a:ln>
            <a:solidFill>
              <a:schemeClr val="bg1">
                <a:lumMod val="75000"/>
              </a:schemeClr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 sz="1400" b="1">
              <a:latin typeface="华文楷体" pitchFamily="2" charset="-122"/>
              <a:ea typeface="华文楷体" pitchFamily="2" charset="-122"/>
            </a:endParaRPr>
          </a:p>
          <a:p>
            <a:pPr algn="ctr"/>
            <a:endParaRPr lang="zh-CN" altLang="en-US" sz="14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2" name="Rectangle 10"/>
          <p:cNvSpPr/>
          <p:nvPr/>
        </p:nvSpPr>
        <p:spPr>
          <a:xfrm>
            <a:off x="6096275" y="1779662"/>
            <a:ext cx="2536580" cy="348813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lnSpc>
                <a:spcPts val="2000"/>
              </a:lnSpc>
              <a:defRPr/>
            </a:pPr>
            <a:r>
              <a: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绩效激励机制</a:t>
            </a:r>
          </a:p>
        </p:txBody>
      </p:sp>
      <p:sp>
        <p:nvSpPr>
          <p:cNvPr id="23" name="Rectangle 22"/>
          <p:cNvSpPr/>
          <p:nvPr/>
        </p:nvSpPr>
        <p:spPr>
          <a:xfrm>
            <a:off x="6084737" y="2263955"/>
            <a:ext cx="2547549" cy="2436289"/>
          </a:xfrm>
          <a:prstGeom prst="rect">
            <a:avLst/>
          </a:prstGeom>
          <a:noFill/>
          <a:ln>
            <a:solidFill>
              <a:schemeClr val="bg1">
                <a:lumMod val="75000"/>
              </a:schemeClr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 sz="1400" b="1">
              <a:latin typeface="华文楷体" pitchFamily="2" charset="-122"/>
              <a:ea typeface="华文楷体" pitchFamily="2" charset="-122"/>
            </a:endParaRPr>
          </a:p>
          <a:p>
            <a:pPr algn="ctr"/>
            <a:endParaRPr lang="zh-CN" altLang="en-US" sz="14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971600" y="2366371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>
                <a:latin typeface="华文楷体" pitchFamily="2" charset="-122"/>
                <a:ea typeface="华文楷体" pitchFamily="2" charset="-122"/>
              </a:rPr>
              <a:t>价值驱动的业务设计</a:t>
            </a:r>
            <a:endParaRPr lang="en-US" altLang="zh-CN" sz="1200"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200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1200">
                <a:latin typeface="华文楷体" pitchFamily="2" charset="-122"/>
                <a:ea typeface="华文楷体" pitchFamily="2" charset="-122"/>
              </a:rPr>
              <a:t>VDBD)</a:t>
            </a:r>
          </a:p>
          <a:p>
            <a:pPr algn="ctr"/>
            <a:r>
              <a:rPr lang="en-US" altLang="zh-CN" sz="1200">
                <a:latin typeface="华文楷体" pitchFamily="2" charset="-122"/>
                <a:ea typeface="华文楷体" pitchFamily="2" charset="-122"/>
              </a:rPr>
              <a:t>+</a:t>
            </a:r>
            <a:endParaRPr lang="zh-CN" altLang="en-US" sz="120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971600" y="3044060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latin typeface="华文楷体" pitchFamily="2" charset="-122"/>
                <a:ea typeface="华文楷体" pitchFamily="2" charset="-122"/>
              </a:rPr>
              <a:t>业务领先模型</a:t>
            </a:r>
            <a:endParaRPr lang="en-US" altLang="zh-CN" sz="1200"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200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1200">
                <a:latin typeface="华文楷体" pitchFamily="2" charset="-122"/>
                <a:ea typeface="华文楷体" pitchFamily="2" charset="-122"/>
              </a:rPr>
              <a:t>BLM)</a:t>
            </a:r>
          </a:p>
          <a:p>
            <a:pPr algn="ctr"/>
            <a:r>
              <a:rPr lang="en-US" altLang="zh-CN" sz="1200">
                <a:latin typeface="华文楷体" pitchFamily="2" charset="-122"/>
                <a:ea typeface="华文楷体" pitchFamily="2" charset="-122"/>
              </a:rPr>
              <a:t>+</a:t>
            </a:r>
            <a:endParaRPr lang="zh-CN" altLang="en-US" sz="120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971600" y="3823728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latin typeface="华文楷体" pitchFamily="2" charset="-122"/>
                <a:ea typeface="华文楷体" pitchFamily="2" charset="-122"/>
              </a:rPr>
              <a:t>战略到执行</a:t>
            </a:r>
            <a:endParaRPr lang="en-US" altLang="zh-CN" sz="1200"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200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1200">
                <a:latin typeface="华文楷体" pitchFamily="2" charset="-122"/>
                <a:ea typeface="华文楷体" pitchFamily="2" charset="-122"/>
              </a:rPr>
              <a:t>BLM)</a:t>
            </a:r>
            <a:endParaRPr lang="zh-CN" altLang="en-US" sz="120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3965971" y="2366371"/>
            <a:ext cx="118209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>
                <a:latin typeface="华文楷体" pitchFamily="2" charset="-122"/>
                <a:ea typeface="华文楷体" pitchFamily="2" charset="-122"/>
              </a:rPr>
              <a:t>职责的拉通</a:t>
            </a:r>
            <a:endParaRPr lang="en-US" altLang="zh-CN" sz="1200">
              <a:latin typeface="华文楷体" pitchFamily="2" charset="-122"/>
              <a:ea typeface="华文楷体" pitchFamily="2" charset="-122"/>
            </a:endParaRPr>
          </a:p>
          <a:p>
            <a:r>
              <a:rPr lang="zh-CN" altLang="en-US" sz="1200">
                <a:latin typeface="华文楷体" pitchFamily="2" charset="-122"/>
                <a:ea typeface="华文楷体" pitchFamily="2" charset="-122"/>
              </a:rPr>
              <a:t>权力的拉通</a:t>
            </a:r>
            <a:endParaRPr lang="en-US" altLang="zh-CN" sz="1200">
              <a:latin typeface="华文楷体" pitchFamily="2" charset="-122"/>
              <a:ea typeface="华文楷体" pitchFamily="2" charset="-122"/>
            </a:endParaRPr>
          </a:p>
          <a:p>
            <a:r>
              <a:rPr lang="zh-CN" altLang="en-US" sz="1200">
                <a:latin typeface="华文楷体" pitchFamily="2" charset="-122"/>
                <a:ea typeface="华文楷体" pitchFamily="2" charset="-122"/>
              </a:rPr>
              <a:t>决策的拉通</a:t>
            </a:r>
            <a:endParaRPr lang="en-US" altLang="zh-CN" sz="1200">
              <a:latin typeface="华文楷体" pitchFamily="2" charset="-122"/>
              <a:ea typeface="华文楷体" pitchFamily="2" charset="-122"/>
            </a:endParaRPr>
          </a:p>
          <a:p>
            <a:endParaRPr lang="zh-CN" altLang="en-US" sz="1200">
              <a:latin typeface="华文楷体" pitchFamily="2" charset="-122"/>
              <a:ea typeface="华文楷体" pitchFamily="2" charset="-122"/>
            </a:endParaRPr>
          </a:p>
        </p:txBody>
      </p:sp>
      <p:grpSp>
        <p:nvGrpSpPr>
          <p:cNvPr id="30" name="组合 75"/>
          <p:cNvGrpSpPr/>
          <p:nvPr/>
        </p:nvGrpSpPr>
        <p:grpSpPr>
          <a:xfrm>
            <a:off x="3719273" y="3165618"/>
            <a:ext cx="1441962" cy="1370012"/>
            <a:chOff x="6107" y="5513"/>
            <a:chExt cx="982" cy="908"/>
          </a:xfrm>
        </p:grpSpPr>
        <p:sp>
          <p:nvSpPr>
            <p:cNvPr id="45" name="椭圆 76"/>
            <p:cNvSpPr/>
            <p:nvPr/>
          </p:nvSpPr>
          <p:spPr>
            <a:xfrm>
              <a:off x="6107" y="5967"/>
              <a:ext cx="454" cy="454"/>
            </a:xfrm>
            <a:prstGeom prst="ellipse">
              <a:avLst/>
            </a:prstGeom>
            <a:gradFill>
              <a:gsLst>
                <a:gs pos="100000">
                  <a:schemeClr val="accent1">
                    <a:lumMod val="60000"/>
                    <a:lumOff val="40000"/>
                  </a:schemeClr>
                </a:gs>
                <a:gs pos="0">
                  <a:schemeClr val="accent3">
                    <a:lumMod val="20000"/>
                    <a:lumOff val="8000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hangingPunct="1">
                <a:defRPr/>
              </a:pPr>
              <a:r>
                <a:rPr lang="en-US" altLang="zh-CN" sz="1200" b="1" noProof="1">
                  <a:solidFill>
                    <a:schemeClr val="tx1"/>
                  </a:solidFill>
                </a:rPr>
                <a:t>SR</a:t>
              </a:r>
            </a:p>
          </p:txBody>
        </p:sp>
        <p:sp>
          <p:nvSpPr>
            <p:cNvPr id="46" name="椭圆 77"/>
            <p:cNvSpPr/>
            <p:nvPr/>
          </p:nvSpPr>
          <p:spPr>
            <a:xfrm>
              <a:off x="6635" y="5967"/>
              <a:ext cx="454" cy="454"/>
            </a:xfrm>
            <a:prstGeom prst="ellipse">
              <a:avLst/>
            </a:prstGeom>
            <a:gradFill>
              <a:gsLst>
                <a:gs pos="100000">
                  <a:schemeClr val="accent1">
                    <a:lumMod val="60000"/>
                    <a:lumOff val="40000"/>
                  </a:schemeClr>
                </a:gs>
                <a:gs pos="0">
                  <a:schemeClr val="accent3">
                    <a:lumMod val="20000"/>
                    <a:lumOff val="8000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hangingPunct="1">
                <a:defRPr/>
              </a:pPr>
              <a:r>
                <a:rPr lang="en-US" altLang="zh-CN" sz="1200" b="1" noProof="1">
                  <a:solidFill>
                    <a:schemeClr val="tx1"/>
                  </a:solidFill>
                </a:rPr>
                <a:t>FR</a:t>
              </a:r>
            </a:p>
          </p:txBody>
        </p:sp>
        <p:sp>
          <p:nvSpPr>
            <p:cNvPr id="47" name="椭圆 78"/>
            <p:cNvSpPr/>
            <p:nvPr/>
          </p:nvSpPr>
          <p:spPr>
            <a:xfrm>
              <a:off x="6371" y="5513"/>
              <a:ext cx="454" cy="454"/>
            </a:xfrm>
            <a:prstGeom prst="ellipse">
              <a:avLst/>
            </a:prstGeom>
            <a:gradFill>
              <a:gsLst>
                <a:gs pos="100000">
                  <a:schemeClr val="accent1">
                    <a:lumMod val="60000"/>
                    <a:lumOff val="40000"/>
                  </a:schemeClr>
                </a:gs>
                <a:gs pos="0">
                  <a:schemeClr val="accent3">
                    <a:lumMod val="20000"/>
                    <a:lumOff val="8000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hangingPunct="1">
                <a:defRPr/>
              </a:pPr>
              <a:r>
                <a:rPr lang="en-US" altLang="zh-CN" sz="1200" b="1" noProof="1">
                  <a:solidFill>
                    <a:schemeClr val="tx1"/>
                  </a:solidFill>
                </a:rPr>
                <a:t>AR</a:t>
              </a:r>
            </a:p>
          </p:txBody>
        </p:sp>
        <p:cxnSp>
          <p:nvCxnSpPr>
            <p:cNvPr id="48" name="直接箭头连接符 79"/>
            <p:cNvCxnSpPr/>
            <p:nvPr/>
          </p:nvCxnSpPr>
          <p:spPr>
            <a:xfrm flipV="1">
              <a:off x="6405" y="5854"/>
              <a:ext cx="115" cy="226"/>
            </a:xfrm>
            <a:prstGeom prst="straightConnector1">
              <a:avLst/>
            </a:prstGeom>
            <a:ln>
              <a:headEnd type="stealth"/>
              <a:tailEnd type="stealt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直接箭头连接符 80"/>
            <p:cNvCxnSpPr/>
            <p:nvPr/>
          </p:nvCxnSpPr>
          <p:spPr>
            <a:xfrm>
              <a:off x="6449" y="6193"/>
              <a:ext cx="299" cy="2"/>
            </a:xfrm>
            <a:prstGeom prst="straightConnector1">
              <a:avLst/>
            </a:prstGeom>
            <a:ln>
              <a:headEnd type="stealth"/>
              <a:tailEnd type="stealt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直接箭头连接符 81"/>
            <p:cNvCxnSpPr/>
            <p:nvPr/>
          </p:nvCxnSpPr>
          <p:spPr>
            <a:xfrm>
              <a:off x="6635" y="5854"/>
              <a:ext cx="192" cy="236"/>
            </a:xfrm>
            <a:prstGeom prst="straightConnector1">
              <a:avLst/>
            </a:prstGeom>
            <a:ln>
              <a:headEnd type="stealth"/>
              <a:tailEnd type="stealt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2" name="TextBox 51"/>
          <p:cNvSpPr txBox="1"/>
          <p:nvPr/>
        </p:nvSpPr>
        <p:spPr>
          <a:xfrm>
            <a:off x="6416786" y="2366371"/>
            <a:ext cx="20436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>
                <a:latin typeface="华文楷体" pitchFamily="2" charset="-122"/>
                <a:ea typeface="华文楷体" pitchFamily="2" charset="-122"/>
              </a:rPr>
              <a:t>牵引关注团队目标和组织绩效，勇于当责。</a:t>
            </a:r>
          </a:p>
        </p:txBody>
      </p:sp>
      <p:sp>
        <p:nvSpPr>
          <p:cNvPr id="55" name="Rectangle 9"/>
          <p:cNvSpPr>
            <a:spLocks noChangeArrowheads="1"/>
          </p:cNvSpPr>
          <p:nvPr/>
        </p:nvSpPr>
        <p:spPr bwMode="auto">
          <a:xfrm>
            <a:off x="6300193" y="3122775"/>
            <a:ext cx="2160240" cy="385079"/>
          </a:xfrm>
          <a:prstGeom prst="rect">
            <a:avLst/>
          </a:prstGeom>
          <a:solidFill>
            <a:schemeClr val="accent1">
              <a:lumMod val="9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45720" rIns="36000" bIns="45720" numCol="1" rtlCol="0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zh-CN" altLang="en-US" sz="12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  <a:cs typeface="MS PGothic" panose="020b0600070205080204" charset="-128"/>
                <a:sym typeface="微软雅黑" pitchFamily="34" charset="-122"/>
              </a:rPr>
              <a:t>奖金自上而下获取分享，奖金是自己挣的</a:t>
            </a:r>
          </a:p>
        </p:txBody>
      </p:sp>
      <p:sp>
        <p:nvSpPr>
          <p:cNvPr id="56" name="Rectangle 9"/>
          <p:cNvSpPr>
            <a:spLocks noChangeArrowheads="1"/>
          </p:cNvSpPr>
          <p:nvPr/>
        </p:nvSpPr>
        <p:spPr bwMode="auto">
          <a:xfrm>
            <a:off x="6300193" y="3639351"/>
            <a:ext cx="2160240" cy="38507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</p:spPr>
        <p:txBody>
          <a:bodyPr lIns="360000" rIns="36000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buFont typeface="Arial" pitchFamily="34" charset="0"/>
              <a:buNone/>
              <a:defRPr/>
            </a:pPr>
            <a:r>
              <a:rPr lang="zh-CN" altLang="en-US" sz="12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  <a:sym typeface="微软雅黑" pitchFamily="34" charset="-122"/>
              </a:rPr>
              <a:t>部门多元化团队激励</a:t>
            </a:r>
          </a:p>
        </p:txBody>
      </p:sp>
      <p:sp>
        <p:nvSpPr>
          <p:cNvPr id="57" name="Rectangle 9"/>
          <p:cNvSpPr>
            <a:spLocks noChangeArrowheads="1"/>
          </p:cNvSpPr>
          <p:nvPr/>
        </p:nvSpPr>
        <p:spPr bwMode="auto">
          <a:xfrm>
            <a:off x="6300193" y="4155926"/>
            <a:ext cx="2160240" cy="38507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txBody>
          <a:bodyPr lIns="360000" rIns="36000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buFont typeface="Arial" pitchFamily="34" charset="0"/>
              <a:buNone/>
              <a:defRPr/>
            </a:pPr>
            <a:r>
              <a:rPr lang="zh-CN" altLang="en-US" sz="1200" b="1">
                <a:solidFill>
                  <a:srgbClr val="373C64"/>
                </a:solidFill>
                <a:latin typeface="华文楷体" pitchFamily="2" charset="-122"/>
                <a:ea typeface="华文楷体" pitchFamily="2" charset="-122"/>
                <a:sym typeface="微软雅黑" pitchFamily="34" charset="-122"/>
              </a:rPr>
              <a:t>各类项目团队奖（竞争</a:t>
            </a:r>
            <a:r>
              <a:rPr lang="en-US" altLang="zh-CN" sz="1200" b="1">
                <a:solidFill>
                  <a:srgbClr val="373C64"/>
                </a:solidFill>
                <a:latin typeface="华文楷体" pitchFamily="2" charset="-122"/>
                <a:ea typeface="华文楷体" pitchFamily="2" charset="-122"/>
                <a:sym typeface="微软雅黑" pitchFamily="34" charset="-122"/>
              </a:rPr>
              <a:t>/</a:t>
            </a:r>
            <a:r>
              <a:rPr lang="zh-CN" altLang="en-US" sz="1200" b="1">
                <a:solidFill>
                  <a:srgbClr val="373C64"/>
                </a:solidFill>
                <a:latin typeface="华文楷体" pitchFamily="2" charset="-122"/>
                <a:ea typeface="华文楷体" pitchFamily="2" charset="-122"/>
                <a:sym typeface="微软雅黑" pitchFamily="34" charset="-122"/>
              </a:rPr>
              <a:t>突破</a:t>
            </a:r>
            <a:r>
              <a:rPr lang="en-US" altLang="zh-CN" sz="1200" b="1">
                <a:solidFill>
                  <a:srgbClr val="373C64"/>
                </a:solidFill>
                <a:latin typeface="华文楷体" pitchFamily="2" charset="-122"/>
                <a:ea typeface="华文楷体" pitchFamily="2" charset="-122"/>
                <a:sym typeface="微软雅黑" pitchFamily="34" charset="-122"/>
              </a:rPr>
              <a:t>/</a:t>
            </a:r>
            <a:r>
              <a:rPr lang="zh-CN" altLang="en-US" sz="1200" b="1">
                <a:solidFill>
                  <a:srgbClr val="373C64"/>
                </a:solidFill>
                <a:latin typeface="华文楷体" pitchFamily="2" charset="-122"/>
                <a:ea typeface="华文楷体" pitchFamily="2" charset="-122"/>
                <a:sym typeface="微软雅黑" pitchFamily="34" charset="-122"/>
              </a:rPr>
              <a:t>重大事件）</a:t>
            </a:r>
          </a:p>
        </p:txBody>
      </p:sp>
    </p:spTree>
    <p:extLst>
      <p:ext uri="{BB962C8B-B14F-4D97-AF65-F5344CB8AC3E}">
        <p14:creationId xmlns:p14="http://schemas.microsoft.com/office/powerpoint/2010/main" val="3583601623"/>
      </p:ext>
    </p:extLst>
  </p:cSld>
  <p:clrMapOvr>
    <a:masterClrMapping/>
  </p:clrMapOvr>
  <p:transition spd="med"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Group 20"/>
          <p:cNvGrpSpPr/>
          <p:nvPr/>
        </p:nvGrpSpPr>
        <p:grpSpPr>
          <a:xfrm>
            <a:off x="179512" y="582613"/>
            <a:ext cx="3570288" cy="1643062"/>
            <a:chOff x="3490" y="357"/>
            <a:chExt cx="2249" cy="1035"/>
          </a:xfrm>
        </p:grpSpPr>
        <p:sp>
          <p:nvSpPr>
            <p:cNvPr id="5" name="未知"/>
            <p:cNvSpPr/>
            <p:nvPr/>
          </p:nvSpPr>
          <p:spPr bwMode="auto">
            <a:xfrm>
              <a:off x="5292" y="804"/>
              <a:ext cx="75" cy="190"/>
            </a:xfrm>
            <a:custGeom>
              <a:gdLst>
                <a:gd name="T0" fmla="*/ 0 w 194"/>
                <a:gd name="T1" fmla="*/ 475 h 475"/>
                <a:gd name="T2" fmla="*/ 194 w 194"/>
                <a:gd name="T3" fmla="*/ 235 h 475"/>
                <a:gd name="T4" fmla="*/ 0 w 194"/>
                <a:gd name="T5" fmla="*/ 0 h 475"/>
                <a:gd name="T6" fmla="*/ 0 w 194"/>
                <a:gd name="T7" fmla="*/ 235 h 475"/>
                <a:gd name="T8" fmla="*/ 0 w 194"/>
                <a:gd name="T9" fmla="*/ 235 h 475"/>
                <a:gd name="T10" fmla="*/ 0 w 194"/>
                <a:gd name="T11" fmla="*/ 475 h 475"/>
                <a:gd name="T12" fmla="*/ 0 w 194"/>
                <a:gd name="T13" fmla="*/ 235 h 475"/>
                <a:gd name="T14" fmla="*/ 0 w 194"/>
                <a:gd name="T15" fmla="*/ 475 h 475"/>
                <a:gd name="T16" fmla="*/ 0 w 194"/>
                <a:gd name="T17" fmla="*/ 235 h 475"/>
                <a:gd name="T18" fmla="*/ 0 w 194"/>
                <a:gd name="T19" fmla="*/ 475 h 475"/>
                <a:gd name="T20" fmla="*/ 0 w 194"/>
                <a:gd name="T21" fmla="*/ 235 h 4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94" h="475">
                  <a:moveTo>
                    <a:pt x="0" y="475"/>
                  </a:moveTo>
                  <a:cubicBezTo>
                    <a:pt x="0" y="475"/>
                    <a:pt x="194" y="235"/>
                    <a:pt x="194" y="235"/>
                  </a:cubicBezTo>
                  <a:cubicBezTo>
                    <a:pt x="194" y="235"/>
                    <a:pt x="0" y="0"/>
                    <a:pt x="0" y="0"/>
                  </a:cubicBezTo>
                  <a:cubicBezTo>
                    <a:pt x="0" y="0"/>
                    <a:pt x="0" y="235"/>
                    <a:pt x="0" y="235"/>
                  </a:cubicBezTo>
                  <a:cubicBezTo>
                    <a:pt x="0" y="235"/>
                    <a:pt x="0" y="235"/>
                    <a:pt x="0" y="235"/>
                  </a:cubicBezTo>
                  <a:cubicBezTo>
                    <a:pt x="0" y="235"/>
                    <a:pt x="0" y="475"/>
                    <a:pt x="0" y="475"/>
                  </a:cubicBezTo>
                  <a:cubicBezTo>
                    <a:pt x="0" y="475"/>
                    <a:pt x="0" y="235"/>
                    <a:pt x="0" y="235"/>
                  </a:cubicBezTo>
                  <a:cubicBezTo>
                    <a:pt x="0" y="235"/>
                    <a:pt x="0" y="475"/>
                    <a:pt x="0" y="475"/>
                  </a:cubicBezTo>
                  <a:cubicBezTo>
                    <a:pt x="0" y="475"/>
                    <a:pt x="0" y="235"/>
                    <a:pt x="0" y="235"/>
                  </a:cubicBezTo>
                  <a:cubicBezTo>
                    <a:pt x="0" y="235"/>
                    <a:pt x="0" y="475"/>
                    <a:pt x="0" y="475"/>
                  </a:cubicBezTo>
                  <a:cubicBezTo>
                    <a:pt x="0" y="475"/>
                    <a:pt x="0" y="235"/>
                    <a:pt x="0" y="235"/>
                  </a:cubicBezTo>
                  <a:close/>
                </a:path>
              </a:pathLst>
            </a:custGeom>
            <a:solidFill>
              <a:srgbClr val="A0004C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6" name="Rectangle 22"/>
            <p:cNvSpPr>
              <a:spLocks noChangeArrowheads="1"/>
            </p:cNvSpPr>
            <p:nvPr/>
          </p:nvSpPr>
          <p:spPr bwMode="auto">
            <a:xfrm flipH="1">
              <a:off x="4393" y="510"/>
              <a:ext cx="880" cy="737"/>
            </a:xfrm>
            <a:prstGeom prst="rect">
              <a:avLst/>
            </a:prstGeom>
            <a:solidFill>
              <a:srgbClr val="D2D2D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76200">
                  <a:solidFill>
                    <a:srgbClr val="FFFFFF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7" name="未知"/>
            <p:cNvSpPr/>
            <p:nvPr/>
          </p:nvSpPr>
          <p:spPr bwMode="auto">
            <a:xfrm>
              <a:off x="4553" y="681"/>
              <a:ext cx="601" cy="444"/>
            </a:xfrm>
            <a:custGeom>
              <a:gdLst>
                <a:gd name="T0" fmla="*/ 758 w 1516"/>
                <a:gd name="T1" fmla="*/ 0 h 1108"/>
                <a:gd name="T2" fmla="*/ 1516 w 1516"/>
                <a:gd name="T3" fmla="*/ 549 h 1108"/>
                <a:gd name="T4" fmla="*/ 766 w 1516"/>
                <a:gd name="T5" fmla="*/ 1108 h 1108"/>
                <a:gd name="T6" fmla="*/ 0 w 1516"/>
                <a:gd name="T7" fmla="*/ 567 h 1108"/>
                <a:gd name="T8" fmla="*/ 8 w 1516"/>
                <a:gd name="T9" fmla="*/ 567 h 11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16" h="1108">
                  <a:moveTo>
                    <a:pt x="758" y="0"/>
                  </a:moveTo>
                  <a:lnTo>
                    <a:pt x="1516" y="549"/>
                  </a:lnTo>
                  <a:lnTo>
                    <a:pt x="766" y="1108"/>
                  </a:lnTo>
                  <a:lnTo>
                    <a:pt x="0" y="567"/>
                  </a:lnTo>
                  <a:lnTo>
                    <a:pt x="8" y="567"/>
                  </a:lnTo>
                  <a:close/>
                </a:path>
              </a:pathLst>
            </a:custGeom>
            <a:noFill/>
            <a:ln w="19050" cmpd="sng">
              <a:solidFill>
                <a:srgbClr val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00EFE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8" name="Rectangle 24"/>
            <p:cNvSpPr>
              <a:spLocks noChangeArrowheads="1"/>
            </p:cNvSpPr>
            <p:nvPr/>
          </p:nvSpPr>
          <p:spPr bwMode="auto">
            <a:xfrm flipH="1">
              <a:off x="3495" y="509"/>
              <a:ext cx="882" cy="733"/>
            </a:xfrm>
            <a:prstGeom prst="rect">
              <a:avLst/>
            </a:prstGeom>
            <a:solidFill>
              <a:srgbClr val="D2D2D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76200">
                  <a:solidFill>
                    <a:srgbClr val="FFFFFF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9" name="未知"/>
            <p:cNvSpPr/>
            <p:nvPr/>
          </p:nvSpPr>
          <p:spPr bwMode="auto">
            <a:xfrm>
              <a:off x="3607" y="681"/>
              <a:ext cx="600" cy="444"/>
            </a:xfrm>
            <a:custGeom>
              <a:gdLst>
                <a:gd name="T0" fmla="*/ 758 w 1516"/>
                <a:gd name="T1" fmla="*/ 0 h 1108"/>
                <a:gd name="T2" fmla="*/ 1516 w 1516"/>
                <a:gd name="T3" fmla="*/ 549 h 1108"/>
                <a:gd name="T4" fmla="*/ 767 w 1516"/>
                <a:gd name="T5" fmla="*/ 1108 h 1108"/>
                <a:gd name="T6" fmla="*/ 0 w 1516"/>
                <a:gd name="T7" fmla="*/ 567 h 1108"/>
                <a:gd name="T8" fmla="*/ 9 w 1516"/>
                <a:gd name="T9" fmla="*/ 567 h 11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16" h="1108">
                  <a:moveTo>
                    <a:pt x="758" y="0"/>
                  </a:moveTo>
                  <a:lnTo>
                    <a:pt x="1516" y="549"/>
                  </a:lnTo>
                  <a:lnTo>
                    <a:pt x="767" y="1108"/>
                  </a:lnTo>
                  <a:lnTo>
                    <a:pt x="0" y="567"/>
                  </a:lnTo>
                  <a:lnTo>
                    <a:pt x="9" y="567"/>
                  </a:lnTo>
                  <a:close/>
                </a:path>
              </a:pathLst>
            </a:custGeom>
            <a:noFill/>
            <a:ln w="19050" cmpd="sng">
              <a:solidFill>
                <a:srgbClr val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00EFE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10" name="Text Box 26"/>
            <p:cNvSpPr txBox="1">
              <a:spLocks noChangeArrowheads="1"/>
            </p:cNvSpPr>
            <p:nvPr/>
          </p:nvSpPr>
          <p:spPr bwMode="auto">
            <a:xfrm>
              <a:off x="5339" y="693"/>
              <a:ext cx="354" cy="9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zh-CN"/>
              </a:defPPr>
              <a:lvl1pPr marL="0" algn="l" defTabSz="822325" rtl="0" eaLnBrk="1" latinLnBrk="0" hangingPunct="1">
                <a:defRPr sz="1800"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1pPr>
              <a:lvl2pPr marL="411163" algn="l" defTabSz="822325" rtl="0" eaLnBrk="1" latinLnBrk="0" hangingPunct="1">
                <a:defRPr sz="1800"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2pPr>
              <a:lvl3pPr marL="822325" algn="l" defTabSz="822325" rtl="0" eaLnBrk="1" latinLnBrk="0" hangingPunct="1">
                <a:defRPr sz="1800"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3pPr>
              <a:lvl4pPr marL="1235075" algn="l" defTabSz="822325" rtl="0" eaLnBrk="1" latinLnBrk="0" hangingPunct="1">
                <a:defRPr sz="1800"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4pPr>
              <a:lvl5pPr marL="1646238" algn="l" defTabSz="822325" rtl="0" eaLnBrk="1" latinLnBrk="0" hangingPunct="1">
                <a:defRPr sz="1800"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5pPr>
              <a:lvl6pPr marL="2103438" algn="l" defTabSz="822325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6pPr>
              <a:lvl7pPr marL="2560638" algn="l" defTabSz="822325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7pPr>
              <a:lvl8pPr marL="3017838" algn="l" defTabSz="822325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8pPr>
              <a:lvl9pPr marL="3475038" algn="l" defTabSz="822325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9pPr>
            </a:lstStyle>
            <a:p>
              <a:pPr algn="ctr" eaLnBrk="0" hangingPunct="0">
                <a:spcAft>
                  <a:spcPct val="15000"/>
                </a:spcAft>
              </a:pPr>
              <a:r>
                <a:rPr lang="zh-CN" sz="1000" b="1">
                  <a:solidFill>
                    <a:srgbClr val="400097"/>
                  </a:solidFill>
                  <a:latin typeface="华文楷体" pitchFamily="2" charset="-122"/>
                  <a:ea typeface="华文楷体" pitchFamily="2" charset="-122"/>
                  <a:cs typeface="Arial"/>
                </a:rPr>
                <a:t>市场结果</a:t>
              </a:r>
            </a:p>
          </p:txBody>
        </p:sp>
        <p:sp>
          <p:nvSpPr>
            <p:cNvPr id="11" name="未知"/>
            <p:cNvSpPr/>
            <p:nvPr/>
          </p:nvSpPr>
          <p:spPr bwMode="auto">
            <a:xfrm>
              <a:off x="4373" y="804"/>
              <a:ext cx="78" cy="190"/>
            </a:xfrm>
            <a:custGeom>
              <a:gdLst>
                <a:gd name="T0" fmla="*/ 0 w 195"/>
                <a:gd name="T1" fmla="*/ 475 h 475"/>
                <a:gd name="T2" fmla="*/ 195 w 195"/>
                <a:gd name="T3" fmla="*/ 235 h 475"/>
                <a:gd name="T4" fmla="*/ 0 w 195"/>
                <a:gd name="T5" fmla="*/ 0 h 475"/>
                <a:gd name="T6" fmla="*/ 0 w 195"/>
                <a:gd name="T7" fmla="*/ 235 h 475"/>
                <a:gd name="T8" fmla="*/ 0 w 195"/>
                <a:gd name="T9" fmla="*/ 235 h 475"/>
                <a:gd name="T10" fmla="*/ 0 w 195"/>
                <a:gd name="T11" fmla="*/ 475 h 475"/>
                <a:gd name="T12" fmla="*/ 0 w 195"/>
                <a:gd name="T13" fmla="*/ 235 h 475"/>
                <a:gd name="T14" fmla="*/ 0 w 195"/>
                <a:gd name="T15" fmla="*/ 475 h 475"/>
                <a:gd name="T16" fmla="*/ 0 w 195"/>
                <a:gd name="T17" fmla="*/ 235 h 475"/>
                <a:gd name="T18" fmla="*/ 0 w 195"/>
                <a:gd name="T19" fmla="*/ 475 h 475"/>
                <a:gd name="T20" fmla="*/ 0 w 195"/>
                <a:gd name="T21" fmla="*/ 235 h 4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95" h="475">
                  <a:moveTo>
                    <a:pt x="0" y="475"/>
                  </a:moveTo>
                  <a:cubicBezTo>
                    <a:pt x="0" y="475"/>
                    <a:pt x="195" y="235"/>
                    <a:pt x="195" y="235"/>
                  </a:cubicBezTo>
                  <a:cubicBezTo>
                    <a:pt x="195" y="235"/>
                    <a:pt x="0" y="0"/>
                    <a:pt x="0" y="0"/>
                  </a:cubicBezTo>
                  <a:cubicBezTo>
                    <a:pt x="0" y="0"/>
                    <a:pt x="0" y="235"/>
                    <a:pt x="0" y="235"/>
                  </a:cubicBezTo>
                  <a:cubicBezTo>
                    <a:pt x="0" y="235"/>
                    <a:pt x="0" y="235"/>
                    <a:pt x="0" y="235"/>
                  </a:cubicBezTo>
                  <a:cubicBezTo>
                    <a:pt x="0" y="235"/>
                    <a:pt x="0" y="475"/>
                    <a:pt x="0" y="475"/>
                  </a:cubicBezTo>
                  <a:cubicBezTo>
                    <a:pt x="0" y="475"/>
                    <a:pt x="0" y="235"/>
                    <a:pt x="0" y="235"/>
                  </a:cubicBezTo>
                  <a:cubicBezTo>
                    <a:pt x="0" y="235"/>
                    <a:pt x="0" y="475"/>
                    <a:pt x="0" y="475"/>
                  </a:cubicBezTo>
                  <a:cubicBezTo>
                    <a:pt x="0" y="475"/>
                    <a:pt x="0" y="235"/>
                    <a:pt x="0" y="235"/>
                  </a:cubicBezTo>
                  <a:cubicBezTo>
                    <a:pt x="0" y="235"/>
                    <a:pt x="0" y="475"/>
                    <a:pt x="0" y="475"/>
                  </a:cubicBezTo>
                  <a:cubicBezTo>
                    <a:pt x="0" y="475"/>
                    <a:pt x="0" y="235"/>
                    <a:pt x="0" y="235"/>
                  </a:cubicBezTo>
                  <a:close/>
                </a:path>
              </a:pathLst>
            </a:custGeom>
            <a:solidFill>
              <a:srgbClr val="A0004C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12" name="未知"/>
            <p:cNvSpPr/>
            <p:nvPr/>
          </p:nvSpPr>
          <p:spPr bwMode="auto">
            <a:xfrm>
              <a:off x="4298" y="804"/>
              <a:ext cx="75" cy="190"/>
            </a:xfrm>
            <a:custGeom>
              <a:gdLst>
                <a:gd name="T0" fmla="*/ 194 w 194"/>
                <a:gd name="T1" fmla="*/ 475 h 475"/>
                <a:gd name="T2" fmla="*/ 0 w 194"/>
                <a:gd name="T3" fmla="*/ 235 h 475"/>
                <a:gd name="T4" fmla="*/ 194 w 194"/>
                <a:gd name="T5" fmla="*/ 0 h 475"/>
                <a:gd name="T6" fmla="*/ 194 w 194"/>
                <a:gd name="T7" fmla="*/ 235 h 475"/>
                <a:gd name="T8" fmla="*/ 194 w 194"/>
                <a:gd name="T9" fmla="*/ 235 h 475"/>
                <a:gd name="T10" fmla="*/ 194 w 194"/>
                <a:gd name="T11" fmla="*/ 475 h 475"/>
                <a:gd name="T12" fmla="*/ 194 w 194"/>
                <a:gd name="T13" fmla="*/ 235 h 475"/>
                <a:gd name="T14" fmla="*/ 194 w 194"/>
                <a:gd name="T15" fmla="*/ 475 h 475"/>
                <a:gd name="T16" fmla="*/ 194 w 194"/>
                <a:gd name="T17" fmla="*/ 235 h 475"/>
                <a:gd name="T18" fmla="*/ 194 w 194"/>
                <a:gd name="T19" fmla="*/ 475 h 475"/>
                <a:gd name="T20" fmla="*/ 194 w 194"/>
                <a:gd name="T21" fmla="*/ 235 h 4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94" h="475">
                  <a:moveTo>
                    <a:pt x="194" y="475"/>
                  </a:moveTo>
                  <a:cubicBezTo>
                    <a:pt x="194" y="475"/>
                    <a:pt x="0" y="235"/>
                    <a:pt x="0" y="235"/>
                  </a:cubicBezTo>
                  <a:cubicBezTo>
                    <a:pt x="0" y="235"/>
                    <a:pt x="194" y="0"/>
                    <a:pt x="194" y="0"/>
                  </a:cubicBezTo>
                  <a:cubicBezTo>
                    <a:pt x="194" y="0"/>
                    <a:pt x="194" y="235"/>
                    <a:pt x="194" y="235"/>
                  </a:cubicBezTo>
                  <a:cubicBezTo>
                    <a:pt x="194" y="235"/>
                    <a:pt x="194" y="235"/>
                    <a:pt x="194" y="235"/>
                  </a:cubicBezTo>
                  <a:cubicBezTo>
                    <a:pt x="194" y="235"/>
                    <a:pt x="194" y="475"/>
                    <a:pt x="194" y="475"/>
                  </a:cubicBezTo>
                  <a:cubicBezTo>
                    <a:pt x="194" y="475"/>
                    <a:pt x="194" y="235"/>
                    <a:pt x="194" y="235"/>
                  </a:cubicBezTo>
                  <a:cubicBezTo>
                    <a:pt x="194" y="235"/>
                    <a:pt x="194" y="475"/>
                    <a:pt x="194" y="475"/>
                  </a:cubicBezTo>
                  <a:cubicBezTo>
                    <a:pt x="194" y="475"/>
                    <a:pt x="194" y="235"/>
                    <a:pt x="194" y="235"/>
                  </a:cubicBezTo>
                  <a:cubicBezTo>
                    <a:pt x="194" y="235"/>
                    <a:pt x="194" y="475"/>
                    <a:pt x="194" y="475"/>
                  </a:cubicBezTo>
                  <a:cubicBezTo>
                    <a:pt x="194" y="475"/>
                    <a:pt x="194" y="235"/>
                    <a:pt x="194" y="235"/>
                  </a:cubicBezTo>
                  <a:close/>
                </a:path>
              </a:pathLst>
            </a:custGeom>
            <a:solidFill>
              <a:srgbClr val="A0004C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13" name="Line 29"/>
            <p:cNvSpPr>
              <a:spLocks noChangeShapeType="1"/>
            </p:cNvSpPr>
            <p:nvPr/>
          </p:nvSpPr>
          <p:spPr bwMode="auto">
            <a:xfrm flipH="1">
              <a:off x="4851" y="699"/>
              <a:ext cx="0" cy="414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14" name="Line 30"/>
            <p:cNvSpPr>
              <a:spLocks noChangeShapeType="1"/>
            </p:cNvSpPr>
            <p:nvPr/>
          </p:nvSpPr>
          <p:spPr bwMode="auto">
            <a:xfrm>
              <a:off x="4696" y="907"/>
              <a:ext cx="307" cy="0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15" name="Rectangle 31"/>
            <p:cNvSpPr>
              <a:spLocks noChangeArrowheads="1"/>
            </p:cNvSpPr>
            <p:nvPr/>
          </p:nvSpPr>
          <p:spPr bwMode="auto">
            <a:xfrm flipH="1">
              <a:off x="4680" y="627"/>
              <a:ext cx="339" cy="144"/>
            </a:xfrm>
            <a:prstGeom prst="rect">
              <a:avLst/>
            </a:prstGeom>
            <a:solidFill>
              <a:srgbClr val="FFFFFF"/>
            </a:solidFill>
            <a:ln w="19050" algn="ctr">
              <a:solidFill>
                <a:srgbClr val="000000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 anchor="ctr" anchorCtr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900">
                  <a:latin typeface="华文楷体" pitchFamily="2" charset="-122"/>
                  <a:ea typeface="华文楷体" pitchFamily="2" charset="-122"/>
                  <a:cs typeface="Arial"/>
                </a:rPr>
                <a:t>人才</a:t>
              </a:r>
              <a:endParaRPr lang="zh-CN" sz="900">
                <a:latin typeface="华文楷体" pitchFamily="2" charset="-122"/>
                <a:ea typeface="华文楷体" pitchFamily="2" charset="-122"/>
                <a:cs typeface="Arial"/>
              </a:endParaRPr>
            </a:p>
          </p:txBody>
        </p:sp>
        <p:sp>
          <p:nvSpPr>
            <p:cNvPr id="16" name="Rectangle 32"/>
            <p:cNvSpPr>
              <a:spLocks noChangeArrowheads="1"/>
            </p:cNvSpPr>
            <p:nvPr/>
          </p:nvSpPr>
          <p:spPr bwMode="auto">
            <a:xfrm flipH="1">
              <a:off x="4486" y="831"/>
              <a:ext cx="325" cy="144"/>
            </a:xfrm>
            <a:prstGeom prst="rect">
              <a:avLst/>
            </a:prstGeom>
            <a:solidFill>
              <a:srgbClr val="FFFFFF"/>
            </a:solidFill>
            <a:ln w="19050" algn="ctr">
              <a:solidFill>
                <a:srgbClr val="000000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 anchor="ctr" anchorCtr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90000"/>
                </a:lnSpc>
              </a:pPr>
              <a:r>
                <a:rPr lang="zh-CN" altLang="en-US" sz="800">
                  <a:latin typeface="华文楷体" pitchFamily="2" charset="-122"/>
                  <a:ea typeface="华文楷体" pitchFamily="2" charset="-122"/>
                  <a:cs typeface="Arial"/>
                </a:rPr>
                <a:t>关键任务</a:t>
              </a:r>
            </a:p>
            <a:p>
              <a:pPr>
                <a:lnSpc>
                  <a:spcPct val="90000"/>
                </a:lnSpc>
              </a:pPr>
              <a:r>
                <a:rPr lang="zh-CN" altLang="en-US" sz="800">
                  <a:latin typeface="华文楷体" pitchFamily="2" charset="-122"/>
                  <a:ea typeface="华文楷体" pitchFamily="2" charset="-122"/>
                  <a:cs typeface="Arial"/>
                </a:rPr>
                <a:t>依赖关系</a:t>
              </a:r>
            </a:p>
          </p:txBody>
        </p:sp>
        <p:sp>
          <p:nvSpPr>
            <p:cNvPr id="17" name="Rectangle 33"/>
            <p:cNvSpPr>
              <a:spLocks noChangeArrowheads="1"/>
            </p:cNvSpPr>
            <p:nvPr/>
          </p:nvSpPr>
          <p:spPr bwMode="auto">
            <a:xfrm flipH="1">
              <a:off x="4896" y="831"/>
              <a:ext cx="314" cy="144"/>
            </a:xfrm>
            <a:prstGeom prst="rect">
              <a:avLst/>
            </a:prstGeom>
            <a:solidFill>
              <a:srgbClr val="FFFFFF"/>
            </a:solidFill>
            <a:ln w="19050" algn="ctr">
              <a:solidFill>
                <a:srgbClr val="000000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 anchor="ctr" anchorCtr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900">
                  <a:latin typeface="华文楷体" pitchFamily="2" charset="-122"/>
                  <a:ea typeface="华文楷体" pitchFamily="2" charset="-122"/>
                  <a:cs typeface="Arial"/>
                </a:rPr>
                <a:t>组织</a:t>
              </a:r>
            </a:p>
          </p:txBody>
        </p:sp>
        <p:sp>
          <p:nvSpPr>
            <p:cNvPr id="18" name="Rectangle 34"/>
            <p:cNvSpPr>
              <a:spLocks noChangeArrowheads="1"/>
            </p:cNvSpPr>
            <p:nvPr/>
          </p:nvSpPr>
          <p:spPr bwMode="auto">
            <a:xfrm flipH="1">
              <a:off x="4684" y="1038"/>
              <a:ext cx="338" cy="145"/>
            </a:xfrm>
            <a:prstGeom prst="rect">
              <a:avLst/>
            </a:prstGeom>
            <a:solidFill>
              <a:srgbClr val="FFFFFF"/>
            </a:solidFill>
            <a:ln w="19050" algn="ctr">
              <a:solidFill>
                <a:srgbClr val="000000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 anchor="ctr" anchorCtr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900">
                  <a:latin typeface="华文楷体" pitchFamily="2" charset="-122"/>
                  <a:ea typeface="华文楷体" pitchFamily="2" charset="-122"/>
                  <a:cs typeface="Arial"/>
                </a:rPr>
                <a:t>氛围文化</a:t>
              </a:r>
            </a:p>
          </p:txBody>
        </p:sp>
        <p:sp>
          <p:nvSpPr>
            <p:cNvPr id="19" name="Rectangle 35"/>
            <p:cNvSpPr>
              <a:spLocks noChangeArrowheads="1"/>
            </p:cNvSpPr>
            <p:nvPr/>
          </p:nvSpPr>
          <p:spPr bwMode="auto">
            <a:xfrm flipH="1">
              <a:off x="4486" y="841"/>
              <a:ext cx="325" cy="1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20" name="Rectangle 36"/>
            <p:cNvSpPr>
              <a:spLocks noChangeArrowheads="1"/>
            </p:cNvSpPr>
            <p:nvPr/>
          </p:nvSpPr>
          <p:spPr bwMode="auto">
            <a:xfrm flipH="1">
              <a:off x="4891" y="838"/>
              <a:ext cx="325" cy="1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21" name="Line 37"/>
            <p:cNvSpPr>
              <a:spLocks noChangeShapeType="1"/>
            </p:cNvSpPr>
            <p:nvPr/>
          </p:nvSpPr>
          <p:spPr bwMode="auto">
            <a:xfrm flipH="1">
              <a:off x="3912" y="699"/>
              <a:ext cx="0" cy="414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22" name="Line 38"/>
            <p:cNvSpPr>
              <a:spLocks noChangeShapeType="1"/>
            </p:cNvSpPr>
            <p:nvPr/>
          </p:nvSpPr>
          <p:spPr bwMode="auto">
            <a:xfrm>
              <a:off x="3759" y="907"/>
              <a:ext cx="308" cy="0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23" name="Rectangle 39"/>
            <p:cNvSpPr>
              <a:spLocks noChangeArrowheads="1"/>
            </p:cNvSpPr>
            <p:nvPr/>
          </p:nvSpPr>
          <p:spPr bwMode="auto">
            <a:xfrm flipH="1">
              <a:off x="3745" y="627"/>
              <a:ext cx="337" cy="144"/>
            </a:xfrm>
            <a:prstGeom prst="rect">
              <a:avLst/>
            </a:prstGeom>
            <a:solidFill>
              <a:srgbClr val="FFFFFF"/>
            </a:solidFill>
            <a:ln w="19050" algn="ctr">
              <a:solidFill>
                <a:srgbClr val="000000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 anchor="ctr" anchorCtr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sz="900">
                  <a:latin typeface="华文楷体" pitchFamily="2" charset="-122"/>
                  <a:ea typeface="华文楷体" pitchFamily="2" charset="-122"/>
                  <a:cs typeface="Arial"/>
                </a:rPr>
                <a:t>市场洞</a:t>
              </a:r>
              <a:r>
                <a:rPr lang="zh-CN" altLang="en-US" sz="900">
                  <a:latin typeface="华文楷体" pitchFamily="2" charset="-122"/>
                  <a:ea typeface="华文楷体" pitchFamily="2" charset="-122"/>
                  <a:cs typeface="Arial"/>
                </a:rPr>
                <a:t>察</a:t>
              </a:r>
              <a:endParaRPr lang="zh-CN" sz="900">
                <a:latin typeface="华文楷体" pitchFamily="2" charset="-122"/>
                <a:ea typeface="华文楷体" pitchFamily="2" charset="-122"/>
                <a:cs typeface="Arial"/>
              </a:endParaRPr>
            </a:p>
          </p:txBody>
        </p:sp>
        <p:sp>
          <p:nvSpPr>
            <p:cNvPr id="24" name="Rectangle 40"/>
            <p:cNvSpPr>
              <a:spLocks noChangeArrowheads="1"/>
            </p:cNvSpPr>
            <p:nvPr/>
          </p:nvSpPr>
          <p:spPr bwMode="auto">
            <a:xfrm flipH="1">
              <a:off x="3551" y="831"/>
              <a:ext cx="323" cy="144"/>
            </a:xfrm>
            <a:prstGeom prst="rect">
              <a:avLst/>
            </a:prstGeom>
            <a:solidFill>
              <a:schemeClr val="bg1"/>
            </a:solidFill>
            <a:ln w="19050" algn="ctr">
              <a:solidFill>
                <a:schemeClr val="tx1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 anchor="ctr" anchorCtr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900" b="1">
                  <a:latin typeface="华文楷体" pitchFamily="2" charset="-122"/>
                  <a:ea typeface="华文楷体" pitchFamily="2" charset="-122"/>
                  <a:cs typeface="Arial"/>
                </a:rPr>
                <a:t>战略意图</a:t>
              </a:r>
            </a:p>
          </p:txBody>
        </p:sp>
        <p:sp>
          <p:nvSpPr>
            <p:cNvPr id="25" name="Rectangle 41"/>
            <p:cNvSpPr>
              <a:spLocks noChangeArrowheads="1"/>
            </p:cNvSpPr>
            <p:nvPr/>
          </p:nvSpPr>
          <p:spPr bwMode="auto">
            <a:xfrm flipH="1">
              <a:off x="3961" y="831"/>
              <a:ext cx="314" cy="144"/>
            </a:xfrm>
            <a:prstGeom prst="rect">
              <a:avLst/>
            </a:prstGeom>
            <a:solidFill>
              <a:srgbClr val="FFFFFF"/>
            </a:solidFill>
            <a:ln w="19050" algn="ctr">
              <a:solidFill>
                <a:srgbClr val="000000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 anchor="ctr" anchorCtr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sz="900">
                  <a:latin typeface="华文楷体" pitchFamily="2" charset="-122"/>
                  <a:ea typeface="华文楷体" pitchFamily="2" charset="-122"/>
                  <a:cs typeface="Arial"/>
                </a:rPr>
                <a:t>业务设计</a:t>
              </a:r>
            </a:p>
          </p:txBody>
        </p:sp>
        <p:sp>
          <p:nvSpPr>
            <p:cNvPr id="26" name="Rectangle 42"/>
            <p:cNvSpPr>
              <a:spLocks noChangeArrowheads="1"/>
            </p:cNvSpPr>
            <p:nvPr/>
          </p:nvSpPr>
          <p:spPr bwMode="auto">
            <a:xfrm flipH="1">
              <a:off x="3748" y="1038"/>
              <a:ext cx="338" cy="145"/>
            </a:xfrm>
            <a:prstGeom prst="rect">
              <a:avLst/>
            </a:prstGeom>
            <a:solidFill>
              <a:srgbClr val="FFFFFF"/>
            </a:solidFill>
            <a:ln w="19050" algn="ctr">
              <a:solidFill>
                <a:srgbClr val="000000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 anchor="ctr" anchorCtr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900">
                  <a:latin typeface="华文楷体" pitchFamily="2" charset="-122"/>
                  <a:ea typeface="华文楷体" pitchFamily="2" charset="-122"/>
                </a:rPr>
                <a:t>创新焦点</a:t>
              </a:r>
            </a:p>
          </p:txBody>
        </p:sp>
        <p:sp>
          <p:nvSpPr>
            <p:cNvPr id="27" name="Rectangle 43"/>
            <p:cNvSpPr>
              <a:spLocks noChangeArrowheads="1"/>
            </p:cNvSpPr>
            <p:nvPr/>
          </p:nvSpPr>
          <p:spPr bwMode="auto">
            <a:xfrm flipH="1">
              <a:off x="3752" y="1048"/>
              <a:ext cx="326" cy="1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28" name="Text Box 44"/>
            <p:cNvSpPr txBox="1">
              <a:spLocks noChangeArrowheads="1"/>
            </p:cNvSpPr>
            <p:nvPr/>
          </p:nvSpPr>
          <p:spPr bwMode="auto">
            <a:xfrm>
              <a:off x="5403" y="1025"/>
              <a:ext cx="336" cy="1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zh-CN"/>
              </a:defPPr>
              <a:lvl1pPr marL="60325" indent="-60325" algn="l" defTabSz="822325" rtl="0" eaLnBrk="1" latinLnBrk="0" hangingPunct="1">
                <a:defRPr sz="1800"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1pPr>
              <a:lvl2pPr marL="411163" algn="l" defTabSz="822325" rtl="0" eaLnBrk="1" latinLnBrk="0" hangingPunct="1">
                <a:defRPr sz="1800"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2pPr>
              <a:lvl3pPr marL="822325" algn="l" defTabSz="822325" rtl="0" eaLnBrk="1" latinLnBrk="0" hangingPunct="1">
                <a:defRPr sz="1800"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3pPr>
              <a:lvl4pPr marL="1235075" algn="l" defTabSz="822325" rtl="0" eaLnBrk="1" latinLnBrk="0" hangingPunct="1">
                <a:defRPr sz="1800"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4pPr>
              <a:lvl5pPr marL="1646238" algn="l" defTabSz="822325" rtl="0" eaLnBrk="1" latinLnBrk="0" hangingPunct="1">
                <a:defRPr sz="1800"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5pPr>
              <a:lvl6pPr marL="2103438" algn="l" defTabSz="822325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6pPr>
              <a:lvl7pPr marL="2560638" algn="l" defTabSz="822325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7pPr>
              <a:lvl8pPr marL="3017838" algn="l" defTabSz="822325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8pPr>
              <a:lvl9pPr marL="3475038" algn="l" defTabSz="822325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9pPr>
            </a:lstStyle>
            <a:p>
              <a:pPr eaLnBrk="0" hangingPunct="0">
                <a:spcAft>
                  <a:spcPct val="15000"/>
                </a:spcAft>
                <a:buSzPct val="81000"/>
                <a:buFont typeface="Wingdings" pitchFamily="2" charset="2"/>
                <a:buChar char="Ÿ"/>
              </a:pPr>
              <a:r>
                <a:rPr lang="en-US" altLang="zh-CN" sz="900">
                  <a:latin typeface="华文楷体" pitchFamily="2" charset="-122"/>
                  <a:ea typeface="华文楷体" pitchFamily="2" charset="-122"/>
                  <a:cs typeface="Arial"/>
                </a:rPr>
                <a:t> </a:t>
              </a:r>
              <a:r>
                <a:rPr lang="zh-CN" sz="900">
                  <a:latin typeface="华文楷体" pitchFamily="2" charset="-122"/>
                  <a:ea typeface="华文楷体" pitchFamily="2" charset="-122"/>
                  <a:cs typeface="Arial"/>
                </a:rPr>
                <a:t>业绩</a:t>
              </a:r>
            </a:p>
            <a:p>
              <a:pPr eaLnBrk="0" hangingPunct="0">
                <a:spcAft>
                  <a:spcPct val="15000"/>
                </a:spcAft>
                <a:buSzPct val="81000"/>
                <a:buFont typeface="Wingdings" pitchFamily="2" charset="2"/>
                <a:buChar char="Ÿ"/>
              </a:pPr>
              <a:r>
                <a:rPr lang="zh-CN" altLang="en-US" sz="900">
                  <a:latin typeface="华文楷体" pitchFamily="2" charset="-122"/>
                  <a:ea typeface="华文楷体" pitchFamily="2" charset="-122"/>
                  <a:cs typeface="Arial"/>
                </a:rPr>
                <a:t> </a:t>
              </a:r>
              <a:r>
                <a:rPr lang="zh-CN" sz="900">
                  <a:latin typeface="华文楷体" pitchFamily="2" charset="-122"/>
                  <a:ea typeface="华文楷体" pitchFamily="2" charset="-122"/>
                  <a:cs typeface="Arial"/>
                </a:rPr>
                <a:t>机会</a:t>
              </a:r>
            </a:p>
          </p:txBody>
        </p:sp>
        <p:sp>
          <p:nvSpPr>
            <p:cNvPr id="29" name="Oval 45"/>
            <p:cNvSpPr>
              <a:spLocks noChangeArrowheads="1"/>
            </p:cNvSpPr>
            <p:nvPr/>
          </p:nvSpPr>
          <p:spPr bwMode="auto">
            <a:xfrm flipH="1">
              <a:off x="5387" y="836"/>
              <a:ext cx="260" cy="145"/>
            </a:xfrm>
            <a:prstGeom prst="ellipse">
              <a:avLst/>
            </a:prstGeom>
            <a:solidFill>
              <a:schemeClr val="bg1"/>
            </a:solidFill>
            <a:ln w="19050" algn="ctr">
              <a:solidFill>
                <a:schemeClr val="tx1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 anchor="ctr" anchorCtr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900">
                  <a:latin typeface="华文楷体" pitchFamily="2" charset="-122"/>
                  <a:ea typeface="华文楷体" pitchFamily="2" charset="-122"/>
                  <a:cs typeface="Arial"/>
                </a:rPr>
                <a:t>差距</a:t>
              </a:r>
            </a:p>
          </p:txBody>
        </p:sp>
        <p:sp>
          <p:nvSpPr>
            <p:cNvPr id="30" name="Text Box 46"/>
            <p:cNvSpPr txBox="1">
              <a:spLocks noChangeArrowheads="1"/>
            </p:cNvSpPr>
            <p:nvPr/>
          </p:nvSpPr>
          <p:spPr bwMode="auto">
            <a:xfrm>
              <a:off x="3601" y="503"/>
              <a:ext cx="622" cy="9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b">
              <a:spAutoFit/>
            </a:bodyPr>
            <a:lstStyle>
              <a:defPPr>
                <a:defRPr lang="zh-CN"/>
              </a:defPPr>
              <a:lvl1pPr marL="0" algn="l" defTabSz="822325" rtl="0" eaLnBrk="1" latinLnBrk="0" hangingPunct="1">
                <a:defRPr sz="1800"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1pPr>
              <a:lvl2pPr marL="411163" algn="l" defTabSz="822325" rtl="0" eaLnBrk="1" latinLnBrk="0" hangingPunct="1">
                <a:defRPr sz="1800"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2pPr>
              <a:lvl3pPr marL="822325" algn="l" defTabSz="822325" rtl="0" eaLnBrk="1" latinLnBrk="0" hangingPunct="1">
                <a:defRPr sz="1800"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3pPr>
              <a:lvl4pPr marL="1235075" algn="l" defTabSz="822325" rtl="0" eaLnBrk="1" latinLnBrk="0" hangingPunct="1">
                <a:defRPr sz="1800"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4pPr>
              <a:lvl5pPr marL="1646238" algn="l" defTabSz="822325" rtl="0" eaLnBrk="1" latinLnBrk="0" hangingPunct="1">
                <a:defRPr sz="1800"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5pPr>
              <a:lvl6pPr marL="2103438" algn="l" defTabSz="822325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6pPr>
              <a:lvl7pPr marL="2560638" algn="l" defTabSz="822325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7pPr>
              <a:lvl8pPr marL="3017838" algn="l" defTabSz="822325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8pPr>
              <a:lvl9pPr marL="3475038" algn="l" defTabSz="822325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9pPr>
            </a:lstStyle>
            <a:p>
              <a:pPr algn="ctr" eaLnBrk="0" hangingPunct="0"/>
              <a:r>
                <a:rPr lang="zh-CN" sz="1000" b="1">
                  <a:solidFill>
                    <a:srgbClr val="960018"/>
                  </a:solidFill>
                  <a:latin typeface="华文楷体" pitchFamily="2" charset="-122"/>
                  <a:ea typeface="华文楷体" pitchFamily="2" charset="-122"/>
                  <a:cs typeface="Arial"/>
                </a:rPr>
                <a:t>战略</a:t>
              </a:r>
            </a:p>
          </p:txBody>
        </p:sp>
        <p:sp>
          <p:nvSpPr>
            <p:cNvPr id="31" name="Text Box 47"/>
            <p:cNvSpPr txBox="1">
              <a:spLocks noChangeArrowheads="1"/>
            </p:cNvSpPr>
            <p:nvPr/>
          </p:nvSpPr>
          <p:spPr bwMode="auto">
            <a:xfrm>
              <a:off x="4403" y="506"/>
              <a:ext cx="834" cy="9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b">
              <a:spAutoFit/>
            </a:bodyPr>
            <a:lstStyle>
              <a:defPPr>
                <a:defRPr lang="zh-CN"/>
              </a:defPPr>
              <a:lvl1pPr marL="0" algn="l" defTabSz="822325" rtl="0" eaLnBrk="1" latinLnBrk="0" hangingPunct="1">
                <a:defRPr sz="1800"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1pPr>
              <a:lvl2pPr marL="411163" algn="l" defTabSz="822325" rtl="0" eaLnBrk="1" latinLnBrk="0" hangingPunct="1">
                <a:defRPr sz="1800"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2pPr>
              <a:lvl3pPr marL="822325" algn="l" defTabSz="822325" rtl="0" eaLnBrk="1" latinLnBrk="0" hangingPunct="1">
                <a:defRPr sz="1800"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3pPr>
              <a:lvl4pPr marL="1235075" algn="l" defTabSz="822325" rtl="0" eaLnBrk="1" latinLnBrk="0" hangingPunct="1">
                <a:defRPr sz="1800"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4pPr>
              <a:lvl5pPr marL="1646238" algn="l" defTabSz="822325" rtl="0" eaLnBrk="1" latinLnBrk="0" hangingPunct="1">
                <a:defRPr sz="1800"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5pPr>
              <a:lvl6pPr marL="2103438" algn="l" defTabSz="822325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6pPr>
              <a:lvl7pPr marL="2560638" algn="l" defTabSz="822325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7pPr>
              <a:lvl8pPr marL="3017838" algn="l" defTabSz="822325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8pPr>
              <a:lvl9pPr marL="3475038" algn="l" defTabSz="822325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9pPr>
            </a:lstStyle>
            <a:p>
              <a:pPr algn="ctr" eaLnBrk="0" hangingPunct="0"/>
              <a:r>
                <a:rPr lang="zh-CN" sz="1000" b="1">
                  <a:solidFill>
                    <a:srgbClr val="960018"/>
                  </a:solidFill>
                  <a:latin typeface="华文楷体" pitchFamily="2" charset="-122"/>
                  <a:ea typeface="华文楷体" pitchFamily="2" charset="-122"/>
                  <a:cs typeface="Arial"/>
                </a:rPr>
                <a:t>执行</a:t>
              </a:r>
            </a:p>
          </p:txBody>
        </p:sp>
        <p:sp>
          <p:nvSpPr>
            <p:cNvPr id="32" name="Rectangle 48"/>
            <p:cNvSpPr>
              <a:spLocks noChangeArrowheads="1"/>
            </p:cNvSpPr>
            <p:nvPr/>
          </p:nvSpPr>
          <p:spPr bwMode="auto">
            <a:xfrm flipH="1">
              <a:off x="3490" y="1272"/>
              <a:ext cx="1783" cy="120"/>
            </a:xfrm>
            <a:prstGeom prst="rect">
              <a:avLst/>
            </a:prstGeom>
            <a:solidFill>
              <a:srgbClr val="D2D2D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76200">
                  <a:solidFill>
                    <a:srgbClr val="FFFFFF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33" name="Text Box 49"/>
            <p:cNvSpPr txBox="1">
              <a:spLocks noChangeArrowheads="1"/>
            </p:cNvSpPr>
            <p:nvPr/>
          </p:nvSpPr>
          <p:spPr bwMode="auto">
            <a:xfrm>
              <a:off x="4025" y="1276"/>
              <a:ext cx="703" cy="9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zh-CN"/>
              </a:defPPr>
              <a:lvl1pPr marL="0" algn="l" defTabSz="822325" rtl="0" eaLnBrk="1" latinLnBrk="0" hangingPunct="1">
                <a:defRPr sz="1800"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1pPr>
              <a:lvl2pPr marL="411163" algn="l" defTabSz="822325" rtl="0" eaLnBrk="1" latinLnBrk="0" hangingPunct="1">
                <a:defRPr sz="1800"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2pPr>
              <a:lvl3pPr marL="822325" algn="l" defTabSz="822325" rtl="0" eaLnBrk="1" latinLnBrk="0" hangingPunct="1">
                <a:defRPr sz="1800"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3pPr>
              <a:lvl4pPr marL="1235075" algn="l" defTabSz="822325" rtl="0" eaLnBrk="1" latinLnBrk="0" hangingPunct="1">
                <a:defRPr sz="1800"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4pPr>
              <a:lvl5pPr marL="1646238" algn="l" defTabSz="822325" rtl="0" eaLnBrk="1" latinLnBrk="0" hangingPunct="1">
                <a:defRPr sz="1800"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5pPr>
              <a:lvl6pPr marL="2103438" algn="l" defTabSz="822325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6pPr>
              <a:lvl7pPr marL="2560638" algn="l" defTabSz="822325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7pPr>
              <a:lvl8pPr marL="3017838" algn="l" defTabSz="822325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8pPr>
              <a:lvl9pPr marL="3475038" algn="l" defTabSz="822325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9pPr>
            </a:lstStyle>
            <a:p>
              <a:pPr algn="ctr" eaLnBrk="0" hangingPunct="0">
                <a:spcAft>
                  <a:spcPct val="15000"/>
                </a:spcAft>
              </a:pPr>
              <a:r>
                <a:rPr lang="zh-CN" sz="1000" b="1">
                  <a:solidFill>
                    <a:srgbClr val="960018"/>
                  </a:solidFill>
                  <a:latin typeface="华文楷体" pitchFamily="2" charset="-122"/>
                  <a:ea typeface="华文楷体" pitchFamily="2" charset="-122"/>
                  <a:cs typeface="Arial"/>
                </a:rPr>
                <a:t>价值观</a:t>
              </a:r>
            </a:p>
          </p:txBody>
        </p:sp>
        <p:sp>
          <p:nvSpPr>
            <p:cNvPr id="34" name="Rectangle 50"/>
            <p:cNvSpPr>
              <a:spLocks noChangeArrowheads="1"/>
            </p:cNvSpPr>
            <p:nvPr/>
          </p:nvSpPr>
          <p:spPr bwMode="auto">
            <a:xfrm flipH="1">
              <a:off x="3490" y="357"/>
              <a:ext cx="1783" cy="120"/>
            </a:xfrm>
            <a:prstGeom prst="rect">
              <a:avLst/>
            </a:prstGeom>
            <a:solidFill>
              <a:srgbClr val="D2D2D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76200">
                  <a:solidFill>
                    <a:srgbClr val="FFFFFF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35" name="Text Box 51"/>
            <p:cNvSpPr txBox="1">
              <a:spLocks noChangeArrowheads="1"/>
            </p:cNvSpPr>
            <p:nvPr/>
          </p:nvSpPr>
          <p:spPr bwMode="auto">
            <a:xfrm>
              <a:off x="4025" y="367"/>
              <a:ext cx="703" cy="9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zh-CN"/>
              </a:defPPr>
              <a:lvl1pPr marL="0" algn="l" defTabSz="822325" rtl="0" eaLnBrk="1" latinLnBrk="0" hangingPunct="1">
                <a:defRPr sz="1800"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1pPr>
              <a:lvl2pPr marL="411163" algn="l" defTabSz="822325" rtl="0" eaLnBrk="1" latinLnBrk="0" hangingPunct="1">
                <a:defRPr sz="1800"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2pPr>
              <a:lvl3pPr marL="822325" algn="l" defTabSz="822325" rtl="0" eaLnBrk="1" latinLnBrk="0" hangingPunct="1">
                <a:defRPr sz="1800"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3pPr>
              <a:lvl4pPr marL="1235075" algn="l" defTabSz="822325" rtl="0" eaLnBrk="1" latinLnBrk="0" hangingPunct="1">
                <a:defRPr sz="1800"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4pPr>
              <a:lvl5pPr marL="1646238" algn="l" defTabSz="822325" rtl="0" eaLnBrk="1" latinLnBrk="0" hangingPunct="1">
                <a:defRPr sz="1800"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5pPr>
              <a:lvl6pPr marL="2103438" algn="l" defTabSz="822325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6pPr>
              <a:lvl7pPr marL="2560638" algn="l" defTabSz="822325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7pPr>
              <a:lvl8pPr marL="3017838" algn="l" defTabSz="822325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8pPr>
              <a:lvl9pPr marL="3475038" algn="l" defTabSz="822325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9pPr>
            </a:lstStyle>
            <a:p>
              <a:pPr algn="ctr" eaLnBrk="0" hangingPunct="0">
                <a:spcAft>
                  <a:spcPct val="15000"/>
                </a:spcAft>
              </a:pPr>
              <a:r>
                <a:rPr lang="zh-CN" altLang="en-US" sz="1000" b="1">
                  <a:solidFill>
                    <a:srgbClr val="960018"/>
                  </a:solidFill>
                  <a:latin typeface="华文楷体" pitchFamily="2" charset="-122"/>
                  <a:ea typeface="华文楷体" pitchFamily="2" charset="-122"/>
                  <a:cs typeface="Arial"/>
                </a:rPr>
                <a:t>领导力</a:t>
              </a:r>
              <a:endParaRPr lang="zh-CN" sz="1000" b="1">
                <a:solidFill>
                  <a:srgbClr val="960018"/>
                </a:solidFill>
                <a:latin typeface="华文楷体" pitchFamily="2" charset="-122"/>
                <a:ea typeface="华文楷体" pitchFamily="2" charset="-122"/>
                <a:cs typeface="Arial"/>
              </a:endParaRPr>
            </a:p>
          </p:txBody>
        </p:sp>
      </p:grpSp>
      <p:sp>
        <p:nvSpPr>
          <p:cNvPr id="42" name="TextBox 41"/>
          <p:cNvSpPr txBox="1"/>
          <p:nvPr/>
        </p:nvSpPr>
        <p:spPr>
          <a:xfrm>
            <a:off x="191590" y="123478"/>
            <a:ext cx="8844906" cy="32200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华为对标：</a:t>
            </a:r>
          </a:p>
        </p:txBody>
      </p:sp>
      <p:cxnSp>
        <p:nvCxnSpPr>
          <p:cNvPr id="45" name="Straight Connector 44"/>
          <p:cNvCxnSpPr/>
          <p:nvPr/>
        </p:nvCxnSpPr>
        <p:spPr>
          <a:xfrm flipV="1">
            <a:off x="179512" y="2211710"/>
            <a:ext cx="8760146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Rectangle 45"/>
          <p:cNvSpPr/>
          <p:nvPr/>
        </p:nvSpPr>
        <p:spPr>
          <a:xfrm>
            <a:off x="4211960" y="1040507"/>
            <a:ext cx="3960440" cy="95410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>
                <a:latin typeface="华文楷体" pitchFamily="2" charset="-122"/>
                <a:ea typeface="华文楷体" pitchFamily="2" charset="-122"/>
              </a:rPr>
              <a:t>原则：理解战略，聚焦执行。组织与管控、授权与赋能、绩效与激励是战略落地的关键举措，必须围绕战略，让方案从业务角度出发，理解战略和业务需求！</a:t>
            </a:r>
            <a:endParaRPr lang="en-US" altLang="zh-CN" sz="140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8" name="TextBox 37"/>
          <p:cNvSpPr txBox="1"/>
          <p:nvPr/>
        </p:nvSpPr>
        <p:spPr>
          <a:xfrm>
            <a:off x="179512" y="2355726"/>
            <a:ext cx="127065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Arial" pitchFamily="34" charset="0"/>
              </a:rPr>
              <a:t>战略</a:t>
            </a:r>
          </a:p>
        </p:txBody>
      </p:sp>
      <p:sp>
        <p:nvSpPr>
          <p:cNvPr id="39" name="TextBox 38"/>
          <p:cNvSpPr txBox="1"/>
          <p:nvPr/>
        </p:nvSpPr>
        <p:spPr>
          <a:xfrm>
            <a:off x="4957525" y="2355726"/>
            <a:ext cx="127065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Arial" pitchFamily="34" charset="0"/>
              </a:rPr>
              <a:t>执行</a:t>
            </a:r>
          </a:p>
        </p:txBody>
      </p:sp>
      <p:sp>
        <p:nvSpPr>
          <p:cNvPr id="41" name="Rectangle 40"/>
          <p:cNvSpPr/>
          <p:nvPr/>
        </p:nvSpPr>
        <p:spPr bwMode="auto">
          <a:xfrm>
            <a:off x="220457" y="2678273"/>
            <a:ext cx="1174592" cy="2300181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  <a:effectLst/>
          <a:extLst/>
        </p:spPr>
        <p:txBody>
          <a:bodyPr vert="horz" wrap="square" lIns="72000" tIns="45720" rIns="5400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defTabSz="914400" rtl="0" eaLnBrk="0" fontAlgn="base" latinLnBrk="0" hangingPunct="0">
              <a:lnSpc>
                <a:spcPct val="14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楷体" pitchFamily="2" charset="-122"/>
                <a:ea typeface="华文楷体" pitchFamily="2" charset="-122"/>
                <a:cs typeface="Arial" pitchFamily="34" charset="0"/>
              </a:rPr>
              <a:t>坚持聚焦管道的针尖战略，有效增长，和平崛起，成为</a:t>
            </a:r>
            <a:r>
              <a:rPr kumimoji="0" lang="en-US" altLang="zh-CN" sz="1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楷体" pitchFamily="2" charset="-122"/>
                <a:ea typeface="华文楷体" pitchFamily="2" charset="-122"/>
                <a:cs typeface="Arial" pitchFamily="34" charset="0"/>
              </a:rPr>
              <a:t>ICT</a:t>
            </a:r>
            <a:r>
              <a:rPr kumimoji="0" lang="zh-CN" altLang="en-US" sz="1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楷体" pitchFamily="2" charset="-122"/>
                <a:ea typeface="华文楷体" pitchFamily="2" charset="-122"/>
                <a:cs typeface="Arial" pitchFamily="34" charset="0"/>
              </a:rPr>
              <a:t>领导者</a:t>
            </a:r>
          </a:p>
        </p:txBody>
      </p:sp>
      <p:sp>
        <p:nvSpPr>
          <p:cNvPr id="44" name="Isosceles Triangle 43"/>
          <p:cNvSpPr/>
          <p:nvPr/>
        </p:nvSpPr>
        <p:spPr bwMode="auto">
          <a:xfrm rot="5400000">
            <a:off x="1293577" y="3725965"/>
            <a:ext cx="1696334" cy="252000"/>
          </a:xfrm>
          <a:prstGeom prst="triangle">
            <a:avLst/>
          </a:prstGeom>
          <a:solidFill>
            <a:schemeClr val="bg1">
              <a:lumMod val="85000"/>
            </a:schemeClr>
          </a:solidFill>
          <a:ln>
            <a:noFill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7" name="TextBox 36"/>
          <p:cNvSpPr txBox="1"/>
          <p:nvPr/>
        </p:nvSpPr>
        <p:spPr>
          <a:xfrm>
            <a:off x="6012160" y="0"/>
            <a:ext cx="3144738" cy="369332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李总分享地区部</a:t>
            </a:r>
            <a:r>
              <a:rPr lang="en-US" altLang="zh-CN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10-30</a:t>
            </a:r>
            <a:r>
              <a:rPr lang="zh-CN" altLang="en-US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亿过程</a:t>
            </a:r>
          </a:p>
        </p:txBody>
      </p:sp>
      <p:grpSp>
        <p:nvGrpSpPr>
          <p:cNvPr id="48" name="Group 13"/>
          <p:cNvGrpSpPr/>
          <p:nvPr/>
        </p:nvGrpSpPr>
        <p:grpSpPr>
          <a:xfrm>
            <a:off x="2843808" y="2862932"/>
            <a:ext cx="5381625" cy="1797050"/>
            <a:chOff x="1865" y="1977"/>
            <a:chExt cx="2437" cy="814"/>
          </a:xfrm>
        </p:grpSpPr>
        <p:sp>
          <p:nvSpPr>
            <p:cNvPr id="49" name="Freeform 14"/>
            <p:cNvSpPr/>
            <p:nvPr/>
          </p:nvSpPr>
          <p:spPr bwMode="auto">
            <a:xfrm>
              <a:off x="1865" y="1977"/>
              <a:ext cx="1558" cy="814"/>
            </a:xfrm>
            <a:custGeom>
              <a:gdLst>
                <a:gd name="T0" fmla="*/ 1558 w 1558"/>
                <a:gd name="T1" fmla="*/ 337 h 814"/>
                <a:gd name="T2" fmla="*/ 1221 w 1558"/>
                <a:gd name="T3" fmla="*/ 0 h 814"/>
                <a:gd name="T4" fmla="*/ 407 w 1558"/>
                <a:gd name="T5" fmla="*/ 814 h 814"/>
                <a:gd name="T6" fmla="*/ 0 w 1558"/>
                <a:gd name="T7" fmla="*/ 407 h 814"/>
                <a:gd name="T8" fmla="*/ 402 w 1558"/>
                <a:gd name="T9" fmla="*/ 5 h 814"/>
                <a:gd name="T10" fmla="*/ 734 w 1558"/>
                <a:gd name="T11" fmla="*/ 337 h 8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558" h="814">
                  <a:moveTo>
                    <a:pt x="1558" y="337"/>
                  </a:moveTo>
                  <a:lnTo>
                    <a:pt x="1221" y="0"/>
                  </a:lnTo>
                  <a:lnTo>
                    <a:pt x="407" y="814"/>
                  </a:lnTo>
                  <a:lnTo>
                    <a:pt x="0" y="407"/>
                  </a:lnTo>
                  <a:lnTo>
                    <a:pt x="402" y="5"/>
                  </a:lnTo>
                  <a:lnTo>
                    <a:pt x="734" y="337"/>
                  </a:lnTo>
                </a:path>
              </a:pathLst>
            </a:custGeom>
            <a:noFill/>
            <a:ln w="25400" cap="flat" cmpd="sng">
              <a:solidFill>
                <a:schemeClr val="accent1"/>
              </a:solidFill>
              <a:prstDash val="solid"/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lIns="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52" name="Freeform 15"/>
            <p:cNvSpPr/>
            <p:nvPr/>
          </p:nvSpPr>
          <p:spPr bwMode="auto">
            <a:xfrm flipH="1" flipV="1">
              <a:off x="2744" y="1977"/>
              <a:ext cx="1558" cy="814"/>
            </a:xfrm>
            <a:custGeom>
              <a:gdLst>
                <a:gd name="T0" fmla="*/ 1558 w 1558"/>
                <a:gd name="T1" fmla="*/ 337 h 814"/>
                <a:gd name="T2" fmla="*/ 1221 w 1558"/>
                <a:gd name="T3" fmla="*/ 0 h 814"/>
                <a:gd name="T4" fmla="*/ 407 w 1558"/>
                <a:gd name="T5" fmla="*/ 814 h 814"/>
                <a:gd name="T6" fmla="*/ 0 w 1558"/>
                <a:gd name="T7" fmla="*/ 407 h 814"/>
                <a:gd name="T8" fmla="*/ 402 w 1558"/>
                <a:gd name="T9" fmla="*/ 5 h 814"/>
                <a:gd name="T10" fmla="*/ 734 w 1558"/>
                <a:gd name="T11" fmla="*/ 337 h 8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558" h="814">
                  <a:moveTo>
                    <a:pt x="1558" y="337"/>
                  </a:moveTo>
                  <a:lnTo>
                    <a:pt x="1221" y="0"/>
                  </a:lnTo>
                  <a:lnTo>
                    <a:pt x="407" y="814"/>
                  </a:lnTo>
                  <a:lnTo>
                    <a:pt x="0" y="407"/>
                  </a:lnTo>
                  <a:lnTo>
                    <a:pt x="402" y="5"/>
                  </a:lnTo>
                  <a:lnTo>
                    <a:pt x="734" y="337"/>
                  </a:lnTo>
                </a:path>
              </a:pathLst>
            </a:custGeom>
            <a:noFill/>
            <a:ln w="25400" cap="flat" cmpd="sng">
              <a:solidFill>
                <a:schemeClr val="accent1"/>
              </a:solidFill>
              <a:prstDash val="solid"/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lIns="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华文楷体" pitchFamily="2" charset="-122"/>
                <a:ea typeface="华文楷体" pitchFamily="2" charset="-122"/>
              </a:endParaRPr>
            </a:p>
          </p:txBody>
        </p:sp>
      </p:grpSp>
      <p:sp>
        <p:nvSpPr>
          <p:cNvPr id="53" name="Rectangle 16"/>
          <p:cNvSpPr>
            <a:spLocks noChangeArrowheads="1"/>
          </p:cNvSpPr>
          <p:nvPr/>
        </p:nvSpPr>
        <p:spPr bwMode="auto">
          <a:xfrm rot="18900000">
            <a:off x="3278783" y="3332832"/>
            <a:ext cx="862012" cy="86201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63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>
              <a:latin typeface="华文楷体" pitchFamily="2" charset="-122"/>
              <a:ea typeface="华文楷体" pitchFamily="2" charset="-122"/>
              <a:cs typeface="Arial" pitchFamily="34" charset="0"/>
            </a:endParaRPr>
          </a:p>
        </p:txBody>
      </p:sp>
      <p:sp>
        <p:nvSpPr>
          <p:cNvPr id="54" name="Rectangle 17"/>
          <p:cNvSpPr>
            <a:spLocks noChangeArrowheads="1"/>
          </p:cNvSpPr>
          <p:nvPr/>
        </p:nvSpPr>
        <p:spPr bwMode="auto">
          <a:xfrm rot="18900000">
            <a:off x="5099645" y="3332832"/>
            <a:ext cx="862013" cy="86201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63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55" name="Rectangle 18"/>
          <p:cNvSpPr>
            <a:spLocks noChangeArrowheads="1"/>
          </p:cNvSpPr>
          <p:nvPr/>
        </p:nvSpPr>
        <p:spPr bwMode="auto">
          <a:xfrm rot="18900000">
            <a:off x="6903045" y="3332832"/>
            <a:ext cx="862013" cy="86201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63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56" name="Rectangle 19"/>
          <p:cNvSpPr>
            <a:spLocks noChangeArrowheads="1"/>
          </p:cNvSpPr>
          <p:nvPr/>
        </p:nvSpPr>
        <p:spPr bwMode="auto">
          <a:xfrm rot="18900000">
            <a:off x="3624858" y="3285207"/>
            <a:ext cx="161925" cy="161925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63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57" name="Rectangle 20"/>
          <p:cNvSpPr>
            <a:spLocks noChangeArrowheads="1"/>
          </p:cNvSpPr>
          <p:nvPr/>
        </p:nvSpPr>
        <p:spPr bwMode="auto">
          <a:xfrm rot="18900000">
            <a:off x="5445720" y="3285207"/>
            <a:ext cx="161925" cy="161925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63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58" name="Rectangle 21"/>
          <p:cNvSpPr>
            <a:spLocks noChangeArrowheads="1"/>
          </p:cNvSpPr>
          <p:nvPr/>
        </p:nvSpPr>
        <p:spPr bwMode="auto">
          <a:xfrm rot="18900000">
            <a:off x="7249120" y="3285207"/>
            <a:ext cx="163513" cy="161925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63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59" name="Text Box 22"/>
          <p:cNvSpPr txBox="1">
            <a:spLocks noChangeArrowheads="1"/>
          </p:cNvSpPr>
          <p:nvPr/>
        </p:nvSpPr>
        <p:spPr bwMode="auto">
          <a:xfrm>
            <a:off x="3345458" y="3639934"/>
            <a:ext cx="727075" cy="246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spcBef>
                <a:spcPct val="0"/>
              </a:spcBef>
            </a:pPr>
            <a:r>
              <a:rPr lang="zh-CN" altLang="en-US" sz="16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组织</a:t>
            </a:r>
          </a:p>
        </p:txBody>
      </p:sp>
      <p:sp>
        <p:nvSpPr>
          <p:cNvPr id="60" name="Text Box 23"/>
          <p:cNvSpPr txBox="1">
            <a:spLocks noChangeArrowheads="1"/>
          </p:cNvSpPr>
          <p:nvPr/>
        </p:nvSpPr>
        <p:spPr bwMode="auto">
          <a:xfrm>
            <a:off x="5167908" y="3639934"/>
            <a:ext cx="727075" cy="246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zh-CN"/>
            </a:defPPr>
            <a:lvl1pPr marL="0" algn="ctr" defTabSz="914400" rtl="0" eaLnBrk="0" latinLnBrk="0" hangingPunct="0">
              <a:spcBef>
                <a:spcPct val="0"/>
              </a:spcBef>
              <a:defRPr sz="1600" b="1" kern="120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人才</a:t>
            </a:r>
          </a:p>
        </p:txBody>
      </p:sp>
      <p:sp>
        <p:nvSpPr>
          <p:cNvPr id="61" name="Text Box 24"/>
          <p:cNvSpPr txBox="1">
            <a:spLocks noChangeArrowheads="1"/>
          </p:cNvSpPr>
          <p:nvPr/>
        </p:nvSpPr>
        <p:spPr bwMode="auto">
          <a:xfrm>
            <a:off x="6982420" y="3639934"/>
            <a:ext cx="728663" cy="246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zh-CN"/>
            </a:defPPr>
            <a:lvl1pPr marL="0" algn="ctr" defTabSz="914400" rtl="0" eaLnBrk="0" latinLnBrk="0" hangingPunct="0">
              <a:spcBef>
                <a:spcPct val="0"/>
              </a:spcBef>
              <a:defRPr sz="1600" b="1" kern="120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激励</a:t>
            </a:r>
          </a:p>
        </p:txBody>
      </p:sp>
      <p:sp>
        <p:nvSpPr>
          <p:cNvPr id="62" name="Text Box 25"/>
          <p:cNvSpPr txBox="1">
            <a:spLocks noChangeArrowheads="1"/>
          </p:cNvSpPr>
          <p:nvPr/>
        </p:nvSpPr>
        <p:spPr bwMode="auto">
          <a:xfrm>
            <a:off x="3650258" y="3268523"/>
            <a:ext cx="78548" cy="2000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0" tIns="0" rIns="0" bIns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spcBef>
                <a:spcPct val="0"/>
              </a:spcBef>
            </a:pPr>
            <a:r>
              <a:rPr lang="zh-CN" altLang="en-US" sz="1300" b="1">
                <a:latin typeface="华文楷体" pitchFamily="2" charset="-122"/>
                <a:ea typeface="华文楷体" pitchFamily="2" charset="-122"/>
              </a:rPr>
              <a:t>1</a:t>
            </a:r>
          </a:p>
        </p:txBody>
      </p:sp>
      <p:sp>
        <p:nvSpPr>
          <p:cNvPr id="63" name="Text Box 26"/>
          <p:cNvSpPr txBox="1">
            <a:spLocks noChangeArrowheads="1"/>
          </p:cNvSpPr>
          <p:nvPr/>
        </p:nvSpPr>
        <p:spPr bwMode="auto">
          <a:xfrm>
            <a:off x="5472708" y="3268523"/>
            <a:ext cx="78548" cy="2000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0" tIns="0" rIns="0" bIns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spcBef>
                <a:spcPct val="0"/>
              </a:spcBef>
            </a:pPr>
            <a:r>
              <a:rPr lang="zh-CN" altLang="en-US" sz="1300" b="1">
                <a:latin typeface="华文楷体" pitchFamily="2" charset="-122"/>
                <a:ea typeface="华文楷体" pitchFamily="2" charset="-122"/>
              </a:rPr>
              <a:t>2</a:t>
            </a:r>
          </a:p>
        </p:txBody>
      </p:sp>
      <p:sp>
        <p:nvSpPr>
          <p:cNvPr id="64" name="Text Box 27"/>
          <p:cNvSpPr txBox="1">
            <a:spLocks noChangeArrowheads="1"/>
          </p:cNvSpPr>
          <p:nvPr/>
        </p:nvSpPr>
        <p:spPr bwMode="auto">
          <a:xfrm>
            <a:off x="7282458" y="3268523"/>
            <a:ext cx="78548" cy="2000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0" tIns="0" rIns="0" bIns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spcBef>
                <a:spcPct val="0"/>
              </a:spcBef>
            </a:pPr>
            <a:r>
              <a:rPr lang="zh-CN" altLang="en-US" sz="1300" b="1">
                <a:latin typeface="华文楷体" pitchFamily="2" charset="-122"/>
                <a:ea typeface="华文楷体" pitchFamily="2" charset="-122"/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2769157381"/>
      </p:ext>
    </p:extLst>
  </p:cSld>
  <p:clrMapOvr>
    <a:masterClrMapping/>
  </p:clrMapOvr>
  <p:transition spd="med"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191590" y="123478"/>
            <a:ext cx="8952410" cy="323990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启示：除了总部规划落地外，还需以</a:t>
            </a:r>
            <a:r>
              <a:rPr lang="en-US" altLang="zh-CN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BLM</a:t>
            </a:r>
            <a:r>
              <a:rPr lang="zh-CN" altLang="en-US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为载体赋能一线，借助呼唤炮火流程提升业绩</a:t>
            </a:r>
          </a:p>
        </p:txBody>
      </p:sp>
      <p:grpSp>
        <p:nvGrpSpPr>
          <p:cNvPr id="9" name="组合 8"/>
          <p:cNvGrpSpPr/>
          <p:nvPr/>
        </p:nvGrpSpPr>
        <p:grpSpPr>
          <a:xfrm>
            <a:off x="2148535" y="915566"/>
            <a:ext cx="4367681" cy="2956735"/>
            <a:chOff x="2792377" y="1423214"/>
            <a:chExt cx="2983185" cy="2221439"/>
          </a:xfrm>
        </p:grpSpPr>
        <p:sp>
          <p:nvSpPr>
            <p:cNvPr id="3" name="等腰三角形 2"/>
            <p:cNvSpPr/>
            <p:nvPr/>
          </p:nvSpPr>
          <p:spPr>
            <a:xfrm>
              <a:off x="3563888" y="1423214"/>
              <a:ext cx="1440160" cy="1094522"/>
            </a:xfrm>
            <a:prstGeom prst="triangle">
              <a:avLst/>
            </a:prstGeom>
            <a:solidFill>
              <a:srgbClr val="373C64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4"/>
            <p:cNvSpPr/>
            <p:nvPr/>
          </p:nvSpPr>
          <p:spPr>
            <a:xfrm rot="10800000">
              <a:off x="3563889" y="2550131"/>
              <a:ext cx="1440160" cy="1094522"/>
            </a:xfrm>
            <a:prstGeom prst="triangle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5"/>
            <p:cNvSpPr/>
            <p:nvPr/>
          </p:nvSpPr>
          <p:spPr>
            <a:xfrm>
              <a:off x="2792377" y="2550131"/>
              <a:ext cx="1440160" cy="1094522"/>
            </a:xfrm>
            <a:prstGeom prst="triangle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6"/>
            <p:cNvSpPr/>
            <p:nvPr/>
          </p:nvSpPr>
          <p:spPr>
            <a:xfrm>
              <a:off x="4335402" y="2550131"/>
              <a:ext cx="1440160" cy="1094522"/>
            </a:xfrm>
            <a:prstGeom prst="triangle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3857447" y="1988216"/>
              <a:ext cx="826849" cy="30060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000" b="1">
                  <a:solidFill>
                    <a:schemeClr val="bg1"/>
                  </a:solidFill>
                  <a:latin typeface="华文楷体" pitchFamily="2" charset="-122"/>
                  <a:ea typeface="华文楷体" pitchFamily="2" charset="-122"/>
                </a:rPr>
                <a:t>业绩增长</a:t>
              </a:r>
            </a:p>
          </p:txBody>
        </p:sp>
      </p:grpSp>
      <p:sp>
        <p:nvSpPr>
          <p:cNvPr id="10" name="TextBox 9"/>
          <p:cNvSpPr txBox="1"/>
          <p:nvPr/>
        </p:nvSpPr>
        <p:spPr>
          <a:xfrm>
            <a:off x="2597510" y="3003798"/>
            <a:ext cx="12105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华文楷体" pitchFamily="2" charset="-122"/>
                <a:ea typeface="华文楷体" pitchFamily="2" charset="-122"/>
              </a:rPr>
              <a:t>区域</a:t>
            </a:r>
            <a:endParaRPr lang="en-US" altLang="zh-CN" sz="2000" b="1"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2000" b="1">
                <a:latin typeface="华文楷体" pitchFamily="2" charset="-122"/>
                <a:ea typeface="华文楷体" pitchFamily="2" charset="-122"/>
              </a:rPr>
              <a:t>规划落地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727080" y="2743785"/>
            <a:ext cx="12105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华文楷体" pitchFamily="2" charset="-122"/>
                <a:ea typeface="华文楷体" pitchFamily="2" charset="-122"/>
              </a:rPr>
              <a:t>呼唤炮火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856653" y="3003798"/>
            <a:ext cx="12105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华文楷体" pitchFamily="2" charset="-122"/>
                <a:ea typeface="华文楷体" pitchFamily="2" charset="-122"/>
              </a:rPr>
              <a:t>总部</a:t>
            </a:r>
            <a:endParaRPr lang="en-US" altLang="zh-CN" sz="2000" b="1"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2000" b="1">
                <a:latin typeface="华文楷体" pitchFamily="2" charset="-122"/>
                <a:ea typeface="华文楷体" pitchFamily="2" charset="-122"/>
              </a:rPr>
              <a:t>规划落地</a:t>
            </a:r>
          </a:p>
        </p:txBody>
      </p:sp>
      <p:cxnSp>
        <p:nvCxnSpPr>
          <p:cNvPr id="14" name="直接连接符 13"/>
          <p:cNvCxnSpPr>
            <a:stCxn id="10" idx="0"/>
          </p:cNvCxnSpPr>
          <p:nvPr/>
        </p:nvCxnSpPr>
        <p:spPr>
          <a:xfrm flipH="1" flipV="1">
            <a:off x="2597511" y="2571753"/>
            <a:ext cx="605293" cy="432045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  <a:headEnd type="diamond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直接连接符 19"/>
          <p:cNvCxnSpPr/>
          <p:nvPr/>
        </p:nvCxnSpPr>
        <p:spPr>
          <a:xfrm flipH="1">
            <a:off x="1083546" y="2571753"/>
            <a:ext cx="1511418" cy="1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  <a:headEnd type="none"/>
            <a:tailEnd type="diamon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>
            <a:off x="1052327" y="1740757"/>
            <a:ext cx="154263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b="1">
                <a:latin typeface="华文楷体" pitchFamily="2" charset="-122"/>
                <a:ea typeface="华文楷体" pitchFamily="2" charset="-122"/>
              </a:rPr>
              <a:t>以</a:t>
            </a:r>
            <a:r>
              <a:rPr lang="en-US" altLang="zh-CN" sz="1600" b="1">
                <a:latin typeface="华文楷体" pitchFamily="2" charset="-122"/>
                <a:ea typeface="华文楷体" pitchFamily="2" charset="-122"/>
              </a:rPr>
              <a:t>BLM</a:t>
            </a:r>
            <a:r>
              <a:rPr lang="zh-CN" altLang="en-US" sz="1600" b="1">
                <a:latin typeface="华文楷体" pitchFamily="2" charset="-122"/>
                <a:ea typeface="华文楷体" pitchFamily="2" charset="-122"/>
              </a:rPr>
              <a:t>为载体赋能一线，并匹配相应权力</a:t>
            </a:r>
          </a:p>
        </p:txBody>
      </p:sp>
      <p:cxnSp>
        <p:nvCxnSpPr>
          <p:cNvPr id="24" name="直接连接符 23"/>
          <p:cNvCxnSpPr/>
          <p:nvPr/>
        </p:nvCxnSpPr>
        <p:spPr>
          <a:xfrm flipV="1">
            <a:off x="5148064" y="2211711"/>
            <a:ext cx="432048" cy="360043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  <a:headEnd type="diamond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 flipH="1">
            <a:off x="5571549" y="2211711"/>
            <a:ext cx="1722827" cy="1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  <a:headEnd type="diamond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/>
          <p:cNvSpPr txBox="1"/>
          <p:nvPr/>
        </p:nvSpPr>
        <p:spPr>
          <a:xfrm>
            <a:off x="5548893" y="1380715"/>
            <a:ext cx="197543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b="1">
                <a:latin typeface="华文楷体" pitchFamily="2" charset="-122"/>
                <a:ea typeface="华文楷体" pitchFamily="2" charset="-122"/>
              </a:rPr>
              <a:t>明晰总部一线权力边界，借助呼唤炮火流程提升业绩</a:t>
            </a:r>
          </a:p>
        </p:txBody>
      </p:sp>
      <p:cxnSp>
        <p:nvCxnSpPr>
          <p:cNvPr id="32" name="直接连接符 31"/>
          <p:cNvCxnSpPr/>
          <p:nvPr/>
        </p:nvCxnSpPr>
        <p:spPr>
          <a:xfrm flipV="1">
            <a:off x="6067241" y="3143898"/>
            <a:ext cx="469369" cy="435964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  <a:headEnd type="diamond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/>
        </p:nvCxnSpPr>
        <p:spPr>
          <a:xfrm flipH="1">
            <a:off x="6536610" y="3143898"/>
            <a:ext cx="1722827" cy="1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  <a:headEnd type="diamond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Box 36"/>
          <p:cNvSpPr txBox="1"/>
          <p:nvPr/>
        </p:nvSpPr>
        <p:spPr>
          <a:xfrm>
            <a:off x="6563419" y="2809260"/>
            <a:ext cx="197543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b="1">
                <a:latin typeface="华文楷体" pitchFamily="2" charset="-122"/>
                <a:ea typeface="华文楷体" pitchFamily="2" charset="-122"/>
              </a:rPr>
              <a:t>德邦优势（略）</a:t>
            </a:r>
          </a:p>
        </p:txBody>
      </p:sp>
    </p:spTree>
    <p:extLst>
      <p:ext uri="{BB962C8B-B14F-4D97-AF65-F5344CB8AC3E}">
        <p14:creationId xmlns:p14="http://schemas.microsoft.com/office/powerpoint/2010/main" val="1110308599"/>
      </p:ext>
    </p:extLst>
  </p:cSld>
  <p:clrMapOvr>
    <a:masterClrMapping/>
  </p:clrMapOvr>
  <p:transition spd="med"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https://d.book118.com/788112127130006032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THINKCELLSHAPEDONOTDELETE" val="thinkcellActiveDocDoNotDelete"/>
</p:tagLst>
</file>

<file path=ppt/tags/tag2.xml><?xml version="1.0" encoding="utf-8"?>
<p:tagLst xmlns:p="http://schemas.openxmlformats.org/presentationml/2006/main">
  <p:tag name="THINKCELLSHAPEDONOTDELETE" val="thinkcellActiveDocDoNotDelete"/>
</p:tagLst>
</file>

<file path=ppt/tags/tag3.xml><?xml version="1.0" encoding="utf-8"?>
<p:tagLst xmlns:p="http://schemas.openxmlformats.org/presentationml/2006/main">
  <p:tag name="THINKCELLSHAPEDONOTDELETE" val="thinkcellActiveDocDoNotDelete"/>
</p:tagLst>
</file>

<file path=ppt/tags/tag4.xml><?xml version="1.0" encoding="utf-8"?>
<p:tagLst xmlns:p="http://schemas.openxmlformats.org/presentationml/2006/main">
  <p:tag name="THINKCELLSHAPEDONOTDELETE" val="thinkcellActiveDocDoNotDelete"/>
</p:tagLst>
</file>

<file path=ppt/tags/tag5.xml><?xml version="1.0" encoding="utf-8"?>
<p:tagLst xmlns:p="http://schemas.openxmlformats.org/presentationml/2006/main">
  <p:tag name="THINKCELLSHAPEDONOTDELETE" val="thinkcellActiveDocDoNotDelete"/>
</p:tagLst>
</file>

<file path=ppt/tags/tag6.xml><?xml version="1.0" encoding="utf-8"?>
<p:tagLst xmlns:p="http://schemas.openxmlformats.org/presentationml/2006/main">
  <p:tag name="THINKCELLSHAPEDONOTDELETE" val="thinkcellActiveDocDoNotDelete"/>
</p:tagLst>
</file>

<file path=ppt/tags/tag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 charset="-122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 charset="-122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tx2">
            <a:lumMod val="20000"/>
            <a:lumOff val="80000"/>
          </a:schemeClr>
        </a:solidFill>
        <a:ln>
          <a:noFill/>
        </a:ln>
      </a:spPr>
      <a:bodyPr rtlCol="0" anchor="ctr"/>
      <a:lstStyle>
        <a:defPPr algn="ctr">
          <a:defRPr dirty="0" smtClean="0">
            <a:solidFill>
              <a:sysClr val="windowText" lastClr="000000"/>
            </a:solidFill>
            <a:latin typeface="华文楷体" pitchFamily="2" charset="-122"/>
            <a:ea typeface="华文楷体" pitchFamily="2" charset="-122"/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wrap="none" rtlCol="0">
        <a:spAutoFit/>
      </a:bodyPr>
      <a:lstStyle>
        <a:defPPr>
          <a:defRPr dirty="0" smtClean="0">
            <a:latin typeface="华文楷体" pitchFamily="2" charset="-122"/>
            <a:ea typeface="华文楷体" pitchFamily="2" charset="-122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Ramaxel 2">
    <a:dk1>
      <a:srgbClr val="000000"/>
    </a:dk1>
    <a:lt1>
      <a:srgbClr val="FFFFFF"/>
    </a:lt1>
    <a:dk2>
      <a:srgbClr val="000000"/>
    </a:dk2>
    <a:lt2>
      <a:srgbClr val="969696"/>
    </a:lt2>
    <a:accent1>
      <a:srgbClr val="FBDF53"/>
    </a:accent1>
    <a:accent2>
      <a:srgbClr val="FF9966"/>
    </a:accent2>
    <a:accent3>
      <a:srgbClr val="FFFFFF"/>
    </a:accent3>
    <a:accent4>
      <a:srgbClr val="000000"/>
    </a:accent4>
    <a:accent5>
      <a:srgbClr val="FDECB3"/>
    </a:accent5>
    <a:accent6>
      <a:srgbClr val="E78A5C"/>
    </a:accent6>
    <a:hlink>
      <a:srgbClr val="CC3300"/>
    </a:hlink>
    <a:folHlink>
      <a:srgbClr val="996600"/>
    </a:folHlink>
  </a:clrScheme>
  <a:fontScheme name="Ramaxel">
    <a:majorFont>
      <a:latin typeface="Arial Narrow"/>
      <a:ea typeface="ＭＳ Ｐゴシック" charset="0"/>
      <a:cs typeface="ＭＳ Ｐゴシック" charset="0"/>
    </a:majorFont>
    <a:minorFont>
      <a:latin typeface="Arial Narrow"/>
      <a:ea typeface="ＭＳ Ｐゴシック" charset="0"/>
      <a:cs typeface="ＭＳ Ｐゴシック" charset="0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368</Paragraphs>
  <Slides>18</Slides>
  <Notes>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3">
      <vt:lpstr>Arial</vt:lpstr>
      <vt:lpstr>Calibri</vt:lpstr>
      <vt:lpstr>宋体</vt:lpstr>
      <vt:lpstr>华文黑体</vt:lpstr>
      <vt:lpstr>Arial Unicode MS</vt:lpstr>
      <vt:lpstr>ＭＳ Ｐゴシック</vt:lpstr>
      <vt:lpstr>微软雅黑</vt:lpstr>
      <vt:lpstr>华文楷体</vt:lpstr>
      <vt:lpstr>Times New Roman</vt:lpstr>
      <vt:lpstr>华文细黑</vt:lpstr>
      <vt:lpstr>Heiti SC Medium</vt:lpstr>
      <vt:lpstr>Wingdings</vt:lpstr>
      <vt:lpstr>MS PGothic</vt:lpstr>
      <vt:lpstr>Arial Narrow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2024-09-10T11:57:51.584</cp:lastPrinted>
  <dcterms:created xsi:type="dcterms:W3CDTF">2024-09-10T03:57:51Z</dcterms:created>
  <dcterms:modified xsi:type="dcterms:W3CDTF">2024-09-10T03:57:54Z</dcterms:modified>
</cp:coreProperties>
</file>