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8FE7AD-C54C-4671-AAB4-822EDCD204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48E217-0F7C-43E3-80F6-B109C7E8E4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2D2547-9039-4693-81D3-6AC953DA37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166899-1D9B-4478-8008-2A29EDBEEB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0B198EF-9AA3-433E-BDF5-9540DC6747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905AB6E-C0A3-4F25-89CE-3D8EDD0287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6450C67-2CF3-45E2-8BA0-5ACDDEEB7F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D930D3-8208-4625-9A79-7220DF0CDA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35B826F-3A81-4A20-9F0E-CF823C6E76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5946AD-778E-43DA-BC98-B2917218A6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1120AF-6415-4006-9683-C3B5A95B26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1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5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6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7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88113040066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教学主管工作计划及实施策略\n## 1.教学主管的角色与职责\n### 1.1教学主管在组织结构中的定位与作用\n### 1.2教学主管的主要工作职责\n### 1.3教学主管与教师、学生、家长等的沟通协作\n## 2.教学计划的制定与实施\n### 2.1教学计划的制定原则与方法\n### 2.2教学计划的实施与监控\n### 2.3教学计划的调整与优化\n## 3.教学质量的监控与提升\n### 3.1教学质量监控的方法与工具\n### 3.2教学质量问题的识别与改进\n### 3.3教学质量提升的策略与措施\n## 4.教学资源的整合与管理\n### 4.1教学资源的整合与共享\n### 4.2教学资源的管理与维护\n### 4.3教学资源的创新与拓展\n## 5.教学团队的建设与培养\n### 5.1教学团队的组织与建设\n### 5.2教学团队成员的培训与提升\n### 5.3教学团队激励机制的建立与完善\n## 6.教学改革的推进与创新\n### 6.1教学改革的背景与需求分析\n### 6.2教学改革的目标与路径选择\n### 6.3教学改革的实施与成果评估\n&quot;,&quot;templateId&quot;:&quot;3wr1pbmdtjrh3jjfzwr75chiya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15700" cy="1301750"/>
          </a:xfrm>
        </p:spPr>
        <p:txBody>
          <a:bodyPr vert="horz" wrap="square" lIns="91440" tIns="45720" rIns="91440" bIns="45720" anchor="t">
            <a:normAutofit/>
          </a:bodyPr>
          <a:lstStyle/>
          <a:p>
            <a:r>
              <a:rPr lang="zh-CN" sz="6000"/>
              <a:t>教学主管工作计划及实施策略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5" name="" descr="{&quot;isTemplate&quot;:true,&quot;type&quot;:1}"/>
        <p:cNvGrpSpPr/>
        <p:nvPr/>
      </p:nvGrpSpPr>
      <p:grpSpPr>
        <a:xfrm>
          <a:off x="0" y="0"/>
          <a:ext cx="0" cy="0"/>
        </a:xfrm>
      </p:grpSpPr>
      <p:sp>
        <p:nvSpPr>
          <p:cNvPr id="126" name="Tencent" descr="{&quot;isTemplate&quot;:false,&quot;type&quot;:&quot;content&quot;,&quot;canOmit&quot;:true,&quot;range&quot;:0}"/>
          <p:cNvSpPr/>
          <p:nvPr/>
        </p:nvSpPr>
        <p:spPr>
          <a:xfrm>
            <a:off x="571500" y="1040007"/>
            <a:ext cx="3903441" cy="923330"/>
          </a:xfrm>
          <a:prstGeom prst="rect">
            <a:avLst/>
          </a:prstGeom>
        </p:spPr>
        <p:txBody>
          <a:bodyPr wrap="none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R="0" lvl="0" indent="0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lang="zh-CN" altLang="zh-CN" sz="5400">
                <a:solidFill>
                  <a:schemeClr val="accent1"/>
                </a:solidFill>
                <a:latin typeface="+mj-ea"/>
                <a:ea typeface="+mj-ea"/>
              </a:rPr>
              <a:t>CONTENTS</a:t>
            </a:r>
            <a:endParaRPr/>
          </a:p>
        </p:txBody>
      </p:sp>
      <p:cxnSp>
        <p:nvCxnSpPr>
          <p:cNvPr id="127" name="直线连接符 27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28" name="" descr="{&quot;isTemplate&quot;:true,&quot;type&quot;:&quot;list&quot;,&quot;alignment&quot;:&quot;left&quot;,&quot;alignmentVertical&quot;:&quot;top&quot;,&quot;canOmit&quot;:false,&quot;scalable&quot;:false,&quot;minItemsCount&quot;:0}"/>
          <p:cNvGrpSpPr/>
          <p:nvPr/>
        </p:nvGrpSpPr>
        <p:grpSpPr>
          <a:xfrm>
            <a:off x="660400" y="3432334"/>
            <a:ext cx="11260793" cy="2294178"/>
            <a:chOff x="660400" y="3432334"/>
            <a:chExt cx="11260793" cy="2294178"/>
          </a:xfrm>
        </p:grpSpPr>
        <p:grpSp>
          <p:nvGrpSpPr>
            <p:cNvPr id="129" name=""/>
            <p:cNvGrpSpPr/>
            <p:nvPr/>
          </p:nvGrpSpPr>
          <p:grpSpPr>
            <a:xfrm>
              <a:off x="660400" y="3432334"/>
              <a:ext cx="3704673" cy="831851"/>
              <a:chOff x="660400" y="3432334"/>
              <a:chExt cx="3704673" cy="831851"/>
            </a:xfrm>
          </p:grpSpPr>
          <p:sp>
            <p:nvSpPr>
              <p:cNvPr id="130" name="Tencent"/>
              <p:cNvSpPr txBox="1"/>
              <p:nvPr/>
            </p:nvSpPr>
            <p:spPr>
              <a:xfrm>
                <a:off x="660400" y="3432334"/>
                <a:ext cx="914400" cy="831851"/>
              </a:xfrm>
              <a:prstGeom prst="rect">
                <a:avLst/>
              </a:prstGeom>
              <a:noFill/>
            </p:spPr>
            <p:txBody>
              <a:bodyPr wrap="square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en-US" sz="4800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01</a:t>
                </a:r>
                <a:endParaRPr lang="zh-CN" sz="4800">
                  <a:solidFill>
                    <a:srgbClr val="3087D5">
                      <a:alpha val="100000"/>
                    </a:srgb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3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621873" y="3651410"/>
                <a:ext cx="2743200" cy="393700"/>
              </a:xfrm>
              <a:prstGeom prst="rect">
                <a:avLst/>
              </a:prstGeom>
              <a:noFill/>
            </p:spPr>
            <p:txBody>
              <a:bodyPr wrap="none" lIns="90000" tIns="46800" rIns="90000" bIns="4680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l"/>
                <a:r>
                  <a:rPr lang="zh-CN" sz="2000" b="1">
                    <a:latin typeface="微软雅黑"/>
                    <a:ea typeface="微软雅黑"/>
                  </a:rPr>
                  <a:t>教学主管的角色与职责</a:t>
                </a:r>
                <a:endParaRPr lang="en-US" sz="2000" b="1">
                  <a:latin typeface="微软雅黑"/>
                  <a:ea typeface="微软雅黑"/>
                </a:endParaRPr>
              </a:p>
            </p:txBody>
          </p:sp>
        </p:grpSp>
        <p:grpSp>
          <p:nvGrpSpPr>
            <p:cNvPr id="132" name=""/>
            <p:cNvGrpSpPr/>
            <p:nvPr/>
          </p:nvGrpSpPr>
          <p:grpSpPr>
            <a:xfrm>
              <a:off x="4424934" y="3432761"/>
              <a:ext cx="3699975" cy="830997"/>
              <a:chOff x="4424934" y="3432761"/>
              <a:chExt cx="3699975" cy="830997"/>
            </a:xfrm>
          </p:grpSpPr>
          <p:sp>
            <p:nvSpPr>
              <p:cNvPr id="133" name="Tencent"/>
              <p:cNvSpPr txBox="1"/>
              <p:nvPr/>
            </p:nvSpPr>
            <p:spPr>
              <a:xfrm>
                <a:off x="4424934" y="3432761"/>
                <a:ext cx="914400" cy="830997"/>
              </a:xfrm>
              <a:prstGeom prst="rect">
                <a:avLst/>
              </a:prstGeom>
              <a:noFill/>
            </p:spPr>
            <p:txBody>
              <a:bodyPr wrap="none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en-US" sz="4800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02</a:t>
                </a:r>
                <a:endParaRPr lang="zh-CN" sz="4800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3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381709" y="3647114"/>
                <a:ext cx="2743200" cy="402291"/>
              </a:xfrm>
              <a:prstGeom prst="rect">
                <a:avLst/>
              </a:prstGeom>
              <a:noFill/>
            </p:spPr>
            <p:txBody>
              <a:bodyPr wrap="none" lIns="90000" tIns="46800" rIns="90000" bIns="4680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l"/>
                <a:r>
                  <a:rPr lang="zh-CN" sz="2000" b="1">
                    <a:latin typeface="微软雅黑"/>
                    <a:ea typeface="微软雅黑"/>
                  </a:rPr>
                  <a:t>教学计划的制定与实施</a:t>
                </a:r>
                <a:endParaRPr lang="en-US" sz="2000" b="1">
                  <a:latin typeface="微软雅黑"/>
                  <a:ea typeface="微软雅黑"/>
                </a:endParaRPr>
              </a:p>
            </p:txBody>
          </p:sp>
        </p:grpSp>
        <p:grpSp>
          <p:nvGrpSpPr>
            <p:cNvPr id="135" name=""/>
            <p:cNvGrpSpPr/>
            <p:nvPr/>
          </p:nvGrpSpPr>
          <p:grpSpPr>
            <a:xfrm>
              <a:off x="8221218" y="3435510"/>
              <a:ext cx="3699975" cy="825500"/>
              <a:chOff x="8221218" y="3435510"/>
              <a:chExt cx="3699975" cy="825500"/>
            </a:xfrm>
          </p:grpSpPr>
          <p:sp>
            <p:nvSpPr>
              <p:cNvPr id="136" name="Tencent"/>
              <p:cNvSpPr txBox="1"/>
              <p:nvPr/>
            </p:nvSpPr>
            <p:spPr>
              <a:xfrm>
                <a:off x="8221218" y="3435510"/>
                <a:ext cx="914400" cy="825500"/>
              </a:xfrm>
              <a:prstGeom prst="rect">
                <a:avLst/>
              </a:prstGeom>
              <a:noFill/>
            </p:spPr>
            <p:txBody>
              <a:bodyPr wrap="square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en-US" sz="4800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03</a:t>
                </a:r>
                <a:endParaRPr lang="zh-CN" sz="4800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3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77993" y="3647114"/>
                <a:ext cx="2743200" cy="402291"/>
              </a:xfrm>
              <a:prstGeom prst="rect">
                <a:avLst/>
              </a:prstGeom>
              <a:noFill/>
            </p:spPr>
            <p:txBody>
              <a:bodyPr wrap="none" lIns="90000" tIns="46800" rIns="90000" bIns="4680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l"/>
                <a:r>
                  <a:rPr lang="zh-CN" sz="2000" b="1">
                    <a:latin typeface="微软雅黑"/>
                    <a:ea typeface="微软雅黑"/>
                  </a:rPr>
                  <a:t>教学质量的监控与提升</a:t>
                </a:r>
                <a:endParaRPr lang="en-US" sz="2000" b="1">
                  <a:latin typeface="微软雅黑"/>
                  <a:ea typeface="微软雅黑"/>
                </a:endParaRPr>
              </a:p>
            </p:txBody>
          </p:sp>
        </p:grpSp>
        <p:grpSp>
          <p:nvGrpSpPr>
            <p:cNvPr id="138" name=""/>
            <p:cNvGrpSpPr/>
            <p:nvPr/>
          </p:nvGrpSpPr>
          <p:grpSpPr>
            <a:xfrm>
              <a:off x="684530" y="4894662"/>
              <a:ext cx="3699975" cy="830997"/>
              <a:chOff x="684530" y="4894662"/>
              <a:chExt cx="3699975" cy="830997"/>
            </a:xfrm>
          </p:grpSpPr>
          <p:sp>
            <p:nvSpPr>
              <p:cNvPr id="139" name="Tencent"/>
              <p:cNvSpPr txBox="1"/>
              <p:nvPr/>
            </p:nvSpPr>
            <p:spPr>
              <a:xfrm>
                <a:off x="684530" y="4894662"/>
                <a:ext cx="914400" cy="830997"/>
              </a:xfrm>
              <a:prstGeom prst="rect">
                <a:avLst/>
              </a:prstGeom>
              <a:noFill/>
            </p:spPr>
            <p:txBody>
              <a:bodyPr wrap="none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en-US" sz="4800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04</a:t>
                </a:r>
                <a:endParaRPr lang="zh-CN" sz="4800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4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641305" y="5114424"/>
                <a:ext cx="2743200" cy="402291"/>
              </a:xfrm>
              <a:prstGeom prst="rect">
                <a:avLst/>
              </a:prstGeom>
              <a:noFill/>
            </p:spPr>
            <p:txBody>
              <a:bodyPr wrap="none" lIns="90000" tIns="46800" rIns="90000" bIns="4680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l"/>
                <a:r>
                  <a:rPr lang="zh-CN" sz="2000" b="1">
                    <a:latin typeface="微软雅黑"/>
                    <a:ea typeface="微软雅黑"/>
                  </a:rPr>
                  <a:t>教学资源的整合与管理</a:t>
                </a:r>
                <a:endParaRPr lang="en-US" sz="2000" b="1">
                  <a:latin typeface="微软雅黑"/>
                  <a:ea typeface="微软雅黑"/>
                </a:endParaRPr>
              </a:p>
            </p:txBody>
          </p:sp>
        </p:grpSp>
        <p:grpSp>
          <p:nvGrpSpPr>
            <p:cNvPr id="141" name=""/>
            <p:cNvGrpSpPr/>
            <p:nvPr/>
          </p:nvGrpSpPr>
          <p:grpSpPr>
            <a:xfrm>
              <a:off x="4449063" y="4894662"/>
              <a:ext cx="3699975" cy="830997"/>
              <a:chOff x="4449063" y="4894662"/>
              <a:chExt cx="3699975" cy="830997"/>
            </a:xfrm>
          </p:grpSpPr>
          <p:sp>
            <p:nvSpPr>
              <p:cNvPr id="142" name="Tencent"/>
              <p:cNvSpPr txBox="1"/>
              <p:nvPr/>
            </p:nvSpPr>
            <p:spPr>
              <a:xfrm>
                <a:off x="4449063" y="4894662"/>
                <a:ext cx="914400" cy="830997"/>
              </a:xfrm>
              <a:prstGeom prst="rect">
                <a:avLst/>
              </a:prstGeom>
              <a:noFill/>
            </p:spPr>
            <p:txBody>
              <a:bodyPr wrap="none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en-US" sz="4800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05</a:t>
                </a:r>
                <a:endParaRPr lang="zh-CN" sz="4800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4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405838" y="5114424"/>
                <a:ext cx="2743200" cy="402291"/>
              </a:xfrm>
              <a:prstGeom prst="rect">
                <a:avLst/>
              </a:prstGeom>
              <a:noFill/>
            </p:spPr>
            <p:txBody>
              <a:bodyPr wrap="none" lIns="90000" tIns="46800" rIns="90000" bIns="4680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l"/>
                <a:r>
                  <a:rPr lang="zh-CN" sz="2000" b="1">
                    <a:latin typeface="微软雅黑"/>
                    <a:ea typeface="微软雅黑"/>
                  </a:rPr>
                  <a:t>教学团队的建设与培养</a:t>
                </a:r>
                <a:endParaRPr lang="en-US" sz="2000" b="1">
                  <a:latin typeface="微软雅黑"/>
                  <a:ea typeface="微软雅黑"/>
                </a:endParaRPr>
              </a:p>
            </p:txBody>
          </p:sp>
        </p:grpSp>
        <p:grpSp>
          <p:nvGrpSpPr>
            <p:cNvPr id="144" name=""/>
            <p:cNvGrpSpPr/>
            <p:nvPr/>
          </p:nvGrpSpPr>
          <p:grpSpPr>
            <a:xfrm>
              <a:off x="8221218" y="4894662"/>
              <a:ext cx="3699975" cy="831850"/>
              <a:chOff x="8221218" y="4894662"/>
              <a:chExt cx="3699975" cy="831850"/>
            </a:xfrm>
          </p:grpSpPr>
          <p:sp>
            <p:nvSpPr>
              <p:cNvPr id="145" name="Tencent"/>
              <p:cNvSpPr txBox="1"/>
              <p:nvPr/>
            </p:nvSpPr>
            <p:spPr>
              <a:xfrm>
                <a:off x="8221218" y="4894662"/>
                <a:ext cx="914400" cy="831850"/>
              </a:xfrm>
              <a:prstGeom prst="rect">
                <a:avLst/>
              </a:prstGeom>
              <a:noFill/>
            </p:spPr>
            <p:txBody>
              <a:bodyPr wrap="none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uFill>
                      <a:solidFill>
                        <a:srgbClr val="000000"/>
                      </a:solidFill>
                    </a:uFill>
                    <a:latin typeface="Arial"/>
                    <a:ea typeface="黑体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uFill>
                      <a:solidFill>
                        <a:srgbClr val="000000"/>
                      </a:solidFill>
                    </a:uFill>
                    <a:latin typeface="Arial"/>
                    <a:ea typeface="黑体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uFill>
                      <a:solidFill>
                        <a:srgbClr val="000000"/>
                      </a:solidFill>
                    </a:uFill>
                    <a:latin typeface="Arial"/>
                    <a:ea typeface="黑体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uFill>
                      <a:solidFill>
                        <a:srgbClr val="000000"/>
                      </a:solidFill>
                    </a:uFill>
                    <a:latin typeface="Arial"/>
                    <a:ea typeface="黑体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uFill>
                      <a:solidFill>
                        <a:srgbClr val="000000"/>
                      </a:solidFill>
                    </a:uFill>
                    <a:latin typeface="Arial"/>
                    <a:ea typeface="黑体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uFill>
                      <a:solidFill>
                        <a:srgbClr val="000000"/>
                      </a:solidFill>
                    </a:uFill>
                    <a:latin typeface="Arial"/>
                    <a:ea typeface="黑体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uFill>
                      <a:solidFill>
                        <a:srgbClr val="000000"/>
                      </a:solidFill>
                    </a:uFill>
                    <a:latin typeface="Arial"/>
                    <a:ea typeface="黑体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uFill>
                      <a:solidFill>
                        <a:srgbClr val="000000"/>
                      </a:solidFill>
                    </a:uFill>
                    <a:latin typeface="Arial"/>
                    <a:ea typeface="黑体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uFill>
                      <a:solidFill>
                        <a:srgbClr val="000000"/>
                      </a:solidFill>
                    </a:uFill>
                    <a:latin typeface="Arial"/>
                    <a:ea typeface="黑体"/>
                    <a:cs typeface="+mn-cs"/>
                  </a:defRPr>
                </a:lvl9pPr>
              </a:lstStyle>
              <a:p>
                <a:pPr marL="0" algn="ctr" defTabSz="914400">
                  <a:defRPr sz="1800">
                    <a:solidFill>
                      <a:schemeClr val="accent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en-US" sz="4800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06</a:t>
                </a:r>
                <a:endParaRPr/>
              </a:p>
            </p:txBody>
          </p:sp>
          <p:sp>
            <p:nvSpPr>
              <p:cNvPr id="14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77993" y="5114424"/>
                <a:ext cx="2743200" cy="402291"/>
              </a:xfrm>
              <a:prstGeom prst="rect">
                <a:avLst/>
              </a:prstGeom>
              <a:noFill/>
            </p:spPr>
            <p:txBody>
              <a:bodyPr wrap="none" lIns="90000" tIns="46800" rIns="90000" bIns="4680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uFill>
                      <a:solidFill>
                        <a:srgbClr val="000000"/>
                      </a:solidFill>
                    </a:uFill>
                    <a:latin typeface="Arial"/>
                    <a:ea typeface="黑体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uFill>
                      <a:solidFill>
                        <a:srgbClr val="000000"/>
                      </a:solidFill>
                    </a:uFill>
                    <a:latin typeface="Arial"/>
                    <a:ea typeface="黑体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uFill>
                      <a:solidFill>
                        <a:srgbClr val="000000"/>
                      </a:solidFill>
                    </a:uFill>
                    <a:latin typeface="Arial"/>
                    <a:ea typeface="黑体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uFill>
                      <a:solidFill>
                        <a:srgbClr val="000000"/>
                      </a:solidFill>
                    </a:uFill>
                    <a:latin typeface="Arial"/>
                    <a:ea typeface="黑体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uFill>
                      <a:solidFill>
                        <a:srgbClr val="000000"/>
                      </a:solidFill>
                    </a:uFill>
                    <a:latin typeface="Arial"/>
                    <a:ea typeface="黑体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uFill>
                      <a:solidFill>
                        <a:srgbClr val="000000"/>
                      </a:solidFill>
                    </a:uFill>
                    <a:latin typeface="Arial"/>
                    <a:ea typeface="黑体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uFill>
                      <a:solidFill>
                        <a:srgbClr val="000000"/>
                      </a:solidFill>
                    </a:uFill>
                    <a:latin typeface="Arial"/>
                    <a:ea typeface="黑体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uFill>
                      <a:solidFill>
                        <a:srgbClr val="000000"/>
                      </a:solidFill>
                    </a:uFill>
                    <a:latin typeface="Arial"/>
                    <a:ea typeface="黑体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uFill>
                      <a:solidFill>
                        <a:srgbClr val="000000"/>
                      </a:solidFill>
                    </a:uFill>
                    <a:latin typeface="Arial"/>
                    <a:ea typeface="黑体"/>
                    <a:cs typeface="+mn-cs"/>
                  </a:defRPr>
                </a:lvl9pPr>
              </a:lstStyle>
              <a:p>
                <a:pPr marL="0" algn="l" defTabSz="914400">
                  <a:defRPr sz="18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2000" b="1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教学改革的推进与创新</a:t>
                </a:r>
                <a:endParaRPr lang="en-US" sz="2000" b="1">
                  <a:solidFill>
                    <a:schemeClr val="tx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</p:grpSp>
      </p:grp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50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7200"/>
              <a:t>教学主管的角色与职责</a:t>
            </a:r>
            <a:endParaRPr/>
          </a:p>
        </p:txBody>
      </p:sp>
      <p:sp>
        <p:nvSpPr>
          <p:cNvPr id="251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54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255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256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教学主管是学校的教学管理部门负责人</a:t>
                </a:r>
                <a:endParaRPr/>
              </a:p>
            </p:txBody>
          </p:sp>
          <p:sp>
            <p:nvSpPr>
              <p:cNvPr id="257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负责制定和执行教学计划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负责监控教学质量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负责教学资源的整合与管理</a:t>
                </a:r>
                <a:endParaRPr/>
              </a:p>
            </p:txBody>
          </p:sp>
        </p:grpSp>
        <p:grpSp>
          <p:nvGrpSpPr>
            <p:cNvPr id="258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259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教学主管是学校教学工作的核心人物</a:t>
                </a:r>
                <a:endParaRPr/>
              </a:p>
            </p:txBody>
          </p:sp>
          <p:sp>
            <p:nvSpPr>
              <p:cNvPr id="260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需要与教师、学生、家长等多方沟通协作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需要对教学团队进行培训与指导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需要推进教学改革与创新</a:t>
                </a:r>
                <a:endParaRPr/>
              </a:p>
            </p:txBody>
          </p:sp>
        </p:grpSp>
        <p:grpSp>
          <p:nvGrpSpPr>
            <p:cNvPr id="261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62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教学主管是学校教学水平的直接体现</a:t>
                </a:r>
                <a:endParaRPr/>
              </a:p>
            </p:txBody>
          </p:sp>
          <p:sp>
            <p:nvSpPr>
              <p:cNvPr id="263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需要关注教学质量的提升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需要关注教学资源的更新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需要关注教学团队的建设与发展</a:t>
                </a:r>
                <a:endParaRPr/>
              </a:p>
            </p:txBody>
          </p:sp>
        </p:grpSp>
      </p:grpSp>
      <p:sp>
        <p:nvSpPr>
          <p:cNvPr id="26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教学主管在组织结构中的定位与作用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66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67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268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26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根据学校整体教学目标制定教学计划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确保教学计划的实施与监控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根据需要对教学计划进行调整与优化</a:t>
                </a:r>
                <a:endParaRPr/>
              </a:p>
            </p:txBody>
          </p:sp>
          <p:sp>
            <p:nvSpPr>
              <p:cNvPr id="27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制定和执行教学计划</a:t>
                </a:r>
                <a:endParaRPr/>
              </a:p>
            </p:txBody>
          </p:sp>
        </p:grpSp>
        <p:grpSp>
          <p:nvGrpSpPr>
            <p:cNvPr id="271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27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采用多种方法对教学质量进行监控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及时发现并解决教学质量问题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促进教学质量的提升</a:t>
                </a:r>
                <a:endParaRPr/>
              </a:p>
            </p:txBody>
          </p:sp>
          <p:sp>
            <p:nvSpPr>
              <p:cNvPr id="273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监控教学质量</a:t>
                </a:r>
                <a:endParaRPr/>
              </a:p>
            </p:txBody>
          </p:sp>
        </p:grpSp>
        <p:grpSp>
          <p:nvGrpSpPr>
            <p:cNvPr id="274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75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对教学资源进行整合与共享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对教学资源进行管理与维护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对教学资源进行创新与拓展</a:t>
                </a:r>
                <a:endParaRPr/>
              </a:p>
            </p:txBody>
          </p:sp>
          <p:sp>
            <p:nvSpPr>
              <p:cNvPr id="276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教学资源的整合与管理</a:t>
                </a:r>
                <a:endParaRPr/>
              </a:p>
            </p:txBody>
          </p:sp>
        </p:grpSp>
      </p:grpSp>
      <p:pic>
        <p:nvPicPr>
          <p:cNvPr id="277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78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79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80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8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教学主管的主要工作职责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2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83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84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85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与教师的沟通协作</a:t>
                </a:r>
                <a:endParaRPr/>
              </a:p>
            </p:txBody>
          </p:sp>
          <p:sp>
            <p:nvSpPr>
              <p:cNvPr id="286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了解教师的教学需求和困难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提供教师培训与指导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鼓励教师进行教学改革与创新</a:t>
                </a:r>
                <a:endParaRPr/>
              </a:p>
            </p:txBody>
          </p:sp>
        </p:grpSp>
        <p:grpSp>
          <p:nvGrpSpPr>
            <p:cNvPr id="287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88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与学生的沟通协作</a:t>
                </a:r>
                <a:endParaRPr/>
              </a:p>
            </p:txBody>
          </p:sp>
          <p:sp>
            <p:nvSpPr>
              <p:cNvPr id="289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了解学生的学习需求和困难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提供学生学习指导与帮助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鼓励学生积极参与教学改革与创新</a:t>
                </a:r>
                <a:endParaRPr/>
              </a:p>
            </p:txBody>
          </p:sp>
        </p:grpSp>
        <p:grpSp>
          <p:nvGrpSpPr>
            <p:cNvPr id="290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91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与家长的沟通协作</a:t>
                </a:r>
                <a:endParaRPr/>
              </a:p>
            </p:txBody>
          </p:sp>
          <p:sp>
            <p:nvSpPr>
              <p:cNvPr id="292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了解家长的教育需求和期望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提供家长教育指导与帮助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鼓励家长参与学校教学改革与创新</a:t>
                </a:r>
                <a:endParaRPr/>
              </a:p>
            </p:txBody>
          </p:sp>
        </p:grpSp>
      </p:grpSp>
      <p:pic>
        <p:nvPicPr>
          <p:cNvPr id="293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9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教学主管与教师、学生、家长等的沟通协作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95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96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97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8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99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7200"/>
              <a:t>教学计划的制定与实施</a:t>
            </a:r>
            <a:endParaRPr/>
          </a:p>
        </p:txBody>
      </p:sp>
      <p:sp>
        <p:nvSpPr>
          <p:cNvPr id="300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0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02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4" r="2187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grpSp>
        <p:nvGrpSpPr>
          <p:cNvPr id="303" name="Group 3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63829" y="1509487"/>
            <a:ext cx="4625399" cy="4790307"/>
            <a:chOff x="763829" y="1509487"/>
            <a:chExt cx="4625399" cy="4790307"/>
          </a:xfrm>
        </p:grpSpPr>
        <p:grpSp>
          <p:nvGrpSpPr>
            <p:cNvPr id="304" name="Group 365"/>
            <p:cNvGrpSpPr/>
            <p:nvPr/>
          </p:nvGrpSpPr>
          <p:grpSpPr>
            <a:xfrm>
              <a:off x="763829" y="1509487"/>
              <a:ext cx="4625399" cy="1544525"/>
              <a:chOff x="763829" y="1509487"/>
              <a:chExt cx="4625399" cy="1544525"/>
            </a:xfrm>
          </p:grpSpPr>
          <p:sp>
            <p:nvSpPr>
              <p:cNvPr id="305" name="AutoShape 2"/>
              <p:cNvSpPr/>
              <p:nvPr/>
            </p:nvSpPr>
            <p:spPr>
              <a:xfrm>
                <a:off x="763829" y="1628258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2028557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以学校整体教学目标为导向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充分考虑学生的兴趣和需求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注重培养学生的综合素质和能力</a:t>
                </a:r>
                <a:endParaRPr/>
              </a:p>
            </p:txBody>
          </p:sp>
          <p:sp>
            <p:nvSpPr>
              <p:cNvPr id="30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1509487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教学计划的制定原则</a:t>
                </a:r>
                <a:endParaRPr/>
              </a:p>
            </p:txBody>
          </p:sp>
        </p:grpSp>
        <p:grpSp>
          <p:nvGrpSpPr>
            <p:cNvPr id="308" name="Group 369"/>
            <p:cNvGrpSpPr/>
            <p:nvPr/>
          </p:nvGrpSpPr>
          <p:grpSpPr>
            <a:xfrm>
              <a:off x="763829" y="3118831"/>
              <a:ext cx="4625399" cy="1544525"/>
              <a:chOff x="763829" y="3118831"/>
              <a:chExt cx="4625399" cy="1544525"/>
            </a:xfrm>
          </p:grpSpPr>
          <p:sp>
            <p:nvSpPr>
              <p:cNvPr id="309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3637901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采用目标导向的方法制定教学计划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结合课程标准和教材内容制定教学计划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借鉴先进的教学理念和方法制定教学计划</a:t>
                </a:r>
                <a:endParaRPr/>
              </a:p>
            </p:txBody>
          </p:sp>
          <p:sp>
            <p:nvSpPr>
              <p:cNvPr id="310" name="TextBox 7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3118831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教学计划的制定方法</a:t>
                </a:r>
                <a:endParaRPr/>
              </a:p>
            </p:txBody>
          </p:sp>
          <p:sp>
            <p:nvSpPr>
              <p:cNvPr id="311" name="AutoShape 10"/>
              <p:cNvSpPr/>
              <p:nvPr/>
            </p:nvSpPr>
            <p:spPr>
              <a:xfrm>
                <a:off x="763829" y="3237602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312" name="Group 373"/>
            <p:cNvGrpSpPr/>
            <p:nvPr/>
          </p:nvGrpSpPr>
          <p:grpSpPr>
            <a:xfrm>
              <a:off x="763829" y="4755268"/>
              <a:ext cx="4625399" cy="1544526"/>
              <a:chOff x="763829" y="4755268"/>
              <a:chExt cx="4625399" cy="1544526"/>
            </a:xfrm>
          </p:grpSpPr>
          <p:sp>
            <p:nvSpPr>
              <p:cNvPr id="313" name="TextBox 8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5274339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明确教学目标和要求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制定教学内容和进度安排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设计教学方法和评价方式</a:t>
                </a:r>
                <a:endParaRPr/>
              </a:p>
            </p:txBody>
          </p:sp>
          <p:sp>
            <p:nvSpPr>
              <p:cNvPr id="314" name="TextBox 9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4755268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教学计划的制定流程</a:t>
                </a:r>
                <a:endParaRPr/>
              </a:p>
            </p:txBody>
          </p:sp>
          <p:sp>
            <p:nvSpPr>
              <p:cNvPr id="315" name="AutoShape 11"/>
              <p:cNvSpPr/>
              <p:nvPr/>
            </p:nvSpPr>
            <p:spPr>
              <a:xfrm>
                <a:off x="763829" y="4874039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31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教学计划的制定原则与方法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1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1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教学计划的实施与监控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1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320" name="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321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教学计划的实施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将教学计划落实到课堂教学中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定期检查教学计划的执行情况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鼓励教师创新教学方法，提高教学效果</a:t>
                </a:r>
                <a:endParaRPr/>
              </a:p>
            </p:txBody>
          </p:sp>
          <p:pic>
            <p:nvPicPr>
              <p:cNvPr id="32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325" name="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326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教学计划的监控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采用多种方法对教学计划进行监控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及时发现问题，进行调整与优化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保证教学计划的顺利实施</a:t>
                </a:r>
                <a:endParaRPr/>
              </a:p>
            </p:txBody>
          </p:sp>
          <p:pic>
            <p:nvPicPr>
              <p:cNvPr id="32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330" name="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331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教学计划的评价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对教学计划的实施效果进行评价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分析教学计划的优势与不足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为教学计划的调整与优化提供依据</a:t>
                </a:r>
                <a:endParaRPr/>
              </a:p>
            </p:txBody>
          </p:sp>
          <p:pic>
            <p:nvPicPr>
              <p:cNvPr id="33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8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9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10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1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教学计划的调整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2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根据学校整体教学目标和市场需求进行调整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根据学生的兴趣和需求进行调整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根据教学资源的实际情况进行调整</a:t>
                </a:r>
                <a:endParaRPr/>
              </a:p>
            </p:txBody>
          </p:sp>
          <p:sp>
            <p:nvSpPr>
              <p:cNvPr id="13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4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1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教学计划的优化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6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优化教学内容和进度安排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优化教学方法和评价方式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优化教学资源的使用和管理</a:t>
                </a:r>
                <a:endParaRPr/>
              </a:p>
            </p:txBody>
          </p:sp>
          <p:sp>
            <p:nvSpPr>
              <p:cNvPr id="17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8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1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教学计划的持续改进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0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不断总结经验，完善教学计划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及时发现并解决教学过程中的问题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促进教学质量的持续提升</a:t>
                </a:r>
                <a:endParaRPr/>
              </a:p>
            </p:txBody>
          </p:sp>
          <p:sp>
            <p:nvSpPr>
              <p:cNvPr id="21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教学计划的调整与优化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4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7200"/>
              <a:t>教学质量的监控与提升</a:t>
            </a:r>
            <a:endParaRPr/>
          </a:p>
        </p:txBody>
      </p:sp>
      <p:sp>
        <p:nvSpPr>
          <p:cNvPr id="25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教学质量监控的方法与工具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9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教学质量监控的方法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采用定期检查、随机抽查等方式进行监控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通过听课、评课、问卷调查等方法进行监控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利用现代信息技术进行教学质量监控</a:t>
                </a:r>
                <a:endParaRPr/>
              </a:p>
            </p:txBody>
          </p:sp>
          <p:pic>
            <p:nvPicPr>
              <p:cNvPr id="3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4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教学质量监控的工具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制定教学质量监控标准和指标体系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建立教学质量监控信息平台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建立教学质量监控反馈机制</a:t>
                </a:r>
                <a:endParaRPr/>
              </a:p>
            </p:txBody>
          </p:sp>
          <p:pic>
            <p:nvPicPr>
              <p:cNvPr id="3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4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4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4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4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教学质量问题的识别</a:t>
                </a:r>
                <a:endParaRPr/>
              </a:p>
            </p:txBody>
          </p:sp>
          <p:sp>
            <p:nvSpPr>
              <p:cNvPr id="4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通过数据分析、教师反馈等方式识别教学质量问题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关注学生学业成绩、满意度等方面的信息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关注教学改革与创新的效果</a:t>
                </a:r>
                <a:endParaRPr/>
              </a:p>
            </p:txBody>
          </p:sp>
          <p:sp>
            <p:nvSpPr>
              <p:cNvPr id="4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4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4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5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教学问题的改进</a:t>
                </a:r>
                <a:endParaRPr/>
              </a:p>
            </p:txBody>
          </p:sp>
          <p:sp>
            <p:nvSpPr>
              <p:cNvPr id="5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针对教学质量问题制定改进措施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督促教师落实改进措施，提高教学质量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定期对改进效果进行评估和反馈</a:t>
                </a:r>
                <a:endParaRPr/>
              </a:p>
            </p:txBody>
          </p:sp>
          <p:sp>
            <p:nvSpPr>
              <p:cNvPr id="5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5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教学质量问题的识别与改进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https://d.book118.com/788113040066006041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blue">
      <a:dk1>
        <a:srgbClr val="000000"/>
      </a:dk1>
      <a:lt1>
        <a:srgbClr val="FFFFFF"/>
      </a:lt1>
      <a:dk2>
        <a:srgbClr val="262C32"/>
      </a:dk2>
      <a:lt2>
        <a:srgbClr val="E7F3F7"/>
      </a:lt2>
      <a:accent1>
        <a:srgbClr val="3087D5"/>
      </a:accent1>
      <a:accent2>
        <a:srgbClr val="A3DBFA"/>
      </a:accent2>
      <a:accent3>
        <a:srgbClr val="5DB1F7"/>
      </a:accent3>
      <a:accent4>
        <a:srgbClr val="2270C9"/>
      </a:accent4>
      <a:accent5>
        <a:srgbClr val="67A1F9"/>
      </a:accent5>
      <a:accent6>
        <a:srgbClr val="466DD1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教学主管工作计划及实施策略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2024-09-20T08:00:37.897</cp:lastPrinted>
  <dcterms:created xsi:type="dcterms:W3CDTF">2024-09-20T00:00:37Z</dcterms:created>
  <dcterms:modified xsi:type="dcterms:W3CDTF">2024-09-20T00:00:39Z</dcterms:modified>
</cp:coreProperties>
</file>