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AUEMDU+MS-UIGothic"/>
      <p:regular r:id="rId17"/>
    </p:embeddedFont>
    <p:embeddedFont>
      <p:font typeface="HPMBNS+EHQOHA+ArialMT"/>
      <p:regular r:id="rId18"/>
    </p:embeddedFont>
    <p:embeddedFont>
      <p:font typeface="JFOPQD+HQEECM+MicrosoftYaHei-Bold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221E2-C552-4F6B-AD67-DB7FDB9AF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6E211-2980-46B2-A92A-16507CC23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185D7-DF11-4D77-9660-49351C65B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7E396-0D4C-4571-AC90-16095B9DE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5E25A8-A538-42D0-A4BC-655D19AF6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5D4C18-AD0E-49F8-A717-D33E84D27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55B68-15A5-4A90-8E93-E8004251F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63CC2-B6E3-4B5E-B34C-E6BBAD442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5021D-529B-45C3-84BA-D941CF2A3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7B1EF-8960-4FED-AFDC-EA6E1BC4D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49343-5B3F-4F90-A383-C5B6EB306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40650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AUEMDU+MS-UIGothic"/>
                <a:cs typeface="AUEMDU+MS-UIGothic"/>
              </a:rPr>
              <a:t>留住核心人才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AUEMDU+MS-UIGothic"/>
                <a:cs typeface="AUEMD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HPMBNS+EHQOHA+ArialMT"/>
                <a:cs typeface="HPMBNS+EHQOH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UEMDU+MS-UIGothic"/>
                <a:cs typeface="AUEMDU+MS-UIGothic"/>
              </a:rPr>
              <a:t>核心人才的重要性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HPMBNS+EHQOHA+ArialMT"/>
                <a:cs typeface="HPMBNS+EHQOH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UEMDU+MS-UIGothic"/>
                <a:cs typeface="AUEMDU+MS-UIGothic"/>
              </a:rPr>
              <a:t>留住核心人才的策略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4439861" cy="188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HPMBNS+EHQOHA+ArialMT"/>
                <a:cs typeface="HPMBNS+EHQOH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UEMDU+MS-UIGothic"/>
                <a:cs typeface="AUEMDU+MS-UIGothic"/>
              </a:rPr>
              <a:t>留住核心人才的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AUEMDU+MS-UIGothic"/>
                <a:cs typeface="AUEMDU+MS-UIGothic"/>
              </a:rPr>
              <a:t>践案例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HPMBNS+EHQOHA+ArialMT"/>
                <a:cs typeface="HPMBNS+EHQOH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UEMDU+MS-UIGothic"/>
                <a:cs typeface="AUEMDU+MS-UIGothic"/>
              </a:rPr>
              <a:t>留住核心人才的挑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960E"/>
                </a:solidFill>
                <a:latin typeface="AUEMDU+MS-UIGothic"/>
                <a:cs typeface="AUEMDU+MS-UIGothic"/>
              </a:rPr>
              <a:t>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FF960E"/>
                </a:solidFill>
                <a:latin typeface="AUEMDU+MS-UIGothic"/>
                <a:cs typeface="AUEMDU+MS-UIGothic"/>
              </a:rPr>
              <a:t>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HPMBNS+EHQOHA+ArialMT"/>
                <a:cs typeface="HPMBNS+EHQOH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UEMDU+MS-UIGothic"/>
                <a:cs typeface="AUEMDU+MS-UIGothic"/>
              </a:rPr>
              <a:t>留住核心人才的未来展望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FF960E"/>
                </a:solidFill>
                <a:latin typeface="AUEMDU+MS-UIGothic"/>
                <a:cs typeface="AUEMDU+MS-UIGothic"/>
              </a:rPr>
              <a:t>目</a:t>
            </a:r>
            <a:r>
              <a:rPr sz="9200">
                <a:solidFill>
                  <a:srgbClr val="FF960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JFOPQD+HQEECM+MicrosoftYaHei-Bold"/>
                <a:cs typeface="JFOPQD+HQEECM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AUEMDU+MS-UIGothic"/>
                <a:cs typeface="AUEMDU+MS-UIGothic"/>
              </a:rPr>
              <a:t>核心人才的重要性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的价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核心人才是企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最宝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源，他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们拥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有独特的能力和知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业创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造巨大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核心人才是企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业创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新和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展的源泉，他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新思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技能能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不断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8131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核心人才是企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业稳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定和持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展的保障，他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定性能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业发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展的推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核心人才是企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施的关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将企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为实际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和成果。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核心人才是企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争力和市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核心人才是企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业变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革和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新的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者，他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断适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场变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提升的源泉，他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的能力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09490" y="520038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献能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提升企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地位。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业竞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争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优势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核心人才的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有是企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的重要来源，他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能力和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使企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在行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先地位。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核心人才的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定性和忠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度直接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核心人才的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新能力是企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新思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技能能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业创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造独特的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争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18354" y="4623172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影响到企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争力和市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的流失可能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业带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来巨大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AUEMDU+MS-UIGothic"/>
                <a:cs typeface="AUEMDU+MS-UIGothic"/>
              </a:rPr>
              <a:t>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JFOPQD+HQEECM+MicrosoftYaHei-Bold"/>
                <a:cs typeface="JFOPQD+HQEECM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AUEMDU+MS-UIGothic"/>
                <a:cs typeface="AUEMDU+MS-UIGothic"/>
              </a:rPr>
              <a:t>留住核心人才的策略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建立良好的企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D390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FFFFFF"/>
                </a:solidFill>
                <a:latin typeface="AUEMDU+MS-UIGothic"/>
                <a:cs typeface="AUEMDU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良好的企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文化是留住核心人才的关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，它能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增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强员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的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属感和忠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7967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建立以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核心的企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文化，倡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尊重、信任、合作和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共享的价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极向上的工作氛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让员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工感受到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和支持。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D3900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8D3900"/>
                </a:solidFill>
                <a:latin typeface="AUEMDU+MS-UIGothic"/>
                <a:cs typeface="AUEMDU+MS-UIGothic"/>
              </a:rPr>
              <a:t>描述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文化的建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需要从高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做起，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领导层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的言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身教和身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体力行是塑造良好企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文化的关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FFFFFF"/>
                </a:solidFill>
                <a:latin typeface="AUEMDU+MS-UIGothic"/>
                <a:cs typeface="AUEMDU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企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业领导应积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极参与企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文化的建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，通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自身的言行来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企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的价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和理念，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为员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工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树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立榜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8D3900"/>
                </a:solidFill>
                <a:latin typeface="AUEMDU+MS-UIGothic"/>
                <a:cs typeface="AUEMD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提供有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争力的薪酬福利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77534" y="1524293"/>
            <a:ext cx="1209675" cy="10599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240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351E00"/>
                </a:solidFill>
                <a:latin typeface="SimSun"/>
                <a:cs typeface="SimSun"/>
              </a:rPr>
              <a:t>输</a:t>
            </a:r>
            <a:r>
              <a:rPr sz="2100">
                <a:solidFill>
                  <a:srgbClr val="351E00"/>
                </a:solidFill>
                <a:latin typeface="AUEMDU+MS-UIGothic"/>
                <a:cs typeface="AUEMDU+MS-UIGothic"/>
              </a:rPr>
              <a:t>入</a:t>
            </a:r>
          </a:p>
          <a:p>
            <a:pPr marL="152400" marR="0">
              <a:lnSpc>
                <a:spcPts val="2019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351E00"/>
                </a:solidFill>
                <a:latin typeface="SimSun"/>
                <a:cs typeface="SimSun"/>
              </a:rPr>
              <a:t>标题</a:t>
            </a:r>
          </a:p>
          <a:p>
            <a:pPr marL="0" marR="0">
              <a:lnSpc>
                <a:spcPts val="1364"/>
              </a:lnSpc>
              <a:spcBef>
                <a:spcPct val="0"/>
              </a:spcBef>
              <a:spcAft>
                <a:spcPct val="0"/>
              </a:spcAft>
            </a:pPr>
            <a:r>
              <a:rPr sz="16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50">
                <a:solidFill>
                  <a:srgbClr val="FFFFFF"/>
                </a:solidFill>
                <a:latin typeface="AUEMDU+MS-UIGothic"/>
                <a:cs typeface="AUEMDU+MS-UIGothic"/>
              </a:rPr>
              <a:t>描述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46195" y="3548129"/>
            <a:ext cx="942975" cy="523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50"/>
              </a:lnSpc>
              <a:spcBef>
                <a:spcPct val="0"/>
              </a:spcBef>
              <a:spcAft>
                <a:spcPct val="0"/>
              </a:spcAft>
            </a:pPr>
            <a:r>
              <a:rPr sz="16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13040" y="3548129"/>
            <a:ext cx="942975" cy="523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50"/>
              </a:lnSpc>
              <a:spcBef>
                <a:spcPct val="0"/>
              </a:spcBef>
              <a:spcAft>
                <a:spcPct val="0"/>
              </a:spcAft>
            </a:pPr>
            <a:r>
              <a:rPr sz="16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77534" y="5141345"/>
            <a:ext cx="1152525" cy="523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50"/>
              </a:lnSpc>
              <a:spcBef>
                <a:spcPct val="0"/>
              </a:spcBef>
              <a:spcAft>
                <a:spcPct val="0"/>
              </a:spcAft>
            </a:pPr>
            <a:r>
              <a:rPr sz="16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50">
                <a:solidFill>
                  <a:srgbClr val="FFFFFF"/>
                </a:solidFill>
                <a:latin typeface="AUEMDU+MS-UIGothic"/>
                <a:cs typeface="AUEMDU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制定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职业发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展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4025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7690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91379" y="172693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帮助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工制定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展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划，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为员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工提供成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展的机会，是留住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91379" y="20012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核心人才的重要措施之一。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60265" y="25818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76900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C76900"/>
                </a:solidFill>
                <a:latin typeface="AUEMDU+MS-UIGothic"/>
                <a:cs typeface="AUEMDU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91379" y="3094728"/>
            <a:ext cx="64986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了解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工的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职业兴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趣和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展需求，提供个性化的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展指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和培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划，帮助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工提升技能和能力，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个人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的最大化。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60265" y="395023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7690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91379" y="4463153"/>
            <a:ext cx="64986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展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划的制定需要与企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略目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相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合，确保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工的个人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展与企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展相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相成。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60265" y="531802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76900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C76900"/>
                </a:solidFill>
                <a:latin typeface="AUEMDU+MS-UIGothic"/>
                <a:cs typeface="AUEMDU+MS-UIGothic"/>
              </a:rPr>
              <a:t>描述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691379" y="5830943"/>
            <a:ext cx="64986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将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工的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展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划与企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展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略相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合，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为员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工提供更多的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展机会和空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，增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强员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工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同感和忠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60001"/>
                </a:solidFill>
                <a:latin typeface="AUEMDU+MS-UIGothic"/>
                <a:cs typeface="AUEMDU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化内部培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和提升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95755" y="3227609"/>
            <a:ext cx="11493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80204" y="322760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FDFD"/>
                </a:solidFill>
                <a:latin typeface="AUEMDU+MS-UIGothic"/>
                <a:cs typeface="AUEMDU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83425" y="322760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18040" y="322760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FDFD"/>
                </a:solidFill>
                <a:latin typeface="AUEMDU+MS-UIGothic"/>
                <a:cs typeface="AUEMDU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施股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激励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FF960E"/>
                </a:solidFill>
                <a:latin typeface="AUEMDU+MS-UIGothic"/>
                <a:cs typeface="AUEMDU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67000" y="111940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25205" y="2098580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771B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771B"/>
                </a:solidFill>
                <a:latin typeface="AUEMDU+MS-UIGothic"/>
                <a:cs typeface="AUEMDU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67000" y="37533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79815" y="45122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771B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771B"/>
                </a:solidFill>
                <a:latin typeface="AUEMDU+MS-UIGothic"/>
                <a:cs typeface="AUEMDU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https://d.book118.com/788114065030006042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AUEMDU+MS-UIGothic</vt:lpstr>
      <vt:lpstr>SimSun</vt:lpstr>
      <vt:lpstr>HPMBNS+EHQOHA+ArialMT</vt:lpstr>
      <vt:lpstr>Times New Roman</vt:lpstr>
      <vt:lpstr>JFOPQD+HQEECM+MicrosoftYaHei-Bold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2024-09-21T06:25:06.118</cp:lastPrinted>
  <dcterms:created xsi:type="dcterms:W3CDTF">2024-09-20T22:25:06Z</dcterms:created>
  <dcterms:modified xsi:type="dcterms:W3CDTF">2024-09-20T22:25:07Z</dcterms:modified>
</cp:coreProperties>
</file>