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IGWOTN+MS-UIGothic"/>
      <p:regular r:id="rId15"/>
    </p:embeddedFont>
    <p:embeddedFont>
      <p:font typeface="PRULKT+KFCEHG+ArialMT"/>
      <p:regular r:id="rId16"/>
    </p:embeddedFont>
    <p:embeddedFont>
      <p:font typeface="TPCMFM+PMEPBJ+MicrosoftYaHei-Bold"/>
      <p:regular r:id="rId17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F8B427-1B7D-4FAB-9998-996F90C15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C2ADC0-956C-4B81-90B3-023DAF894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4C011C-5E5F-4DEE-A4B3-50407FD99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BB5885-A1E6-4D37-BB9D-1ADD0207A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E1B93D-09F0-4B62-90F6-D414B05F0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C157A1-D775-4492-BC29-7C38C007F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831A1E-CBAF-497A-9066-E8AAE1284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4765A9-BFE6-4696-8759-6917ACD01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7DA799-8A7E-4822-94DA-E5CA84193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BDEE8-94F2-47A9-82E2-C3CFC02B9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CE00BB-A76E-41BC-A276-09BAA5D9E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1502314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67075" y="2772295"/>
            <a:ext cx="660082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买</a:t>
            </a:r>
            <a:r>
              <a:rPr sz="4950">
                <a:solidFill>
                  <a:srgbClr val="CB3600"/>
                </a:solidFill>
                <a:latin typeface="IGWOTN+MS-UIGothic"/>
                <a:cs typeface="IGWOTN+MS-UIGothic"/>
              </a:rPr>
              <a:t>壳上市的成本</a:t>
            </a: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CB3600"/>
                </a:solidFill>
                <a:latin typeface="IGWOTN+MS-UIGothic"/>
                <a:cs typeface="IGWOTN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99514" y="950412"/>
            <a:ext cx="25336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CB3600"/>
                </a:solidFill>
                <a:latin typeface="IGWOTN+MS-UIGothic"/>
                <a:cs typeface="IGWOTN+MS-UIGothic"/>
              </a:rPr>
              <a:t>目</a:t>
            </a:r>
            <a:r>
              <a:rPr sz="5700">
                <a:solidFill>
                  <a:srgbClr val="CB3600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92979" y="1233995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PRULKT+KFCEHG+ArialMT"/>
                <a:cs typeface="PRULKT+KFCEHG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买</a:t>
            </a:r>
            <a:r>
              <a:rPr sz="2400">
                <a:solidFill>
                  <a:srgbClr val="8C1610"/>
                </a:solidFill>
                <a:latin typeface="IGWOTN+MS-UIGothic"/>
                <a:cs typeface="IGWOTN+MS-UIGothic"/>
              </a:rPr>
              <a:t>壳上市概述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92979" y="1830260"/>
            <a:ext cx="3404660" cy="2572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PRULKT+KFCEHG+ArialMT"/>
                <a:cs typeface="PRULKT+KFCEHG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买</a:t>
            </a:r>
            <a:r>
              <a:rPr sz="2400">
                <a:solidFill>
                  <a:srgbClr val="8C1610"/>
                </a:solidFill>
                <a:latin typeface="IGWOTN+MS-UIGothic"/>
                <a:cs typeface="IGWOTN+MS-UIGothic"/>
              </a:rPr>
              <a:t>壳上市的成本构成</a:t>
            </a:r>
          </a:p>
          <a:p>
            <a:pPr marL="0" marR="0">
              <a:lnSpc>
                <a:spcPts val="2552"/>
              </a:lnSpc>
              <a:spcBef>
                <a:spcPts val="2092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PRULKT+KFCEHG+ArialMT"/>
                <a:cs typeface="PRULKT+KFCEHG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买</a:t>
            </a:r>
            <a:r>
              <a:rPr sz="2400">
                <a:solidFill>
                  <a:srgbClr val="8C1610"/>
                </a:solidFill>
                <a:latin typeface="IGWOTN+MS-UIGothic"/>
                <a:cs typeface="IGWOTN+MS-UIGothic"/>
              </a:rPr>
              <a:t>壳上市的成本控制</a:t>
            </a:r>
          </a:p>
          <a:p>
            <a:pPr marL="0" marR="0">
              <a:lnSpc>
                <a:spcPts val="2552"/>
              </a:lnSpc>
              <a:spcBef>
                <a:spcPts val="2142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PRULKT+KFCEHG+ArialMT"/>
                <a:cs typeface="PRULKT+KFCEHG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买</a:t>
            </a:r>
            <a:r>
              <a:rPr sz="2400">
                <a:solidFill>
                  <a:srgbClr val="8C1610"/>
                </a:solidFill>
                <a:latin typeface="IGWOTN+MS-UIGothic"/>
                <a:cs typeface="IGWOTN+MS-UIGothic"/>
              </a:rPr>
              <a:t>壳上市的案例分析</a:t>
            </a:r>
          </a:p>
          <a:p>
            <a:pPr marL="0" marR="0">
              <a:lnSpc>
                <a:spcPts val="2552"/>
              </a:lnSpc>
              <a:spcBef>
                <a:spcPts val="2142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PRULKT+KFCEHG+ArialMT"/>
                <a:cs typeface="PRULKT+KFCEHG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结论</a:t>
            </a:r>
            <a:r>
              <a:rPr sz="2400">
                <a:solidFill>
                  <a:srgbClr val="8C1610"/>
                </a:solidFill>
                <a:latin typeface="IGWOTN+MS-UIGothic"/>
                <a:cs typeface="IGWOTN+MS-UIGothic"/>
              </a:rPr>
              <a:t>与建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TPCMFM+PMEPBJ+MicrosoftYaHei-Bold"/>
                <a:cs typeface="TPCMFM+PMEPBJ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买</a:t>
            </a:r>
            <a:r>
              <a:rPr sz="4500">
                <a:solidFill>
                  <a:srgbClr val="982900"/>
                </a:solidFill>
                <a:latin typeface="IGWOTN+MS-UIGothic"/>
                <a:cs typeface="IGWOTN+MS-UIGothic"/>
              </a:rPr>
              <a:t>壳上市概述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买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壳上市的定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TPCMFM+PMEPBJ+MicrosoftYaHei-Bold"/>
                <a:cs typeface="TPCMFM+PMEPBJ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买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壳上市是指非上市公司通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过购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买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一家已上市公司的股份，从而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得其上市地位，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实现间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接上市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的目的。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TPCMFM+PMEPBJ+MicrosoftYaHei-Bold"/>
                <a:cs typeface="TPCMFM+PMEPBJ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买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壳上市是一种常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本运作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手段，能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帮助企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快速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本市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，提高融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能力和品牌知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名度。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买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壳上市的流程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03979" y="170878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35735"/>
                </a:solidFill>
                <a:latin typeface="SimSun"/>
                <a:cs typeface="SimSun"/>
              </a:rPr>
              <a:t>协</a:t>
            </a:r>
            <a:r>
              <a:rPr sz="1550" spc="25">
                <a:solidFill>
                  <a:srgbClr val="F35735"/>
                </a:solidFill>
                <a:latin typeface="IGWOTN+MS-UIGothic"/>
                <a:cs typeface="IGWOTN+MS-UIGothic"/>
              </a:rPr>
              <a:t>商并</a:t>
            </a:r>
            <a:r>
              <a:rPr sz="1550" spc="25">
                <a:solidFill>
                  <a:srgbClr val="F35735"/>
                </a:solidFill>
                <a:latin typeface="SimSun"/>
                <a:cs typeface="SimSun"/>
              </a:rPr>
              <a:t>购</a:t>
            </a:r>
            <a:r>
              <a:rPr sz="1550" spc="25">
                <a:solidFill>
                  <a:srgbClr val="F35735"/>
                </a:solidFill>
                <a:latin typeface="IGWOTN+MS-UIGothic"/>
                <a:cs typeface="IGWOTN+MS-UIGothic"/>
              </a:rPr>
              <a:t>条件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8925" y="170878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7185"/>
                </a:solidFill>
                <a:latin typeface="SimSun"/>
                <a:cs typeface="SimSun"/>
              </a:rPr>
              <a:t>资产</a:t>
            </a:r>
            <a:r>
              <a:rPr sz="1550" spc="25">
                <a:solidFill>
                  <a:srgbClr val="FF7185"/>
                </a:solidFill>
                <a:latin typeface="IGWOTN+MS-UIGothic"/>
                <a:cs typeface="IGWOTN+MS-UIGothic"/>
              </a:rPr>
              <a:t>注入与整合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03979" y="2163298"/>
            <a:ext cx="2760345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与壳公司股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东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就并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条件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商，包括并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价格、股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比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例、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资产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注入等。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233534" y="2163298"/>
            <a:ext cx="2760345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将自身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优质资产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注入到壳公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司中，并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资产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业务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和管理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等方面的整合。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60525" y="3680976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TPCMFM+PMEPBJ+MicrosoftYaHei-Bold"/>
                <a:cs typeface="TPCMFM+PMEPBJ+MicrosoftYaHei-Bold"/>
              </a:rPr>
              <a:t>01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45304" y="3680340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TPCMFM+PMEPBJ+MicrosoftYaHei-Bold"/>
                <a:cs typeface="TPCMFM+PMEPBJ+MicrosoftYaHei-Bold"/>
              </a:rPr>
              <a:t>02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30084" y="3680340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TPCMFM+PMEPBJ+MicrosoftYaHei-Bold"/>
                <a:cs typeface="TPCMFM+PMEPBJ+MicrosoftYaHei-Bold"/>
              </a:rPr>
              <a:t>03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14865" y="3679706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TPCMFM+PMEPBJ+MicrosoftYaHei-Bold"/>
                <a:cs typeface="TPCMFM+PMEPBJ+MicrosoftYaHei-Bold"/>
              </a:rPr>
              <a:t>04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93164" y="429704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寻</a:t>
            </a:r>
            <a:r>
              <a:rPr sz="1550" spc="25">
                <a:solidFill>
                  <a:srgbClr val="EB554D"/>
                </a:solidFill>
                <a:latin typeface="IGWOTN+MS-UIGothic"/>
                <a:cs typeface="IGWOTN+MS-UIGothic"/>
              </a:rPr>
              <a:t>找目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标</a:t>
            </a:r>
            <a:r>
              <a:rPr sz="1550" spc="25">
                <a:solidFill>
                  <a:srgbClr val="EB554D"/>
                </a:solidFill>
                <a:latin typeface="IGWOTN+MS-UIGothic"/>
                <a:cs typeface="IGWOTN+MS-UIGothic"/>
              </a:rPr>
              <a:t>壳公司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94145" y="4297040"/>
            <a:ext cx="14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B3600"/>
                </a:solidFill>
                <a:latin typeface="IGWOTN+MS-UIGothic"/>
                <a:cs typeface="IGWOTN+MS-UIGothic"/>
              </a:rPr>
              <a:t>完成并</a:t>
            </a:r>
            <a:r>
              <a:rPr sz="1550" spc="25">
                <a:solidFill>
                  <a:srgbClr val="CB3600"/>
                </a:solidFill>
                <a:latin typeface="SimSun"/>
                <a:cs typeface="SimSun"/>
              </a:rPr>
              <a:t>购</a:t>
            </a:r>
            <a:r>
              <a:rPr sz="1550" spc="25">
                <a:solidFill>
                  <a:srgbClr val="CB3600"/>
                </a:solidFill>
                <a:latin typeface="IGWOTN+MS-UIGothic"/>
                <a:cs typeface="IGWOTN+MS-UIGothic"/>
              </a:rPr>
              <a:t>交易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88085" y="4722348"/>
            <a:ext cx="2760345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需在市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上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寻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找合适的壳公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司，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综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合考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其市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、股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权结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构、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地位等因素。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525894" y="4722348"/>
            <a:ext cx="2694109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双方达成一致后，按照相关法律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法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完成并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交易，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实现买</a:t>
            </a: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壳上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IGWOTN+MS-UIGothic"/>
                <a:cs typeface="IGWOTN+MS-UIGothic"/>
              </a:rPr>
              <a:t>市。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买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壳上市的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优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缺点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IGWOTN+MS-UIGothic"/>
                <a:cs typeface="IGWOTN+MS-UIGothic"/>
              </a:rPr>
              <a:t>快速上市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买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壳上市能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使企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快速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得上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市地位，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缩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短上市等待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IGWOTN+MS-UIGothic"/>
                <a:cs typeface="IGWOTN+MS-UIGothic"/>
              </a:rPr>
              <a:t>融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资</a:t>
            </a:r>
            <a:r>
              <a:rPr sz="1550" spc="25">
                <a:solidFill>
                  <a:srgbClr val="EB554D"/>
                </a:solidFill>
                <a:latin typeface="IGWOTN+MS-UIGothic"/>
                <a:cs typeface="IGWOTN+MS-UIGothic"/>
              </a:rPr>
              <a:t>便利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可通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过资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本市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场进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行融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提高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力和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扩张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能力。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买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壳上市的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优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缺点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IGWOTN+MS-UIGothic"/>
                <a:cs typeface="IGWOTN+MS-UIGothic"/>
              </a:rPr>
              <a:t>提高品牌知名度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上市能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帮助企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提高品牌知名度和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影响力。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IGWOTN+MS-UIGothic"/>
                <a:cs typeface="IGWOTN+MS-UIGothic"/>
              </a:rPr>
              <a:t>股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550" spc="25">
                <a:solidFill>
                  <a:srgbClr val="FFFFFF"/>
                </a:solidFill>
                <a:latin typeface="IGWOTN+MS-UIGothic"/>
                <a:cs typeface="IGWOTN+MS-UIGothic"/>
              </a:rPr>
              <a:t>融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154679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IGWOTN+MS-UIGothic"/>
                <a:cs typeface="IGWOTN+MS-UIGothic"/>
              </a:rPr>
              <a:t>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IGWOTN+MS-UIGothic"/>
                <a:cs typeface="IGWOTN+MS-UIGothic"/>
              </a:rPr>
              <a:t>可通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过发</a:t>
            </a:r>
            <a:r>
              <a:rPr sz="1350">
                <a:solidFill>
                  <a:srgbClr val="FFFFFF"/>
                </a:solidFill>
                <a:latin typeface="IGWOTN+MS-UIGothic"/>
                <a:cs typeface="IGWOTN+MS-UIGothic"/>
              </a:rPr>
              <a:t>行股票等方式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IGWOTN+MS-UIGothic"/>
                <a:cs typeface="IGWOTN+MS-UIGothic"/>
              </a:rPr>
              <a:t>行股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权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IGWOTN+MS-UIGothic"/>
                <a:cs typeface="IGWOTN+MS-UIGothic"/>
              </a:rPr>
              <a:t>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IGWOTN+MS-UIGothic"/>
                <a:cs typeface="IGWOTN+MS-UIGothic"/>
              </a:rPr>
              <a:t>，降低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财务</a:t>
            </a:r>
            <a:r>
              <a:rPr sz="1350">
                <a:solidFill>
                  <a:srgbClr val="FFFFFF"/>
                </a:solidFill>
                <a:latin typeface="IGWOTN+MS-UIGothic"/>
                <a:cs typeface="IGWOTN+MS-UIGothic"/>
              </a:rPr>
              <a:t>成本。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买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壳上市的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优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缺点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EB554D"/>
                </a:solidFill>
                <a:latin typeface="IGWOTN+MS-UIGothic"/>
                <a:cs typeface="IGWOTN+MS-UIGothic"/>
              </a:rPr>
              <a:t>并</a:t>
            </a:r>
            <a:r>
              <a:rPr sz="2000" spc="15">
                <a:solidFill>
                  <a:srgbClr val="EB554D"/>
                </a:solidFill>
                <a:latin typeface="SimSun"/>
                <a:cs typeface="SimSun"/>
              </a:rPr>
              <a:t>购风险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9388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买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壳上市涉及并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交易，存在一定的并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购风险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和整合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度。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EB554D"/>
                </a:solidFill>
                <a:latin typeface="SimSun"/>
                <a:cs typeface="SimSun"/>
              </a:rPr>
              <a:t>财务压</a:t>
            </a:r>
            <a:r>
              <a:rPr sz="2000">
                <a:solidFill>
                  <a:srgbClr val="EB554D"/>
                </a:solidFill>
                <a:latin typeface="IGWOTN+MS-UIGothic"/>
                <a:cs typeface="IGWOTN+MS-UIGothic"/>
              </a:rPr>
              <a:t>力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060119" cy="810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需要承担壳公司的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债务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用，可能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业带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大的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财务压</a:t>
            </a:r>
            <a:r>
              <a:rPr sz="1350">
                <a:solidFill>
                  <a:srgbClr val="000000"/>
                </a:solidFill>
                <a:latin typeface="IGWOTN+MS-UIGothic"/>
                <a:cs typeface="IGWOTN+MS-UIGothic"/>
              </a:rPr>
              <a:t>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买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壳上市的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优</a:t>
            </a:r>
            <a:r>
              <a:rPr sz="3000">
                <a:solidFill>
                  <a:srgbClr val="EB554D"/>
                </a:solidFill>
                <a:latin typeface="IGWOTN+MS-UIGothic"/>
                <a:cs typeface="IGWOTN+MS-UIGothic"/>
              </a:rPr>
              <a:t>缺点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IGWOTN+MS-UIGothic"/>
                <a:cs typeface="IGWOTN+MS-UIGothic"/>
              </a:rPr>
              <a:t>信息披露</a:t>
            </a: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压</a:t>
            </a:r>
            <a:r>
              <a:rPr sz="2300">
                <a:solidFill>
                  <a:srgbClr val="EB554D"/>
                </a:solidFill>
                <a:latin typeface="IGWOTN+MS-UIGothic"/>
                <a:cs typeface="IGWOTN+MS-UIGothic"/>
              </a:rPr>
              <a:t>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66441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上市公司需遵守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格的信息披露制度，可能暴露商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机密和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经营风险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IGWOTN+MS-UIGothic"/>
                <a:cs typeface="IGWOTN+MS-UIGothic"/>
              </a:rPr>
              <a:t>控制</a:t>
            </a: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权</a:t>
            </a:r>
            <a:r>
              <a:rPr sz="2300" spc="23">
                <a:solidFill>
                  <a:srgbClr val="EB554D"/>
                </a:solidFill>
                <a:latin typeface="IGWOTN+MS-UIGothic"/>
                <a:cs typeface="IGWOTN+MS-UIGothic"/>
              </a:rPr>
              <a:t>分散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66441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买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壳上市可能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致企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控制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分散，影响企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000000"/>
                </a:solidFill>
                <a:latin typeface="IGWOTN+MS-UIGothic"/>
                <a:cs typeface="IGWOTN+MS-UIGothic"/>
              </a:rPr>
              <a:t>略决策和管理效率。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TPCMFM+PMEPBJ+MicrosoftYaHei-Bold"/>
                <a:cs typeface="TPCMFM+PMEPBJ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买</a:t>
            </a:r>
            <a:r>
              <a:rPr sz="4500">
                <a:solidFill>
                  <a:srgbClr val="982900"/>
                </a:solidFill>
                <a:latin typeface="IGWOTN+MS-UIGothic"/>
                <a:cs typeface="IGWOTN+MS-UIGothic"/>
              </a:rPr>
              <a:t>壳上市的成本构成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https://d.book118.com/788115023140006037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SimSun</vt:lpstr>
      <vt:lpstr>IGWOTN+MS-UIGothic</vt:lpstr>
      <vt:lpstr>PRULKT+KFCEHG+ArialMT</vt:lpstr>
      <vt:lpstr>Times New Roman</vt:lpstr>
      <vt:lpstr>TPCMFM+PMEPBJ+MicrosoftYaHei-Bold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2024-09-18T01:05:34.369</cp:lastPrinted>
  <dcterms:created xsi:type="dcterms:W3CDTF">2024-09-17T17:05:34Z</dcterms:created>
  <dcterms:modified xsi:type="dcterms:W3CDTF">2024-09-17T17:05:35Z</dcterms:modified>
</cp:coreProperties>
</file>