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D091EF-FC6F-44E9-9D18-950F69484A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77CD95-6FED-4C8C-A67B-432B7B54DF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009A1A-582D-4819-8460-BF0254FD0E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BC04C2-E544-47AB-B2E8-4A7B46272F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963B47-AD44-4CF7-B8CA-4109622E8A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56C344-446B-4C3A-AFCA-09765356D4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04E8C1-FB3F-4EE7-ABF7-6AB387664C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D9B0B2-B8C3-46E4-A4DE-1414463676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235324-8602-487A-AAFB-0529F84121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692275-B525-4F98-A027-C831561699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68DFAC-DCB8-4FDD-92F5-5FCCD657B2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116020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心理危机评估对于紧急救援人员的指导</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心理危机评估基本概念</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紧急救援人员心理危机评估方法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心理危机评估在紧急救援中的应用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紧急救援人员心理危机干预策略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心理危机评估在紧急救援中的实践案例</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提高紧急救援人员的心理素质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心理危机评估可以帮助紧急救援人员更好地应对工作中的心理压力和挑战，提高其心理素质和应对能力。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保障救援工作的顺利进行</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紧急救援人员在工作中需要面对各种复杂的情况和危险的环境，心理危机评估可以为其提供必要的心理支持和指导，保障救援工作的顺利进行。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063" r="21063"/>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工作压力</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创伤后应激障碍</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人际关系问题</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职业发展问题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紧急救援人员面临的挑战</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紧急救援人员需要面对生死攸关的情况和巨大的工作压力，容易导致焦虑、抑郁等心理问题。</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紧急救援人员在工作中可能经历创伤性事件，如目睹死亡、处理尸体等，容易导致创伤后应激障碍等心理问题。</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紧急救援人员需要不断提高自己的专业技能和心理素质，以适应不断变化的救援需求，职业发展压力较大。</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紧急救援人员需要与其他救援人员、受害者家属等多方进行沟通，容易出现人际关系问题，如沟通不畅、信任危机等。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心理危机评估基本概念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急性情绪紊乱</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心理危机常表现为急性情绪紊乱，如焦虑、抑郁、愤怒等。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需要紧急心理干预</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心理危机是一种紧急状况，需要及时的心理干预和支持。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心理压力超出个体应对能力</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当个体面临的心理压力超过其应对能力时，会出现心理失衡和危机感。</a:t>
            </a:r>
          </a:p>
        </p:txBody>
      </p:sp>
      <p:pic>
        <p:nvPicPr>
          <p:cNvPr id="10" name="Picture 10"/>
          <p:cNvPicPr>
            <a:picLocks noChangeAspect="1"/>
          </p:cNvPicPr>
          <p:nvPr/>
        </p:nvPicPr>
        <p:blipFill>
          <a:blip r:embed="rId2"/>
          <a:srcRect l="4708" r="470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确定危机程度</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发现潜在风险</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制定个性化干预计划</a:t>
            </a:r>
          </a:p>
        </p:txBody>
      </p:sp>
      <p:pic>
        <p:nvPicPr>
          <p:cNvPr id="5" name="Picture 5"/>
          <p:cNvPicPr>
            <a:picLocks noChangeAspect="1"/>
          </p:cNvPicPr>
          <p:nvPr/>
        </p:nvPicPr>
        <p:blipFill>
          <a:blip r:embed="rId2"/>
          <a:srcRect t="3076" b="307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6659" b="6659"/>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3889" r="3889"/>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心理危机评估的重要性</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通过评估，可以了解个体的心理危机程度，为后续干预提供依据。</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评估过程可以发现个体潜在的心理健康问题和风险。</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根据评估结果，可以制定针对性的个性化心理干预计划。</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820196" y="3941016"/>
            <a:ext cx="553402" cy="457486"/>
            <a:chOff x="5820196" y="3941016"/>
            <a:chExt cx="553402" cy="457486"/>
          </a:xfrm>
        </p:grpSpPr>
        <p:sp>
          <p:nvSpPr>
            <p:cNvPr id="14" name="Freeform 14"/>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及时性</a:t>
            </a:r>
          </a:p>
        </p:txBody>
      </p:sp>
      <p:sp>
        <p:nvSpPr>
          <p:cNvPr id="16" name="TextBox 16"/>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保密性</a:t>
            </a:r>
          </a:p>
        </p:txBody>
      </p:sp>
      <p:sp>
        <p:nvSpPr>
          <p:cNvPr id="17" name="TextBox 17"/>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专业性</a:t>
            </a:r>
          </a:p>
        </p:txBody>
      </p:sp>
      <p:sp>
        <p:nvSpPr>
          <p:cNvPr id="18" name="TextBox 18"/>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个性化</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心理危机评估的原则</a:t>
              </a:r>
            </a:p>
          </p:txBody>
        </p:sp>
      </p:grpSp>
      <p:sp>
        <p:nvSpPr>
          <p:cNvPr id="41" name="TextBox 41"/>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评估过程中涉及的个人信息和隐私应严格保密。</a:t>
            </a:r>
          </a:p>
        </p:txBody>
      </p:sp>
      <p:sp>
        <p:nvSpPr>
          <p:cNvPr id="42" name="TextBox 42"/>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评估应在第一时间进行，以确保及时发现问题并采取措施。</a:t>
            </a:r>
          </a:p>
        </p:txBody>
      </p:sp>
      <p:sp>
        <p:nvSpPr>
          <p:cNvPr id="43" name="TextBox 43"/>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评估应考虑到个体的差异性，采用个性化的评估方法和工具。</a:t>
            </a:r>
          </a:p>
        </p:txBody>
      </p:sp>
      <p:sp>
        <p:nvSpPr>
          <p:cNvPr id="44" name="TextBox 44"/>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评估应由专业人员进行，确保评估结果的准确性和可靠性。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紧急救援人员心理危机评估方法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7266"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1</a:t>
            </a:r>
            <a:endParaRPr lang="en-US" sz="1100"/>
          </a:p>
        </p:txBody>
      </p:sp>
      <p:sp>
        <p:nvSpPr>
          <p:cNvPr id="3" name="AutoShape 3"/>
          <p:cNvSpPr/>
          <p:nvPr/>
        </p:nvSpPr>
        <p:spPr>
          <a:xfrm>
            <a:off x="4345020"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2</a:t>
            </a:r>
            <a:endParaRPr lang="en-US" sz="1100"/>
          </a:p>
        </p:txBody>
      </p:sp>
      <p:sp>
        <p:nvSpPr>
          <p:cNvPr id="4" name="AutoShape 4"/>
          <p:cNvSpPr/>
          <p:nvPr/>
        </p:nvSpPr>
        <p:spPr>
          <a:xfrm>
            <a:off x="8160401"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3</a:t>
            </a:r>
            <a:endParaRPr lang="en-US" sz="1100"/>
          </a:p>
        </p:txBody>
      </p:sp>
      <p:grpSp>
        <p:nvGrpSpPr>
          <p:cNvPr id="5" name="Group 5"/>
          <p:cNvGrpSpPr/>
          <p:nvPr/>
        </p:nvGrpSpPr>
        <p:grpSpPr>
          <a:xfrm>
            <a:off x="4143269" y="1657454"/>
            <a:ext cx="3833103" cy="4230000"/>
            <a:chOff x="4143269" y="1657454"/>
            <a:chExt cx="3833103" cy="4230000"/>
          </a:xfrm>
        </p:grpSpPr>
        <p:cxnSp>
          <p:nvCxnSpPr>
            <p:cNvPr id="6" name="Connector 6"/>
            <p:cNvCxnSpPr/>
            <p:nvPr/>
          </p:nvCxnSpPr>
          <p:spPr>
            <a:xfrm flipH="1">
              <a:off x="7976372"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4143269"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grpSp>
      <p:sp>
        <p:nvSpPr>
          <p:cNvPr id="8" name="TextBox 8"/>
          <p:cNvSpPr txBox="1"/>
          <p:nvPr/>
        </p:nvSpPr>
        <p:spPr>
          <a:xfrm>
            <a:off x="4311983"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观察行为表现</a:t>
            </a:r>
          </a:p>
        </p:txBody>
      </p:sp>
      <p:sp>
        <p:nvSpPr>
          <p:cNvPr id="9" name="TextBox 9"/>
          <p:cNvSpPr txBox="1"/>
          <p:nvPr/>
        </p:nvSpPr>
        <p:spPr>
          <a:xfrm>
            <a:off x="539110" y="1605067"/>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观察情绪变化</a:t>
            </a:r>
          </a:p>
        </p:txBody>
      </p:sp>
      <p:sp>
        <p:nvSpPr>
          <p:cNvPr id="10" name="TextBox 10"/>
          <p:cNvSpPr txBox="1"/>
          <p:nvPr/>
        </p:nvSpPr>
        <p:spPr>
          <a:xfrm>
            <a:off x="8084857"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观察生理反应</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a:t>
              </a:r>
            </a:p>
          </p:txBody>
        </p:sp>
      </p:grpSp>
      <p:sp>
        <p:nvSpPr>
          <p:cNvPr id="33" name="TextBox 33"/>
          <p:cNvSpPr txBox="1"/>
          <p:nvPr/>
        </p:nvSpPr>
        <p:spPr>
          <a:xfrm>
            <a:off x="686748"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紧急救援人员面对危机事件时，情绪反应可能较为强烈，如焦虑、恐惧、愤怒等。通过观察情绪变化，可以初步判断其心理状况。</a:t>
            </a:r>
          </a:p>
        </p:txBody>
      </p:sp>
      <p:sp>
        <p:nvSpPr>
          <p:cNvPr id="34" name="TextBox 34"/>
          <p:cNvSpPr txBox="1"/>
          <p:nvPr/>
        </p:nvSpPr>
        <p:spPr>
          <a:xfrm>
            <a:off x="4459621"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紧急救援人员在危机事件中的行为表现也是心理危机评估的重要依据。如是否出现失眠、食欲不振、注意力不集中、自我负面评价等行为。</a:t>
            </a:r>
          </a:p>
        </p:txBody>
      </p:sp>
      <p:sp>
        <p:nvSpPr>
          <p:cNvPr id="35" name="TextBox 35"/>
          <p:cNvSpPr txBox="1"/>
          <p:nvPr/>
        </p:nvSpPr>
        <p:spPr>
          <a:xfrm>
            <a:off x="8232494"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心理危机可能导致紧急救援人员出现生理反应，如心跳加速、呼吸急促、出汗等。观察这些生理反应有助于了解其心理紧张程度。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使用开放式提问，让紧急救援人员自由表达内心的感受和想法，有助于深入了解其心理状态。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开放式提问</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在访谈过程中，要保持倾听和理解的态度，对紧急救援人员的表述不加以评判，以促进其更真实地表达内心感受。</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倾听与理解</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通过访谈了解紧急救援人员面临的压力源，如工作压力、家庭问题、人际关系等，以便更全面地评估其心理危机状况。</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探寻压力源</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访谈法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量表评估</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使用专业的心理量表，如焦虑自评量表、抑郁自评量表等，对紧急救援人员的心理状态进行量化评估。这些量表可以提供客观的数据支持，有助于更准确地了解其心理状况。</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投射测验</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射测验是一种间接评估方法，通过让紧急救援人员对一些模糊的刺激（如图片、故事等）进行自由联想或解释，来了解其内心的想法和感受。这种方法可以绕过受访者的心理防御机制，更真实地反映其心理状态。</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情境模拟</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模拟紧急救援人员可能面临的危机情境，观察其在模拟情境中的反应和表现，以评估其应对危机的能力和心理状态。这种方法可以提供更贴近实际的评估结果，为紧急救援人员的心理危机干预提供有针对性的指导。</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心理测验法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心理危机评估在紧急救援中的应用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https://d.book118.com/788116020015006032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2024-09-09T09:17:23.534</cp:lastPrinted>
  <dcterms:created xsi:type="dcterms:W3CDTF">2024-09-09T01:17:23Z</dcterms:created>
  <dcterms:modified xsi:type="dcterms:W3CDTF">2024-09-09T01:17:25Z</dcterms:modified>
</cp:coreProperties>
</file>