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8137-11C0-4D81-8F30-A5EF88A3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5AFC9-4D41-4931-A3F6-D41146B6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FBFA8-5698-4E50-AE91-7AC49463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C8A95-7E29-4045-B09F-242DB671F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B09EA-3FD1-4D36-AEBC-D5435F71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C29EB-0324-4602-BB93-F066B6FB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00F87-04F3-499D-931B-DAB17C6D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24288-E1CB-4DDE-BEF7-A80E988E3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A37B3-00E2-4C88-8FAA-6F1B5ED1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56415-3AB5-49E0-A602-36F9E030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1AA65-BA3A-461A-9C98-E29DD552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7115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755620" y="2603199"/>
            <a:ext cx="6563359" cy="2254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97"/>
              </a:lnSpc>
            </a:pPr>
            <a:endParaRPr lang="Arial" altLang="Arial" sz="100"/>
          </a:p>
          <a:p>
            <a:pPr marL="19050" algn="l" rtl="0" eaLnBrk="0">
              <a:lnSpc>
                <a:spcPct val="95000"/>
              </a:lnSpc>
            </a:pPr>
            <a:r>
              <a:rPr sz="3800" b="1" kern="0" spc="10">
                <a:solidFill>
                  <a:srgbClr val="0042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添加副标题</a:t>
            </a:r>
            <a:endParaRPr lang="SimSun" altLang="SimSun" sz="3800"/>
          </a:p>
          <a:p>
            <a:pPr marL="20320" algn="l" rtl="0" eaLnBrk="0">
              <a:lnSpc>
                <a:spcPct val="95000"/>
              </a:lnSpc>
              <a:spcBef>
                <a:spcPts val="830"/>
              </a:spcBef>
            </a:pPr>
            <a:r>
              <a:rPr sz="4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骨折不愈合：原因与治疗策</a:t>
            </a:r>
            <a:endParaRPr lang="SimSun" altLang="SimSun" sz="4300"/>
          </a:p>
          <a:p>
            <a:pPr marL="12700" algn="l" rtl="0" eaLnBrk="0">
              <a:lnSpc>
                <a:spcPct val="95000"/>
              </a:lnSpc>
              <a:spcBef>
                <a:spcPts val="328"/>
              </a:spcBef>
            </a:pPr>
            <a:r>
              <a:rPr sz="4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略</a:t>
            </a:r>
            <a:endParaRPr lang="SimSun" altLang="SimSun" sz="4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329565" algn="l" rtl="0" eaLnBrk="0">
              <a:lnSpc>
                <a:spcPct val="99000"/>
              </a:lnSpc>
              <a:spcBef>
                <a:spcPts val="2"/>
              </a:spcBef>
            </a:pPr>
            <a:r>
              <a:rPr sz="1100" kern="0" spc="-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100" kern="0" spc="-2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7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-12700" y="1427602"/>
            <a:ext cx="8159750" cy="5445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98"/>
              </a:lnSpc>
            </a:pPr>
            <a:endParaRPr lang="Arial" altLang="Arial" sz="100"/>
          </a:p>
          <a:p>
            <a:pPr marL="718184" algn="l" rtl="0" eaLnBrk="0">
              <a:lnSpc>
                <a:spcPct val="96000"/>
              </a:lnSpc>
            </a:pPr>
            <a:r>
              <a:rPr sz="4000" b="1" kern="0" spc="-19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4000"/>
          </a:p>
          <a:p>
            <a:pPr marL="666115" algn="l" rtl="0" eaLnBrk="0">
              <a:lnSpc>
                <a:spcPct val="79000"/>
              </a:lnSpc>
              <a:spcBef>
                <a:spcPts val="832"/>
              </a:spcBef>
            </a:pP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700" kern="0" spc="9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r>
              <a:rPr sz="1700" kern="0" spc="7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</a:t>
            </a:r>
            <a:r>
              <a:rPr sz="1700" kern="0" spc="9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</a:t>
            </a:r>
            <a:r>
              <a:rPr sz="1700" kern="0" spc="8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700" kern="0" spc="6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NT</a:t>
            </a:r>
            <a:r>
              <a:rPr sz="1700" kern="0" spc="1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</a:t>
            </a:r>
            <a:endParaRPr lang="Times New Roman" altLang="Times New Roman" sz="1700"/>
          </a:p>
          <a:p>
            <a:pPr marL="4654550" algn="l" rtl="0" eaLnBrk="0">
              <a:lnSpc>
                <a:spcPct val="80000"/>
              </a:lnSpc>
              <a:spcBef>
                <a:spcPts val="1956"/>
              </a:spcBef>
            </a:pPr>
            <a:r>
              <a:rPr sz="4000" kern="0" spc="80" baseline="-6511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600" kern="0" spc="590">
                <a:solidFill>
                  <a:srgbClr val="0042F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80">
                <a:solidFill>
                  <a:srgbClr val="0042F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骨折不愈合的原因</a:t>
            </a:r>
            <a:endParaRPr lang="SimHei" altLang="SimHei" sz="2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3771265" algn="l" rtl="0" eaLnBrk="0">
              <a:lnSpc>
                <a:spcPct val="83000"/>
              </a:lnSpc>
              <a:spcBef>
                <a:spcPts val="3"/>
              </a:spcBef>
              <a:tabLst>
                <a:tab pos="4673600"/>
              </a:tabLst>
            </a:pPr>
            <a:r>
              <a:rPr sz="2600" kern="0" spc="0">
                <a:solidFill>
                  <a:srgbClr val="0042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600" kern="0" spc="90">
                <a:solidFill>
                  <a:srgbClr val="0042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600" kern="0" spc="530">
                <a:solidFill>
                  <a:srgbClr val="0042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9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骨折不愈合的治疗</a:t>
            </a:r>
            <a:r>
              <a:rPr sz="2000" kern="0" spc="8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策略</a:t>
            </a:r>
            <a:endParaRPr lang="SimHei" altLang="SimHei" sz="20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4571969"/>
            <a:ext cx="3759157" cy="2235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05577" y="1104932"/>
            <a:ext cx="4387822" cy="5676901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915538" y="2555018"/>
            <a:ext cx="4246879" cy="1755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7779" algn="l" rtl="0" eaLnBrk="0">
              <a:lnSpc>
                <a:spcPts val="5794"/>
              </a:lnSpc>
            </a:pPr>
            <a:r>
              <a:rPr sz="4700" kern="0" spc="-330">
                <a:solidFill>
                  <a:srgbClr val="1651F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4700" kern="0" spc="-330">
                <a:solidFill>
                  <a:srgbClr val="0048F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47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4100" b="1" kern="0" spc="3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骨折不愈合的原因</a:t>
            </a:r>
            <a:endParaRPr lang="SimHei" altLang="SimHei" sz="4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20" name="table 20"/>
          <p:cNvGraphicFramePr>
            <a:graphicFrameLocks noGrp="1"/>
          </p:cNvGraphicFramePr>
          <p:nvPr/>
        </p:nvGraphicFramePr>
        <p:xfrm>
          <a:off x="1219154" y="3576675"/>
          <a:ext cx="8245475" cy="953134"/>
        </p:xfrm>
        <a:graphic>
          <a:graphicData uri="http://schemas.openxmlformats.org/drawingml/2006/table">
            <a:tbl>
              <a:tblPr/>
              <a:tblGrid>
                <a:gridCol w="1844675"/>
                <a:gridCol w="2279650"/>
                <a:gridCol w="2255520"/>
                <a:gridCol w="1865630"/>
              </a:tblGrid>
              <a:tr h="3003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6016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感染：伤口感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40"/>
                        </a:lnSpc>
                      </a:pPr>
                      <a:endParaRPr lang="Arial" altLang="Arial" sz="100"/>
                    </a:p>
                    <a:p>
                      <a:pPr marL="422275" algn="l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骨膜损伤：骨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40"/>
                        </a:lnSpc>
                      </a:pPr>
                      <a:endParaRPr lang="Arial" altLang="Arial" sz="100"/>
                    </a:p>
                    <a:p>
                      <a:pPr marL="415925" algn="l" rtl="0" eaLnBrk="0">
                        <a:lnSpc>
                          <a:spcPct val="95000"/>
                        </a:lnSpc>
                      </a:pPr>
                      <a:r>
                        <a:rPr sz="1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骨代谢异常：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0731"/>
                        </a:lnSpc>
                      </a:pPr>
                      <a:endParaRPr lang="Arial" altLang="Arial" sz="100"/>
                    </a:p>
                    <a:p>
                      <a:pPr marL="414655" algn="l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营养不良：营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36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染导致骨折愈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2227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膜损伤影响骨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42862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骨代谢异常影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养不良导致骨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90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342900" algn="l" rtl="0" eaLnBrk="0">
                        <a:lnSpc>
                          <a:spcPct val="82000"/>
                        </a:lnSpc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合受阻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765175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折愈合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530225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响骨折愈合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548005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折愈合受阻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55983" y="1847831"/>
            <a:ext cx="1339882" cy="1257324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4450035" y="1251279"/>
            <a:ext cx="1792604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b="1" kern="0" spc="-4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生物学因素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4627957" y="1251400"/>
            <a:ext cx="1449705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2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力学因素</a:t>
            </a:r>
            <a:endParaRPr lang="SimHei" altLang="SimHei" sz="2800"/>
          </a:p>
        </p:txBody>
      </p:sp>
      <p:sp>
        <p:nvSpPr>
          <p:cNvPr id="30" name="textbox 30"/>
          <p:cNvSpPr/>
          <p:nvPr/>
        </p:nvSpPr>
        <p:spPr>
          <a:xfrm>
            <a:off x="8315380" y="3986606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2" name="textbox 32"/>
          <p:cNvSpPr/>
          <p:nvPr/>
        </p:nvSpPr>
        <p:spPr>
          <a:xfrm>
            <a:off x="1216139" y="3986606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4" name="textbox 34"/>
          <p:cNvSpPr/>
          <p:nvPr/>
        </p:nvSpPr>
        <p:spPr>
          <a:xfrm>
            <a:off x="3724383" y="3986606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6" name="textbox 36"/>
          <p:cNvSpPr/>
          <p:nvPr/>
        </p:nvSpPr>
        <p:spPr>
          <a:xfrm>
            <a:off x="6022985" y="3999312"/>
            <a:ext cx="91884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8" name="textbox 38"/>
          <p:cNvSpPr/>
          <p:nvPr/>
        </p:nvSpPr>
        <p:spPr>
          <a:xfrm>
            <a:off x="7391409" y="4901474"/>
            <a:ext cx="87185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骨折端分离</a:t>
            </a:r>
            <a:endParaRPr lang="SimHei" altLang="SimHei" sz="1300"/>
          </a:p>
        </p:txBody>
      </p:sp>
      <p:sp>
        <p:nvSpPr>
          <p:cNvPr id="40" name="textbox 40"/>
          <p:cNvSpPr/>
          <p:nvPr/>
        </p:nvSpPr>
        <p:spPr>
          <a:xfrm>
            <a:off x="520686" y="2179221"/>
            <a:ext cx="86741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固定不牢靠</a:t>
            </a:r>
            <a:endParaRPr lang="SimHei" altLang="SimHei" sz="1300"/>
          </a:p>
        </p:txBody>
      </p:sp>
      <p:sp>
        <p:nvSpPr>
          <p:cNvPr id="42" name="textbox 42"/>
          <p:cNvSpPr/>
          <p:nvPr/>
        </p:nvSpPr>
        <p:spPr>
          <a:xfrm>
            <a:off x="2743203" y="4888844"/>
            <a:ext cx="70358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负重过早</a:t>
            </a:r>
            <a:endParaRPr lang="SimHei" altLang="SimHei" sz="1300"/>
          </a:p>
        </p:txBody>
      </p:sp>
      <p:sp>
        <p:nvSpPr>
          <p:cNvPr id="44" name="textbox 44"/>
          <p:cNvSpPr/>
          <p:nvPr/>
        </p:nvSpPr>
        <p:spPr>
          <a:xfrm>
            <a:off x="5092650" y="2176650"/>
            <a:ext cx="700405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9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骨质疏松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1216139" y="3986606"/>
            <a:ext cx="803211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50" name="textbox 50"/>
          <p:cNvSpPr/>
          <p:nvPr/>
        </p:nvSpPr>
        <p:spPr>
          <a:xfrm>
            <a:off x="516829" y="2182437"/>
            <a:ext cx="6486525" cy="224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6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定义：局部血液供应不足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    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影响：骨折愈合过程受阻</a:t>
            </a:r>
            <a:endParaRPr lang="SimHei" altLang="SimHei" sz="1300"/>
          </a:p>
        </p:txBody>
      </p:sp>
      <p:sp>
        <p:nvSpPr>
          <p:cNvPr id="52" name="textbox 52"/>
          <p:cNvSpPr/>
          <p:nvPr/>
        </p:nvSpPr>
        <p:spPr>
          <a:xfrm>
            <a:off x="7378685" y="4895121"/>
            <a:ext cx="2620645" cy="46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90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10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预防与治疗措施：改善局部血液供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</a:t>
            </a:r>
            <a:endParaRPr lang="SimHei" altLang="SimHei" sz="1300"/>
          </a:p>
        </p:txBody>
      </p:sp>
      <p:sp>
        <p:nvSpPr>
          <p:cNvPr id="54" name="textbox 54"/>
          <p:cNvSpPr/>
          <p:nvPr/>
        </p:nvSpPr>
        <p:spPr>
          <a:xfrm>
            <a:off x="4272311" y="1255190"/>
            <a:ext cx="2175510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1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800" b="1" kern="0" spc="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局部血液供应</a:t>
            </a:r>
            <a:endParaRPr lang="SimHei" altLang="SimHei" sz="2800"/>
          </a:p>
        </p:txBody>
      </p:sp>
      <p:sp>
        <p:nvSpPr>
          <p:cNvPr id="56" name="textbox 56"/>
          <p:cNvSpPr/>
          <p:nvPr/>
        </p:nvSpPr>
        <p:spPr>
          <a:xfrm>
            <a:off x="2755928" y="4895121"/>
            <a:ext cx="2075814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原因：骨折端血液供应受损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1206536" y="3577640"/>
          <a:ext cx="8252459" cy="1285239"/>
        </p:xfrm>
        <a:graphic>
          <a:graphicData uri="http://schemas.openxmlformats.org/drawingml/2006/table">
            <a:tbl>
              <a:tblPr/>
              <a:tblGrid>
                <a:gridCol w="1859914"/>
                <a:gridCol w="2268854"/>
                <a:gridCol w="2270125"/>
                <a:gridCol w="1853564"/>
              </a:tblGrid>
              <a:tr h="296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4398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损伤类型：开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26"/>
                        </a:lnSpc>
                      </a:pPr>
                      <a:endParaRPr lang="Arial" altLang="Arial" sz="100"/>
                    </a:p>
                    <a:p>
                      <a:pPr marL="413384" algn="l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损伤程度：轻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62"/>
                        </a:lnSpc>
                      </a:pPr>
                      <a:endParaRPr lang="Arial" altLang="Arial" sz="100"/>
                    </a:p>
                    <a:p>
                      <a:pPr marL="417194" algn="l" rtl="0" eaLnBrk="0">
                        <a:lnSpc>
                          <a:spcPct val="96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影响：软组织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26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治疗策略：根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67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571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放性骨折、闭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413384" algn="l" rtl="0" eaLnBrk="0">
                        <a:lnSpc>
                          <a:spcPct val="96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度、中度、重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417194" algn="l" rtl="0" eaLnBrk="0">
                        <a:lnSpc>
                          <a:spcPct val="96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损伤程度可导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据软组织损伤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19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126364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合性骨折等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01028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度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779144" indent="-3619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致骨折不愈合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的发生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541019" indent="-1270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程度选择合适</a:t>
                      </a:r>
                      <a:r>
                        <a:rPr sz="1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的治疗方法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75017" y="1866889"/>
            <a:ext cx="1295398" cy="1212854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254983" y="1974887"/>
            <a:ext cx="984220" cy="96517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4081816" y="1252848"/>
            <a:ext cx="252793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1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软组织损伤程度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758982" y="1257631"/>
            <a:ext cx="7464425" cy="4852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8"/>
              </a:lnSpc>
            </a:pPr>
            <a:endParaRPr lang="Arial" altLang="Arial" sz="100"/>
          </a:p>
          <a:p>
            <a:pPr marL="2366645" algn="l" rtl="0" eaLnBrk="0">
              <a:lnSpc>
                <a:spcPct val="95000"/>
              </a:lnSpc>
            </a:pPr>
            <a:r>
              <a:rPr sz="2800" b="1" kern="0" spc="-4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骨折端接触不良</a:t>
            </a:r>
            <a:endParaRPr lang="SimHei" altLang="SimHei" sz="28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2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定义：骨折端接触不良是指骨折端之间没有充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分接触或存在间隙，导致骨折愈合受阻。</a:t>
            </a:r>
            <a:endParaRPr lang="SimHei" altLang="Sim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3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原因：骨折端接触不良通常是由于骨折部位的软组织损伤、血供不足、固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定不牢固等原因所致。</a:t>
            </a:r>
            <a:endParaRPr lang="SimHei" altLang="SimHei" sz="14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26"/>
              </a:spcBef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影响：骨折端接触不良会影响骨折的愈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合，导致骨折不愈合的发生。</a:t>
            </a:r>
            <a:endParaRPr lang="SimHei" altLang="SimHei" sz="14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424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诊断与治疗：医生可以通过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cr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等影像学手段诊断骨折端接触不良，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并采取相应的治</a:t>
            </a:r>
            <a:endParaRPr lang="SimHei" altLang="SimHei" sz="1400"/>
          </a:p>
          <a:p>
            <a:pPr marL="12700" algn="l" rtl="0" eaLnBrk="0">
              <a:lnSpc>
                <a:spcPts val="235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疗措施，如重新进行手术复位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、调整固定方式等。</a:t>
            </a:r>
            <a:endParaRPr lang="SimHei" altLang="SimHei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5626143" y="3514842"/>
            <a:ext cx="1704339" cy="998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影响：导致骨折</a:t>
            </a:r>
            <a:endParaRPr lang="SimHei" altLang="SimHei" sz="1900"/>
          </a:p>
          <a:p>
            <a:pPr marL="12700" algn="l" rtl="0" eaLnBrk="0">
              <a:lnSpc>
                <a:spcPct val="125000"/>
              </a:lnSpc>
              <a:spcBef>
                <a:spcPts val="29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不愈合、骨坏死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1900"/>
          </a:p>
        </p:txBody>
      </p:sp>
      <p:sp>
        <p:nvSpPr>
          <p:cNvPr id="76" name="textbox 76"/>
          <p:cNvSpPr/>
          <p:nvPr/>
        </p:nvSpPr>
        <p:spPr>
          <a:xfrm>
            <a:off x="3175002" y="3519506"/>
            <a:ext cx="1696720" cy="622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类型：急性或慢</a:t>
            </a:r>
            <a:endParaRPr lang="SimHei" altLang="SimHei" sz="1900"/>
          </a:p>
          <a:p>
            <a:pPr marL="12700" algn="l" rtl="0" eaLnBrk="0">
              <a:lnSpc>
                <a:spcPts val="2770"/>
              </a:lnSpc>
            </a:pP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性感染</a:t>
            </a:r>
            <a:endParaRPr lang="SimHei" altLang="SimHei" sz="1900"/>
          </a:p>
        </p:txBody>
      </p:sp>
      <p:sp>
        <p:nvSpPr>
          <p:cNvPr id="78" name="textbox 78"/>
          <p:cNvSpPr/>
          <p:nvPr/>
        </p:nvSpPr>
        <p:spPr>
          <a:xfrm>
            <a:off x="8077177" y="3519506"/>
            <a:ext cx="1715135" cy="647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11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07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治疗：抗生素治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疗、清创等措施</a:t>
            </a:r>
            <a:endParaRPr lang="SimHei" altLang="SimHei" sz="1900"/>
          </a:p>
        </p:txBody>
      </p:sp>
      <p:sp>
        <p:nvSpPr>
          <p:cNvPr id="80" name="textbox 80"/>
          <p:cNvSpPr/>
          <p:nvPr/>
        </p:nvSpPr>
        <p:spPr>
          <a:xfrm>
            <a:off x="730277" y="3521195"/>
            <a:ext cx="1694179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08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07000"/>
              </a:lnSpc>
            </a:pP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原因：骨折部位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发生细菌感染</a:t>
            </a:r>
            <a:endParaRPr lang="SimHei" altLang="SimHei" sz="1900"/>
          </a:p>
        </p:txBody>
      </p:sp>
      <p:sp>
        <p:nvSpPr>
          <p:cNvPr id="82" name="textbox 82"/>
          <p:cNvSpPr/>
          <p:nvPr/>
        </p:nvSpPr>
        <p:spPr>
          <a:xfrm>
            <a:off x="4970922" y="1238205"/>
            <a:ext cx="737869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00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900" b="1" kern="0" spc="-7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717527" y="3544486"/>
          <a:ext cx="9234169" cy="1301115"/>
        </p:xfrm>
        <a:graphic>
          <a:graphicData uri="http://schemas.openxmlformats.org/drawingml/2006/table">
            <a:tbl>
              <a:tblPr/>
              <a:tblGrid>
                <a:gridCol w="2200275"/>
                <a:gridCol w="2472055"/>
                <a:gridCol w="2440939"/>
                <a:gridCol w="2120900"/>
              </a:tblGrid>
              <a:tr h="2990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683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r>
                        <a:rPr sz="17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定义：骨膜、肌肉、</a:t>
                      </a:r>
                      <a:endParaRPr lang="SimHei" altLang="Sim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0256"/>
                        </a:lnSpc>
                      </a:pPr>
                      <a:endParaRPr lang="Arial" altLang="Arial" sz="100"/>
                    </a:p>
                    <a:p>
                      <a:pPr marL="358140" algn="l" rtl="0" eaLnBrk="0">
                        <a:lnSpc>
                          <a:spcPct val="95000"/>
                        </a:lnSpc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原因：骨折端存在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92"/>
                        </a:lnSpc>
                      </a:pPr>
                      <a:endParaRPr lang="Arial" altLang="Arial" sz="100"/>
                    </a:p>
                    <a:p>
                      <a:pPr marL="318770" algn="l" rtl="0" eaLnBrk="0">
                        <a:lnSpc>
                          <a:spcPct val="96000"/>
                        </a:lnSpc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影响：阻碍骨折愈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6000"/>
                        </a:lnSpc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治疗策略：手术清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8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肌腱等软组织嵌入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358140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较大的间隙、软组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31877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合，可能导致骨不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322579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18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除嵌入的软组织，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7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骨折断端之间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58140" algn="l" rtl="0" eaLnBrk="0">
                        <a:lnSpc>
                          <a:spcPct val="85000"/>
                        </a:lnSpc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织损伤严重、骨膜</a:t>
                      </a:r>
                      <a:endParaRPr lang="SimHei" altLang="SimHei" sz="1800"/>
                    </a:p>
                    <a:p>
                      <a:pPr marL="358140" algn="l" rtl="0" eaLnBrk="0">
                        <a:lnSpc>
                          <a:spcPts val="2762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剥离等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31877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连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保持骨折端的稳定</a:t>
                      </a:r>
                      <a:endParaRPr lang="SimHei" altLang="SimHei" sz="1800"/>
                    </a:p>
                    <a:p>
                      <a:pPr marL="322579" algn="l" rtl="0" eaLnBrk="0">
                        <a:lnSpc>
                          <a:spcPts val="2738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性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8" name="textbox 88"/>
          <p:cNvSpPr/>
          <p:nvPr/>
        </p:nvSpPr>
        <p:spPr>
          <a:xfrm>
            <a:off x="4443772" y="1247581"/>
            <a:ext cx="1802764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9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800" b="1" kern="0" spc="-2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软组织嵌入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990554" y="2262338"/>
            <a:ext cx="8399780" cy="3667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5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定义：骨折端骨质疏</a:t>
            </a: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松是指骨折端部位骨量减少、骨组织结构破坏</a:t>
            </a:r>
            <a:endParaRPr lang="SimHei" altLang="SimHei" sz="22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668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原因：骨折后长期固定、活动量减少、营养不良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2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663"/>
              </a:spcBef>
            </a:pP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影响：骨折端骨质疏松易导致骨折不愈合、二</a:t>
            </a: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次骨折等</a:t>
            </a:r>
            <a:endParaRPr lang="SimHei" altLang="SimHei" sz="2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预防与治疗：早期进行功能锻炼、补充钙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质等</a:t>
            </a:r>
            <a:endParaRPr lang="SimHei" altLang="SimHei" sz="2200"/>
          </a:p>
        </p:txBody>
      </p:sp>
      <p:sp>
        <p:nvSpPr>
          <p:cNvPr id="94" name="textbox 94"/>
          <p:cNvSpPr/>
          <p:nvPr/>
        </p:nvSpPr>
        <p:spPr>
          <a:xfrm>
            <a:off x="381005" y="749327"/>
            <a:ext cx="10033000" cy="1174750"/>
          </a:xfrm>
          <a:prstGeom prst="rect">
            <a:avLst/>
          </a:prstGeom>
          <a:solidFill>
            <a:srgbClr val="F4F8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731895" algn="l" rtl="0" eaLnBrk="0">
              <a:lnSpc>
                <a:spcPct val="95000"/>
              </a:lnSpc>
              <a:spcBef>
                <a:spcPts val="5"/>
              </a:spcBef>
            </a:pPr>
            <a:r>
              <a:rPr sz="2800" b="1" kern="0" spc="-3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骨折端骨质疏松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https://d.book118.com/788117115045006023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2024-08-29T20:32:31.481</cp:lastPrinted>
  <dcterms:created xsi:type="dcterms:W3CDTF">2024-08-29T12:32:31Z</dcterms:created>
  <dcterms:modified xsi:type="dcterms:W3CDTF">2024-08-29T12:32:32Z</dcterms:modified>
</cp:coreProperties>
</file>