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C28F75-6059-46A8-8296-CA7D4D9701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F5C96F-BB93-4E58-8880-4FA9448364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23C68B-0D79-4F44-B832-AACF34C8CB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68E191-9ED7-4E28-9618-9D26837533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875339-849D-4688-8D87-EEE8A8D1D6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8E977A-4C45-442F-8CA7-CE38B6FB4E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658328-A160-409B-8DF2-085B4476DC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987235-5EFE-4E59-AC30-F9FDF59659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20A0FB-9984-444C-93BF-ED72CF7C99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318DF0-E9D1-4329-9BB4-AF53CE48CF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9C550F-CE27-4D67-8073-DF1122922F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12003207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捷为IMIS项目型制造业解决设计方案</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2024-01-01</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捷为IMIS项目型制造业解决方案概述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捷为IMIS项目型制造业解决方案的核心功能</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捷为IMIS项目型制造业解决方案的实施步骤</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捷为IMIS项目型制造业解决方案的效益分析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捷为IMIS项目型制造业解决方案的成功案例</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捷为IMIS项目型制造业解决方案的未来展望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捷为IMIS项目型制造业解决方案概述</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捷为IMIS项目型制造业解决方案是一种针对项目型制造业企业的信息化解决方案，旨在提高企业项目管理、生产管理、财务管理等方面的效率和水平。</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集成化管理</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实现企业内部各部门之间的信息共享和协同工作，提高管理效率。</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智能化分析</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通过数据分析为企业提供决策支持，帮助企业优化生产和管理流程。</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高度定制化</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根据企业实际情况和需求进行定制，满足企业个性化需求。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解决方案的定义与特点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40649" y="4459492"/>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通过智能化分析和优化工具，帮助企业改进生产流程，降低生产成本。</a:t>
            </a:r>
            <a:endParaRPr lang="en-US" sz="1100"/>
          </a:p>
        </p:txBody>
      </p:sp>
      <p:sp>
        <p:nvSpPr>
          <p:cNvPr id="3" name="AutoShape 3"/>
          <p:cNvSpPr/>
          <p:nvPr/>
        </p:nvSpPr>
        <p:spPr>
          <a:xfrm>
            <a:off x="5302294" y="2786180"/>
            <a:ext cx="1586556" cy="1586556"/>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974741" y="3458798"/>
            <a:ext cx="242348" cy="24234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295619" y="2778478"/>
            <a:ext cx="1600762" cy="1602131"/>
          </a:xfrm>
          <a:custGeom>
            <a:rect l="l" t="t" r="r" b="b"/>
            <a:pathLst>
              <a:path w="1320" h="1320">
                <a:moveTo>
                  <a:pt x="660" y="0"/>
                </a:moveTo>
                <a:cubicBezTo>
                  <a:pt x="295" y="0"/>
                  <a:pt x="0" y="296"/>
                  <a:pt x="0" y="660"/>
                </a:cubicBezTo>
                <a:cubicBezTo>
                  <a:pt x="0" y="1025"/>
                  <a:pt x="295" y="1320"/>
                  <a:pt x="660" y="1320"/>
                </a:cubicBezTo>
                <a:cubicBezTo>
                  <a:pt x="1025" y="1320"/>
                  <a:pt x="1320" y="1025"/>
                  <a:pt x="1320" y="660"/>
                </a:cubicBezTo>
                <a:cubicBezTo>
                  <a:pt x="1320" y="296"/>
                  <a:pt x="1025" y="0"/>
                  <a:pt x="660" y="0"/>
                </a:cubicBezTo>
                <a:close/>
                <a:moveTo>
                  <a:pt x="660" y="1224"/>
                </a:moveTo>
                <a:cubicBezTo>
                  <a:pt x="349" y="1224"/>
                  <a:pt x="96" y="972"/>
                  <a:pt x="96" y="660"/>
                </a:cubicBezTo>
                <a:cubicBezTo>
                  <a:pt x="96" y="349"/>
                  <a:pt x="349" y="96"/>
                  <a:pt x="660" y="96"/>
                </a:cubicBezTo>
                <a:cubicBezTo>
                  <a:pt x="971" y="96"/>
                  <a:pt x="1224" y="349"/>
                  <a:pt x="1224" y="660"/>
                </a:cubicBezTo>
                <a:cubicBezTo>
                  <a:pt x="1224" y="972"/>
                  <a:pt x="971" y="1224"/>
                  <a:pt x="660" y="122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523933" y="3009188"/>
            <a:ext cx="1143279" cy="1141910"/>
          </a:xfrm>
          <a:custGeom>
            <a:rect l="l" t="t" r="r" b="b"/>
            <a:pathLst>
              <a:path w="942" h="941">
                <a:moveTo>
                  <a:pt x="471" y="0"/>
                </a:moveTo>
                <a:cubicBezTo>
                  <a:pt x="211" y="0"/>
                  <a:pt x="0" y="210"/>
                  <a:pt x="0" y="470"/>
                </a:cubicBezTo>
                <a:cubicBezTo>
                  <a:pt x="0" y="730"/>
                  <a:pt x="211" y="941"/>
                  <a:pt x="471" y="941"/>
                </a:cubicBezTo>
                <a:cubicBezTo>
                  <a:pt x="731" y="941"/>
                  <a:pt x="942" y="730"/>
                  <a:pt x="942" y="470"/>
                </a:cubicBezTo>
                <a:cubicBezTo>
                  <a:pt x="942" y="210"/>
                  <a:pt x="731" y="0"/>
                  <a:pt x="471" y="0"/>
                </a:cubicBezTo>
                <a:close/>
                <a:moveTo>
                  <a:pt x="471" y="854"/>
                </a:moveTo>
                <a:cubicBezTo>
                  <a:pt x="259" y="854"/>
                  <a:pt x="87" y="682"/>
                  <a:pt x="87" y="470"/>
                </a:cubicBezTo>
                <a:cubicBezTo>
                  <a:pt x="87" y="258"/>
                  <a:pt x="259" y="86"/>
                  <a:pt x="471" y="86"/>
                </a:cubicBezTo>
                <a:cubicBezTo>
                  <a:pt x="683" y="86"/>
                  <a:pt x="855" y="258"/>
                  <a:pt x="855" y="470"/>
                </a:cubicBezTo>
                <a:cubicBezTo>
                  <a:pt x="855" y="682"/>
                  <a:pt x="683" y="854"/>
                  <a:pt x="471" y="85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759777" y="3243834"/>
            <a:ext cx="672618" cy="672618"/>
          </a:xfrm>
          <a:custGeom>
            <a:rect l="l" t="t" r="r" b="b"/>
            <a:pathLst>
              <a:path w="554" h="555">
                <a:moveTo>
                  <a:pt x="277" y="0"/>
                </a:moveTo>
                <a:cubicBezTo>
                  <a:pt x="124" y="0"/>
                  <a:pt x="0" y="124"/>
                  <a:pt x="0" y="277"/>
                </a:cubicBezTo>
                <a:cubicBezTo>
                  <a:pt x="0" y="430"/>
                  <a:pt x="124" y="555"/>
                  <a:pt x="277" y="555"/>
                </a:cubicBezTo>
                <a:cubicBezTo>
                  <a:pt x="430" y="555"/>
                  <a:pt x="554" y="430"/>
                  <a:pt x="554" y="277"/>
                </a:cubicBezTo>
                <a:cubicBezTo>
                  <a:pt x="554" y="124"/>
                  <a:pt x="430" y="0"/>
                  <a:pt x="277" y="0"/>
                </a:cubicBezTo>
                <a:close/>
                <a:moveTo>
                  <a:pt x="277" y="464"/>
                </a:moveTo>
                <a:cubicBezTo>
                  <a:pt x="174" y="464"/>
                  <a:pt x="90" y="380"/>
                  <a:pt x="90" y="277"/>
                </a:cubicBezTo>
                <a:cubicBezTo>
                  <a:pt x="90" y="174"/>
                  <a:pt x="174" y="91"/>
                  <a:pt x="277" y="91"/>
                </a:cubicBezTo>
                <a:cubicBezTo>
                  <a:pt x="380" y="91"/>
                  <a:pt x="464" y="174"/>
                  <a:pt x="464" y="277"/>
                </a:cubicBezTo>
                <a:cubicBezTo>
                  <a:pt x="464" y="380"/>
                  <a:pt x="380" y="464"/>
                  <a:pt x="277" y="46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97679" y="2570153"/>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198489" y="2570153"/>
            <a:ext cx="584182" cy="589085"/>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97679" y="4078166"/>
            <a:ext cx="584182" cy="58418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8489" y="4078166"/>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397679" y="2711972"/>
            <a:ext cx="584182" cy="3156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01</a:t>
            </a:r>
            <a:endParaRPr lang="en-US" sz="1100"/>
          </a:p>
        </p:txBody>
      </p:sp>
      <p:sp>
        <p:nvSpPr>
          <p:cNvPr id="13" name="AutoShape 13"/>
          <p:cNvSpPr/>
          <p:nvPr/>
        </p:nvSpPr>
        <p:spPr>
          <a:xfrm>
            <a:off x="4397679" y="4212438"/>
            <a:ext cx="584182" cy="3156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02</a:t>
            </a:r>
            <a:endParaRPr lang="en-US" sz="1100"/>
          </a:p>
        </p:txBody>
      </p:sp>
      <p:sp>
        <p:nvSpPr>
          <p:cNvPr id="14" name="AutoShape 14"/>
          <p:cNvSpPr/>
          <p:nvPr/>
        </p:nvSpPr>
        <p:spPr>
          <a:xfrm>
            <a:off x="7198489" y="2702445"/>
            <a:ext cx="584182" cy="3156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03</a:t>
            </a:r>
            <a:endParaRPr lang="en-US" sz="1100"/>
          </a:p>
        </p:txBody>
      </p:sp>
      <p:sp>
        <p:nvSpPr>
          <p:cNvPr id="15" name="AutoShape 15"/>
          <p:cNvSpPr/>
          <p:nvPr/>
        </p:nvSpPr>
        <p:spPr>
          <a:xfrm>
            <a:off x="7198489" y="4212438"/>
            <a:ext cx="584182" cy="3156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04</a:t>
            </a:r>
            <a:endParaRPr lang="en-US" sz="1100"/>
          </a:p>
        </p:txBody>
      </p:sp>
      <p:sp>
        <p:nvSpPr>
          <p:cNvPr id="16" name="AutoShape 16"/>
          <p:cNvSpPr/>
          <p:nvPr/>
        </p:nvSpPr>
        <p:spPr>
          <a:xfrm>
            <a:off x="1004073" y="1994376"/>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通过信息化手段，实现对项目进度、成本、质量等方面的全面管理，提高项目管理效率。</a:t>
            </a:r>
            <a:endParaRPr lang="en-US" sz="1100"/>
          </a:p>
        </p:txBody>
      </p:sp>
      <p:sp>
        <p:nvSpPr>
          <p:cNvPr id="17" name="AutoShape 17"/>
          <p:cNvSpPr/>
          <p:nvPr/>
        </p:nvSpPr>
        <p:spPr>
          <a:xfrm>
            <a:off x="8310042" y="1907692"/>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实现财务管理信息化，提高财务数据处理和分析能力，加强财务管理水平。</a:t>
            </a:r>
            <a:endParaRPr lang="en-US" sz="1100"/>
          </a:p>
        </p:txBody>
      </p:sp>
      <p:sp>
        <p:nvSpPr>
          <p:cNvPr id="18" name="AutoShape 18"/>
          <p:cNvSpPr/>
          <p:nvPr/>
        </p:nvSpPr>
        <p:spPr>
          <a:xfrm>
            <a:off x="8310042" y="4459492"/>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通过提高企业内部管理效率和水平，提升企业整体竞争力，实现可持续发展。</a:t>
            </a:r>
            <a:endParaRPr lang="en-US" sz="1100"/>
          </a:p>
        </p:txBody>
      </p:sp>
      <p:sp>
        <p:nvSpPr>
          <p:cNvPr id="19" name="AutoShape 19"/>
          <p:cNvSpPr/>
          <p:nvPr/>
        </p:nvSpPr>
        <p:spPr>
          <a:xfrm>
            <a:off x="1040649" y="1467965"/>
            <a:ext cx="2468084"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提高项目管理效率</a:t>
            </a:r>
            <a:endParaRPr lang="en-US" sz="1100"/>
          </a:p>
        </p:txBody>
      </p:sp>
      <p:sp>
        <p:nvSpPr>
          <p:cNvPr id="20" name="AutoShape 20"/>
          <p:cNvSpPr/>
          <p:nvPr/>
        </p:nvSpPr>
        <p:spPr>
          <a:xfrm>
            <a:off x="8310042" y="1467965"/>
            <a:ext cx="2480432"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加强财务管理能力</a:t>
            </a:r>
            <a:endParaRPr lang="en-US" sz="1100"/>
          </a:p>
        </p:txBody>
      </p:sp>
      <p:sp>
        <p:nvSpPr>
          <p:cNvPr id="21" name="AutoShape 21"/>
          <p:cNvSpPr/>
          <p:nvPr/>
        </p:nvSpPr>
        <p:spPr>
          <a:xfrm>
            <a:off x="1040649" y="3846326"/>
            <a:ext cx="2468084"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优化生产流程</a:t>
            </a:r>
            <a:endParaRPr lang="en-US" sz="1100"/>
          </a:p>
        </p:txBody>
      </p:sp>
      <p:sp>
        <p:nvSpPr>
          <p:cNvPr id="22" name="AutoShape 22"/>
          <p:cNvSpPr/>
          <p:nvPr/>
        </p:nvSpPr>
        <p:spPr>
          <a:xfrm>
            <a:off x="8310042" y="3846326"/>
            <a:ext cx="2550364"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提升企业竞争力</a:t>
            </a:r>
            <a:endParaRPr lang="en-US" sz="1100"/>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解决方案的重要性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早期阶段</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捷为IMIS项目型制造业解决方案最初是为了满足某一特定企业的需求而开发的。</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3306" r="13306"/>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成长阶段</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随着市场需求和客户反馈的不断增加，捷为IMIS不断进行迭代和升级，逐渐形成了完整的解决方案体系。</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未来发展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随着技术的不断进步和企业需求的不断变化，捷为IMIS将继续致力于技术创新和产品升级，以满足更多企业的需求。同时，捷为IMIS也将积极探索与其他行业的合作机会，拓展应用领域和市场空间。</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解决方案的历史与发展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捷为IMIS项目型制造业解决方案的核心功能</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66829" y="2313537"/>
            <a:ext cx="4066829" cy="3122624"/>
          </a:xfrm>
          <a:prstGeom prst="rect">
            <a:avLst/>
          </a:prstGeom>
        </p:spPr>
      </p:pic>
      <p:pic>
        <p:nvPicPr>
          <p:cNvPr id="3" name="Picture 3"/>
          <p:cNvPicPr>
            <a:picLocks noChangeAspect="1"/>
          </p:cNvPicPr>
          <p:nvPr/>
        </p:nvPicPr>
        <p:blipFill>
          <a:blip r:embed="rId3"/>
          <a:srcRect t="6934" b="6934"/>
          <a:stretch>
            <a:fillRect/>
          </a:stretch>
        </p:blipFill>
        <p:spPr>
          <a:xfrm>
            <a:off x="1132390" y="2491315"/>
            <a:ext cx="3735703" cy="2097441"/>
          </a:xfrm>
          <a:prstGeom prst="rect">
            <a:avLst/>
          </a:prstGeom>
        </p:spPr>
      </p:pic>
      <p:sp>
        <p:nvSpPr>
          <p:cNvPr id="4" name="AutoShape 4"/>
          <p:cNvSpPr/>
          <p:nvPr/>
        </p:nvSpPr>
        <p:spPr>
          <a:xfrm>
            <a:off x="5893187"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893187"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893187"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43776" y="2069502"/>
            <a:ext cx="3618828" cy="79547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根据市场需求、订单和销售预测，制定合理的生产计划。</a:t>
            </a:r>
            <a:endParaRPr lang="en-US" sz="1100"/>
          </a:p>
        </p:txBody>
      </p:sp>
      <p:sp>
        <p:nvSpPr>
          <p:cNvPr id="8" name="AutoShape 8"/>
          <p:cNvSpPr/>
          <p:nvPr/>
        </p:nvSpPr>
        <p:spPr>
          <a:xfrm>
            <a:off x="6443776" y="3332225"/>
            <a:ext cx="3618828" cy="771122"/>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根据实际生产情况和外部因素，及时调整生产计划，确保生产顺利进行。</a:t>
            </a:r>
            <a:endParaRPr lang="en-US" sz="1100"/>
          </a:p>
        </p:txBody>
      </p:sp>
      <p:sp>
        <p:nvSpPr>
          <p:cNvPr id="9" name="AutoShape 9"/>
          <p:cNvSpPr/>
          <p:nvPr/>
        </p:nvSpPr>
        <p:spPr>
          <a:xfrm>
            <a:off x="6443776" y="4665990"/>
            <a:ext cx="3618828" cy="78329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实时跟踪生产计划执行情况，及时发现和解决生产过程中的问题。</a:t>
            </a:r>
            <a:endParaRPr lang="en-US" sz="1100"/>
          </a:p>
        </p:txBody>
      </p:sp>
      <p:sp>
        <p:nvSpPr>
          <p:cNvPr id="10" name="AutoShape 10"/>
          <p:cNvSpPr/>
          <p:nvPr/>
        </p:nvSpPr>
        <p:spPr>
          <a:xfrm>
            <a:off x="6443776" y="1661692"/>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生产计划制定</a:t>
            </a:r>
            <a:endParaRPr lang="en-US" sz="1100"/>
          </a:p>
        </p:txBody>
      </p:sp>
      <p:sp>
        <p:nvSpPr>
          <p:cNvPr id="11" name="AutoShape 11"/>
          <p:cNvSpPr/>
          <p:nvPr/>
        </p:nvSpPr>
        <p:spPr>
          <a:xfrm>
            <a:off x="6443776" y="3011282"/>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生产计划调整</a:t>
            </a:r>
            <a:endParaRPr lang="en-US" sz="1100"/>
          </a:p>
        </p:txBody>
      </p:sp>
      <p:sp>
        <p:nvSpPr>
          <p:cNvPr id="12" name="AutoShape 12"/>
          <p:cNvSpPr/>
          <p:nvPr/>
        </p:nvSpPr>
        <p:spPr>
          <a:xfrm>
            <a:off x="6443776" y="4310611"/>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生产计划跟踪</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生产计划管理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对生产流程进行实时监控，确保生产过程符合工艺要求和质量标准。</a:t>
            </a:r>
            <a:endParaRPr lang="en-US" sz="1100"/>
          </a:p>
        </p:txBody>
      </p:sp>
      <p:sp>
        <p:nvSpPr>
          <p:cNvPr id="3" name="AutoShape 3"/>
          <p:cNvSpPr/>
          <p:nvPr/>
        </p:nvSpPr>
        <p:spPr>
          <a:xfrm>
            <a:off x="8684852" y="1462164"/>
            <a:ext cx="2382848" cy="199113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及时发现和处理生产过程中的异常情况，防止生产事故的发生。</a:t>
            </a:r>
            <a:endParaRPr lang="en-US" sz="1100"/>
          </a:p>
        </p:txBody>
      </p:sp>
      <p:sp>
        <p:nvSpPr>
          <p:cNvPr id="4" name="AutoShape 4"/>
          <p:cNvSpPr/>
          <p:nvPr/>
        </p:nvSpPr>
        <p:spPr>
          <a:xfrm>
            <a:off x="8684852" y="4394429"/>
            <a:ext cx="2382848" cy="19625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通过对生产过程的持续改进，提高生产效率和产品质量。</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3841" r="3841"/>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生产流程监控</a:t>
            </a:r>
            <a:endParaRPr lang="en-US" sz="1100"/>
          </a:p>
        </p:txBody>
      </p:sp>
      <p:sp>
        <p:nvSpPr>
          <p:cNvPr id="26" name="AutoShape 26"/>
          <p:cNvSpPr/>
          <p:nvPr/>
        </p:nvSpPr>
        <p:spPr>
          <a:xfrm>
            <a:off x="8503125" y="1054893"/>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生产异常处理</a:t>
            </a:r>
            <a:endParaRPr lang="en-US" sz="1100"/>
          </a:p>
        </p:txBody>
      </p:sp>
      <p:sp>
        <p:nvSpPr>
          <p:cNvPr id="27" name="AutoShape 27"/>
          <p:cNvSpPr/>
          <p:nvPr/>
        </p:nvSpPr>
        <p:spPr>
          <a:xfrm>
            <a:off x="8503125" y="4009655"/>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生产过程优化</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生产过程控制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114336" y="2069502"/>
            <a:ext cx="3618828" cy="79547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采集生产过程中的各种数据，包括产量、质量、成本等。</a:t>
            </a:r>
            <a:endParaRPr lang="en-US" sz="1100"/>
          </a:p>
        </p:txBody>
      </p:sp>
      <p:sp>
        <p:nvSpPr>
          <p:cNvPr id="7" name="AutoShape 7"/>
          <p:cNvSpPr/>
          <p:nvPr/>
        </p:nvSpPr>
        <p:spPr>
          <a:xfrm>
            <a:off x="7114336" y="3332225"/>
            <a:ext cx="3618828" cy="771122"/>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利用数据分析工具对采集到的数据进行处理和分析，挖掘潜在的问题和改进点。</a:t>
            </a:r>
            <a:endParaRPr lang="en-US" sz="1100"/>
          </a:p>
        </p:txBody>
      </p:sp>
      <p:sp>
        <p:nvSpPr>
          <p:cNvPr id="8" name="AutoShape 8"/>
          <p:cNvSpPr/>
          <p:nvPr/>
        </p:nvSpPr>
        <p:spPr>
          <a:xfrm>
            <a:off x="7114336" y="4665990"/>
            <a:ext cx="3618828" cy="78329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将分析结果以可视化的形式呈现，为企业决策提供支持。</a:t>
            </a:r>
            <a:endParaRPr lang="en-US" sz="1100"/>
          </a:p>
        </p:txBody>
      </p:sp>
      <p:sp>
        <p:nvSpPr>
          <p:cNvPr id="9" name="AutoShape 9"/>
          <p:cNvSpPr/>
          <p:nvPr/>
        </p:nvSpPr>
        <p:spPr>
          <a:xfrm>
            <a:off x="7114336" y="1661692"/>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生产数据采集</a:t>
            </a:r>
            <a:endParaRPr lang="en-US" sz="1100"/>
          </a:p>
        </p:txBody>
      </p:sp>
      <p:sp>
        <p:nvSpPr>
          <p:cNvPr id="10" name="AutoShape 10"/>
          <p:cNvSpPr/>
          <p:nvPr/>
        </p:nvSpPr>
        <p:spPr>
          <a:xfrm>
            <a:off x="7114336" y="3011282"/>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数据分析与挖掘</a:t>
            </a:r>
            <a:endParaRPr lang="en-US" sz="1100"/>
          </a:p>
        </p:txBody>
      </p:sp>
      <p:sp>
        <p:nvSpPr>
          <p:cNvPr id="11" name="AutoShape 11"/>
          <p:cNvSpPr/>
          <p:nvPr/>
        </p:nvSpPr>
        <p:spPr>
          <a:xfrm>
            <a:off x="7114336" y="4310611"/>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数据可视化与报告</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生产数据分析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流程梳理与诊断</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对现有生产流程进行全面梳理和诊断，找出存在的问题和瓶颈。</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流程改进与优化</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根据诊断结果，制定针对性的改进措施，优化生产流程。</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流程实施与监控</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确保改进后的流程得到有效实施，并对实施效果进行持续监控和评估。</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生产流程优化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根据生产计划和实际需求，制定合理的资源需求计划。</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资源需求计划</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根据资源需求计划，合理调度和配置各类生产资源。</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资源调度与配置</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对资源使用效率进行评估和分析，提出改进措施，提高资源利用效率。</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资源使用效率评估</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生产资源管理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捷为IMIS项目型制造业解决方案的实施步骤</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明确需求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通过与客户的深入沟通，明确项目的目标、范围和期望结果，确保双方对需求的理解保持一致。</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需求调研</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收集客户组织架构、业务流程、现有系统等信息，进行需求调研，为后续系统设计提供依据。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需求分析报告</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根据调研结果，编写详细的需求分析报告，明确系统功能、性能、安全性等方面的要求。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995" r="1999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数据库设计</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根据系统功能需求，设计数据库结构，包括表、字段、关系等。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架构设计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根据需求分析报告，设计系统的整体架构，包括硬件和软件环境、网络拓扑结构等。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功能设计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根据需求分析报告，设计系统的各个功能模块，包括用户界面、业务逻辑、数据存储等。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系统设计</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开发环境搭建</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根据系统设计，搭建开发环境，包括安装必要的软件、配置网络等。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代码编写与测试</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按照系统设计，编写代码并进行单元测试，确保每个功能模块都能正常工作。</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系统集成与部署</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将各个功能模块集成在一起，进行系统部署，确保系统能够正常运行。</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系统开发与部署</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https://d.book118.com/788120032072006031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2024-09-08T12:37:33.515</cp:lastPrinted>
  <dcterms:created xsi:type="dcterms:W3CDTF">2024-09-08T04:37:33Z</dcterms:created>
  <dcterms:modified xsi:type="dcterms:W3CDTF">2024-09-08T04:37:35Z</dcterms:modified>
</cp:coreProperties>
</file>