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35B944-FE44-4D75-BFF0-6CF42D3461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6AEF610-9040-4961-83C5-BA5B29479A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8CA2EDA-07F2-45C1-B6AB-B6E47D0A49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B5C1F02-FC8C-4856-9DF0-2E5DDBCC36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1013E57-9CBE-426A-8236-E976977B75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699C50F-2C7E-45A3-BCBA-9D4D4A4765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B937B93-18FD-4775-8F1D-9B00BB422C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9A3D540-2161-49ED-A7CA-438E94F8CC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B73197F-E56F-4830-A561-12C792B304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2B4AC1-D49E-43D5-8BDF-F17C56179C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E3087BE-53B5-463F-ACB6-394A7D0EFE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88126066131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9867" y="5173998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9867" y="4442659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049867" y="1052928"/>
            <a:ext cx="10114374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2024年家电行业品牌明星代言社媒营销观察报告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15506" y="4498554"/>
            <a:ext cx="2798081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汇报人：文小库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515506" y="5229894"/>
            <a:ext cx="3373814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2024-01-13</a:t>
            </a:r>
          </a:p>
        </p:txBody>
      </p:sp>
      <p:sp>
        <p:nvSpPr>
          <p:cNvPr id="7" name="AutoShape 7"/>
          <p:cNvSpPr/>
          <p:nvPr/>
        </p:nvSpPr>
        <p:spPr>
          <a:xfrm>
            <a:off x="1049867" y="4442659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049867" y="5173998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家电行业品牌明星代言现状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社媒营销在家电行业的应用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明星代言与社媒营销的结合实践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未来展望与建议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03852" y="4838783"/>
            <a:ext cx="10266726" cy="1333500"/>
            <a:chOff x="1103852" y="4838783"/>
            <a:chExt cx="10266726" cy="1333500"/>
          </a:xfrm>
        </p:grpSpPr>
        <p:sp>
          <p:nvSpPr>
            <p:cNvPr id="3" name="AutoShape 3"/>
            <p:cNvSpPr/>
            <p:nvPr/>
          </p:nvSpPr>
          <p:spPr>
            <a:xfrm>
              <a:off x="2377205" y="4838783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 rot="10800000">
              <a:off x="1103852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 rot="10800000">
              <a:off x="9159730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31730" y="3081147"/>
            <a:ext cx="10266726" cy="1333500"/>
            <a:chOff x="1031730" y="3081147"/>
            <a:chExt cx="10266726" cy="1333500"/>
          </a:xfrm>
        </p:grpSpPr>
        <p:sp>
          <p:nvSpPr>
            <p:cNvPr id="7" name="AutoShape 7"/>
            <p:cNvSpPr/>
            <p:nvPr/>
          </p:nvSpPr>
          <p:spPr>
            <a:xfrm>
              <a:off x="2305083" y="3081147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 rot="10800000">
              <a:off x="1031730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 rot="10800000">
              <a:off x="9087608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1103852" y="1348302"/>
            <a:ext cx="10266726" cy="1333500"/>
            <a:chOff x="1103852" y="1348302"/>
            <a:chExt cx="10266726" cy="1333500"/>
          </a:xfrm>
        </p:grpSpPr>
        <p:sp>
          <p:nvSpPr>
            <p:cNvPr id="11" name="AutoShape 11"/>
            <p:cNvSpPr/>
            <p:nvPr/>
          </p:nvSpPr>
          <p:spPr>
            <a:xfrm>
              <a:off x="2377205" y="1348302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 rot="10800000">
              <a:off x="1103852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 rot="10800000">
              <a:off x="9159730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997333" y="3400044"/>
            <a:ext cx="685705" cy="695706"/>
            <a:chOff x="9997333" y="3400044"/>
            <a:chExt cx="685705" cy="695706"/>
          </a:xfrm>
        </p:grpSpPr>
        <p:sp>
          <p:nvSpPr>
            <p:cNvPr id="15" name="Freeform 15"/>
            <p:cNvSpPr/>
            <p:nvPr/>
          </p:nvSpPr>
          <p:spPr>
            <a:xfrm>
              <a:off x="10034290" y="3847243"/>
              <a:ext cx="87725" cy="163068"/>
            </a:xfrm>
            <a:custGeom>
              <a:rect l="l" t="t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10177260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0320231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10459962" y="3670840"/>
              <a:ext cx="94202" cy="342805"/>
            </a:xfrm>
            <a:custGeom>
              <a:rect l="l" t="t" r="r" b="b"/>
              <a:pathLst>
                <a:path w="125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10011525" y="3517678"/>
              <a:ext cx="536162" cy="342805"/>
            </a:xfrm>
            <a:custGeom>
              <a:rect l="l" t="t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9997333" y="3400044"/>
              <a:ext cx="685705" cy="695706"/>
            </a:xfrm>
            <a:custGeom>
              <a:rect l="l" t="t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>
            <a:off x="1935480" y="1646434"/>
            <a:ext cx="719895" cy="555403"/>
          </a:xfrm>
          <a:custGeom>
            <a:rect l="l" t="t" r="r" b="b"/>
            <a:pathLst>
              <a:path w="67" h="60">
                <a:moveTo>
                  <a:pt x="53" y="2"/>
                </a:moveTo>
                <a:cubicBezTo>
                  <a:pt x="53" y="1"/>
                  <a:pt x="52" y="0"/>
                  <a:pt x="5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5"/>
                  <a:pt x="44" y="5"/>
                  <a:pt x="44" y="5"/>
                </a:cubicBezTo>
                <a:cubicBezTo>
                  <a:pt x="53" y="14"/>
                  <a:pt x="53" y="14"/>
                  <a:pt x="53" y="14"/>
                </a:cubicBezTo>
                <a:lnTo>
                  <a:pt x="53" y="2"/>
                </a:lnTo>
                <a:close/>
                <a:moveTo>
                  <a:pt x="66" y="31"/>
                </a:moveTo>
                <a:cubicBezTo>
                  <a:pt x="36" y="2"/>
                  <a:pt x="36" y="2"/>
                  <a:pt x="36" y="2"/>
                </a:cubicBezTo>
                <a:cubicBezTo>
                  <a:pt x="35" y="0"/>
                  <a:pt x="33" y="0"/>
                  <a:pt x="31" y="2"/>
                </a:cubicBezTo>
                <a:cubicBezTo>
                  <a:pt x="2" y="31"/>
                  <a:pt x="2" y="31"/>
                  <a:pt x="2" y="31"/>
                </a:cubicBezTo>
                <a:cubicBezTo>
                  <a:pt x="0" y="33"/>
                  <a:pt x="0" y="35"/>
                  <a:pt x="2" y="36"/>
                </a:cubicBezTo>
                <a:cubicBezTo>
                  <a:pt x="2" y="37"/>
                  <a:pt x="3" y="37"/>
                  <a:pt x="4" y="37"/>
                </a:cubicBezTo>
                <a:cubicBezTo>
                  <a:pt x="5" y="37"/>
                  <a:pt x="6" y="37"/>
                  <a:pt x="7" y="36"/>
                </a:cubicBezTo>
                <a:cubicBezTo>
                  <a:pt x="34" y="9"/>
                  <a:pt x="34" y="9"/>
                  <a:pt x="34" y="9"/>
                </a:cubicBezTo>
                <a:cubicBezTo>
                  <a:pt x="61" y="36"/>
                  <a:pt x="61" y="36"/>
                  <a:pt x="61" y="36"/>
                </a:cubicBezTo>
                <a:cubicBezTo>
                  <a:pt x="62" y="38"/>
                  <a:pt x="65" y="38"/>
                  <a:pt x="66" y="36"/>
                </a:cubicBezTo>
                <a:cubicBezTo>
                  <a:pt x="67" y="35"/>
                  <a:pt x="67" y="33"/>
                  <a:pt x="66" y="31"/>
                </a:cubicBezTo>
                <a:close/>
                <a:moveTo>
                  <a:pt x="9" y="37"/>
                </a:moveTo>
                <a:cubicBezTo>
                  <a:pt x="9" y="57"/>
                  <a:pt x="9" y="57"/>
                  <a:pt x="9" y="57"/>
                </a:cubicBezTo>
                <a:cubicBezTo>
                  <a:pt x="9" y="59"/>
                  <a:pt x="11" y="60"/>
                  <a:pt x="13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42"/>
                  <a:pt x="28" y="42"/>
                  <a:pt x="28" y="42"/>
                </a:cubicBezTo>
                <a:cubicBezTo>
                  <a:pt x="28" y="42"/>
                  <a:pt x="29" y="41"/>
                  <a:pt x="29" y="41"/>
                </a:cubicBezTo>
                <a:cubicBezTo>
                  <a:pt x="38" y="41"/>
                  <a:pt x="38" y="41"/>
                  <a:pt x="38" y="41"/>
                </a:cubicBezTo>
                <a:cubicBezTo>
                  <a:pt x="39" y="41"/>
                  <a:pt x="39" y="42"/>
                  <a:pt x="39" y="42"/>
                </a:cubicBezTo>
                <a:cubicBezTo>
                  <a:pt x="39" y="60"/>
                  <a:pt x="39" y="60"/>
                  <a:pt x="39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7" y="60"/>
                  <a:pt x="58" y="59"/>
                  <a:pt x="58" y="57"/>
                </a:cubicBezTo>
                <a:cubicBezTo>
                  <a:pt x="58" y="38"/>
                  <a:pt x="58" y="38"/>
                  <a:pt x="58" y="38"/>
                </a:cubicBezTo>
                <a:cubicBezTo>
                  <a:pt x="34" y="13"/>
                  <a:pt x="34" y="13"/>
                  <a:pt x="34" y="13"/>
                </a:cubicBezTo>
                <a:lnTo>
                  <a:pt x="9" y="3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1975414" y="5261363"/>
            <a:ext cx="613870" cy="6138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研究背景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314700" y="5303594"/>
            <a:ext cx="7382690" cy="863070"/>
            <a:chOff x="3314700" y="5303594"/>
            <a:chExt cx="7382690" cy="863070"/>
          </a:xfrm>
        </p:grpSpPr>
        <p:sp>
          <p:nvSpPr>
            <p:cNvPr id="46" name="TextBox 46"/>
            <p:cNvSpPr txBox="1"/>
            <p:nvPr/>
          </p:nvSpPr>
          <p:spPr>
            <a:xfrm>
              <a:off x="3314700" y="5303594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社交媒体平台如微博、微信、抖音等在中国拥有庞大的用户群体，成为品牌营销的重要战场。社媒营销能够实现品牌与消费者的直接互动，提高营销效果。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3314700" y="4838783"/>
            <a:ext cx="7382690" cy="490334"/>
            <a:chOff x="3314700" y="4838783"/>
            <a:chExt cx="7382690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3314700" y="4838783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社媒营销的普及和发展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3456760" y="1771107"/>
            <a:ext cx="7382690" cy="863070"/>
            <a:chOff x="3456760" y="1771107"/>
            <a:chExt cx="7382690" cy="863070"/>
          </a:xfrm>
        </p:grpSpPr>
        <p:sp>
          <p:nvSpPr>
            <p:cNvPr id="50" name="TextBox 50"/>
            <p:cNvSpPr txBox="1"/>
            <p:nvPr/>
          </p:nvSpPr>
          <p:spPr>
            <a:xfrm>
              <a:off x="3456760" y="1771107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随着科技的进步和消费者需求的多样化，家电行业竞争日益激烈。品牌营销成为企业提升竞争力的重要手段。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3456760" y="1395927"/>
            <a:ext cx="7293402" cy="490334"/>
            <a:chOff x="3456760" y="1395927"/>
            <a:chExt cx="7293402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3456760" y="1395927"/>
              <a:ext cx="7293402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1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家电行业市场竞争激烈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704918" y="3545958"/>
            <a:ext cx="7382690" cy="863070"/>
            <a:chOff x="1704918" y="3545958"/>
            <a:chExt cx="7382690" cy="863070"/>
          </a:xfrm>
        </p:grpSpPr>
        <p:sp>
          <p:nvSpPr>
            <p:cNvPr id="54" name="TextBox 54"/>
            <p:cNvSpPr txBox="1"/>
            <p:nvPr/>
          </p:nvSpPr>
          <p:spPr>
            <a:xfrm>
              <a:off x="1704918" y="3545958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明星代言作为一种有效的品牌推广方式，在社交媒体平台上具有广泛的影响力。通过明星代言，品牌可以迅速扩大知名度和影响力，吸引更多目标客户。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1704918" y="3081147"/>
            <a:ext cx="7382690" cy="490334"/>
            <a:chOff x="1704918" y="3081147"/>
            <a:chExt cx="7382690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1704918" y="3081147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明星代言在社媒营销中的作用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082466"/>
            <a:ext cx="0" cy="5775534"/>
          </a:xfrm>
          <a:prstGeom prst="line">
            <a:avLst/>
          </a:prstGeom>
          <a:ln w="19050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332346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8282" y="1447432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52036" y="1308906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-5400000">
            <a:off x="1919801" y="147390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152036" y="306732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-5400000">
            <a:off x="1919801" y="323232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152036" y="482574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919801" y="4990741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373184" y="1262276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分析家电行业品牌明星代言社媒营销的现状和趋势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72823" y="2048316"/>
            <a:ext cx="8972550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通过收集和分析数据，了解当前家电行业品牌明星代言社媒营销的策略、手段和效果，探索未来的发展趋势。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393609" y="3024192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评估明星代言对家电品牌的影响力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72823" y="3785029"/>
            <a:ext cx="8943975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通过量化分析和案例研究，评估明星代言在提升家电品牌知名度、美誉度和销售量方面的作用。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430185" y="4789171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提出家电行业品牌明星代言社媒营销的建议和策略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91111" y="5543449"/>
            <a:ext cx="8915400" cy="962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基于研究结果，为家电企业提供有针对性的明星代言社媒营销策略和建议，帮助企业提高营销效果和市场竞争力。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873196" y="306732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88282" y="318241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873196" y="482574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88282" y="494083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研究目的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家电行业品牌明星代言现状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明星代言人选择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明星代言人选择多元化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家电品牌在选择明星代言人时，更加注重多元化，不仅限于传统的家电行业形象代言人，也包括影视明星、歌手、体育明星等。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重视年轻消费群体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为了吸引年轻消费群体的关注，家电品牌开始选择年轻的明星作为代言人，通过与年轻人的互动，提升品牌知名度和影响力。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越来越多的家电品牌选择与明星进行长期合作，通过长期的合作来建立品牌与明星之间的信任和默契，提高品牌形象和代言效果。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家电品牌开始尝试与其他行业的品牌进行跨界合作，共同推出代言活动，通过资源共享和优势互补，提高品牌知名度和市场份额。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代言合作模式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跨界合作模式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长期合作模式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社交媒体关注度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通过监测明星代言活动在社交媒体上的关注度和互动情况，来评估代言活动的成功程度。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销售数据变化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通过监测代言活动推出前后销售数据的变化情况，来评估代言活动对销售的促进程度。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品牌知名度提升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通过调查问卷和用户反馈等方式，来评估代言活动对品牌知名度的提升程度。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代言活动效果评估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社媒营销在家电行业的应用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社交媒体平台选择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微博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微博作为中国最大的社交媒体平台之一，具有广泛的用户基础和影响力，适合发布品牌信息和活动推广。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微信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微信作为中国最受欢迎的社交媒体平台之一，具有强大的用户粘性和互动性，适合品牌与用户建立长期关系。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抖音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抖音作为短视频社交媒体平台，具有广泛的用户群体和高度活跃的用户，适合品牌进行短视频营销和直播带货。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明确品牌的目标受众，根据受众特点制定相应的营销策略。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目标受众定位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品牌形象塑造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产品推广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24" b="2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通过社媒营销传达品牌的核心价值观和特点，提升品牌形象。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利用社媒平台推广新产品，提高产品知名度和销售量。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营销策略制定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根据营销策略制定具体的营销活动计划，包括活动主题、时间、形式等。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活动策划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按照计划执行营销活动，确保活动的顺利进行。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活动执行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通过数据分析、用户反馈等方式对营销活动的效果进行评估，为后续的营销活动提供参考。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效果评估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营销活动执行与监控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明星代言与社媒营销的结合实践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明星代言人参与线下活动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品牌邀请明星代言人参加各类线下活动，如新品发布会、促销活动等，通过明星的影响力吸引更多消费者关注。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线上互动活动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品牌与明星合作开展线上互动活动，如抽奖、问答、投票等，提高用户参与度，增强品牌曝光度。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联合营销活动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https://d.book118.com/788126066131006025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2024-09-02T15:58:59.128</cp:lastPrinted>
  <dcterms:created xsi:type="dcterms:W3CDTF">2024-09-02T07:58:59Z</dcterms:created>
  <dcterms:modified xsi:type="dcterms:W3CDTF">2024-09-02T07:59:01Z</dcterms:modified>
</cp:coreProperties>
</file>