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KSMWGI+MS-UIGothic"/>
      <p:regular r:id="rId15"/>
    </p:embeddedFont>
    <p:embeddedFont>
      <p:font typeface="CSHKFM+GLOGVB+ArialMT"/>
      <p:regular r:id="rId16"/>
    </p:embeddedFont>
    <p:embeddedFont>
      <p:font typeface="GTQMID+JOIBOE+MicrosoftYaHei-Bold"/>
      <p:regular r:id="rId17"/>
    </p:embeddedFont>
    <p:embeddedFont>
      <p:font typeface="GLVPSB+ILJOBD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D1D422-4DB6-42B6-8D97-F20F4628BC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A568C7-EE0C-4076-B790-484976277B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786F29-E25A-4DAA-97E1-32F0557F24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9B8FEF-FC5D-4401-9E5B-4EEEF93ABB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83333F1-33B4-4FB5-87A3-E51C334CE9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3B02F07-85D7-4A35-9E02-21E72DB21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57B6DF-25C8-489D-B0A5-EBF60845A4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5DC6B3-908D-41BD-8069-ADF77C042D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D2E9B6-E098-44BB-AB3C-3770497B5A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0A2040-CF45-48D6-B532-1A7C2272A4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1F7D01-19B8-406C-BE5B-9617B00180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13513501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13130" y="1573684"/>
            <a:ext cx="8310588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3045FD"/>
                </a:solidFill>
                <a:latin typeface="KSMWGI+MS-UIGothic"/>
                <a:cs typeface="KSMWGI+MS-UIGothic"/>
              </a:rPr>
              <a:t>第七版</a:t>
            </a:r>
            <a:r>
              <a:rPr sz="5150" spc="23">
                <a:solidFill>
                  <a:srgbClr val="3045FD"/>
                </a:solidFill>
                <a:latin typeface="SimSun"/>
                <a:cs typeface="SimSun"/>
              </a:rPr>
              <a:t>妇产</a:t>
            </a:r>
            <a:r>
              <a:rPr sz="5150" spc="25">
                <a:solidFill>
                  <a:srgbClr val="3045FD"/>
                </a:solidFill>
                <a:latin typeface="KSMWGI+MS-UIGothic"/>
                <a:cs typeface="KSMWGI+MS-UIGothic"/>
              </a:rPr>
              <a:t>科学通用</a:t>
            </a:r>
            <a:r>
              <a:rPr sz="5150" spc="25">
                <a:solidFill>
                  <a:srgbClr val="3045FD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3045FD"/>
                </a:solidFill>
                <a:latin typeface="KSMWGI+MS-UIGothic"/>
                <a:cs typeface="KSMWGI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499859" y="1395920"/>
            <a:ext cx="2795361" cy="2429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CSHKFM+GLOGVB+ArialMT"/>
                <a:cs typeface="CSHKFM+GLOGVB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KSMWGI+MS-UIGothic"/>
                <a:cs typeface="KSMWGI+MS-UIGothic"/>
              </a:rPr>
              <a:t>妊娠生理基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础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CSHKFM+GLOGVB+ArialMT"/>
                <a:cs typeface="CSHKFM+GLOGVB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KSMWGI+MS-UIGothic"/>
                <a:cs typeface="KSMWGI+MS-UIGothic"/>
              </a:rPr>
              <a:t>妊娠期母体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变</a:t>
            </a:r>
            <a:r>
              <a:rPr sz="2400">
                <a:solidFill>
                  <a:srgbClr val="3045FD"/>
                </a:solidFill>
                <a:latin typeface="KSMWGI+MS-UIGothic"/>
                <a:cs typeface="KSMWGI+MS-UIGothic"/>
              </a:rPr>
              <a:t>化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CSHKFM+GLOGVB+ArialMT"/>
                <a:cs typeface="CSHKFM+GLOGVB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KSMWGI+MS-UIGothic"/>
                <a:cs typeface="KSMWGI+MS-UIGothic"/>
              </a:rPr>
              <a:t>胎儿的生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长发</a:t>
            </a:r>
            <a:r>
              <a:rPr sz="2400">
                <a:solidFill>
                  <a:srgbClr val="3045FD"/>
                </a:solidFill>
                <a:latin typeface="KSMWGI+MS-UIGothic"/>
                <a:cs typeface="KSMWGI+MS-UIGothic"/>
              </a:rPr>
              <a:t>育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CSHKFM+GLOGVB+ArialMT"/>
                <a:cs typeface="CSHKFM+GLOGVB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KSMWGI+MS-UIGothic"/>
                <a:cs typeface="KSMWGI+MS-UIGothic"/>
              </a:rPr>
              <a:t>分娩生理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56229" y="3066002"/>
            <a:ext cx="4092905" cy="292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200"/>
              </a:lnSpc>
              <a:spcBef>
                <a:spcPct val="0"/>
              </a:spcBef>
              <a:spcAft>
                <a:spcPct val="0"/>
              </a:spcAft>
            </a:pPr>
            <a:r>
              <a:rPr sz="9200" spc="28">
                <a:solidFill>
                  <a:srgbClr val="3045FD"/>
                </a:solidFill>
                <a:latin typeface="KSMWGI+MS-UIGothic"/>
                <a:cs typeface="KSMWGI+MS-UIGothic"/>
              </a:rPr>
              <a:t>目</a:t>
            </a:r>
            <a:r>
              <a:rPr sz="9200">
                <a:solidFill>
                  <a:srgbClr val="3045FD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499859" y="3590480"/>
            <a:ext cx="3099959" cy="13324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CSHKFM+GLOGVB+ArialMT"/>
                <a:cs typeface="CSHKFM+GLOGVB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KSMWGI+MS-UIGothic"/>
                <a:cs typeface="KSMWGI+MS-UIGothic"/>
              </a:rPr>
              <a:t>妊娠期并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3045FD"/>
                </a:solidFill>
                <a:latin typeface="KSMWGI+MS-UIGothic"/>
                <a:cs typeface="KSMWGI+MS-UIGothic"/>
              </a:rPr>
              <a:t>症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CSHKFM+GLOGVB+ArialMT"/>
                <a:cs typeface="CSHKFM+GLOGVB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KSMWGI+MS-UIGothic"/>
                <a:cs typeface="KSMWGI+MS-UIGothic"/>
              </a:rPr>
              <a:t>妊娠期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营</a:t>
            </a:r>
            <a:r>
              <a:rPr sz="2400">
                <a:solidFill>
                  <a:srgbClr val="3045FD"/>
                </a:solidFill>
                <a:latin typeface="KSMWGI+MS-UIGothic"/>
                <a:cs typeface="KSMWGI+MS-UIGothic"/>
              </a:rPr>
              <a:t>养与运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00345" y="2448069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085FF"/>
                </a:solidFill>
                <a:latin typeface="GTQMID+JOIBOE+MicrosoftYaHei-Bold"/>
                <a:cs typeface="GTQMID+JOIBOE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21784" y="3881274"/>
            <a:ext cx="4921072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85FF"/>
                </a:solidFill>
                <a:latin typeface="KSMWGI+MS-UIGothic"/>
                <a:cs typeface="KSMWGI+MS-UIGothic"/>
              </a:rPr>
              <a:t>妊娠生理基</a:t>
            </a:r>
            <a:r>
              <a:rPr sz="5150">
                <a:solidFill>
                  <a:srgbClr val="0085FF"/>
                </a:solidFill>
                <a:latin typeface="SimSun"/>
                <a:cs typeface="SimSun"/>
              </a:rPr>
              <a:t>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KSMWGI+MS-UIGothic"/>
                <a:cs typeface="KSMWGI+MS-UIGothic"/>
              </a:rPr>
              <a:t>受孕与着床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21889" y="1709959"/>
            <a:ext cx="89204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KSMWGI+MS-UIGothic"/>
                <a:cs typeface="KSMWGI+MS-UIGothic"/>
              </a:rPr>
              <a:t>受孕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83244" y="1709959"/>
            <a:ext cx="2953715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KSMWGI+MS-UIGothic"/>
                <a:cs typeface="KSMWGI+MS-UIGothic"/>
              </a:rPr>
              <a:t>受孕与着床的影响因素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624192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SMWGI+MS-UIGothic"/>
                <a:cs typeface="KSMWGI+MS-UIGothic"/>
              </a:rPr>
              <a:t>精子和卵子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FFFDFD"/>
                </a:solidFill>
                <a:latin typeface="KSMWGI+MS-UIGothic"/>
                <a:cs typeface="KSMWGI+MS-UIGothic"/>
              </a:rPr>
              <a:t>合形成受精卵，受精卵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SMWGI+MS-UIGothic"/>
                <a:cs typeface="KSMWGI+MS-UIGothic"/>
              </a:rPr>
              <a:t>在子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宫</a:t>
            </a:r>
            <a:r>
              <a:rPr sz="1500">
                <a:solidFill>
                  <a:srgbClr val="FFFDFD"/>
                </a:solidFill>
                <a:latin typeface="KSMWGI+MS-UIGothic"/>
                <a:cs typeface="KSMWGI+MS-UIGothic"/>
              </a:rPr>
              <a:t>内膜着床的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KSMWGI+MS-UIGothic"/>
                <a:cs typeface="KSMWGI+MS-UIGothic"/>
              </a:rPr>
              <a:t>程。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624192"/>
            <a:ext cx="328441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SMWGI+MS-UIGothic"/>
                <a:cs typeface="KSMWGI+MS-UIGothic"/>
              </a:rPr>
              <a:t>年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龄</a:t>
            </a:r>
            <a:r>
              <a:rPr sz="1500">
                <a:solidFill>
                  <a:srgbClr val="FFFDFD"/>
                </a:solidFill>
                <a:latin typeface="KSMWGI+MS-UIGothic"/>
                <a:cs typeface="KSMWGI+MS-UIGothic"/>
              </a:rPr>
              <a:t>、激素水平、子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宫</a:t>
            </a:r>
            <a:r>
              <a:rPr sz="1500">
                <a:solidFill>
                  <a:srgbClr val="FFFDFD"/>
                </a:solidFill>
                <a:latin typeface="KSMWGI+MS-UIGothic"/>
                <a:cs typeface="KSMWGI+MS-UIGothic"/>
              </a:rPr>
              <a:t>内膜状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FFFDFD"/>
                </a:solidFill>
                <a:latin typeface="KSMWGI+MS-UIGothic"/>
                <a:cs typeface="KSMWGI+MS-UIGothic"/>
              </a:rPr>
              <a:t>、免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999730" y="2967093"/>
            <a:ext cx="1174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SMWGI+MS-UIGothic"/>
                <a:cs typeface="KSMWGI+MS-UIGothic"/>
              </a:rPr>
              <a:t>疫因素等。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817234" y="385371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KSMWGI+MS-UIGothic"/>
                <a:cs typeface="KSMWGI+MS-UIGothic"/>
              </a:rPr>
              <a:t>着床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604384" y="4768588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SMWGI+MS-UIGothic"/>
                <a:cs typeface="KSMWGI+MS-UIGothic"/>
              </a:rPr>
              <a:t>受精卵在子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宫</a:t>
            </a:r>
            <a:r>
              <a:rPr sz="1500">
                <a:solidFill>
                  <a:srgbClr val="FFFDFD"/>
                </a:solidFill>
                <a:latin typeface="KSMWGI+MS-UIGothic"/>
                <a:cs typeface="KSMWGI+MS-UIGothic"/>
              </a:rPr>
              <a:t>内膜内种植，开始形成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SMWGI+MS-UIGothic"/>
                <a:cs typeface="KSMWGI+MS-UIGothic"/>
              </a:rPr>
              <a:t>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盘</a:t>
            </a:r>
            <a:r>
              <a:rPr sz="1500">
                <a:solidFill>
                  <a:srgbClr val="FFFDFD"/>
                </a:solidFill>
                <a:latin typeface="KSMWGI+MS-UIGothic"/>
                <a:cs typeface="KSMWGI+MS-UIGothic"/>
              </a:rPr>
              <a:t>和胚胎的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KSMWGI+MS-UIGothic"/>
                <a:cs typeface="KSMWGI+MS-UIGothic"/>
              </a:rPr>
              <a:t>程。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KSMWGI+MS-UIGothic"/>
                <a:cs typeface="KSMWGI+MS-UIGothic"/>
              </a:rPr>
              <a:t>胚胎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3045FD"/>
                </a:solidFill>
                <a:latin typeface="KSMWGI+MS-UIGothic"/>
                <a:cs typeface="KSMWGI+MS-UIGothic"/>
              </a:rPr>
              <a:t>育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GTQMID+JOIBOE+MicrosoftYaHei-Bold"/>
                <a:cs typeface="GTQMID+JOIBOE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GTQMID+JOIBOE+MicrosoftYaHei-Bold"/>
                <a:cs typeface="GTQMID+JOIBOE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GTQMID+JOIBOE+MicrosoftYaHei-Bold"/>
                <a:cs typeface="GTQMID+JOIBOE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045FD"/>
                </a:solidFill>
                <a:latin typeface="KSMWGI+MS-UIGothic"/>
                <a:cs typeface="KSMWGI+MS-UIGothic"/>
              </a:rPr>
              <a:t>胚胎</a:t>
            </a: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发</a:t>
            </a:r>
            <a:r>
              <a:rPr sz="2000" spc="23">
                <a:solidFill>
                  <a:srgbClr val="3045FD"/>
                </a:solidFill>
                <a:latin typeface="KSMWGI+MS-UIGothic"/>
                <a:cs typeface="KSMWGI+MS-UIGothic"/>
              </a:rPr>
              <a:t>育</a:t>
            </a: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阶</a:t>
            </a:r>
            <a:r>
              <a:rPr sz="2000">
                <a:solidFill>
                  <a:srgbClr val="3045FD"/>
                </a:solidFill>
                <a:latin typeface="KSMWGI+MS-UIGothic"/>
                <a:cs typeface="KSMWGI+MS-UIGothic"/>
              </a:rPr>
              <a:t>段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045FD"/>
                </a:solidFill>
                <a:latin typeface="KSMWGI+MS-UIGothic"/>
                <a:cs typeface="KSMWGI+MS-UIGothic"/>
              </a:rPr>
              <a:t>胚胎</a:t>
            </a: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发</a:t>
            </a:r>
            <a:r>
              <a:rPr sz="2000" spc="23">
                <a:solidFill>
                  <a:srgbClr val="3045FD"/>
                </a:solidFill>
                <a:latin typeface="KSMWGI+MS-UIGothic"/>
                <a:cs typeface="KSMWGI+MS-UIGothic"/>
              </a:rPr>
              <a:t>育</a:t>
            </a: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过</a:t>
            </a:r>
            <a:r>
              <a:rPr sz="2000">
                <a:solidFill>
                  <a:srgbClr val="3045FD"/>
                </a:solidFill>
                <a:latin typeface="KSMWGI+MS-UIGothic"/>
                <a:cs typeface="KSMWGI+MS-UIGothic"/>
              </a:rPr>
              <a:t>程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045FD"/>
                </a:solidFill>
                <a:latin typeface="KSMWGI+MS-UIGothic"/>
                <a:cs typeface="KSMWGI+MS-UIGothic"/>
              </a:rPr>
              <a:t>胚胎</a:t>
            </a: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发</a:t>
            </a:r>
            <a:r>
              <a:rPr sz="2000" spc="25">
                <a:solidFill>
                  <a:srgbClr val="3045FD"/>
                </a:solidFill>
                <a:latin typeface="KSMWGI+MS-UIGothic"/>
                <a:cs typeface="KSMWGI+MS-UIGothic"/>
              </a:rPr>
              <a:t>育异常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262633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卵裂期、囊胚期、原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胚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期等。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262633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胞分化、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形成、器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官形成等。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336229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染色体异常、基因突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等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引起的胚胎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育异常。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KSMWGI+MS-UIGothic"/>
                <a:cs typeface="KSMWGI+MS-UIGothic"/>
              </a:rPr>
              <a:t>胎儿生理特点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KSMWGI+MS-UIGothic"/>
                <a:cs typeface="KSMWGI+MS-UIGothic"/>
              </a:rPr>
              <a:t>胎儿的生理特点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KSMWGI+MS-UIGothic"/>
                <a:cs typeface="KSMWGI+MS-UIGothic"/>
              </a:rPr>
              <a:t>胎儿的</a:t>
            </a:r>
            <a:r>
              <a:rPr sz="2300" spc="23">
                <a:solidFill>
                  <a:srgbClr val="3045FD"/>
                </a:solidFill>
                <a:latin typeface="SimSun"/>
                <a:cs typeface="SimSun"/>
              </a:rPr>
              <a:t>营</a:t>
            </a:r>
            <a:r>
              <a:rPr sz="2300" spc="25">
                <a:solidFill>
                  <a:srgbClr val="3045FD"/>
                </a:solidFill>
                <a:latin typeface="KSMWGI+MS-UIGothic"/>
                <a:cs typeface="KSMWGI+MS-UIGothic"/>
              </a:rPr>
              <a:t>养来源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KSMWGI+MS-UIGothic"/>
                <a:cs typeface="KSMWGI+MS-UIGothic"/>
              </a:rPr>
              <a:t>胎儿的生理功能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3362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陈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谢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旺盛、生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长发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育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409825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主要依靠母体提供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养物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553592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呼吸、消化、排泄、睡眠等。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52244" y="4973058"/>
            <a:ext cx="9837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迅速等。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857115" y="4973058"/>
            <a:ext cx="27007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，包括氧气和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养物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等。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00345" y="2448069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085FF"/>
                </a:solidFill>
                <a:latin typeface="GTQMID+JOIBOE+MicrosoftYaHei-Bold"/>
                <a:cs typeface="GTQMID+JOIBOE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793490" y="3881274"/>
            <a:ext cx="5578392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85FF"/>
                </a:solidFill>
                <a:latin typeface="KSMWGI+MS-UIGothic"/>
                <a:cs typeface="KSMWGI+MS-UIGothic"/>
              </a:rPr>
              <a:t>妊娠期母体</a:t>
            </a:r>
            <a:r>
              <a:rPr sz="5150" spc="25">
                <a:solidFill>
                  <a:srgbClr val="0085FF"/>
                </a:solidFill>
                <a:latin typeface="SimSun"/>
                <a:cs typeface="SimSun"/>
              </a:rPr>
              <a:t>变</a:t>
            </a:r>
            <a:r>
              <a:rPr sz="5150">
                <a:solidFill>
                  <a:srgbClr val="0085FF"/>
                </a:solidFill>
                <a:latin typeface="KSMWGI+MS-UIGothic"/>
                <a:cs typeface="KSMWGI+MS-UIGothic"/>
              </a:rPr>
              <a:t>化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KSMWGI+MS-UIGothic"/>
                <a:cs typeface="KSMWGI+MS-UIGothic"/>
              </a:rPr>
              <a:t>内分泌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变</a:t>
            </a:r>
            <a:r>
              <a:rPr sz="3000">
                <a:solidFill>
                  <a:srgbClr val="3045FD"/>
                </a:solidFill>
                <a:latin typeface="KSMWGI+MS-UIGothic"/>
                <a:cs typeface="KSMWGI+MS-UIGothic"/>
              </a:rPr>
              <a:t>化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7270" y="1499036"/>
            <a:ext cx="30924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KSMWGI+MS-UIGothic"/>
                <a:cs typeface="KSMWGI+MS-UIGothic"/>
              </a:rPr>
              <a:t>甲状腺激素水平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变</a:t>
            </a:r>
            <a:r>
              <a:rPr sz="2300">
                <a:solidFill>
                  <a:srgbClr val="3045FD"/>
                </a:solidFill>
                <a:latin typeface="KSMWGI+MS-UIGothic"/>
                <a:cs typeface="KSMWGI+MS-UIGothic"/>
              </a:rPr>
              <a:t>化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7270" y="2034913"/>
            <a:ext cx="598690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妊娠期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，由于体内激素水平的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化，甲状腺激素的分泌量会增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加，以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足胎儿生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长发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育的需求。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97270" y="3148131"/>
            <a:ext cx="373168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KSMWGI+MS-UIGothic"/>
                <a:cs typeface="KSMWGI+MS-UIGothic"/>
              </a:rPr>
              <a:t>雌激素和孕激素水平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变</a:t>
            </a:r>
            <a:r>
              <a:rPr sz="2300">
                <a:solidFill>
                  <a:srgbClr val="3045FD"/>
                </a:solidFill>
                <a:latin typeface="KSMWGI+MS-UIGothic"/>
                <a:cs typeface="KSMWGI+MS-UIGothic"/>
              </a:rPr>
              <a:t>化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97270" y="3684008"/>
            <a:ext cx="6205983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随着妊娠的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展，雌激素和孕激素的水平会逐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渐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升高，以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维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持妊娠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097270" y="480040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KSMWGI+MS-UIGothic"/>
                <a:cs typeface="KSMWGI+MS-UIGothic"/>
              </a:rPr>
              <a:t>催乳素水平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变</a:t>
            </a:r>
            <a:r>
              <a:rPr sz="2300">
                <a:solidFill>
                  <a:srgbClr val="3045FD"/>
                </a:solidFill>
                <a:latin typeface="KSMWGI+MS-UIGothic"/>
                <a:cs typeface="KSMWGI+MS-UIGothic"/>
              </a:rPr>
              <a:t>化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97270" y="5336278"/>
            <a:ext cx="503701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妊娠期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，催乳素水平也会升高，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为产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后哺乳做准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备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KSMWGI+MS-UIGothic"/>
                <a:cs typeface="KSMWGI+MS-UIGothic"/>
              </a:rPr>
              <a:t>循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环</a:t>
            </a:r>
            <a:r>
              <a:rPr sz="3000">
                <a:solidFill>
                  <a:srgbClr val="3045FD"/>
                </a:solidFill>
                <a:latin typeface="KSMWGI+MS-UIGothic"/>
                <a:cs typeface="KSMWGI+MS-UIGothic"/>
              </a:rPr>
              <a:t>系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3045FD"/>
                </a:solidFill>
                <a:latin typeface="KSMWGI+MS-UIGothic"/>
                <a:cs typeface="KSMWGI+MS-UIGothic"/>
              </a:rPr>
              <a:t>和呼吸系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3045FD"/>
                </a:solidFill>
                <a:latin typeface="KSMWGI+MS-UIGothic"/>
                <a:cs typeface="KSMWGI+MS-UIGothic"/>
              </a:rPr>
              <a:t>的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变</a:t>
            </a:r>
            <a:r>
              <a:rPr sz="3000">
                <a:solidFill>
                  <a:srgbClr val="3045FD"/>
                </a:solidFill>
                <a:latin typeface="KSMWGI+MS-UIGothic"/>
                <a:cs typeface="KSMWGI+MS-UIGothic"/>
              </a:rPr>
              <a:t>化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KSMWGI+MS-UIGothic"/>
                <a:cs typeface="KSMWGI+MS-UIGothic"/>
              </a:rPr>
              <a:t>肺部容量增加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125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足胎儿的氧需求，孕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妇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的肺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部容量会增加，同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妇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的呼吸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频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率也会加快。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31289" y="225722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KSMWGI+MS-UIGothic"/>
                <a:cs typeface="KSMWGI+MS-UIGothic"/>
              </a:rPr>
              <a:t>心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脏负</a:t>
            </a:r>
            <a:r>
              <a:rPr sz="2300" spc="23">
                <a:solidFill>
                  <a:srgbClr val="3045FD"/>
                </a:solidFill>
                <a:latin typeface="KSMWGI+MS-UIGothic"/>
                <a:cs typeface="KSMWGI+MS-UIGothic"/>
              </a:rPr>
              <a:t>担加重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9115" y="2820408"/>
            <a:ext cx="3138933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随着子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宫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增大，孕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妇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的心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脏负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担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会逐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渐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加重，心率也会相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加快。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35694" y="435018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KSMWGI+MS-UIGothic"/>
                <a:cs typeface="KSMWGI+MS-UIGothic"/>
              </a:rPr>
              <a:t>静脉回流受阻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886063"/>
            <a:ext cx="32125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随着子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宫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增大，孕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妇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的下腔静脉受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35694" y="5160383"/>
            <a:ext cx="3138933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迫，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致静脉回流受阻，可能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下肢水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肿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等症状。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KSMWGI+MS-UIGothic"/>
                <a:cs typeface="KSMWGI+MS-UIGothic"/>
              </a:rPr>
              <a:t>消化系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3045FD"/>
                </a:solidFill>
                <a:latin typeface="KSMWGI+MS-UIGothic"/>
                <a:cs typeface="KSMWGI+MS-UIGothic"/>
              </a:rPr>
              <a:t>的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变</a:t>
            </a:r>
            <a:r>
              <a:rPr sz="3000">
                <a:solidFill>
                  <a:srgbClr val="3045FD"/>
                </a:solidFill>
                <a:latin typeface="KSMWGI+MS-UIGothic"/>
                <a:cs typeface="KSMWGI+MS-UIGothic"/>
              </a:rPr>
              <a:t>化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49400" y="34104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045FD"/>
                </a:solidFill>
                <a:latin typeface="KSMWGI+MS-UIGothic"/>
                <a:cs typeface="KSMWGI+MS-UIGothic"/>
              </a:rPr>
              <a:t>胃酸分泌减少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24475" y="34104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3045FD"/>
                </a:solidFill>
                <a:latin typeface="SimSun"/>
                <a:cs typeface="SimSun"/>
              </a:rPr>
              <a:t>肠</a:t>
            </a:r>
            <a:r>
              <a:rPr sz="2000" spc="25">
                <a:solidFill>
                  <a:srgbClr val="3045FD"/>
                </a:solidFill>
                <a:latin typeface="KSMWGI+MS-UIGothic"/>
                <a:cs typeface="KSMWGI+MS-UIGothic"/>
              </a:rPr>
              <a:t>道蠕</a:t>
            </a:r>
            <a:r>
              <a:rPr sz="2000" spc="23">
                <a:solidFill>
                  <a:srgbClr val="3045FD"/>
                </a:solidFill>
                <a:latin typeface="SimSun"/>
                <a:cs typeface="SimSun"/>
              </a:rPr>
              <a:t>动</a:t>
            </a:r>
            <a:r>
              <a:rPr sz="2000" spc="25">
                <a:solidFill>
                  <a:srgbClr val="3045FD"/>
                </a:solidFill>
                <a:latin typeface="KSMWGI+MS-UIGothic"/>
                <a:cs typeface="KSMWGI+MS-UIGothic"/>
              </a:rPr>
              <a:t>减慢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090025" y="34104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045FD"/>
                </a:solidFill>
                <a:latin typeface="KSMWGI+MS-UIGothic"/>
                <a:cs typeface="KSMWGI+MS-UIGothic"/>
              </a:rPr>
              <a:t>口腔</a:t>
            </a: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环</a:t>
            </a:r>
            <a:r>
              <a:rPr sz="2000" spc="25">
                <a:solidFill>
                  <a:srgbClr val="3045FD"/>
                </a:solidFill>
                <a:latin typeface="KSMWGI+MS-UIGothic"/>
                <a:cs typeface="KSMWGI+MS-UIGothic"/>
              </a:rPr>
              <a:t>境改</a:t>
            </a:r>
            <a:r>
              <a:rPr sz="2000">
                <a:solidFill>
                  <a:srgbClr val="3045FD"/>
                </a:solidFill>
                <a:latin typeface="SimSun"/>
                <a:cs typeface="SimSun"/>
              </a:rPr>
              <a:t>变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7425" y="4031988"/>
            <a:ext cx="299345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妊娠期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，孕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妇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的胃酸分泌会减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少，可能出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消化不良、胃部不</a:t>
            </a:r>
          </a:p>
          <a:p>
            <a:pPr marL="85725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适等症状。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67250" y="4031988"/>
            <a:ext cx="3138933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随着子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宫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增大，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道受到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迫，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减慢，可能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致便秘等症状。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8050" y="4031988"/>
            <a:ext cx="299345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妊娠期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，孕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妇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的口腔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境也会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化，容易出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牙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龈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炎、牙</a:t>
            </a:r>
          </a:p>
          <a:p>
            <a:pPr marL="76200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周炎等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000000"/>
                </a:solidFill>
                <a:latin typeface="KSMWGI+MS-UIGothic"/>
                <a:cs typeface="KSMWGI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https://d.book118.com/788135135016006047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KSMWGI+MS-UIGothic</vt:lpstr>
      <vt:lpstr>SimSun</vt:lpstr>
      <vt:lpstr>CSHKFM+GLOGVB+ArialMT</vt:lpstr>
      <vt:lpstr>Times New Roman</vt:lpstr>
      <vt:lpstr>GTQMID+JOIBOE+MicrosoftYaHei-Bold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2024-09-28T07:21:49.506</cp:lastPrinted>
  <dcterms:created xsi:type="dcterms:W3CDTF">2024-09-27T23:21:49Z</dcterms:created>
  <dcterms:modified xsi:type="dcterms:W3CDTF">2024-09-27T23:21:50Z</dcterms:modified>
</cp:coreProperties>
</file>