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Default Extension="jpeg" ContentType="image/jpeg"/>
  <Default Extension="png" ContentType="image/png"/>
  <Override PartName="/docProps/app.xml" ContentType="application/vnd.openxmlformats-officedocument.extended-properties+xml"/>
  <Override PartName="/docProps/core.xml" ContentType="application/vnd.openxmlformats-package.core-properties+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tableStyles.xml" ContentType="application/vnd.openxmlformats-officedocument.presentationml.tableStyles+xml"/>
  <Override PartName="/ppt/tags/tag1.xml" ContentType="application/vnd.openxmlformats-officedocument.presentationml.tags+xml"/>
  <Override PartName="/ppt/theme/theme1.xml" ContentType="application/vnd.openxmlformats-officedocument.theme+xml"/>
  <Override PartName="/ppt/theme/theme2.xml" ContentType="application/vnd.openxmlformats-officedocument.theme+xml"/>
  <Override PartName="/ppt/viewProps.xml" ContentType="application/vnd.openxmlformats-officedocument.presentationml.viewProps+xml"/>
</Types>
</file>

<file path=_rels/.rels>&#65279;<?xml version="1.0" encoding="utf-8" standalone="yes"?><Relationships xmlns="http://schemas.openxmlformats.org/package/2006/relationships"><Relationship Id="rId1" Type="http://schemas.openxmlformats.org/officeDocument/2006/relationships/officeDocument" Target="ppt/presentation.xml" /><Relationship Id="rId2" Type="http://schemas.openxmlformats.org/package/2006/relationships/metadata/core-properties" Target="docProps/core.xml" /><Relationship Id="rId3" Type="http://schemas.openxmlformats.org/officeDocument/2006/relationships/extended-properties" Target="docProps/app.xml" /><Relationship Id="rId4" Type="http://schemas.openxmlformats.org/package/2006/relationships/metadata/thumbnail" Target="docProps/thumbnail.jpeg" /></Relationships>
</file>

<file path=ppt/presentation.xml><?xml version="1.0" encoding="utf-8"?>
<p:presentation xmlns:r="http://schemas.openxmlformats.org/officeDocument/2006/relationships" xmlns:a="http://schemas.openxmlformats.org/drawingml/2006/main" xmlns:p="http://schemas.openxmlformats.org/presentationml/2006/main" saveSubsetFonts="1">
  <p:sldMasterIdLst>
    <p:sldMasterId id="2147483648" r:id="rId1"/>
    <p:sldMasterId id="2147483671" r:id="rId2"/>
  </p:sldMasterIdLst>
  <p:sldIdLst>
    <p:sldId id="259" r:id="rId3"/>
    <p:sldId id="262" r:id="rId4"/>
    <p:sldId id="265" r:id="rId5"/>
    <p:sldId id="268" r:id="rId6"/>
    <p:sldId id="271" r:id="rId7"/>
    <p:sldId id="274" r:id="rId8"/>
    <p:sldId id="277" r:id="rId9"/>
    <p:sldId id="280" r:id="rId10"/>
    <p:sldId id="283" r:id="rId11"/>
    <p:sldId id="286" r:id="rId12"/>
    <p:sldId id="288" r:id="rId13"/>
  </p:sldIdLst>
  <p:sldSz cx="12192000" cy="6858000"/>
  <p:notesSz cx="6858000" cy="9144000"/>
  <p:custDataLst>
    <p:tags r:id="rId14"/>
  </p:custData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r="http://schemas.openxmlformats.org/officeDocument/2006/relationships" xmlns:a="http://schemas.openxmlformats.org/drawingml/2006/main" xmlns:p="http://schemas.openxmlformats.org/presentationml/2006/main">
  <p:showPr showNarration="1">
    <p:present/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  <p:ext uri="{1BD7E111-0CB8-44D6-8891-C1BB2F81B7CC}">
      <p1710:readonlyRecommended xmlns:p1710="http://schemas.microsoft.com/office/powerpoint/2017/10/main" val="0"/>
    </p:ext>
  </p:extLst>
</p:presentationPr>
</file>

<file path=ppt/tableStyles.xml><?xml version="1.0" encoding="utf-8"?>
<a:tblStyleLst xmlns:r="http://schemas.openxmlformats.org/officeDocument/2006/relationships"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showOutlineIcons="0" horzBarState="maximized">
    <p:restoredLeft sz="16000"/>
    <p:restoredTop sz="0"/>
  </p:normalViewPr>
  <p:slideViewPr>
    <p:cSldViewPr>
      <p:cViewPr>
        <p:scale>
          <a:sx n="73" d="100"/>
          <a:sy n="73" d="100"/>
        </p:scale>
        <p:origin x="0" y="0"/>
      </p:cViewPr>
    </p:cSldViewPr>
  </p:slideViewPr>
  <p:notesViewPr>
    <p:cSldViewPr>
      <p:cViewPr>
        <p:scale>
          <a:sx n="1" d="100"/>
          <a:sy n="1" d="100"/>
        </p:scale>
        <p:origin x="0" y="0"/>
      </p:cViewPr>
    </p:cSldViewPr>
  </p:notesViewPr>
</p:viewPr>
</file>

<file path=ppt/_rels/presentation.xml.rels>&#65279;<?xml version="1.0" encoding="utf-8" standalone="yes"?><Relationships xmlns="http://schemas.openxmlformats.org/package/2006/relationships"><Relationship Id="rId1" Type="http://schemas.openxmlformats.org/officeDocument/2006/relationships/slideMaster" Target="slideMasters/slideMaster1.xml" /><Relationship Id="rId10" Type="http://schemas.openxmlformats.org/officeDocument/2006/relationships/slide" Target="slides/slide8.xml" /><Relationship Id="rId11" Type="http://schemas.openxmlformats.org/officeDocument/2006/relationships/slide" Target="slides/slide9.xml" /><Relationship Id="rId12" Type="http://schemas.openxmlformats.org/officeDocument/2006/relationships/slide" Target="slides/slide10.xml" /><Relationship Id="rId13" Type="http://schemas.openxmlformats.org/officeDocument/2006/relationships/slide" Target="slides/slide11.xml" /><Relationship Id="rId14" Type="http://schemas.openxmlformats.org/officeDocument/2006/relationships/tags" Target="tags/tag1.xml" /><Relationship Id="rId15" Type="http://schemas.openxmlformats.org/officeDocument/2006/relationships/presProps" Target="presProps.xml" /><Relationship Id="rId16" Type="http://schemas.openxmlformats.org/officeDocument/2006/relationships/viewProps" Target="viewProps.xml" /><Relationship Id="rId17" Type="http://schemas.openxmlformats.org/officeDocument/2006/relationships/theme" Target="theme/theme1.xml" /><Relationship Id="rId18" Type="http://schemas.openxmlformats.org/officeDocument/2006/relationships/tableStyles" Target="tableStyles.xml" /><Relationship Id="rId2" Type="http://schemas.openxmlformats.org/officeDocument/2006/relationships/slideMaster" Target="slideMasters/slideMaster2.xml" /><Relationship Id="rId3" Type="http://schemas.openxmlformats.org/officeDocument/2006/relationships/slide" Target="slides/slide1.xml" /><Relationship Id="rId4" Type="http://schemas.openxmlformats.org/officeDocument/2006/relationships/slide" Target="slides/slide2.xml" /><Relationship Id="rId5" Type="http://schemas.openxmlformats.org/officeDocument/2006/relationships/slide" Target="slides/slide3.xml" /><Relationship Id="rId6" Type="http://schemas.openxmlformats.org/officeDocument/2006/relationships/slide" Target="slides/slide4.xml" /><Relationship Id="rId7" Type="http://schemas.openxmlformats.org/officeDocument/2006/relationships/slide" Target="slides/slide5.xml" /><Relationship Id="rId8" Type="http://schemas.openxmlformats.org/officeDocument/2006/relationships/slide" Target="slides/slide6.xml" /><Relationship Id="rId9" Type="http://schemas.openxmlformats.org/officeDocument/2006/relationships/slide" Target="slides/slide7.xml" /></Relationships>
</file>

<file path=ppt/slideLayouts/_rels/slideLayout1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2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3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4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5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6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7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8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9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0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1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2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3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4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5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6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7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8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9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20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21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22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slideLayout1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" preserve="1">
  <p:cSld name="Title Slide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 title=""/>
          <p:cNvSpPr>
            <a:spLocks noGrp="1"/>
          </p:cNvSpPr>
          <p:nvPr>
            <p:ph type="subTitle" idx="1"/>
          </p:nvPr>
        </p:nvSpPr>
        <p:spPr/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C7041736-051A-4961-B41D-5A891445FE76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2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" preserve="1">
  <p:cSld name="Title and Conten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 title="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EA5A0C4E-62BD-47E7-BB36-5E3DC5440ADD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3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secHead" preserve="1">
  <p:cSld name="Section Header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 title=""/>
          <p:cNvSpPr>
            <a:spLocks noGrp="1"/>
          </p:cNvSpPr>
          <p:nvPr>
            <p:ph type="body" idx="1"/>
          </p:nvPr>
        </p:nvSpPr>
        <p:spPr/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FE3B51E5-C15A-44FA-B0A9-7214C1FCF3DD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4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Obj" preserve="1">
  <p:cSld name="Two Conten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 title=""/>
          <p:cNvSpPr>
            <a:spLocks noGrp="1"/>
          </p:cNvSpPr>
          <p:nvPr>
            <p:ph sz="half" idx="1"/>
          </p:nvPr>
        </p:nvSpPr>
        <p:spPr/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 title=""/>
          <p:cNvSpPr>
            <a:spLocks noGrp="1"/>
          </p:cNvSpPr>
          <p:nvPr>
            <p:ph sz="half" idx="2"/>
          </p:nvPr>
        </p:nvSpPr>
        <p:spPr/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 title=""/>
          <p:cNvSpPr>
            <a:spLocks noGrp="1"/>
          </p:cNvSpPr>
          <p:nvPr>
            <p:ph type="dt" sz="half" idx="3"/>
          </p:nvPr>
        </p:nvSpPr>
        <p:spPr/>
        <p:txBody>
          <a:bodyPr/>
          <a:lstStyle/>
          <a:p>
            <a:fld id="{13B86A5B-1ED1-4ADF-AA3F-E20046308728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6" name="Footer Placeholder 5" title=""/>
          <p:cNvSpPr>
            <a:spLocks noGrp="1"/>
          </p:cNvSpPr>
          <p:nvPr>
            <p:ph type="ftr" sz="quarter" idx="4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 title="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5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TxTwoObj" preserve="1">
  <p:cSld name="Comparison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 title=""/>
          <p:cNvSpPr>
            <a:spLocks noGrp="1"/>
          </p:cNvSpPr>
          <p:nvPr>
            <p:ph type="body" idx="1"/>
          </p:nvPr>
        </p:nvSpPr>
        <p:spPr/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 title=""/>
          <p:cNvSpPr>
            <a:spLocks noGrp="1"/>
          </p:cNvSpPr>
          <p:nvPr>
            <p:ph sz="half" idx="2"/>
          </p:nvPr>
        </p:nvSpPr>
        <p:spPr/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 title=""/>
          <p:cNvSpPr>
            <a:spLocks noGrp="1"/>
          </p:cNvSpPr>
          <p:nvPr>
            <p:ph type="body" sz="quarter" idx="3"/>
          </p:nvPr>
        </p:nvSpPr>
        <p:spPr/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 title=""/>
          <p:cNvSpPr>
            <a:spLocks noGrp="1"/>
          </p:cNvSpPr>
          <p:nvPr>
            <p:ph sz="quarter" idx="4"/>
          </p:nvPr>
        </p:nvSpPr>
        <p:spPr/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 title=""/>
          <p:cNvSpPr>
            <a:spLocks noGrp="1"/>
          </p:cNvSpPr>
          <p:nvPr>
            <p:ph type="dt" sz="half" idx="5"/>
          </p:nvPr>
        </p:nvSpPr>
        <p:spPr/>
        <p:txBody>
          <a:bodyPr/>
          <a:lstStyle/>
          <a:p>
            <a:fld id="{B8FE2050-FDDA-4F24-99A7-FBAC790DA50D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8" name="Footer Placeholder 7" title=""/>
          <p:cNvSpPr>
            <a:spLocks noGrp="1"/>
          </p:cNvSpPr>
          <p:nvPr>
            <p:ph type="ftr" sz="quarter" idx="6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 title=""/>
          <p:cNvSpPr>
            <a:spLocks noGrp="1"/>
          </p:cNvSpPr>
          <p:nvPr>
            <p:ph type="sldNum" sz="quarter" idx="7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6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Only" preserve="1">
  <p:cSld name="Title Only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 title=""/>
          <p:cNvSpPr>
            <a:spLocks noGrp="1"/>
          </p:cNvSpPr>
          <p:nvPr>
            <p:ph type="dt" sz="half" idx="1"/>
          </p:nvPr>
        </p:nvSpPr>
        <p:spPr/>
        <p:txBody>
          <a:bodyPr/>
          <a:lstStyle/>
          <a:p>
            <a:fld id="{D1F81620-0CAA-4EDA-AB85-C2E17411A9E0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4" name="Footer Placeholder 3" title=""/>
          <p:cNvSpPr>
            <a:spLocks noGrp="1"/>
          </p:cNvSpPr>
          <p:nvPr>
            <p:ph type="ftr" sz="quarter" idx="2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 title=""/>
          <p:cNvSpPr>
            <a:spLocks noGrp="1"/>
          </p:cNvSpPr>
          <p:nvPr>
            <p:ph type="sldNum" sz="quarter" idx="3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7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blank" preserve="1">
  <p:cSld name="Blank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Date Placeholder 1" title=""/>
          <p:cNvSpPr>
            <a:spLocks noGrp="1"/>
          </p:cNvSpPr>
          <p:nvPr>
            <p:ph type="dt" sz="half"/>
          </p:nvPr>
        </p:nvSpPr>
        <p:spPr/>
        <p:txBody>
          <a:bodyPr/>
          <a:lstStyle/>
          <a:p>
            <a:fld id="{FFDE8DED-1ABB-410F-B7CE-CC2C89C36032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3" name="Footer Placeholder 2" title=""/>
          <p:cNvSpPr>
            <a:spLocks noGrp="1"/>
          </p:cNvSpPr>
          <p:nvPr>
            <p:ph type="ftr" sz="quarter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 title=""/>
          <p:cNvSpPr>
            <a:spLocks noGrp="1"/>
          </p:cNvSpPr>
          <p:nvPr>
            <p:ph type="sldNum" sz="quarter" idx="2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8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Tx" preserve="1">
  <p:cSld name="Content with Caption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 title=""/>
          <p:cNvSpPr>
            <a:spLocks noGrp="1"/>
          </p:cNvSpPr>
          <p:nvPr>
            <p:ph idx="1"/>
          </p:nvPr>
        </p:nvSpPr>
        <p:spPr/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 title=""/>
          <p:cNvSpPr>
            <a:spLocks noGrp="1"/>
          </p:cNvSpPr>
          <p:nvPr>
            <p:ph type="body" sz="half" idx="2"/>
          </p:nvPr>
        </p:nvSpPr>
        <p:spPr/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 title=""/>
          <p:cNvSpPr>
            <a:spLocks noGrp="1"/>
          </p:cNvSpPr>
          <p:nvPr>
            <p:ph type="dt" sz="half" idx="3"/>
          </p:nvPr>
        </p:nvSpPr>
        <p:spPr/>
        <p:txBody>
          <a:bodyPr/>
          <a:lstStyle/>
          <a:p>
            <a:fld id="{EF9DA0A4-9C86-4E6C-A285-B37FC9CA6E19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6" name="Footer Placeholder 5" title=""/>
          <p:cNvSpPr>
            <a:spLocks noGrp="1"/>
          </p:cNvSpPr>
          <p:nvPr>
            <p:ph type="ftr" sz="quarter" idx="4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 title="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9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picTx" preserve="1">
  <p:cSld name="Picture with Caption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 title=""/>
          <p:cNvSpPr>
            <a:spLocks noGrp="1"/>
          </p:cNvSpPr>
          <p:nvPr>
            <p:ph type="pic" idx="1"/>
          </p:nvPr>
        </p:nvSpPr>
        <p:spPr/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 title=""/>
          <p:cNvSpPr>
            <a:spLocks noGrp="1"/>
          </p:cNvSpPr>
          <p:nvPr>
            <p:ph type="body" sz="half" idx="2"/>
          </p:nvPr>
        </p:nvSpPr>
        <p:spPr/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 title=""/>
          <p:cNvSpPr>
            <a:spLocks noGrp="1"/>
          </p:cNvSpPr>
          <p:nvPr>
            <p:ph type="dt" sz="half" idx="3"/>
          </p:nvPr>
        </p:nvSpPr>
        <p:spPr/>
        <p:txBody>
          <a:bodyPr/>
          <a:lstStyle/>
          <a:p>
            <a:fld id="{806F6DFB-AA85-45F4-B548-A3ED81D5439C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6" name="Footer Placeholder 5" title=""/>
          <p:cNvSpPr>
            <a:spLocks noGrp="1"/>
          </p:cNvSpPr>
          <p:nvPr>
            <p:ph type="ftr" sz="quarter" idx="4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 title="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0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vertTx" preserve="1">
  <p:cSld name="Title and Vertical Tex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 title="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1AFDE128-48F7-4ED3-B06B-E8085E2BCFAD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1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vertTitleAndTx" preserve="1">
  <p:cSld name="Vertical Title and Tex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Vertical Title 1" title=""/>
          <p:cNvSpPr>
            <a:spLocks noGrp="1"/>
          </p:cNvSpPr>
          <p:nvPr>
            <p:ph type="title" orient="vert"/>
          </p:nvPr>
        </p:nvSpPr>
        <p:spPr/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 title="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D53658A1-8868-4751-B60F-C78AB80D00FE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2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3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4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5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6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7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8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9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20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21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22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Masters/_rels/slideMaster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 /><Relationship Id="rId10" Type="http://schemas.openxmlformats.org/officeDocument/2006/relationships/slideLayout" Target="../slideLayouts/slideLayout10.xml" /><Relationship Id="rId11" Type="http://schemas.openxmlformats.org/officeDocument/2006/relationships/slideLayout" Target="../slideLayouts/slideLayout11.xml" /><Relationship Id="rId12" Type="http://schemas.openxmlformats.org/officeDocument/2006/relationships/theme" Target="../theme/theme1.xml" /><Relationship Id="rId2" Type="http://schemas.openxmlformats.org/officeDocument/2006/relationships/slideLayout" Target="../slideLayouts/slideLayout2.xml" /><Relationship Id="rId3" Type="http://schemas.openxmlformats.org/officeDocument/2006/relationships/slideLayout" Target="../slideLayouts/slideLayout3.xml" /><Relationship Id="rId4" Type="http://schemas.openxmlformats.org/officeDocument/2006/relationships/slideLayout" Target="../slideLayouts/slideLayout4.xml" /><Relationship Id="rId5" Type="http://schemas.openxmlformats.org/officeDocument/2006/relationships/slideLayout" Target="../slideLayouts/slideLayout5.xml" /><Relationship Id="rId6" Type="http://schemas.openxmlformats.org/officeDocument/2006/relationships/slideLayout" Target="../slideLayouts/slideLayout6.xml" /><Relationship Id="rId7" Type="http://schemas.openxmlformats.org/officeDocument/2006/relationships/slideLayout" Target="../slideLayouts/slideLayout7.xml" /><Relationship Id="rId8" Type="http://schemas.openxmlformats.org/officeDocument/2006/relationships/slideLayout" Target="../slideLayouts/slideLayout8.xml" /><Relationship Id="rId9" Type="http://schemas.openxmlformats.org/officeDocument/2006/relationships/slideLayout" Target="../slideLayouts/slideLayout9.xml" /></Relationships>
</file>

<file path=ppt/slideMasters/_rels/slideMaster2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2.xml" /><Relationship Id="rId10" Type="http://schemas.openxmlformats.org/officeDocument/2006/relationships/slideLayout" Target="../slideLayouts/slideLayout21.xml" /><Relationship Id="rId11" Type="http://schemas.openxmlformats.org/officeDocument/2006/relationships/slideLayout" Target="../slideLayouts/slideLayout22.xml" /><Relationship Id="rId12" Type="http://schemas.openxmlformats.org/officeDocument/2006/relationships/theme" Target="../theme/theme2.xml" /><Relationship Id="rId2" Type="http://schemas.openxmlformats.org/officeDocument/2006/relationships/slideLayout" Target="../slideLayouts/slideLayout13.xml" /><Relationship Id="rId3" Type="http://schemas.openxmlformats.org/officeDocument/2006/relationships/slideLayout" Target="../slideLayouts/slideLayout14.xml" /><Relationship Id="rId4" Type="http://schemas.openxmlformats.org/officeDocument/2006/relationships/slideLayout" Target="../slideLayouts/slideLayout15.xml" /><Relationship Id="rId5" Type="http://schemas.openxmlformats.org/officeDocument/2006/relationships/slideLayout" Target="../slideLayouts/slideLayout16.xml" /><Relationship Id="rId6" Type="http://schemas.openxmlformats.org/officeDocument/2006/relationships/slideLayout" Target="../slideLayouts/slideLayout17.xml" /><Relationship Id="rId7" Type="http://schemas.openxmlformats.org/officeDocument/2006/relationships/slideLayout" Target="../slideLayouts/slideLayout18.xml" /><Relationship Id="rId8" Type="http://schemas.openxmlformats.org/officeDocument/2006/relationships/slideLayout" Target="../slideLayouts/slideLayout19.xml" /><Relationship Id="rId9" Type="http://schemas.openxmlformats.org/officeDocument/2006/relationships/slideLayout" Target="../slideLayouts/slideLayout20.xml" /></Relationships>
</file>

<file path=ppt/slideMasters/slideMaster1.xml><?xml version="1.0" encoding="utf-8"?>
<p:sldMaster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>
    <p:bg>
      <p:bgRef idx="1001">
        <a:schemeClr val="bg1"/>
      </p:bgRef>
    </p:bg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Placeholder 1" title="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 title="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8FD0B7A-F5DD-4F40-B4CB-3B2C354B893A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ransition/>
  <p:timing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l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ctr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r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0" r:id="rId1"/>
    <p:sldLayoutId id="2147483661" r:id="rId2"/>
    <p:sldLayoutId id="2147483662" r:id="rId3"/>
    <p:sldLayoutId id="2147483663" r:id="rId4"/>
    <p:sldLayoutId id="2147483664" r:id="rId5"/>
    <p:sldLayoutId id="2147483665" r:id="rId6"/>
    <p:sldLayoutId id="2147483666" r:id="rId7"/>
    <p:sldLayoutId id="2147483667" r:id="rId8"/>
    <p:sldLayoutId id="2147483668" r:id="rId9"/>
    <p:sldLayoutId id="2147483669" r:id="rId10"/>
    <p:sldLayoutId id="2147483670" r:id="rId11"/>
  </p:sldLayoutIdLst>
  <p:transition/>
  <p:timing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1.png" /></Relationships>
</file>

<file path=ppt/slides/_rels/slide2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2.png" /><Relationship Id="rId3" Type="http://schemas.openxmlformats.org/officeDocument/2006/relationships/image" Target="../media/image3.png" /></Relationships>
</file>

<file path=ppt/slides/_rels/slide3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4.png" /></Relationships>
</file>

<file path=ppt/slides/_rels/slide4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5.jpeg" /><Relationship Id="rId3" Type="http://schemas.openxmlformats.org/officeDocument/2006/relationships/image" Target="../media/image3.png" /></Relationships>
</file>

<file path=ppt/slides/_rels/slide5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6.jpeg" /><Relationship Id="rId3" Type="http://schemas.openxmlformats.org/officeDocument/2006/relationships/image" Target="../media/image3.png" /></Relationships>
</file>

<file path=ppt/slides/_rels/slide6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7.jpeg" /><Relationship Id="rId3" Type="http://schemas.openxmlformats.org/officeDocument/2006/relationships/image" Target="../media/image3.png" /></Relationships>
</file>

<file path=ppt/slides/_rels/slide7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4.png" /></Relationships>
</file>

<file path=ppt/slides/_rels/slide8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8.jpeg" /><Relationship Id="rId3" Type="http://schemas.openxmlformats.org/officeDocument/2006/relationships/image" Target="../media/image3.png" /></Relationships>
</file>

<file path=ppt/slides/_rels/slide9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9.jpeg" /><Relationship Id="rId3" Type="http://schemas.openxmlformats.org/officeDocument/2006/relationships/image" Target="../media/image3.png" /></Relationships>
</file>

<file path=ppt/slides/_rels/slide10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10.jpeg" /><Relationship Id="rId3" Type="http://schemas.openxmlformats.org/officeDocument/2006/relationships/image" Target="../media/image3.png" /></Relationships>
</file>

<file path=ppt/slides/_rels/slide1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7.xml" /><Relationship Id="rId2" Type="http://schemas.openxmlformats.org/officeDocument/2006/relationships/hyperlink" Target="https://d.book118.com/788137020003006036" TargetMode="External" /></Relationships>
</file>

<file path=ppt/slides/slide1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3" name="TextBox 3"/>
          <p:cNvSpPr txBox="1"/>
          <p:nvPr/>
        </p:nvSpPr>
        <p:spPr>
          <a:xfrm>
            <a:off x="1032908" y="1995037"/>
            <a:ext cx="6249900" cy="1977390"/>
          </a:xfrm>
          <a:prstGeom prst="rect">
            <a:avLst/>
          </a:prstGeom>
        </p:spPr>
        <p:txBody>
          <a:bodyPr vert="horz" wrap="square" lIns="91440" tIns="45720" rIns="91440" bIns="45720" rtlCol="0" anchor="t" anchorCtr="0">
            <a:norm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lnSpc>
                <a:spcPct val="120000"/>
              </a:lnSpc>
            </a:pPr>
            <a:r>
              <a:rPr lang="en-US" sz="4950" b="1">
                <a:solidFill>
                  <a:srgbClr val="754807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乌鲁木齐事故起因分析报告</a:t>
            </a:r>
          </a:p>
        </p:txBody>
      </p:sp>
      <p:sp>
        <p:nvSpPr>
          <p:cNvPr id="5" name="TextBox 5"/>
          <p:cNvSpPr txBox="1"/>
          <p:nvPr/>
        </p:nvSpPr>
        <p:spPr>
          <a:xfrm>
            <a:off x="4532395" y="4606174"/>
            <a:ext cx="2411730" cy="434340"/>
          </a:xfrm>
          <a:prstGeom prst="rect">
            <a:avLst/>
          </a:prstGeom>
        </p:spPr>
        <p:txBody>
          <a:bodyPr vert="horz" wrap="square" lIns="91440" tIns="45720" rIns="91440" bIns="4572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lnSpc>
                <a:spcPct val="120000"/>
              </a:lnSpc>
            </a:pPr>
            <a:r>
              <a:rPr lang="en-US" sz="1800">
                <a:solidFill>
                  <a:srgbClr val="754807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xx年xx月xx日</a:t>
            </a:r>
          </a:p>
        </p:txBody>
      </p:sp>
    </p:spTree>
  </p:cSld>
  <p:clrMapOvr>
    <a:masterClrMapping/>
  </p:clrMapOvr>
  <p:transition/>
  <p:timing/>
</p:sld>
</file>

<file path=ppt/slides/slide2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3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pic>
        <p:nvPicPr>
          <p:cNvPr id="2" name="Picture 2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3" name="TextBox 3"/>
          <p:cNvSpPr txBox="1"/>
          <p:nvPr/>
        </p:nvSpPr>
        <p:spPr>
          <a:xfrm>
            <a:off x="9579590" y="309453"/>
            <a:ext cx="2040255" cy="1177290"/>
          </a:xfrm>
          <a:prstGeom prst="rect">
            <a:avLst/>
          </a:prstGeom>
        </p:spPr>
        <p:txBody>
          <a:bodyPr vert="horz" wrap="square" lIns="91440" tIns="45720" rIns="91440" bIns="45720" rtlCol="0" anchor="t" anchorCtr="0">
            <a:norm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</a:pPr>
            <a:r>
              <a:rPr lang="en-US" sz="5700" b="1">
                <a:solidFill>
                  <a:srgbClr val="754807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目 录</a:t>
            </a:r>
          </a:p>
        </p:txBody>
      </p:sp>
      <p:sp>
        <p:nvSpPr>
          <p:cNvPr id="4" name="TextBox 4"/>
          <p:cNvSpPr txBox="1"/>
          <p:nvPr/>
        </p:nvSpPr>
        <p:spPr>
          <a:xfrm>
            <a:off x="9584732" y="1439118"/>
            <a:ext cx="2127531" cy="356454"/>
          </a:xfrm>
          <a:prstGeom prst="rect">
            <a:avLst/>
          </a:prstGeom>
        </p:spPr>
        <p:txBody>
          <a:bodyPr vert="horz" wrap="square" lIns="91440" tIns="45720" rIns="91440" bIns="45720" rtlCol="0" anchor="t" anchorCtr="0">
            <a:norm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77000"/>
              </a:lnSpc>
              <a:spcBef>
                <a:spcPts val="375"/>
              </a:spcBef>
            </a:pPr>
            <a:r>
              <a:rPr lang="en-US" sz="1350" b="1">
                <a:solidFill>
                  <a:srgbClr val="DE9A39">
                    <a:alpha val="60000"/>
                  </a:srgbClr>
                </a:solidFill>
                <a:latin typeface="Microsoft Yahei"/>
                <a:ea typeface="Microsoft Yahei"/>
                <a:cs typeface="Microsoft Yahei"/>
              </a:rPr>
              <a:t>CATALOGUE</a:t>
            </a:r>
          </a:p>
        </p:txBody>
      </p:sp>
      <p:sp>
        <p:nvSpPr>
          <p:cNvPr id="5" name="TextBox 5"/>
          <p:cNvSpPr txBox="1"/>
          <p:nvPr/>
        </p:nvSpPr>
        <p:spPr>
          <a:xfrm>
            <a:off x="4470410" y="1406395"/>
            <a:ext cx="4818538" cy="4425315"/>
          </a:xfrm>
          <a:prstGeom prst="rect">
            <a:avLst/>
          </a:prstGeom>
        </p:spPr>
        <p:txBody>
          <a:bodyPr vert="horz" wrap="square" lIns="91440" tIns="45720" rIns="91440" bIns="4572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203200" lvl="0" indent="-203200">
              <a:lnSpc>
                <a:spcPct val="140000"/>
              </a:lnSpc>
              <a:buFont typeface="Arial"/>
              <a:buChar char="•"/>
            </a:pPr>
            <a:r>
              <a:rPr lang="en-US" sz="2400" b="1">
                <a:solidFill>
                  <a:srgbClr val="754807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事故概述</a:t>
            </a:r>
          </a:p>
          <a:p>
            <a:pPr marL="203200" lvl="0" indent="-203200">
              <a:lnSpc>
                <a:spcPct val="140000"/>
              </a:lnSpc>
              <a:buFont typeface="Arial"/>
              <a:buChar char="•"/>
            </a:pPr>
            <a:r>
              <a:rPr lang="en-US" sz="2400" b="1">
                <a:solidFill>
                  <a:srgbClr val="754807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事故起因分析</a:t>
            </a:r>
          </a:p>
          <a:p>
            <a:pPr marL="203200" lvl="0" indent="-203200">
              <a:lnSpc>
                <a:spcPct val="140000"/>
              </a:lnSpc>
              <a:buFont typeface="Arial"/>
              <a:buChar char="•"/>
            </a:pPr>
            <a:r>
              <a:rPr lang="en-US" sz="2400" b="1">
                <a:solidFill>
                  <a:srgbClr val="754807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安全管理与监督问题</a:t>
            </a:r>
          </a:p>
          <a:p>
            <a:pPr marL="203200" lvl="0" indent="-203200">
              <a:lnSpc>
                <a:spcPct val="140000"/>
              </a:lnSpc>
              <a:buFont typeface="Arial"/>
              <a:buChar char="•"/>
            </a:pPr>
            <a:r>
              <a:rPr lang="en-US" sz="2400" b="1">
                <a:solidFill>
                  <a:srgbClr val="754807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事故教训与改进建议</a:t>
            </a:r>
          </a:p>
        </p:txBody>
      </p:sp>
    </p:spTree>
  </p:cSld>
  <p:clrMapOvr>
    <a:masterClrMapping/>
  </p:clrMapOvr>
  <p:transition/>
  <p:timing/>
</p:sld>
</file>

<file path=ppt/slides/slide3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extBox 2"/>
          <p:cNvSpPr txBox="1"/>
          <p:nvPr/>
        </p:nvSpPr>
        <p:spPr>
          <a:xfrm>
            <a:off x="1990464" y="2536882"/>
            <a:ext cx="2922600" cy="712314"/>
          </a:xfrm>
          <a:prstGeom prst="rect">
            <a:avLst/>
          </a:prstGeom>
        </p:spPr>
        <p:txBody>
          <a:bodyPr vert="horz" wrap="square" lIns="91440" tIns="45720" rIns="91440" bIns="45720" rtlCol="0" anchor="t" anchorCtr="0">
            <a:norm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90000"/>
              </a:lnSpc>
            </a:pPr>
            <a:r>
              <a:rPr lang="en-US" sz="3975" b="1">
                <a:solidFill>
                  <a:srgbClr val="754807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01</a:t>
            </a:r>
          </a:p>
        </p:txBody>
      </p:sp>
      <p:sp>
        <p:nvSpPr>
          <p:cNvPr id="3" name="TextBox 3"/>
          <p:cNvSpPr txBox="1"/>
          <p:nvPr/>
        </p:nvSpPr>
        <p:spPr>
          <a:xfrm>
            <a:off x="1863348" y="3329232"/>
            <a:ext cx="6574155" cy="1805940"/>
          </a:xfrm>
          <a:prstGeom prst="rect">
            <a:avLst/>
          </a:prstGeom>
        </p:spPr>
        <p:txBody>
          <a:bodyPr vert="horz" wrap="square" lIns="91440" tIns="45720" rIns="91440" bIns="45720" rtlCol="0" anchor="t" anchorCtr="0">
            <a:norm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lnSpc>
                <a:spcPct val="120000"/>
              </a:lnSpc>
            </a:pPr>
            <a:r>
              <a:rPr lang="en-US" sz="4500" b="1">
                <a:solidFill>
                  <a:srgbClr val="754807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事故概述</a:t>
            </a:r>
          </a:p>
        </p:txBody>
      </p:sp>
    </p:spTree>
  </p:cSld>
  <p:clrMapOvr>
    <a:masterClrMapping/>
  </p:clrMapOvr>
  <p:transition/>
  <p:timing/>
</p:sld>
</file>

<file path=ppt/slides/slide4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3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extBox 2"/>
          <p:cNvSpPr txBox="1"/>
          <p:nvPr/>
        </p:nvSpPr>
        <p:spPr>
          <a:xfrm>
            <a:off x="763829" y="1414808"/>
            <a:ext cx="6734175" cy="885825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74000"/>
              </a:lnSpc>
            </a:pPr>
            <a:r>
              <a:rPr lang="en-US" sz="23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事故发生时间</a:t>
            </a:r>
          </a:p>
        </p:txBody>
      </p:sp>
      <p:sp>
        <p:nvSpPr>
          <p:cNvPr id="3" name="TextBox 3"/>
          <p:cNvSpPr txBox="1"/>
          <p:nvPr/>
        </p:nvSpPr>
        <p:spPr>
          <a:xfrm>
            <a:off x="763829" y="2093647"/>
            <a:ext cx="6734175" cy="1323975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XXXX年XX月XX日XX时XX分</a:t>
            </a:r>
          </a:p>
        </p:txBody>
      </p:sp>
      <p:sp>
        <p:nvSpPr>
          <p:cNvPr id="4" name="TextBox 4"/>
          <p:cNvSpPr txBox="1"/>
          <p:nvPr/>
        </p:nvSpPr>
        <p:spPr>
          <a:xfrm>
            <a:off x="689593" y="3949139"/>
            <a:ext cx="6524625" cy="885825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74000"/>
              </a:lnSpc>
            </a:pPr>
            <a:r>
              <a:rPr lang="en-US" sz="23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事故发生地点</a:t>
            </a:r>
          </a:p>
        </p:txBody>
      </p:sp>
      <p:sp>
        <p:nvSpPr>
          <p:cNvPr id="5" name="TextBox 5"/>
          <p:cNvSpPr txBox="1"/>
          <p:nvPr/>
        </p:nvSpPr>
        <p:spPr>
          <a:xfrm>
            <a:off x="689593" y="4645945"/>
            <a:ext cx="6810375" cy="1323975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乌鲁木齐市XX区XX街道</a:t>
            </a:r>
          </a:p>
        </p:txBody>
      </p:sp>
      <p:sp>
        <p:nvSpPr>
          <p:cNvPr id="6" name="AutoShape 6"/>
          <p:cNvSpPr/>
          <p:nvPr/>
        </p:nvSpPr>
        <p:spPr>
          <a:xfrm>
            <a:off x="884406" y="5955116"/>
            <a:ext cx="701468" cy="122998"/>
          </a:xfrm>
          <a:prstGeom prst="rect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7" name="AutoShape 7"/>
          <p:cNvSpPr/>
          <p:nvPr/>
        </p:nvSpPr>
        <p:spPr>
          <a:xfrm>
            <a:off x="831494" y="5955116"/>
            <a:ext cx="122998" cy="122998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8" name="AutoShape 8"/>
          <p:cNvSpPr/>
          <p:nvPr/>
        </p:nvSpPr>
        <p:spPr>
          <a:xfrm>
            <a:off x="1514246" y="5955116"/>
            <a:ext cx="122998" cy="122998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cxnSp>
        <p:nvCxnSpPr>
          <p:cNvPr id="9" name="Connector 9"/>
          <p:cNvCxnSpPr/>
          <p:nvPr/>
        </p:nvCxnSpPr>
        <p:spPr>
          <a:xfrm>
            <a:off x="1585874" y="6029346"/>
            <a:ext cx="6181975" cy="0"/>
          </a:xfrm>
          <a:prstGeom prst="line">
            <a:avLst/>
          </a:prstGeom>
          <a:ln w="14288">
            <a:solidFill>
              <a:schemeClr val="accent1"/>
            </a:solidFill>
            <a:prstDash val="dash"/>
            <a:headEnd type="none"/>
            <a:tailEnd type="none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pic>
        <p:nvPicPr>
          <p:cNvPr id="10" name="Picture 10"/>
          <p:cNvPicPr>
            <a:picLocks noChangeAspect="1"/>
          </p:cNvPicPr>
          <p:nvPr/>
        </p:nvPicPr>
        <p:blipFill>
          <a:blip r:embed="rId2">
            <a:alphaModFix amt="70000"/>
          </a:blip>
          <a:stretch>
            <a:fillRect/>
          </a:stretch>
        </p:blipFill>
        <p:spPr>
          <a:xfrm>
            <a:off x="7803289" y="1299241"/>
            <a:ext cx="3679824" cy="4906431"/>
          </a:xfrm>
          <a:prstGeom prst="rect">
            <a:avLst/>
          </a:prstGeom>
        </p:spPr>
      </p:pic>
      <p:sp>
        <p:nvSpPr>
          <p:cNvPr id="11" name="AutoShape 11"/>
          <p:cNvSpPr/>
          <p:nvPr/>
        </p:nvSpPr>
        <p:spPr>
          <a:xfrm>
            <a:off x="852680" y="3629459"/>
            <a:ext cx="701468" cy="122998"/>
          </a:xfrm>
          <a:prstGeom prst="rect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2" name="AutoShape 12"/>
          <p:cNvSpPr/>
          <p:nvPr/>
        </p:nvSpPr>
        <p:spPr>
          <a:xfrm>
            <a:off x="799768" y="3629459"/>
            <a:ext cx="122998" cy="122998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3" name="AutoShape 13"/>
          <p:cNvSpPr/>
          <p:nvPr/>
        </p:nvSpPr>
        <p:spPr>
          <a:xfrm>
            <a:off x="1482520" y="3629459"/>
            <a:ext cx="122998" cy="122998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cxnSp>
        <p:nvCxnSpPr>
          <p:cNvPr id="14" name="Connector 14"/>
          <p:cNvCxnSpPr/>
          <p:nvPr/>
        </p:nvCxnSpPr>
        <p:spPr>
          <a:xfrm>
            <a:off x="1554148" y="3703689"/>
            <a:ext cx="6181975" cy="0"/>
          </a:xfrm>
          <a:prstGeom prst="line">
            <a:avLst/>
          </a:prstGeom>
          <a:ln w="14288">
            <a:solidFill>
              <a:schemeClr val="accent1"/>
            </a:solidFill>
            <a:prstDash val="dash"/>
            <a:headEnd type="none"/>
            <a:tailEnd type="none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grpSp>
        <p:nvGrpSpPr>
          <p:cNvPr id="15" name="Group 15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16" name="AutoShape 16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7" name="AutoShape 17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8" name="AutoShape 18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9" name="AutoShape 19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AutoShape 20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AutoShape 21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AutoShape 32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3" name="AutoShape 33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4" name="AutoShape 34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5" name="AutoShape 35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6" name="TextBox 36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事故发生时间与地点</a:t>
              </a:r>
            </a:p>
          </p:txBody>
        </p:sp>
      </p:grpSp>
    </p:spTree>
  </p:cSld>
  <p:clrMapOvr>
    <a:masterClrMapping/>
  </p:clrMapOvr>
  <p:transition/>
  <p:timing/>
</p:sld>
</file>

<file path=ppt/slides/slide5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3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Freeform 2"/>
          <p:cNvSpPr/>
          <p:nvPr/>
        </p:nvSpPr>
        <p:spPr>
          <a:xfrm>
            <a:off x="4073227" y="1168478"/>
            <a:ext cx="455409" cy="206922"/>
          </a:xfrm>
          <a:custGeom>
            <a:rect l="l" t="t" r="r" b="b"/>
            <a:pathLst>
              <a:path w="1905000" h="1905000">
                <a:moveTo>
                  <a:pt x="0" y="0"/>
                </a:moveTo>
                <a:lnTo>
                  <a:pt x="1428750" y="0"/>
                </a:lnTo>
                <a:lnTo>
                  <a:pt x="1905000" y="1905000"/>
                </a:lnTo>
                <a:lnTo>
                  <a:pt x="476250" y="1905000"/>
                </a:lnTo>
                <a:lnTo>
                  <a:pt x="0" y="0"/>
                </a:lnTo>
                <a:close/>
              </a:path>
            </a:pathLst>
          </a:custGeom>
          <a:solidFill>
            <a:schemeClr val="accent2">
              <a:lumMod val="75000"/>
              <a:alpha val="5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" name="AutoShape 3"/>
          <p:cNvSpPr/>
          <p:nvPr/>
        </p:nvSpPr>
        <p:spPr>
          <a:xfrm>
            <a:off x="472404" y="1375400"/>
            <a:ext cx="11247191" cy="4699510"/>
          </a:xfrm>
          <a:prstGeom prst="rect">
            <a:avLst/>
          </a:prstGeom>
          <a:solidFill>
            <a:schemeClr val="accent2">
              <a:alpha val="8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pic>
        <p:nvPicPr>
          <p:cNvPr id="4" name="Picture 4"/>
          <p:cNvPicPr>
            <a:picLocks noChangeAspect="1"/>
          </p:cNvPicPr>
          <p:nvPr/>
        </p:nvPicPr>
        <p:blipFill>
          <a:blip r:embed="rId2">
            <a:alphaModFix/>
          </a:blip>
          <a:srcRect l="25063" r="25063"/>
          <a:stretch>
            <a:fillRect/>
          </a:stretch>
        </p:blipFill>
        <p:spPr>
          <a:xfrm>
            <a:off x="740688" y="1168478"/>
            <a:ext cx="3679824" cy="4906431"/>
          </a:xfrm>
          <a:prstGeom prst="parallelogram">
            <a:avLst/>
          </a:prstGeom>
        </p:spPr>
      </p:pic>
      <p:sp>
        <p:nvSpPr>
          <p:cNvPr id="5" name="AutoShape 5"/>
          <p:cNvSpPr/>
          <p:nvPr/>
        </p:nvSpPr>
        <p:spPr>
          <a:xfrm>
            <a:off x="2499430" y="6236295"/>
            <a:ext cx="9220165" cy="67345"/>
          </a:xfrm>
          <a:prstGeom prst="rect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6" name="AutoShape 6"/>
          <p:cNvSpPr/>
          <p:nvPr/>
        </p:nvSpPr>
        <p:spPr>
          <a:xfrm>
            <a:off x="483810" y="6236295"/>
            <a:ext cx="740059" cy="67345"/>
          </a:xfrm>
          <a:prstGeom prst="rect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7" name="AutoShape 7"/>
          <p:cNvSpPr/>
          <p:nvPr/>
        </p:nvSpPr>
        <p:spPr>
          <a:xfrm>
            <a:off x="1375876" y="6200641"/>
            <a:ext cx="158719" cy="158719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8" name="AutoShape 8"/>
          <p:cNvSpPr/>
          <p:nvPr/>
        </p:nvSpPr>
        <p:spPr>
          <a:xfrm>
            <a:off x="1607200" y="6207253"/>
            <a:ext cx="147382" cy="147382"/>
          </a:xfrm>
          <a:prstGeom prst="ellipse">
            <a:avLst/>
          </a:prstGeom>
          <a:solidFill>
            <a:schemeClr val="accent1">
              <a:alpha val="8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9" name="AutoShape 9"/>
          <p:cNvSpPr/>
          <p:nvPr/>
        </p:nvSpPr>
        <p:spPr>
          <a:xfrm>
            <a:off x="1827186" y="6213864"/>
            <a:ext cx="136045" cy="136045"/>
          </a:xfrm>
          <a:prstGeom prst="ellipse">
            <a:avLst/>
          </a:prstGeom>
          <a:solidFill>
            <a:schemeClr val="accent1">
              <a:alpha val="6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0" name="AutoShape 10"/>
          <p:cNvSpPr/>
          <p:nvPr/>
        </p:nvSpPr>
        <p:spPr>
          <a:xfrm>
            <a:off x="2027323" y="6220476"/>
            <a:ext cx="124708" cy="124708"/>
          </a:xfrm>
          <a:prstGeom prst="ellipse">
            <a:avLst/>
          </a:prstGeom>
          <a:solidFill>
            <a:schemeClr val="accent1">
              <a:alpha val="4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1" name="AutoShape 11"/>
          <p:cNvSpPr/>
          <p:nvPr/>
        </p:nvSpPr>
        <p:spPr>
          <a:xfrm>
            <a:off x="2224635" y="6214895"/>
            <a:ext cx="113371" cy="113371"/>
          </a:xfrm>
          <a:prstGeom prst="ellipse">
            <a:avLst/>
          </a:prstGeom>
          <a:solidFill>
            <a:schemeClr val="accent1">
              <a:alpha val="2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2" name="TextBox 12"/>
          <p:cNvSpPr txBox="1"/>
          <p:nvPr/>
        </p:nvSpPr>
        <p:spPr>
          <a:xfrm>
            <a:off x="4754880" y="1727606"/>
            <a:ext cx="6467541" cy="755904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40000"/>
              </a:lnSpc>
            </a:pPr>
            <a:r>
              <a:rPr lang="en-US" sz="2325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涉及人员</a:t>
            </a:r>
          </a:p>
        </p:txBody>
      </p:sp>
      <p:sp>
        <p:nvSpPr>
          <p:cNvPr id="13" name="TextBox 13"/>
          <p:cNvSpPr txBox="1"/>
          <p:nvPr/>
        </p:nvSpPr>
        <p:spPr>
          <a:xfrm>
            <a:off x="4754880" y="2304006"/>
            <a:ext cx="6240618" cy="120396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350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驾驶员、乘客、行人等</a:t>
            </a:r>
          </a:p>
        </p:txBody>
      </p:sp>
      <p:sp>
        <p:nvSpPr>
          <p:cNvPr id="14" name="TextBox 14"/>
          <p:cNvSpPr txBox="1"/>
          <p:nvPr/>
        </p:nvSpPr>
        <p:spPr>
          <a:xfrm>
            <a:off x="4754880" y="3783405"/>
            <a:ext cx="6240618" cy="755904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40000"/>
              </a:lnSpc>
            </a:pPr>
            <a:r>
              <a:rPr lang="en-US" sz="2325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伤亡情况</a:t>
            </a:r>
          </a:p>
        </p:txBody>
      </p:sp>
      <p:sp>
        <p:nvSpPr>
          <p:cNvPr id="15" name="TextBox 15"/>
          <p:cNvSpPr txBox="1"/>
          <p:nvPr/>
        </p:nvSpPr>
        <p:spPr>
          <a:xfrm>
            <a:off x="4754880" y="4436820"/>
            <a:ext cx="6240618" cy="120396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350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死亡XX人，受伤XX人</a:t>
            </a:r>
          </a:p>
        </p:txBody>
      </p:sp>
      <p:grpSp>
        <p:nvGrpSpPr>
          <p:cNvPr id="16" name="Group 16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17" name="AutoShape 17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8" name="AutoShape 18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9" name="AutoShape 19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AutoShape 20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AutoShape 21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AutoShape 32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3" name="AutoShape 33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4" name="AutoShape 34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5" name="AutoShape 35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6" name="AutoShape 36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7" name="TextBox 37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事故涉及人员与伤亡情况</a:t>
              </a:r>
            </a:p>
          </p:txBody>
        </p:sp>
      </p:grpSp>
    </p:spTree>
  </p:cSld>
  <p:clrMapOvr>
    <a:masterClrMapping/>
  </p:clrMapOvr>
  <p:transition/>
  <p:timing/>
</p:sld>
</file>

<file path=ppt/slides/slide6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3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Freeform 2"/>
          <p:cNvSpPr/>
          <p:nvPr/>
        </p:nvSpPr>
        <p:spPr>
          <a:xfrm>
            <a:off x="4073227" y="1168478"/>
            <a:ext cx="455409" cy="206922"/>
          </a:xfrm>
          <a:custGeom>
            <a:rect l="l" t="t" r="r" b="b"/>
            <a:pathLst>
              <a:path w="1905000" h="1905000">
                <a:moveTo>
                  <a:pt x="0" y="0"/>
                </a:moveTo>
                <a:lnTo>
                  <a:pt x="1428750" y="0"/>
                </a:lnTo>
                <a:lnTo>
                  <a:pt x="1905000" y="1905000"/>
                </a:lnTo>
                <a:lnTo>
                  <a:pt x="476250" y="1905000"/>
                </a:lnTo>
                <a:lnTo>
                  <a:pt x="0" y="0"/>
                </a:lnTo>
                <a:close/>
              </a:path>
            </a:pathLst>
          </a:custGeom>
          <a:solidFill>
            <a:schemeClr val="accent3">
              <a:lumMod val="75000"/>
              <a:alpha val="83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" name="AutoShape 3"/>
          <p:cNvSpPr/>
          <p:nvPr/>
        </p:nvSpPr>
        <p:spPr>
          <a:xfrm>
            <a:off x="472404" y="1375400"/>
            <a:ext cx="11247191" cy="4699510"/>
          </a:xfrm>
          <a:prstGeom prst="rect">
            <a:avLst/>
          </a:prstGeom>
          <a:solidFill>
            <a:schemeClr val="accent1">
              <a:alpha val="8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pic>
        <p:nvPicPr>
          <p:cNvPr id="4" name="Picture 4"/>
          <p:cNvPicPr>
            <a:picLocks noChangeAspect="1"/>
          </p:cNvPicPr>
          <p:nvPr/>
        </p:nvPicPr>
        <p:blipFill>
          <a:blip r:embed="rId2">
            <a:alphaModFix amt="70000"/>
          </a:blip>
          <a:srcRect l="21813" r="21813"/>
          <a:stretch>
            <a:fillRect/>
          </a:stretch>
        </p:blipFill>
        <p:spPr>
          <a:xfrm>
            <a:off x="740688" y="1168478"/>
            <a:ext cx="3679824" cy="4906431"/>
          </a:xfrm>
          <a:prstGeom prst="parallelogram">
            <a:avLst/>
          </a:prstGeom>
        </p:spPr>
      </p:pic>
      <p:sp>
        <p:nvSpPr>
          <p:cNvPr id="5" name="AutoShape 5"/>
          <p:cNvSpPr/>
          <p:nvPr/>
        </p:nvSpPr>
        <p:spPr>
          <a:xfrm>
            <a:off x="2499430" y="6236295"/>
            <a:ext cx="9220165" cy="67345"/>
          </a:xfrm>
          <a:prstGeom prst="rect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6" name="AutoShape 6"/>
          <p:cNvSpPr/>
          <p:nvPr/>
        </p:nvSpPr>
        <p:spPr>
          <a:xfrm>
            <a:off x="483810" y="6236295"/>
            <a:ext cx="740059" cy="67345"/>
          </a:xfrm>
          <a:prstGeom prst="rect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7" name="AutoShape 7"/>
          <p:cNvSpPr/>
          <p:nvPr/>
        </p:nvSpPr>
        <p:spPr>
          <a:xfrm>
            <a:off x="1375876" y="6200641"/>
            <a:ext cx="158719" cy="158719"/>
          </a:xfrm>
          <a:prstGeom prst="ellipse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8" name="AutoShape 8"/>
          <p:cNvSpPr/>
          <p:nvPr/>
        </p:nvSpPr>
        <p:spPr>
          <a:xfrm>
            <a:off x="1607200" y="6207253"/>
            <a:ext cx="147382" cy="147382"/>
          </a:xfrm>
          <a:prstGeom prst="ellipse">
            <a:avLst/>
          </a:prstGeom>
          <a:solidFill>
            <a:schemeClr val="accent2">
              <a:alpha val="8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9" name="AutoShape 9"/>
          <p:cNvSpPr/>
          <p:nvPr/>
        </p:nvSpPr>
        <p:spPr>
          <a:xfrm>
            <a:off x="1827186" y="6213864"/>
            <a:ext cx="136045" cy="136045"/>
          </a:xfrm>
          <a:prstGeom prst="ellipse">
            <a:avLst/>
          </a:prstGeom>
          <a:solidFill>
            <a:schemeClr val="accent2">
              <a:alpha val="6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0" name="AutoShape 10"/>
          <p:cNvSpPr/>
          <p:nvPr/>
        </p:nvSpPr>
        <p:spPr>
          <a:xfrm>
            <a:off x="2027323" y="6220476"/>
            <a:ext cx="124708" cy="124708"/>
          </a:xfrm>
          <a:prstGeom prst="ellipse">
            <a:avLst/>
          </a:prstGeom>
          <a:solidFill>
            <a:schemeClr val="accent2">
              <a:alpha val="4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1" name="AutoShape 11"/>
          <p:cNvSpPr/>
          <p:nvPr/>
        </p:nvSpPr>
        <p:spPr>
          <a:xfrm>
            <a:off x="2224635" y="6214895"/>
            <a:ext cx="113371" cy="113371"/>
          </a:xfrm>
          <a:prstGeom prst="ellipse">
            <a:avLst/>
          </a:prstGeom>
          <a:solidFill>
            <a:schemeClr val="accent2">
              <a:alpha val="2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2" name="TextBox 12"/>
          <p:cNvSpPr txBox="1"/>
          <p:nvPr/>
        </p:nvSpPr>
        <p:spPr>
          <a:xfrm>
            <a:off x="4754880" y="2140956"/>
            <a:ext cx="6240618" cy="120396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350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事故类型：交通事故</a:t>
            </a:r>
          </a:p>
        </p:txBody>
      </p:sp>
      <p:sp>
        <p:nvSpPr>
          <p:cNvPr id="13" name="TextBox 13"/>
          <p:cNvSpPr txBox="1"/>
          <p:nvPr/>
        </p:nvSpPr>
        <p:spPr>
          <a:xfrm>
            <a:off x="4754880" y="4124309"/>
            <a:ext cx="6240618" cy="120396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350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事故等级：重大事故（死亡人数超过X人）</a:t>
            </a:r>
          </a:p>
        </p:txBody>
      </p:sp>
      <p:grpSp>
        <p:nvGrpSpPr>
          <p:cNvPr id="14" name="Group 14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15" name="AutoShape 15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6" name="AutoShape 16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7" name="AutoShape 17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8" name="AutoShape 18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9" name="AutoShape 19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AutoShape 20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AutoShape 21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AutoShape 32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3" name="AutoShape 33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4" name="AutoShape 34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5" name="TextBox 35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事故类型与等级</a:t>
              </a:r>
            </a:p>
          </p:txBody>
        </p:sp>
      </p:grpSp>
    </p:spTree>
  </p:cSld>
  <p:clrMapOvr>
    <a:masterClrMapping/>
  </p:clrMapOvr>
  <p:transition/>
  <p:timing/>
</p:sld>
</file>

<file path=ppt/slides/slide7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extBox 2"/>
          <p:cNvSpPr txBox="1"/>
          <p:nvPr/>
        </p:nvSpPr>
        <p:spPr>
          <a:xfrm>
            <a:off x="1990464" y="2536882"/>
            <a:ext cx="2922600" cy="712314"/>
          </a:xfrm>
          <a:prstGeom prst="rect">
            <a:avLst/>
          </a:prstGeom>
        </p:spPr>
        <p:txBody>
          <a:bodyPr vert="horz" wrap="square" lIns="91440" tIns="45720" rIns="91440" bIns="45720" rtlCol="0" anchor="t" anchorCtr="0">
            <a:norm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90000"/>
              </a:lnSpc>
            </a:pPr>
            <a:r>
              <a:rPr lang="en-US" sz="3975" b="1">
                <a:solidFill>
                  <a:srgbClr val="754807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02</a:t>
            </a:r>
          </a:p>
        </p:txBody>
      </p:sp>
      <p:sp>
        <p:nvSpPr>
          <p:cNvPr id="3" name="TextBox 3"/>
          <p:cNvSpPr txBox="1"/>
          <p:nvPr/>
        </p:nvSpPr>
        <p:spPr>
          <a:xfrm>
            <a:off x="1863348" y="3329232"/>
            <a:ext cx="6574155" cy="1805940"/>
          </a:xfrm>
          <a:prstGeom prst="rect">
            <a:avLst/>
          </a:prstGeom>
        </p:spPr>
        <p:txBody>
          <a:bodyPr vert="horz" wrap="square" lIns="91440" tIns="45720" rIns="91440" bIns="45720" rtlCol="0" anchor="t" anchorCtr="0">
            <a:norm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lnSpc>
                <a:spcPct val="120000"/>
              </a:lnSpc>
            </a:pPr>
            <a:r>
              <a:rPr lang="en-US" sz="4500" b="1">
                <a:solidFill>
                  <a:srgbClr val="754807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事故起因分析</a:t>
            </a:r>
          </a:p>
        </p:txBody>
      </p:sp>
    </p:spTree>
  </p:cSld>
  <p:clrMapOvr>
    <a:masterClrMapping/>
  </p:clrMapOvr>
  <p:transition/>
  <p:timing/>
</p:sld>
</file>

<file path=ppt/slides/slide8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3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pic>
        <p:nvPicPr>
          <p:cNvPr id="2" name="Picture 2"/>
          <p:cNvPicPr>
            <a:picLocks noChangeAspect="1"/>
          </p:cNvPicPr>
          <p:nvPr/>
        </p:nvPicPr>
        <p:blipFill>
          <a:blip r:embed="rId2"/>
          <a:srcRect l="21997" r="21997"/>
          <a:stretch>
            <a:fillRect/>
          </a:stretch>
        </p:blipFill>
        <p:spPr>
          <a:xfrm>
            <a:off x="454963" y="1569535"/>
            <a:ext cx="4219249" cy="4219249"/>
          </a:xfrm>
          <a:prstGeom prst="ellipse">
            <a:avLst/>
          </a:prstGeom>
        </p:spPr>
      </p:pic>
      <p:grpSp>
        <p:nvGrpSpPr>
          <p:cNvPr id="3" name="Group 3"/>
          <p:cNvGrpSpPr/>
          <p:nvPr/>
        </p:nvGrpSpPr>
        <p:grpSpPr>
          <a:xfrm>
            <a:off x="5163133" y="1294832"/>
            <a:ext cx="6264882" cy="1468186"/>
            <a:chOff x="5163133" y="1294832"/>
            <a:chExt cx="6264882" cy="1468186"/>
          </a:xfrm>
        </p:grpSpPr>
        <p:sp>
          <p:nvSpPr>
            <p:cNvPr id="4" name="AutoShape 4"/>
            <p:cNvSpPr/>
            <p:nvPr/>
          </p:nvSpPr>
          <p:spPr>
            <a:xfrm>
              <a:off x="5328795" y="1294832"/>
              <a:ext cx="6099220" cy="1468186"/>
            </a:xfrm>
            <a:prstGeom prst="rect">
              <a:avLst/>
            </a:prstGeom>
            <a:solidFill>
              <a:schemeClr val="accent2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5" name="TextBox 5"/>
            <p:cNvSpPr txBox="1"/>
            <p:nvPr/>
          </p:nvSpPr>
          <p:spPr>
            <a:xfrm>
              <a:off x="5632910" y="1424361"/>
              <a:ext cx="3055242" cy="398526"/>
            </a:xfrm>
            <a:prstGeom prst="rect">
              <a:avLst/>
            </a:prstGeom>
          </p:spPr>
          <p:txBody>
            <a:bodyPr vert="horz" wrap="square" lIns="114300" tIns="57150" rIns="114300" bIns="57150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77000"/>
                </a:lnSpc>
                <a:spcBef>
                  <a:spcPts val="450"/>
                </a:spcBef>
              </a:pPr>
              <a:r>
                <a:rPr lang="en-US" sz="2325" b="1">
                  <a:solidFill>
                    <a:srgbClr val="FFFFFF">
                      <a:alpha val="100000"/>
                    </a:srgbClr>
                  </a:solidFill>
                  <a:latin typeface="Microsoft Yahei"/>
                  <a:ea typeface="Microsoft Yahei"/>
                  <a:cs typeface="Microsoft Yahei"/>
                </a:rPr>
                <a:t>设备故障</a:t>
              </a:r>
            </a:p>
          </p:txBody>
        </p:sp>
        <p:sp>
          <p:nvSpPr>
            <p:cNvPr id="6" name="TextBox 6"/>
            <p:cNvSpPr txBox="1"/>
            <p:nvPr/>
          </p:nvSpPr>
          <p:spPr>
            <a:xfrm>
              <a:off x="5632910" y="1910708"/>
              <a:ext cx="5568066" cy="702183"/>
            </a:xfrm>
            <a:prstGeom prst="rect">
              <a:avLst/>
            </a:prstGeom>
          </p:spPr>
          <p:txBody>
            <a:bodyPr vert="horz" wrap="square" lIns="114300" tIns="57150" rIns="114300" bIns="57150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20000"/>
                </a:lnSpc>
              </a:pPr>
              <a:r>
                <a:rPr lang="en-US" sz="1500">
                  <a:solidFill>
                    <a:srgbClr val="FFFFFF">
                      <a:alpha val="100000"/>
                    </a:srgbClr>
                  </a:solidFill>
                  <a:latin typeface="Microsoft Yahei"/>
                  <a:ea typeface="Microsoft Yahei"/>
                  <a:cs typeface="Microsoft Yahei"/>
                </a:rPr>
                <a:t>事故发生时，设备突然出现故障，导致正常运行的程序中断。</a:t>
              </a:r>
            </a:p>
          </p:txBody>
        </p:sp>
        <p:sp>
          <p:nvSpPr>
            <p:cNvPr id="7" name="AutoShape 7"/>
            <p:cNvSpPr/>
            <p:nvPr/>
          </p:nvSpPr>
          <p:spPr>
            <a:xfrm>
              <a:off x="5163133" y="1294832"/>
              <a:ext cx="165663" cy="1468186"/>
            </a:xfrm>
            <a:prstGeom prst="rect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grpSp>
        <p:nvGrpSpPr>
          <p:cNvPr id="8" name="Group 8"/>
          <p:cNvGrpSpPr/>
          <p:nvPr/>
        </p:nvGrpSpPr>
        <p:grpSpPr>
          <a:xfrm>
            <a:off x="5163133" y="2945066"/>
            <a:ext cx="6264882" cy="1468186"/>
            <a:chOff x="5163133" y="2945066"/>
            <a:chExt cx="6264882" cy="1468186"/>
          </a:xfrm>
        </p:grpSpPr>
        <p:sp>
          <p:nvSpPr>
            <p:cNvPr id="9" name="AutoShape 9"/>
            <p:cNvSpPr/>
            <p:nvPr/>
          </p:nvSpPr>
          <p:spPr>
            <a:xfrm>
              <a:off x="5328795" y="2945066"/>
              <a:ext cx="6099220" cy="1468186"/>
            </a:xfrm>
            <a:prstGeom prst="rect">
              <a:avLst/>
            </a:prstGeom>
            <a:solidFill>
              <a:schemeClr val="accent2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0" name="TextBox 10"/>
            <p:cNvSpPr txBox="1"/>
            <p:nvPr/>
          </p:nvSpPr>
          <p:spPr>
            <a:xfrm>
              <a:off x="5632910" y="3074595"/>
              <a:ext cx="3055242" cy="398526"/>
            </a:xfrm>
            <a:prstGeom prst="rect">
              <a:avLst/>
            </a:prstGeom>
          </p:spPr>
          <p:txBody>
            <a:bodyPr vert="horz" wrap="square" lIns="114300" tIns="57150" rIns="114300" bIns="57150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77000"/>
                </a:lnSpc>
                <a:spcBef>
                  <a:spcPts val="450"/>
                </a:spcBef>
              </a:pPr>
              <a:r>
                <a:rPr lang="en-US" sz="2325" b="1">
                  <a:solidFill>
                    <a:srgbClr val="FFFFFF">
                      <a:alpha val="100000"/>
                    </a:srgbClr>
                  </a:solidFill>
                  <a:latin typeface="Microsoft Yahei"/>
                  <a:ea typeface="Microsoft Yahei"/>
                  <a:cs typeface="Microsoft Yahei"/>
                </a:rPr>
                <a:t>人为操作失误</a:t>
              </a:r>
            </a:p>
          </p:txBody>
        </p:sp>
        <p:sp>
          <p:nvSpPr>
            <p:cNvPr id="11" name="TextBox 11"/>
            <p:cNvSpPr txBox="1"/>
            <p:nvPr/>
          </p:nvSpPr>
          <p:spPr>
            <a:xfrm>
              <a:off x="5632910" y="3560941"/>
              <a:ext cx="5568066" cy="702183"/>
            </a:xfrm>
            <a:prstGeom prst="rect">
              <a:avLst/>
            </a:prstGeom>
          </p:spPr>
          <p:txBody>
            <a:bodyPr vert="horz" wrap="square" lIns="114300" tIns="57150" rIns="114300" bIns="57150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20000"/>
                </a:lnSpc>
              </a:pPr>
              <a:r>
                <a:rPr lang="en-US" sz="1500">
                  <a:solidFill>
                    <a:srgbClr val="FFFFFF">
                      <a:alpha val="100000"/>
                    </a:srgbClr>
                  </a:solidFill>
                  <a:latin typeface="Microsoft Yahei"/>
                  <a:ea typeface="Microsoft Yahei"/>
                  <a:cs typeface="Microsoft Yahei"/>
                </a:rPr>
                <a:t>操作人员未按照规定程序进行操作，导致设备运行异常。</a:t>
              </a:r>
            </a:p>
          </p:txBody>
        </p:sp>
        <p:sp>
          <p:nvSpPr>
            <p:cNvPr id="12" name="AutoShape 12"/>
            <p:cNvSpPr/>
            <p:nvPr/>
          </p:nvSpPr>
          <p:spPr>
            <a:xfrm>
              <a:off x="5163133" y="2945066"/>
              <a:ext cx="165663" cy="1468186"/>
            </a:xfrm>
            <a:prstGeom prst="rect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grpSp>
        <p:nvGrpSpPr>
          <p:cNvPr id="13" name="Group 13"/>
          <p:cNvGrpSpPr/>
          <p:nvPr/>
        </p:nvGrpSpPr>
        <p:grpSpPr>
          <a:xfrm>
            <a:off x="5163133" y="4595300"/>
            <a:ext cx="6264882" cy="1468186"/>
            <a:chOff x="5163133" y="4595300"/>
            <a:chExt cx="6264882" cy="1468186"/>
          </a:xfrm>
        </p:grpSpPr>
        <p:sp>
          <p:nvSpPr>
            <p:cNvPr id="14" name="AutoShape 14"/>
            <p:cNvSpPr/>
            <p:nvPr/>
          </p:nvSpPr>
          <p:spPr>
            <a:xfrm>
              <a:off x="5328795" y="4595300"/>
              <a:ext cx="6099220" cy="1468186"/>
            </a:xfrm>
            <a:prstGeom prst="rect">
              <a:avLst/>
            </a:prstGeom>
            <a:solidFill>
              <a:schemeClr val="accent2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5" name="TextBox 15"/>
            <p:cNvSpPr txBox="1"/>
            <p:nvPr/>
          </p:nvSpPr>
          <p:spPr>
            <a:xfrm>
              <a:off x="5632910" y="4724828"/>
              <a:ext cx="3055242" cy="398526"/>
            </a:xfrm>
            <a:prstGeom prst="rect">
              <a:avLst/>
            </a:prstGeom>
          </p:spPr>
          <p:txBody>
            <a:bodyPr vert="horz" wrap="square" lIns="114300" tIns="57150" rIns="114300" bIns="57150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77000"/>
                </a:lnSpc>
                <a:spcBef>
                  <a:spcPts val="450"/>
                </a:spcBef>
              </a:pPr>
              <a:r>
                <a:rPr lang="en-US" sz="2325" b="1">
                  <a:solidFill>
                    <a:srgbClr val="FFFFFF">
                      <a:alpha val="100000"/>
                    </a:srgbClr>
                  </a:solidFill>
                  <a:latin typeface="Microsoft Yahei"/>
                  <a:ea typeface="Microsoft Yahei"/>
                  <a:cs typeface="Microsoft Yahei"/>
                </a:rPr>
                <a:t>自然灾害影响</a:t>
              </a:r>
            </a:p>
          </p:txBody>
        </p:sp>
        <p:sp>
          <p:nvSpPr>
            <p:cNvPr id="16" name="TextBox 16"/>
            <p:cNvSpPr txBox="1"/>
            <p:nvPr/>
          </p:nvSpPr>
          <p:spPr>
            <a:xfrm>
              <a:off x="5632910" y="5211175"/>
              <a:ext cx="5568066" cy="702183"/>
            </a:xfrm>
            <a:prstGeom prst="rect">
              <a:avLst/>
            </a:prstGeom>
          </p:spPr>
          <p:txBody>
            <a:bodyPr vert="horz" wrap="square" lIns="114300" tIns="57150" rIns="114300" bIns="57150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20000"/>
                </a:lnSpc>
              </a:pPr>
              <a:r>
                <a:rPr lang="en-US" sz="1500">
                  <a:solidFill>
                    <a:srgbClr val="FFFFFF">
                      <a:alpha val="100000"/>
                    </a:srgbClr>
                  </a:solidFill>
                  <a:latin typeface="Microsoft Yahei"/>
                  <a:ea typeface="Microsoft Yahei"/>
                  <a:cs typeface="Microsoft Yahei"/>
                </a:rPr>
                <a:t>事故发生时，乌鲁木齐地区正遭遇极端天气，可能对设备造成了一定的影响。</a:t>
              </a:r>
            </a:p>
          </p:txBody>
        </p:sp>
        <p:sp>
          <p:nvSpPr>
            <p:cNvPr id="17" name="AutoShape 17"/>
            <p:cNvSpPr/>
            <p:nvPr/>
          </p:nvSpPr>
          <p:spPr>
            <a:xfrm>
              <a:off x="5163133" y="4595300"/>
              <a:ext cx="165663" cy="1468186"/>
            </a:xfrm>
            <a:prstGeom prst="rect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grpSp>
        <p:nvGrpSpPr>
          <p:cNvPr id="18" name="Group 18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19" name="AutoShape 19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AutoShape 20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AutoShape 21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AutoShape 32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3" name="AutoShape 33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4" name="AutoShape 34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5" name="AutoShape 35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6" name="AutoShape 36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7" name="AutoShape 37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8" name="AutoShape 38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9" name="TextBox 39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直接原因分析</a:t>
              </a:r>
            </a:p>
          </p:txBody>
        </p:sp>
      </p:grpSp>
    </p:spTree>
  </p:cSld>
  <p:clrMapOvr>
    <a:masterClrMapping/>
  </p:clrMapOvr>
  <p:transition/>
  <p:timing/>
</p:sld>
</file>

<file path=ppt/slides/slide9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3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AutoShape 2"/>
          <p:cNvSpPr/>
          <p:nvPr/>
        </p:nvSpPr>
        <p:spPr>
          <a:xfrm>
            <a:off x="763829" y="1628258"/>
            <a:ext cx="230516" cy="230516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" name="TextBox 3"/>
          <p:cNvSpPr txBox="1"/>
          <p:nvPr/>
        </p:nvSpPr>
        <p:spPr>
          <a:xfrm>
            <a:off x="994345" y="2028557"/>
            <a:ext cx="4394883" cy="702183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12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企业未建立健全的安全管理制度，对员工的安全培训和操作规范缺乏有效的监督。</a:t>
            </a:r>
          </a:p>
        </p:txBody>
      </p:sp>
      <p:sp>
        <p:nvSpPr>
          <p:cNvPr id="4" name="TextBox 4"/>
          <p:cNvSpPr txBox="1"/>
          <p:nvPr/>
        </p:nvSpPr>
        <p:spPr>
          <a:xfrm>
            <a:off x="994345" y="1509487"/>
            <a:ext cx="4152900" cy="495300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96000"/>
              </a:lnSpc>
            </a:pPr>
            <a:r>
              <a:rPr lang="en-US" sz="23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安全管理不到位</a:t>
            </a:r>
          </a:p>
        </p:txBody>
      </p:sp>
      <p:pic>
        <p:nvPicPr>
          <p:cNvPr id="5" name="Picture 5"/>
          <p:cNvPicPr>
            <a:picLocks noChangeAspect="1"/>
          </p:cNvPicPr>
          <p:nvPr/>
        </p:nvPicPr>
        <p:blipFill>
          <a:blip r:embed="rId2"/>
          <a:srcRect l="14458" r="14458"/>
          <a:stretch>
            <a:fillRect/>
          </a:stretch>
        </p:blipFill>
        <p:spPr>
          <a:xfrm>
            <a:off x="6096000" y="1153983"/>
            <a:ext cx="5194483" cy="5194482"/>
          </a:xfrm>
          <a:prstGeom prst="ellipse">
            <a:avLst/>
          </a:prstGeom>
        </p:spPr>
      </p:pic>
      <p:sp>
        <p:nvSpPr>
          <p:cNvPr id="6" name="TextBox 6"/>
          <p:cNvSpPr txBox="1"/>
          <p:nvPr/>
        </p:nvSpPr>
        <p:spPr>
          <a:xfrm>
            <a:off x="994345" y="3637901"/>
            <a:ext cx="4394883" cy="702183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12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设备长时间未进行维护保养，导致设备老化、性能下降。</a:t>
            </a:r>
          </a:p>
        </p:txBody>
      </p:sp>
      <p:sp>
        <p:nvSpPr>
          <p:cNvPr id="7" name="TextBox 7"/>
          <p:cNvSpPr txBox="1"/>
          <p:nvPr/>
        </p:nvSpPr>
        <p:spPr>
          <a:xfrm>
            <a:off x="994345" y="3118831"/>
            <a:ext cx="4152900" cy="495300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96000"/>
              </a:lnSpc>
            </a:pPr>
            <a:r>
              <a:rPr lang="en-US" sz="23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设备维护保养不足</a:t>
            </a:r>
          </a:p>
        </p:txBody>
      </p:sp>
      <p:sp>
        <p:nvSpPr>
          <p:cNvPr id="8" name="TextBox 8"/>
          <p:cNvSpPr txBox="1"/>
          <p:nvPr/>
        </p:nvSpPr>
        <p:spPr>
          <a:xfrm>
            <a:off x="994345" y="5274339"/>
            <a:ext cx="4394883" cy="702183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12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企业未制定完善的应急预案，导致事故发生后无法及时采取有效措施。</a:t>
            </a:r>
          </a:p>
        </p:txBody>
      </p:sp>
      <p:sp>
        <p:nvSpPr>
          <p:cNvPr id="9" name="TextBox 9"/>
          <p:cNvSpPr txBox="1"/>
          <p:nvPr/>
        </p:nvSpPr>
        <p:spPr>
          <a:xfrm>
            <a:off x="994345" y="4755268"/>
            <a:ext cx="4152900" cy="495300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96000"/>
              </a:lnSpc>
            </a:pPr>
            <a:r>
              <a:rPr lang="en-US" sz="23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应急预案缺失</a:t>
            </a:r>
          </a:p>
        </p:txBody>
      </p:sp>
      <p:sp>
        <p:nvSpPr>
          <p:cNvPr id="10" name="AutoShape 10"/>
          <p:cNvSpPr/>
          <p:nvPr/>
        </p:nvSpPr>
        <p:spPr>
          <a:xfrm>
            <a:off x="763829" y="3237602"/>
            <a:ext cx="230516" cy="230516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1" name="AutoShape 11"/>
          <p:cNvSpPr/>
          <p:nvPr/>
        </p:nvSpPr>
        <p:spPr>
          <a:xfrm>
            <a:off x="763829" y="4874039"/>
            <a:ext cx="230516" cy="230516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grpSp>
        <p:nvGrpSpPr>
          <p:cNvPr id="12" name="Group 12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13" name="AutoShape 13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4" name="AutoShape 14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5" name="AutoShape 15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6" name="AutoShape 16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7" name="AutoShape 17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8" name="AutoShape 18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9" name="AutoShape 19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AutoShape 20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AutoShape 21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AutoShape 32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3" name="TextBox 33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间接原因分析</a:t>
              </a:r>
            </a:p>
          </p:txBody>
        </p:sp>
      </p:grpSp>
    </p:spTree>
  </p:cSld>
  <p:clrMapOvr>
    <a:masterClrMapping/>
  </p:clrMapOvr>
  <p:transition/>
  <p:timing/>
</p:sld>
</file>

<file path=ppt/slides/slide10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3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AutoShape 2"/>
          <p:cNvSpPr/>
          <p:nvPr/>
        </p:nvSpPr>
        <p:spPr>
          <a:xfrm>
            <a:off x="-749579" y="1319127"/>
            <a:ext cx="5106411" cy="5106411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pic>
        <p:nvPicPr>
          <p:cNvPr id="3" name="Picture 3"/>
          <p:cNvPicPr>
            <a:picLocks noChangeAspect="1"/>
          </p:cNvPicPr>
          <p:nvPr/>
        </p:nvPicPr>
        <p:blipFill>
          <a:blip r:embed="rId2">
            <a:alphaModFix/>
          </a:blip>
          <a:srcRect l="20042" r="20042"/>
          <a:stretch>
            <a:fillRect/>
          </a:stretch>
        </p:blipFill>
        <p:spPr>
          <a:xfrm>
            <a:off x="-484350" y="1584357"/>
            <a:ext cx="4575952" cy="4575952"/>
          </a:xfrm>
          <a:prstGeom prst="ellipse">
            <a:avLst/>
          </a:prstGeom>
        </p:spPr>
      </p:pic>
      <p:sp>
        <p:nvSpPr>
          <p:cNvPr id="4" name="AutoShape 4"/>
          <p:cNvSpPr/>
          <p:nvPr/>
        </p:nvSpPr>
        <p:spPr>
          <a:xfrm>
            <a:off x="4935912" y="5095961"/>
            <a:ext cx="993758" cy="993758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5" name="TextBox 5"/>
          <p:cNvSpPr txBox="1"/>
          <p:nvPr/>
        </p:nvSpPr>
        <p:spPr>
          <a:xfrm>
            <a:off x="4935912" y="5251464"/>
            <a:ext cx="964530" cy="682752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</a:pPr>
            <a:r>
              <a:rPr lang="en-US" sz="2325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03</a:t>
            </a:r>
          </a:p>
        </p:txBody>
      </p:sp>
      <p:sp>
        <p:nvSpPr>
          <p:cNvPr id="6" name="TextBox 6"/>
          <p:cNvSpPr txBox="1"/>
          <p:nvPr/>
        </p:nvSpPr>
        <p:spPr>
          <a:xfrm>
            <a:off x="6074571" y="4851539"/>
            <a:ext cx="5683179" cy="73152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606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政治因素干预</a:t>
            </a:r>
          </a:p>
        </p:txBody>
      </p:sp>
      <p:sp>
        <p:nvSpPr>
          <p:cNvPr id="7" name="TextBox 7"/>
          <p:cNvSpPr txBox="1"/>
          <p:nvPr/>
        </p:nvSpPr>
        <p:spPr>
          <a:xfrm>
            <a:off x="6074571" y="5341007"/>
            <a:ext cx="5486256" cy="97536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政治因素可能对企业的安全生产产生一定的影响，如政策调整、政治风波等。</a:t>
            </a:r>
          </a:p>
        </p:txBody>
      </p:sp>
      <p:sp>
        <p:nvSpPr>
          <p:cNvPr id="8" name="AutoShape 8"/>
          <p:cNvSpPr/>
          <p:nvPr/>
        </p:nvSpPr>
        <p:spPr>
          <a:xfrm>
            <a:off x="4935912" y="1819581"/>
            <a:ext cx="993758" cy="993758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9" name="TextBox 9"/>
          <p:cNvSpPr txBox="1"/>
          <p:nvPr/>
        </p:nvSpPr>
        <p:spPr>
          <a:xfrm>
            <a:off x="4935912" y="1975084"/>
            <a:ext cx="964530" cy="682752"/>
          </a:xfrm>
          <a:prstGeom prst="rect">
            <a:avLst/>
          </a:prstGeom>
        </p:spPr>
        <p:txBody>
          <a:bodyPr vert="horz" wrap="square" lIns="123825" tIns="123825" rIns="57150" bIns="123825" rtlCol="0" anchor="ctr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</a:pPr>
            <a:r>
              <a:rPr lang="en-US" sz="2325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01</a:t>
            </a:r>
          </a:p>
        </p:txBody>
      </p:sp>
      <p:sp>
        <p:nvSpPr>
          <p:cNvPr id="10" name="TextBox 10"/>
          <p:cNvSpPr txBox="1"/>
          <p:nvPr/>
        </p:nvSpPr>
        <p:spPr>
          <a:xfrm>
            <a:off x="6074571" y="1538583"/>
            <a:ext cx="5683179" cy="73152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606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社会环境影响</a:t>
            </a:r>
          </a:p>
        </p:txBody>
      </p:sp>
      <p:sp>
        <p:nvSpPr>
          <p:cNvPr id="11" name="TextBox 11"/>
          <p:cNvSpPr txBox="1"/>
          <p:nvPr/>
        </p:nvSpPr>
        <p:spPr>
          <a:xfrm>
            <a:off x="6074571" y="2003667"/>
            <a:ext cx="5486256" cy="97536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当地社会环境可能对企业的安全生产产生一定的影响，如社会不稳定、治安问题等。</a:t>
            </a:r>
          </a:p>
        </p:txBody>
      </p:sp>
      <p:sp>
        <p:nvSpPr>
          <p:cNvPr id="12" name="AutoShape 12"/>
          <p:cNvSpPr/>
          <p:nvPr/>
        </p:nvSpPr>
        <p:spPr>
          <a:xfrm>
            <a:off x="4935912" y="3457771"/>
            <a:ext cx="993758" cy="993758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3" name="TextBox 13"/>
          <p:cNvSpPr txBox="1"/>
          <p:nvPr/>
        </p:nvSpPr>
        <p:spPr>
          <a:xfrm>
            <a:off x="4935912" y="3613274"/>
            <a:ext cx="964530" cy="682752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</a:pPr>
            <a:r>
              <a:rPr lang="en-US" sz="2325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02</a:t>
            </a:r>
          </a:p>
        </p:txBody>
      </p:sp>
      <p:sp>
        <p:nvSpPr>
          <p:cNvPr id="14" name="TextBox 14"/>
          <p:cNvSpPr txBox="1"/>
          <p:nvPr/>
        </p:nvSpPr>
        <p:spPr>
          <a:xfrm>
            <a:off x="6074571" y="3188965"/>
            <a:ext cx="5683179" cy="73152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606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技术更新滞后</a:t>
            </a:r>
          </a:p>
        </p:txBody>
      </p:sp>
      <p:sp>
        <p:nvSpPr>
          <p:cNvPr id="15" name="TextBox 15"/>
          <p:cNvSpPr txBox="1"/>
          <p:nvPr/>
        </p:nvSpPr>
        <p:spPr>
          <a:xfrm>
            <a:off x="6074571" y="3666241"/>
            <a:ext cx="5486256" cy="97536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企业未能及时跟进技术更新，导致设备陈旧、技术落后。</a:t>
            </a:r>
          </a:p>
        </p:txBody>
      </p:sp>
      <p:grpSp>
        <p:nvGrpSpPr>
          <p:cNvPr id="16" name="Group 16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17" name="AutoShape 17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8" name="AutoShape 18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9" name="AutoShape 19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AutoShape 20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AutoShape 21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AutoShape 32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3" name="AutoShape 33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4" name="AutoShape 34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5" name="AutoShape 35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6" name="AutoShape 36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7" name="TextBox 37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其他可能因素分析</a:t>
              </a:r>
            </a:p>
          </p:txBody>
        </p:sp>
      </p:grpSp>
    </p:spTree>
  </p:cSld>
  <p:clrMapOvr>
    <a:masterClrMapping/>
  </p:clrMapOvr>
  <p:transition/>
  <p:timing/>
</p:sld>
</file>

<file path=ppt/slides/slide11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New shape" title=""/>
          <p:cNvSpPr/>
          <p:nvPr/>
        </p:nvSpPr>
        <p:spPr>
          <a:xfrm>
            <a:off x="635000" y="635000"/>
            <a:ext cx="10922000" cy="5588000"/>
          </a:xfr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sz="1500" b="1">
                <a:solidFill>
                  <a:srgbClr val="000000"/>
                </a:solidFill>
                <a:latin typeface="Arial"/>
              </a:rPr>
              <a:t>以上内容仅为本文档的试下载部分，为可阅读页数的一半内容。如要下载或阅读全文，请访问：</a:t>
            </a:r>
            <a:r>
              <a:rPr sz="1500" b="1">
                <a:solidFill>
                  <a:srgbClr val="000000"/>
                </a:solidFill>
                <a:latin typeface="Arial"/>
                <a:hlinkClick r:id="rId2"/>
              </a:rPr>
              <a:t>https://d.book118.com/788137020003006036</a:t>
            </a:r>
          </a:p>
        </p:txBody>
      </p:sp>
    </p:spTree>
  </p:cSld>
  <p:clrMapOvr>
    <a:masterClrMapping/>
  </p:clrMapOvr>
  <p:transition/>
  <p:timing/>
</p:sld>
</file>

<file path=ppt/tags/tag1.xml><?xml version="1.0" encoding="utf-8"?>
<p:tagLst xmlns:p="http://schemas.openxmlformats.org/presentationml/2006/main">
                                                </p:tagLst>
</file>

<file path=ppt/theme/theme1.xml><?xml version="1.0" encoding="utf-8"?>
<a:theme xmlns:r="http://schemas.openxmlformats.org/officeDocument/2006/relationships"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Arial"/>
        <a:cs typeface="Arial"/>
        <a:font script="Jpan" typeface="ＭＳ%20Ｐゴシック"/>
        <a:font script="Hang" typeface="맑은%20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Arial"/>
        <a:cs typeface="Arial"/>
        <a:font script="Jpan" typeface="ＭＳ%20Ｐゴシック"/>
        <a:font script="Hang" typeface="맑은%20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ppt/theme/theme2.xml><?xml version="1.0" encoding="utf-8"?>
<a:theme xmlns:r="http://schemas.openxmlformats.org/officeDocument/2006/relationships" xmlns:a="http://schemas.openxmlformats.org/drawingml/2006/main" name="Office Theme">
  <a:themeElements>
    <a:clrScheme name="Office">
      <a:dk1>
        <a:srgbClr val="000000"/>
      </a:dk1>
      <a:lt1>
        <a:srgbClr val="FFFCFB"/>
      </a:lt1>
      <a:dk2>
        <a:srgbClr val="000000"/>
      </a:dk2>
      <a:lt2>
        <a:srgbClr val="FFFFFF"/>
      </a:lt2>
      <a:accent1>
        <a:srgbClr val="754807"/>
      </a:accent1>
      <a:accent2>
        <a:srgbClr val="B57016"/>
      </a:accent2>
      <a:accent3>
        <a:srgbClr val="DE9A39"/>
      </a:accent3>
      <a:accent4>
        <a:srgbClr val="F2B168"/>
      </a:accent4>
      <a:accent5>
        <a:srgbClr val="FDBE00"/>
      </a:accent5>
      <a:accent6>
        <a:srgbClr val="D16A15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Calibri"/>
        <a:cs typeface="Arial"/>
        <a:font script="Uigh" typeface="Microsoft Uighur"/>
        <a:font script="Beng" typeface="Vrinda"/>
        <a:font script="Thai" typeface="Angsana New"/>
        <a:font script="Mlym" typeface="Kartika"/>
        <a:font script="Yiii" typeface="Microsoft Yi Baiti"/>
        <a:font script="Cher" typeface="Plantagenet Cherokee"/>
        <a:font script="Orya" typeface="Kalinga"/>
        <a:font script="Gujr" typeface="Shruti"/>
        <a:font script="Viet" typeface="Times New Roman"/>
        <a:font script="Arab" typeface="Times New Roman"/>
        <a:font script="Hant" typeface="新細明體"/>
        <a:font script="Telu" typeface="Gautami"/>
        <a:font script="Ethi" typeface="Nyala"/>
        <a:font script="Jpan" typeface="ＭＳ Ｐゴシック"/>
        <a:font script="Sinh" typeface="Iskoola Pota"/>
        <a:font script="Deva" typeface="Mangal"/>
        <a:font script="Knda" typeface="Tunga"/>
        <a:font script="Tibt" typeface="Microsoft Himalaya"/>
        <a:font script="Khmr" typeface="MoolBoran"/>
        <a:font script="Taml" typeface="Latha"/>
        <a:font script="Hebr" typeface="Times New Roman"/>
        <a:font script="Laoo" typeface="DokChampa"/>
        <a:font script="Mong" typeface="Mongolian Baiti"/>
        <a:font script="Hans" typeface="宋体"/>
        <a:font script="Guru" typeface="Raavi"/>
        <a:font script="Thaa" typeface="MV Boli"/>
        <a:font script="Cans" typeface="Euphemia"/>
        <a:font script="Hang" typeface="맑은 고딕"/>
        <a:font script="Syrc" typeface="Estrangelo Edessa"/>
      </a:majorFont>
      <a:minorFont>
        <a:latin typeface="Calibri"/>
        <a:ea typeface="Calibri"/>
        <a:cs typeface="Arial"/>
        <a:font script="Uigh" typeface="Microsoft Uighur"/>
        <a:font script="Beng" typeface="Vrinda"/>
        <a:font script="Thai" typeface="Cordia New"/>
        <a:font script="Mlym" typeface="Kartika"/>
        <a:font script="Yiii" typeface="Microsoft Yi Baiti"/>
        <a:font script="Cher" typeface="Plantagenet Cherokee"/>
        <a:font script="Orya" typeface="Kalinga"/>
        <a:font script="Gujr" typeface="Shruti"/>
        <a:font script="Viet" typeface="Arial"/>
        <a:font script="Arab" typeface="Arial"/>
        <a:font script="Hant" typeface="新細明體"/>
        <a:font script="Telu" typeface="Gautami"/>
        <a:font script="Ethi" typeface="Nyala"/>
        <a:font script="Jpan" typeface="ＭＳ Ｐゴシック"/>
        <a:font script="Sinh" typeface="Iskoola Pota"/>
        <a:font script="Deva" typeface="Mangal"/>
        <a:font script="Knda" typeface="Tunga"/>
        <a:font script="Tibt" typeface="Microsoft Himalaya"/>
        <a:font script="Khmr" typeface="DaunPenh"/>
        <a:font script="Taml" typeface="Latha"/>
        <a:font script="Hebr" typeface="Arial"/>
        <a:font script="Laoo" typeface="DokChampa"/>
        <a:font script="Mong" typeface="Mongolian Baiti"/>
        <a:font script="Hans" typeface="宋体"/>
        <a:font script="Guru" typeface="Raavi"/>
        <a:font script="Thaa" typeface="MV Boli"/>
        <a:font script="Cans" typeface="Euphemia"/>
        <a:font script="Hang" typeface="맑은 고딕"/>
        <a:font script="Syrc" typeface="Estrangelo Edess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</a:theme>
</file>

<file path=docProps/app.xml><?xml version="1.0" encoding="utf-8"?>
<Properties xmlns:vt="http://schemas.openxmlformats.org/officeDocument/2006/docPropsVTypes" xmlns="http://schemas.openxmlformats.org/officeDocument/2006/extended-properties">
  <Company/>
  <PresentationFormat>On-screen Show (4:3)</PresentationFormat>
  <Paragraphs>50</Paragraphs>
  <Slides>11</Slides>
  <Notes>0</Notes>
  <TotalTime>1</TotalTime>
  <HiddenSlides>0</HiddenSlides>
  <MMClips>0</MMClips>
  <ScaleCrop>0</ScaleCrop>
  <HeadingPairs>
    <vt:vector baseType="variant" size="6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11</vt:i4>
      </vt:variant>
    </vt:vector>
  </HeadingPairs>
  <TitlesOfParts>
    <vt:vector baseType="lpstr" size="15">
      <vt:lpstr>Arial</vt:lpstr>
      <vt:lpstr>Calibri</vt:lpstr>
      <vt:lpstr>Microsoft Yahei</vt:lpstr>
      <vt:lpstr>Office Theme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LinksUpToDate>0</LinksUpToDate>
  <SharedDoc>0</SharedDoc>
  <HyperlinksChanged>0</HyperlinksChanged>
  <Application>Microsoft Office PowerPoint</Application>
  <AppVersion>23.0200</AppVersion>
</Properties>
</file>

<file path=docProps/core.xml><?xml version="1.0" encoding="utf-8"?>
<cp:coreProperties xmlns:dc="http://purl.org/dc/elements/1.1/" xmlns:dcterms="http://purl.org/dc/terms/" xmlns:dcmitype="http://purl.org/dc/dcmitype/" xmlns:xsi="http://www.w3.org/2001/XMLSchema-instance" xmlns:cp="http://schemas.openxmlformats.org/package/2006/metadata/core-properties">
  <cp:revision>1</cp:revision>
  <cp:lastPrinted>2024-09-15T01:38:12.281</cp:lastPrinted>
  <dcterms:created xsi:type="dcterms:W3CDTF">2024-09-14T17:38:12Z</dcterms:created>
  <dcterms:modified xsi:type="dcterms:W3CDTF">2024-09-14T17:38:14Z</dcterms:modified>
</cp:coreProperties>
</file>