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8FCD153-8197-4EB7-802D-71DA5CC311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30291EB-3F00-40D5-BF87-1A824F820C4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6AF17BC-3157-4DC1-851F-EF1AC18C5D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F74DA6-F481-448F-8760-DD4D6D8B766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9BDCE3-1FCA-4C0B-9A4B-D7B369DB2A6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C7E8892-D632-441E-92BB-4B729C0998F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26002F-B319-4F44-9721-C5BF10A4DE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9E0388-A955-40E8-BDCF-7D21939A6CC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2065D2-CE0D-4F42-97C4-7551BE4CD66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85A6DD9-9BD6-49F2-850D-36ECCDD8DB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00547EB-F03C-4786-A464-5D386CE40C0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9500221413301104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057400" y="2041982"/>
            <a:ext cx="8077200" cy="200025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603200">
                    <a:alpha val="100000"/>
                  </a:srgbClr>
                </a:solidFill>
                <a:latin typeface="Microsoft Yahei"/>
                <a:ea typeface="Microsoft Yahei"/>
                <a:cs typeface="Microsoft Yahei"/>
              </a:rPr>
              <a:t>物流系统网络结构规划设计与回程运输研究</a:t>
            </a:r>
          </a:p>
        </p:txBody>
      </p:sp>
      <p:sp>
        <p:nvSpPr>
          <p:cNvPr id="3" name="TextBox 3"/>
          <p:cNvSpPr txBox="1"/>
          <p:nvPr/>
        </p:nvSpPr>
        <p:spPr>
          <a:xfrm>
            <a:off x="3526541" y="6029318"/>
            <a:ext cx="2343150"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rgbClr val="603200">
                    <a:alpha val="100000"/>
                  </a:srgbClr>
                </a:solidFill>
                <a:latin typeface="Microsoft Yahei"/>
                <a:ea typeface="Microsoft Yahei"/>
                <a:cs typeface="Microsoft Yahei"/>
              </a:rPr>
              <a:t>汇报人：XX</a:t>
            </a:r>
          </a:p>
        </p:txBody>
      </p:sp>
      <p:sp>
        <p:nvSpPr>
          <p:cNvPr id="4" name="TextBox 4"/>
          <p:cNvSpPr txBox="1"/>
          <p:nvPr/>
        </p:nvSpPr>
        <p:spPr>
          <a:xfrm>
            <a:off x="5869779" y="6029318"/>
            <a:ext cx="279082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603200">
                    <a:alpha val="100000"/>
                  </a:srgbClr>
                </a:solidFill>
                <a:latin typeface="Microsoft Yahei"/>
                <a:ea typeface="Microsoft Yahei"/>
                <a:cs typeface="Microsoft Yahei"/>
              </a:rPr>
              <a:t>2024-01-06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361950" y="115331"/>
            <a:ext cx="1851660" cy="114584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649067" y="1768211"/>
            <a:ext cx="4792980"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物流系统网络结构规划设计</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回程运输研究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物流系统网络结构规划设计与回程运输关系研究</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案例分析</a:t>
            </a:r>
          </a:p>
          <a:p>
            <a:pPr marL="203200" lvl="0" indent="-203200">
              <a:lnSpc>
                <a:spcPct val="140000"/>
              </a:lnSpc>
              <a:spcBef>
                <a:spcPts val="375"/>
              </a:spcBef>
              <a:buFont typeface="Arial"/>
              <a:buChar char="•"/>
            </a:pPr>
            <a:r>
              <a:rPr lang="en-US" sz="2400">
                <a:solidFill>
                  <a:srgbClr val="603200">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01</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物流系统网络结构是物流运作的基础，直接影响物流效率和成本。优化网络结构可以提高物流效率，降低成本，提升企业竞争力。</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物流系统网络结构的重要性</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回程运输是物流运作的重要环节，但往往存在空驶率高、成本高等问题。研究回程运输可以优化资源配置，提高运输效率，降低物流成本。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回程运输研究的必要性</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研究背景和意义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23468" r="23468"/>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国内研究现状</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国内在物流系统网络结构规划设计和回程运输研究方面取得了一定的成果，但主要集中在理论研究和案例分析方面，实际应用相对较少。</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国外研究现状</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国外在物流系统网络结构规划设计和回程运输研究方面较为成熟，已经形成了较为完善的理论体系和实际应用案例。</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发展趋势</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随着物流行业的快速发展和技术的不断进步，物流系统网络结构规划设计和回程运输研究将更加注重实际应用和创新发展，形成更加完善的理论体系和实践经验。</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国内外研究现状及发展趋势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研究内容</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本研究将重点探讨物流系统网络结构规划设计和回程运输优化的理论和方法，包括网络结构模型构建、优化算法设计、实证分析等方面。</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研究方法</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本研究将采用文献综述、数学建模、优化算法设计、实证分析等方法进行研究。具体包括收集相关文献资料，构建物流系统网络结构模型，设计优化算法，进行实证分析等步骤。</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33813" r="33813"/>
          <a:stretch>
            <a:fillRect/>
          </a:stretch>
        </p:blipFill>
        <p:spPr>
          <a:xfrm>
            <a:off x="7803289" y="1299241"/>
            <a:ext cx="3679823"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研究内容和方法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02</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物流系统网络结构规划设计</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物流系统网络结构概述</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物流系统网络结构定义</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由物流节点（如仓库、配送中心等）和物流线路（如运输路线、信息传输通道等）组成的复杂网络，用于实现物品从供应地向接收地的实体流动。</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物流系统网络结构特点</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具有层次性、复杂性、动态性和开放性等特点，涉及多个主体和环节，需要高效、灵活地应对各种变化。</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6805" r="16805"/>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BF9F7"/>
                </a:solidFill>
                <a:latin typeface="Calibri"/>
                <a:ea typeface="+mn-ea"/>
                <a:cs typeface="+mn-cs"/>
              </a:defRPr>
            </a:lvl1pPr>
            <a:lvl2pPr marL="457200" algn="l" defTabSz="914400" rtl="0" eaLnBrk="1" latinLnBrk="0" hangingPunct="1">
              <a:defRPr sz="1800" kern="1200">
                <a:solidFill>
                  <a:srgbClr val="FBF9F7"/>
                </a:solidFill>
                <a:latin typeface="Calibri"/>
                <a:ea typeface="+mn-ea"/>
                <a:cs typeface="+mn-cs"/>
              </a:defRPr>
            </a:lvl2pPr>
            <a:lvl3pPr marL="914400" algn="l" defTabSz="914400" rtl="0" eaLnBrk="1" latinLnBrk="0" hangingPunct="1">
              <a:defRPr sz="1800" kern="1200">
                <a:solidFill>
                  <a:srgbClr val="FBF9F7"/>
                </a:solidFill>
                <a:latin typeface="Calibri"/>
                <a:ea typeface="+mn-ea"/>
                <a:cs typeface="+mn-cs"/>
              </a:defRPr>
            </a:lvl3pPr>
            <a:lvl4pPr marL="1371600" algn="l" defTabSz="914400" rtl="0" eaLnBrk="1" latinLnBrk="0" hangingPunct="1">
              <a:defRPr sz="1800" kern="1200">
                <a:solidFill>
                  <a:srgbClr val="FBF9F7"/>
                </a:solidFill>
                <a:latin typeface="Calibri"/>
                <a:ea typeface="+mn-ea"/>
                <a:cs typeface="+mn-cs"/>
              </a:defRPr>
            </a:lvl4pPr>
            <a:lvl5pPr marL="1828800" algn="l" defTabSz="914400" rtl="0" eaLnBrk="1" latinLnBrk="0" hangingPunct="1">
              <a:defRPr sz="1800" kern="1200">
                <a:solidFill>
                  <a:srgbClr val="FBF9F7"/>
                </a:solidFill>
                <a:latin typeface="Calibri"/>
                <a:ea typeface="+mn-ea"/>
                <a:cs typeface="+mn-cs"/>
              </a:defRPr>
            </a:lvl5pPr>
            <a:lvl6pPr marL="2286000" algn="l" defTabSz="914400" rtl="0" eaLnBrk="1" latinLnBrk="0" hangingPunct="1">
              <a:defRPr sz="1800" kern="1200">
                <a:solidFill>
                  <a:srgbClr val="FBF9F7"/>
                </a:solidFill>
                <a:latin typeface="Calibri"/>
                <a:ea typeface="+mn-ea"/>
                <a:cs typeface="+mn-cs"/>
              </a:defRPr>
            </a:lvl6pPr>
            <a:lvl7pPr marL="2743200" algn="l" defTabSz="914400" rtl="0" eaLnBrk="1" latinLnBrk="0" hangingPunct="1">
              <a:defRPr sz="1800" kern="1200">
                <a:solidFill>
                  <a:srgbClr val="FBF9F7"/>
                </a:solidFill>
                <a:latin typeface="Calibri"/>
                <a:ea typeface="+mn-ea"/>
                <a:cs typeface="+mn-cs"/>
              </a:defRPr>
            </a:lvl7pPr>
            <a:lvl8pPr marL="3200400" algn="l" defTabSz="914400" rtl="0" eaLnBrk="1" latinLnBrk="0" hangingPunct="1">
              <a:defRPr sz="1800" kern="1200">
                <a:solidFill>
                  <a:srgbClr val="FBF9F7"/>
                </a:solidFill>
                <a:latin typeface="Calibri"/>
                <a:ea typeface="+mn-ea"/>
                <a:cs typeface="+mn-cs"/>
              </a:defRPr>
            </a:lvl8pPr>
            <a:lvl9pPr marL="3657600" algn="l" defTabSz="914400" rtl="0" eaLnBrk="1" latinLnBrk="0" hangingPunct="1">
              <a:defRPr sz="1800" kern="1200">
                <a:solidFill>
                  <a:srgbClr val="FBF9F7"/>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从全局出发，综合考虑各个环节和主体的利益，实现整体最优。</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系统性原则</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在满足物流服务需求的前提下，尽量降低物流成本，提高经济效益。</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经济性原则</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能够适应市场需求、政策法规、技术水平等外部环境的变化，具有一定的灵活性和可扩展性。</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适应性原则</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注重环保、节能、低碳等方面，推动绿色物流发展。</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绿色性原则</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综合评价方法</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运用层次分析法（AHP）、模糊综合评价等方法，对规划设计方案进行综合评价和比选，选择最优方案。</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战略层规划方法</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运用SWOT分析、PEST分析等工具，明确物流系统的发展战略和目标，制定网络布局、节点设置等顶层设计方案。</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战术层规划方法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在战略层规划的指导下，运用数学建模、仿真模拟等技术手段，对物流网络进行详细设计，包括节点选址、线路优化、设施配置等。</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操作层规划方法</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针对具体的物流作业流程，运用工业工程、精益管理等理论和方法，对作业流程进行细化设计，提高作业效率和准确性。</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物流系统网络结构规划设计方法</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1622307"/>
            <a:ext cx="7405389" cy="1138956"/>
            <a:chOff x="2393306" y="1622307"/>
            <a:chExt cx="7405389" cy="1138956"/>
          </a:xfrm>
        </p:grpSpPr>
        <p:sp>
          <p:nvSpPr>
            <p:cNvPr id="3" name="TextBox 3"/>
            <p:cNvSpPr txBox="1"/>
            <p:nvPr/>
          </p:nvSpPr>
          <p:spPr>
            <a:xfrm>
              <a:off x="2393306" y="1622307"/>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00" b="1">
                  <a:solidFill>
                    <a:schemeClr val="lt2">
                      <a:alpha val="100000"/>
                    </a:schemeClr>
                  </a:solidFill>
                  <a:latin typeface="Microsoft Yahei"/>
                  <a:ea typeface="Microsoft Yahei"/>
                  <a:cs typeface="Microsoft Yahei"/>
                </a:rPr>
                <a:t>03</a:t>
              </a:r>
            </a:p>
          </p:txBody>
        </p:sp>
      </p:grpSp>
      <p:sp>
        <p:nvSpPr>
          <p:cNvPr id="4" name="TextBox 4"/>
          <p:cNvSpPr txBox="1"/>
          <p:nvPr/>
        </p:nvSpPr>
        <p:spPr>
          <a:xfrm>
            <a:off x="2373212" y="2609673"/>
            <a:ext cx="7450455"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603200">
                    <a:alpha val="100000"/>
                  </a:srgbClr>
                </a:solidFill>
                <a:latin typeface="Microsoft Yahei"/>
                <a:ea typeface="Microsoft Yahei"/>
                <a:cs typeface="Microsoft Yahei"/>
              </a:rPr>
              <a:t>回程运输研究</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5000" r="25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回程运输定义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回程运输是指物流车辆在完成任务后，从目的地返回出发地的过程。它是物流系统中的重要环节，对于提高运输效率、降低运输成本具有重要意义。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回程运输特点</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回程运输具有空载率高、运输效率低、成本高等特点。由于回程时车辆往往没有满载，导致资源浪费和运输成本增加。</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回程运输概述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目前，许多物流企业的回程运输空载率较高，造成资源浪费和运输效率低下。</a:t>
            </a:r>
          </a:p>
        </p:txBody>
      </p:sp>
      <p:pic>
        <p:nvPicPr>
          <p:cNvPr id="6" name="Picture 6"/>
          <p:cNvPicPr>
            <a:picLocks noChangeAspect="1"/>
          </p:cNvPicPr>
          <p:nvPr/>
        </p:nvPicPr>
        <p:blipFill>
          <a:blip r:embed="rId2"/>
          <a:srcRect l="8179" r="8179"/>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空载率高</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回程运输信息化程度不足，导致车辆调度不合理、信息不透明等问题，增加了回程运输的难度和成本。</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信息化程度不足</a:t>
            </a:r>
          </a:p>
        </p:txBody>
      </p:sp>
      <p:pic>
        <p:nvPicPr>
          <p:cNvPr id="10" name="Picture 10"/>
          <p:cNvPicPr>
            <a:picLocks noChangeAspect="1"/>
          </p:cNvPicPr>
          <p:nvPr/>
        </p:nvPicPr>
        <p:blipFill>
          <a:blip r:embed="rId3"/>
          <a:srcRect l="8325" r="83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25000" r="25000"/>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政府对回程运输的政策支持不足，缺乏相关法规和优惠政策，限制了回程运输的优化和发展。</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政策支持不足</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回程运输现状分析</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https://d.book118.com/795002214133011041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633301"/>
      </a:dk1>
      <a:lt1>
        <a:srgbClr val="FBF9F7"/>
      </a:lt1>
      <a:dk2>
        <a:srgbClr val="333333"/>
      </a:dk2>
      <a:lt2>
        <a:srgbClr val="F1EFEE"/>
      </a:lt2>
      <a:accent1>
        <a:srgbClr val="9A6930"/>
      </a:accent1>
      <a:accent2>
        <a:srgbClr val="B3954D"/>
      </a:accent2>
      <a:accent3>
        <a:srgbClr val="D3A67C"/>
      </a:accent3>
      <a:accent4>
        <a:srgbClr val="DC9C51"/>
      </a:accent4>
      <a:accent5>
        <a:srgbClr val="D17A6E"/>
      </a:accent5>
      <a:accent6>
        <a:srgbClr val="8C857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2024-09-02T00:44:36.763</cp:lastPrinted>
  <dcterms:created xsi:type="dcterms:W3CDTF">2024-09-01T16:44:36Z</dcterms:created>
  <dcterms:modified xsi:type="dcterms:W3CDTF">2024-09-01T16:44:38Z</dcterms:modified>
</cp:coreProperties>
</file>