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9359900" cy="57658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BFACE4E-7DBB-41E7-9C63-AB9B6B98A6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709AAB-E6DF-4CC4-8425-5EAD0887C4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7E402A4-C655-46BB-80E3-49198F56AF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3F21D91-C9F6-4189-A37B-DFE0B2437C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8F5F10C-27EE-4A44-B3C8-B2E97FB3F51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4D615A1-257B-4E85-A4BF-51894F3E061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979C196-1C98-4441-9192-2E0907DBE81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6B35AA-3932-4ED9-A059-E1B5370DBE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A662CE-2DCD-49AF-B707-2D4DF2EB8B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C3DBF2-A60F-45BC-AC8F-1A20196CD3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AA0BDA-611E-4966-B502-03D238E3B1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702468" y="1787398"/>
            <a:ext cx="7961312" cy="1210818"/>
          </a:xfrm>
          <a:prstGeom prst="rect">
            <a:avLst/>
          </a:prstGeom>
        </p:spPr>
        <p:txBody>
          <a:bodyPr wrap="square" lIns="0" tIns="0" rIns="0" bIns="0">
            <a:spAutoFit/>
          </a:bodyPr>
          <a:lstStyle>
            <a:lvl1pPr>
              <a:defRPr/>
            </a:lvl1pPr>
          </a:lstStyle>
          <a:p/>
        </p:txBody>
      </p:sp>
      <p:sp>
        <p:nvSpPr>
          <p:cNvPr id="3" name="Holder 3"/>
          <p:cNvSpPr>
            <a:spLocks noGrp="1"/>
          </p:cNvSpPr>
          <p:nvPr>
            <p:ph type="subTitle" idx="4"/>
          </p:nvPr>
        </p:nvSpPr>
        <p:spPr>
          <a:xfrm>
            <a:off x="1404937" y="3228848"/>
            <a:ext cx="6556375" cy="1441450"/>
          </a:xfrm>
          <a:prstGeom prst="rect">
            <a:avLst/>
          </a:prstGeom>
        </p:spPr>
        <p:txBody>
          <a:bodyPr wrap="square" lIns="0" tIns="0" rIns="0" bIns="0">
            <a:spAutoFit/>
          </a:bodyPr>
          <a:lstStyle>
            <a:lvl1pPr>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600" b="1" i="0">
                <a:solidFill>
                  <a:srgbClr val="616161"/>
                </a:solidFill>
                <a:latin typeface="Microsoft JhengHei"/>
                <a:cs typeface="Microsoft JhengHei"/>
              </a:defRPr>
            </a:lvl1pPr>
          </a:lstStyle>
          <a:p>
            <a:pPr marL="38100">
              <a:lnSpc>
                <a:spcPct val="100000"/>
              </a:lnSpc>
              <a:spcBef>
                <a:spcPts val="580"/>
              </a:spcBef>
            </a:pPr>
            <a:fld id="{81D60167-4931-47E6-BA6A-407CBD079E47}" type="slidenum">
              <a:rPr spc="-5"/>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and Content">
    <p:bg>
      <p:bgPr>
        <a:solidFill>
          <a:schemeClr val="bg1"/>
        </a:solidFill>
        <a:effectLst/>
      </p:bgPr>
    </p:bg>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400" b="0" i="0">
                <a:solidFill>
                  <a:schemeClr val="bg1"/>
                </a:solidFill>
                <a:latin typeface="宋体"/>
                <a:cs typeface="宋体"/>
              </a:defRPr>
            </a:lvl1pPr>
          </a:lstStyle>
          <a:p/>
        </p:txBody>
      </p:sp>
      <p:sp>
        <p:nvSpPr>
          <p:cNvPr id="3" name="Holder 3"/>
          <p:cNvSpPr>
            <a:spLocks noGrp="1"/>
          </p:cNvSpPr>
          <p:nvPr>
            <p:ph type="body" idx="1"/>
          </p:nvPr>
        </p:nvSpPr>
        <p:spPr/>
        <p:txBody>
          <a:bodyPr lIns="0" tIns="0" rIns="0" bIns="0"/>
          <a:lstStyle>
            <a:lvl1pPr>
              <a:defRPr b="0" i="0">
                <a:solidFill>
                  <a:schemeClr val="tx1"/>
                </a:solidFill>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600" b="1" i="0">
                <a:solidFill>
                  <a:srgbClr val="616161"/>
                </a:solidFill>
                <a:latin typeface="Microsoft JhengHei"/>
                <a:cs typeface="Microsoft JhengHei"/>
              </a:defRPr>
            </a:lvl1pPr>
          </a:lstStyle>
          <a:p>
            <a:pPr marL="38100">
              <a:lnSpc>
                <a:spcPct val="100000"/>
              </a:lnSpc>
              <a:spcBef>
                <a:spcPts val="580"/>
              </a:spcBef>
            </a:pPr>
            <a:fld id="{81D60167-4931-47E6-BA6A-407CBD079E47}" type="slidenum">
              <a:rPr spc="-5"/>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400" b="0" i="0">
                <a:solidFill>
                  <a:schemeClr val="bg1"/>
                </a:solidFill>
                <a:latin typeface="宋体"/>
                <a:cs typeface="宋体"/>
              </a:defRPr>
            </a:lvl1pPr>
          </a:lstStyle>
          <a:p/>
        </p:txBody>
      </p:sp>
      <p:sp>
        <p:nvSpPr>
          <p:cNvPr id="3" name="Holder 3"/>
          <p:cNvSpPr>
            <a:spLocks noGrp="1"/>
          </p:cNvSpPr>
          <p:nvPr>
            <p:ph sz="half" idx="2"/>
          </p:nvPr>
        </p:nvSpPr>
        <p:spPr>
          <a:xfrm>
            <a:off x="468312" y="1326134"/>
            <a:ext cx="4074318" cy="3805428"/>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823618" y="1326134"/>
            <a:ext cx="4074318" cy="3805428"/>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defRPr sz="600" b="1" i="0">
                <a:solidFill>
                  <a:srgbClr val="616161"/>
                </a:solidFill>
                <a:latin typeface="Microsoft JhengHei"/>
                <a:cs typeface="Microsoft JhengHei"/>
              </a:defRPr>
            </a:lvl1pPr>
          </a:lstStyle>
          <a:p>
            <a:pPr marL="38100">
              <a:lnSpc>
                <a:spcPct val="100000"/>
              </a:lnSpc>
              <a:spcBef>
                <a:spcPts val="580"/>
              </a:spcBef>
            </a:pPr>
            <a:fld id="{81D60167-4931-47E6-BA6A-407CBD079E47}" type="slidenum">
              <a:rPr spc="-5"/>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400" b="0" i="0">
                <a:solidFill>
                  <a:schemeClr val="bg1"/>
                </a:solidFill>
                <a:latin typeface="宋体"/>
                <a:cs typeface="宋体"/>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defRPr sz="600" b="1" i="0">
                <a:solidFill>
                  <a:srgbClr val="616161"/>
                </a:solidFill>
                <a:latin typeface="Microsoft JhengHei"/>
                <a:cs typeface="Microsoft JhengHei"/>
              </a:defRPr>
            </a:lvl1pPr>
          </a:lstStyle>
          <a:p>
            <a:pPr marL="38100">
              <a:lnSpc>
                <a:spcPct val="100000"/>
              </a:lnSpc>
              <a:spcBef>
                <a:spcPts val="580"/>
              </a:spcBef>
            </a:pPr>
            <a:fld id="{81D60167-4931-47E6-BA6A-407CBD079E47}" type="slidenum">
              <a:rPr spc="-5"/>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defRPr sz="600" b="1" i="0">
                <a:solidFill>
                  <a:srgbClr val="616161"/>
                </a:solidFill>
                <a:latin typeface="Microsoft JhengHei"/>
                <a:cs typeface="Microsoft JhengHei"/>
              </a:defRPr>
            </a:lvl1pPr>
          </a:lstStyle>
          <a:p>
            <a:pPr marL="38100">
              <a:lnSpc>
                <a:spcPct val="100000"/>
              </a:lnSpc>
              <a:spcBef>
                <a:spcPts val="580"/>
              </a:spcBef>
            </a:pPr>
            <a:fld id="{81D60167-4931-47E6-BA6A-407CBD079E47}" type="slidenum">
              <a:rPr spc="-5"/>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6" name="bk object 16"/>
          <p:cNvSpPr/>
          <p:nvPr/>
        </p:nvSpPr>
        <p:spPr>
          <a:xfrm flipH="1">
            <a:off x="8561647" y="5146291"/>
            <a:ext cx="0" cy="72390"/>
          </a:xfrm>
          <a:custGeom>
            <a:rect l="l" t="t" r="r" b="b"/>
            <a:pathLst>
              <a:path h="72389">
                <a:moveTo>
                  <a:pt x="0" y="0"/>
                </a:moveTo>
                <a:lnTo>
                  <a:pt x="0" y="71996"/>
                </a:lnTo>
              </a:path>
            </a:pathLst>
          </a:custGeom>
          <a:ln w="12700">
            <a:solidFill>
              <a:srgbClr val="FF734F"/>
            </a:solidFill>
          </a:ln>
        </p:spPr>
        <p:txBody>
          <a:bodyPr wrap="square" lIns="0" tIns="0" rIns="0" bIns="0" rtlCol="0"/>
          <a:lstStyle/>
          <a:p/>
        </p:txBody>
      </p:sp>
      <p:sp>
        <p:nvSpPr>
          <p:cNvPr id="2" name="Holder 2"/>
          <p:cNvSpPr>
            <a:spLocks noGrp="1"/>
          </p:cNvSpPr>
          <p:nvPr>
            <p:ph type="title"/>
          </p:nvPr>
        </p:nvSpPr>
        <p:spPr>
          <a:xfrm>
            <a:off x="753899" y="2465604"/>
            <a:ext cx="6121400" cy="695960"/>
          </a:xfrm>
          <a:prstGeom prst="rect">
            <a:avLst/>
          </a:prstGeom>
        </p:spPr>
        <p:txBody>
          <a:bodyPr wrap="square" lIns="0" tIns="0" rIns="0" bIns="0">
            <a:spAutoFit/>
          </a:bodyPr>
          <a:lstStyle>
            <a:lvl1pPr>
              <a:defRPr sz="3400" b="0" i="0">
                <a:solidFill>
                  <a:schemeClr val="bg1"/>
                </a:solidFill>
                <a:latin typeface="宋体"/>
                <a:cs typeface="宋体"/>
              </a:defRPr>
            </a:lvl1pPr>
          </a:lstStyle>
          <a:p/>
        </p:txBody>
      </p:sp>
      <p:sp>
        <p:nvSpPr>
          <p:cNvPr id="3" name="Holder 3"/>
          <p:cNvSpPr>
            <a:spLocks noGrp="1"/>
          </p:cNvSpPr>
          <p:nvPr>
            <p:ph type="body" idx="1"/>
          </p:nvPr>
        </p:nvSpPr>
        <p:spPr>
          <a:xfrm>
            <a:off x="782394" y="2352976"/>
            <a:ext cx="7801460" cy="1629410"/>
          </a:xfrm>
          <a:prstGeom prst="rect">
            <a:avLst/>
          </a:prstGeom>
        </p:spPr>
        <p:txBody>
          <a:bodyPr wrap="square" lIns="0" tIns="0" rIns="0" bIns="0">
            <a:spAutoFit/>
          </a:bodyPr>
          <a:lstStyle>
            <a:lvl1pPr>
              <a:defRPr b="0" i="0">
                <a:solidFill>
                  <a:schemeClr val="tx1"/>
                </a:solidFill>
              </a:defRPr>
            </a:lvl1pPr>
          </a:lstStyle>
          <a:p/>
        </p:txBody>
      </p:sp>
      <p:sp>
        <p:nvSpPr>
          <p:cNvPr id="4" name="Holder 4"/>
          <p:cNvSpPr>
            <a:spLocks noGrp="1"/>
          </p:cNvSpPr>
          <p:nvPr>
            <p:ph type="ftr" sz="quarter" idx="5"/>
          </p:nvPr>
        </p:nvSpPr>
        <p:spPr>
          <a:xfrm>
            <a:off x="3184525" y="5362194"/>
            <a:ext cx="2997200" cy="288290"/>
          </a:xfrm>
          <a:prstGeom prst="rect">
            <a:avLst/>
          </a:prstGeom>
        </p:spPr>
        <p:txBody>
          <a:bodyPr wrap="square" lIns="0" tIns="0" rIns="0" bIns="0">
            <a:spAutoFit/>
          </a:bodyPr>
          <a:lstStyle>
            <a:lvl1pPr algn="ctr">
              <a:defRPr>
                <a:solidFill>
                  <a:schemeClr val="tx1">
                    <a:tint val="75000"/>
                  </a:schemeClr>
                </a:solidFill>
              </a:defRPr>
            </a:lvl1pPr>
          </a:lstStyle>
          <a:p/>
        </p:txBody>
      </p:sp>
      <p:sp>
        <p:nvSpPr>
          <p:cNvPr id="5" name="Holder 5"/>
          <p:cNvSpPr>
            <a:spLocks noGrp="1"/>
          </p:cNvSpPr>
          <p:nvPr>
            <p:ph type="dt" sz="half" idx="6"/>
          </p:nvPr>
        </p:nvSpPr>
        <p:spPr>
          <a:xfrm>
            <a:off x="468312" y="5362194"/>
            <a:ext cx="2154237" cy="28829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8404137" y="5063027"/>
            <a:ext cx="166370" cy="243204"/>
          </a:xfrm>
          <a:prstGeom prst="rect">
            <a:avLst/>
          </a:prstGeom>
        </p:spPr>
        <p:txBody>
          <a:bodyPr wrap="square" lIns="0" tIns="0" rIns="0" bIns="0">
            <a:spAutoFit/>
          </a:bodyPr>
          <a:lstStyle>
            <a:lvl1pPr>
              <a:defRPr sz="600" b="1" i="0">
                <a:solidFill>
                  <a:srgbClr val="616161"/>
                </a:solidFill>
                <a:latin typeface="Microsoft JhengHei"/>
                <a:cs typeface="Microsoft JhengHei"/>
              </a:defRPr>
            </a:lvl1pPr>
          </a:lstStyle>
          <a:p>
            <a:pPr marL="38100">
              <a:lnSpc>
                <a:spcPct val="100000"/>
              </a:lnSpc>
              <a:spcBef>
                <a:spcPts val="580"/>
              </a:spcBef>
            </a:pPr>
            <a:fld id="{81D60167-4931-47E6-BA6A-407CBD079E47}" type="slidenum">
              <a:rPr spc="-5"/>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hyperlink" Target="https://www.baogaoting.com/" TargetMode="External" /><Relationship Id="rId3" Type="http://schemas.openxmlformats.org/officeDocument/2006/relationships/image" Target="../media/image1.png" /><Relationship Id="rId4" Type="http://schemas.openxmlformats.org/officeDocument/2006/relationships/image" Target="../media/image2.png" /><Relationship Id="rId5" Type="http://schemas.openxmlformats.org/officeDocument/2006/relationships/image" Target="../media/image3.png" /><Relationship Id="rId6" Type="http://schemas.openxmlformats.org/officeDocument/2006/relationships/image" Target="../media/image4.png" /><Relationship Id="rId7" Type="http://schemas.openxmlformats.org/officeDocument/2006/relationships/image" Target="../media/image5.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6.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8.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9.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0.png" /><Relationship Id="rId3" Type="http://schemas.openxmlformats.org/officeDocument/2006/relationships/image" Target="../media/image11.png" /><Relationship Id="rId4" Type="http://schemas.openxmlformats.org/officeDocument/2006/relationships/hyperlink" Target="http://www.beschannels.com/" TargetMode="External" /><Relationship Id="rId5" Type="http://schemas.openxmlformats.org/officeDocument/2006/relationships/image" Target="../media/image1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 Id="rId3" Type="http://schemas.openxmlformats.org/officeDocument/2006/relationships/image" Target="../media/image13.png" /><Relationship Id="rId4" Type="http://schemas.openxmlformats.org/officeDocument/2006/relationships/image" Target="../media/image1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0.png" /><Relationship Id="rId3" Type="http://schemas.openxmlformats.org/officeDocument/2006/relationships/image" Target="../media/image1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0.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0.png" /><Relationship Id="rId3" Type="http://schemas.openxmlformats.org/officeDocument/2006/relationships/image" Target="../media/image16.png" /><Relationship Id="rId4" Type="http://schemas.openxmlformats.org/officeDocument/2006/relationships/image" Target="../media/image17.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0.png" /><Relationship Id="rId3" Type="http://schemas.openxmlformats.org/officeDocument/2006/relationships/image" Target="../media/image18.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0.png" /><Relationship Id="rId3" Type="http://schemas.openxmlformats.org/officeDocument/2006/relationships/image" Target="../media/image19.png" /><Relationship Id="rId4" Type="http://schemas.openxmlformats.org/officeDocument/2006/relationships/image" Target="../media/image14.png" /><Relationship Id="rId5" Type="http://schemas.openxmlformats.org/officeDocument/2006/relationships/image" Target="../media/image15.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0.png" /><Relationship Id="rId3" Type="http://schemas.openxmlformats.org/officeDocument/2006/relationships/image" Target="../media/image15.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0.png" /><Relationship Id="rId3" Type="http://schemas.openxmlformats.org/officeDocument/2006/relationships/image" Target="../media/image20.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 Id="rId3" Type="http://schemas.openxmlformats.org/officeDocument/2006/relationships/image" Target="../media/image11.png" /><Relationship Id="rId4" Type="http://schemas.openxmlformats.org/officeDocument/2006/relationships/hyperlink" Target="http://www.beschannels.com/" TargetMode="External" /><Relationship Id="rId5" Type="http://schemas.openxmlformats.org/officeDocument/2006/relationships/image" Target="../media/image12.png" /><Relationship Id="rId6" Type="http://schemas.openxmlformats.org/officeDocument/2006/relationships/image" Target="../media/image2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5012203022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a:spLocks noGrp="1"/>
          </p:cNvSpPr>
          <p:nvPr>
            <p:ph type="title"/>
          </p:nvPr>
        </p:nvSpPr>
        <p:spPr>
          <a:xfrm>
            <a:off x="2575500" y="2608577"/>
            <a:ext cx="5472430" cy="482600"/>
          </a:xfrm>
          <a:prstGeom prst="rect">
            <a:avLst/>
          </a:prstGeom>
        </p:spPr>
        <p:txBody>
          <a:bodyPr vert="horz" wrap="square" lIns="0" tIns="12700" rIns="0" bIns="0" rtlCol="0">
            <a:spAutoFit/>
          </a:bodyPr>
          <a:lstStyle/>
          <a:p>
            <a:pPr marL="38100">
              <a:lnSpc>
                <a:spcPct val="100000"/>
              </a:lnSpc>
              <a:spcBef>
                <a:spcPts val="100"/>
              </a:spcBef>
            </a:pPr>
            <a:r>
              <a:rPr sz="3900" spc="-3900" baseline="71581">
                <a:solidFill>
                  <a:srgbClr val="FF724F"/>
                </a:solidFill>
                <a:hlinkClick r:id="rId2"/>
              </a:rPr>
              <a:t>医</a:t>
            </a:r>
            <a:r>
              <a:rPr sz="3000" b="1" spc="-585">
                <a:solidFill>
                  <a:srgbClr val="FF724F"/>
                </a:solidFill>
                <a:latin typeface="Microsoft JhengHei"/>
                <a:cs typeface="Microsoft JhengHei"/>
                <a:hlinkClick r:id="rId2"/>
              </a:rPr>
              <a:t>SC</a:t>
            </a:r>
            <a:r>
              <a:rPr sz="3900" spc="-2039" baseline="71581">
                <a:solidFill>
                  <a:srgbClr val="FF724F"/>
                </a:solidFill>
                <a:hlinkClick r:id="rId2"/>
              </a:rPr>
              <a:t>疗</a:t>
            </a:r>
            <a:r>
              <a:rPr sz="3000" b="1" spc="-645">
                <a:solidFill>
                  <a:srgbClr val="FF724F"/>
                </a:solidFill>
                <a:latin typeface="Microsoft JhengHei"/>
                <a:cs typeface="Microsoft JhengHei"/>
                <a:hlinkClick r:id="rId2"/>
              </a:rPr>
              <a:t>R</a:t>
            </a:r>
            <a:r>
              <a:rPr sz="3900" spc="-2872" baseline="71581">
                <a:solidFill>
                  <a:srgbClr val="FF724F"/>
                </a:solidFill>
                <a:hlinkClick r:id="rId2"/>
              </a:rPr>
              <a:t>企</a:t>
            </a:r>
            <a:r>
              <a:rPr sz="3000" b="1" spc="-1070">
                <a:solidFill>
                  <a:srgbClr val="FF724F"/>
                </a:solidFill>
                <a:latin typeface="Microsoft JhengHei"/>
                <a:cs typeface="Microsoft JhengHei"/>
                <a:hlinkClick r:id="rId2"/>
              </a:rPr>
              <a:t>M</a:t>
            </a:r>
            <a:r>
              <a:rPr sz="3900" spc="-1904" baseline="71581">
                <a:solidFill>
                  <a:srgbClr val="FF724F"/>
                </a:solidFill>
                <a:hlinkClick r:id="rId2"/>
              </a:rPr>
              <a:t>业</a:t>
            </a:r>
            <a:r>
              <a:rPr sz="3000" b="1" spc="-980">
                <a:solidFill>
                  <a:srgbClr val="FF724F"/>
                </a:solidFill>
                <a:latin typeface="Microsoft JhengHei"/>
                <a:cs typeface="Microsoft JhengHei"/>
                <a:hlinkClick r:id="rId2"/>
              </a:rPr>
              <a:t>+</a:t>
            </a:r>
            <a:r>
              <a:rPr sz="3900" spc="-2129" baseline="71581">
                <a:solidFill>
                  <a:srgbClr val="FF724F"/>
                </a:solidFill>
                <a:hlinkClick r:id="rId2"/>
              </a:rPr>
              <a:t>营</a:t>
            </a:r>
            <a:r>
              <a:rPr sz="3000" b="1" spc="-950">
                <a:solidFill>
                  <a:srgbClr val="FF724F"/>
                </a:solidFill>
                <a:latin typeface="Microsoft JhengHei"/>
                <a:cs typeface="Microsoft JhengHei"/>
                <a:hlinkClick r:id="rId2"/>
              </a:rPr>
              <a:t>H</a:t>
            </a:r>
            <a:r>
              <a:rPr sz="3900" spc="-2625" baseline="71581">
                <a:solidFill>
                  <a:srgbClr val="FF724F"/>
                </a:solidFill>
                <a:hlinkClick r:id="rId2"/>
              </a:rPr>
              <a:t>销</a:t>
            </a:r>
            <a:r>
              <a:rPr sz="3000" b="1" spc="-270">
                <a:solidFill>
                  <a:srgbClr val="FF724F"/>
                </a:solidFill>
                <a:latin typeface="Microsoft JhengHei"/>
                <a:cs typeface="Microsoft JhengHei"/>
                <a:hlinkClick r:id="rId2"/>
              </a:rPr>
              <a:t>C</a:t>
            </a:r>
            <a:r>
              <a:rPr sz="3900" spc="-3570" baseline="71581">
                <a:solidFill>
                  <a:srgbClr val="FF724F"/>
                </a:solidFill>
                <a:hlinkClick r:id="rId2"/>
              </a:rPr>
              <a:t>转</a:t>
            </a:r>
            <a:r>
              <a:rPr sz="3000" b="1" spc="120">
                <a:solidFill>
                  <a:srgbClr val="FF724F"/>
                </a:solidFill>
                <a:latin typeface="Microsoft JhengHei"/>
                <a:cs typeface="Microsoft JhengHei"/>
                <a:hlinkClick r:id="rId2"/>
              </a:rPr>
              <a:t>P</a:t>
            </a:r>
            <a:r>
              <a:rPr sz="3000" b="1" spc="-395">
                <a:solidFill>
                  <a:srgbClr val="FF724F"/>
                </a:solidFill>
                <a:latin typeface="Microsoft JhengHei"/>
                <a:cs typeface="Microsoft JhengHei"/>
                <a:hlinkClick r:id="rId2"/>
              </a:rPr>
              <a:t> </a:t>
            </a:r>
            <a:r>
              <a:rPr sz="3900" spc="-3450" baseline="71581">
                <a:solidFill>
                  <a:srgbClr val="FF724F"/>
                </a:solidFill>
                <a:hlinkClick r:id="rId2"/>
              </a:rPr>
              <a:t>型</a:t>
            </a:r>
            <a:r>
              <a:rPr sz="3000" b="1" spc="-670">
                <a:solidFill>
                  <a:srgbClr val="FF724F"/>
                </a:solidFill>
                <a:latin typeface="Microsoft JhengHei"/>
                <a:cs typeface="Microsoft JhengHei"/>
                <a:hlinkClick r:id="rId2"/>
              </a:rPr>
              <a:t>36</a:t>
            </a:r>
            <a:r>
              <a:rPr sz="3900" spc="-1005" baseline="71581">
                <a:solidFill>
                  <a:srgbClr val="FF724F"/>
                </a:solidFill>
                <a:hlinkClick r:id="rId2"/>
              </a:rPr>
              <a:t>，</a:t>
            </a:r>
            <a:r>
              <a:rPr sz="3000" b="1" spc="-670">
                <a:solidFill>
                  <a:srgbClr val="FF724F"/>
                </a:solidFill>
                <a:latin typeface="Microsoft JhengHei"/>
                <a:cs typeface="Microsoft JhengHei"/>
                <a:hlinkClick r:id="rId2"/>
              </a:rPr>
              <a:t>0</a:t>
            </a:r>
            <a:r>
              <a:rPr sz="3000" b="1" spc="-660">
                <a:solidFill>
                  <a:srgbClr val="FF724F"/>
                </a:solidFill>
                <a:latin typeface="Microsoft JhengHei"/>
                <a:cs typeface="Microsoft JhengHei"/>
                <a:hlinkClick r:id="rId2"/>
              </a:rPr>
              <a:t> </a:t>
            </a:r>
            <a:r>
              <a:rPr sz="3000" b="1">
                <a:solidFill>
                  <a:srgbClr val="FF724F"/>
                </a:solidFill>
                <a:latin typeface="Microsoft JhengHei"/>
                <a:cs typeface="Microsoft JhengHei"/>
                <a:hlinkClick r:id="rId2"/>
              </a:rPr>
              <a:t>成为必须选项</a:t>
            </a:r>
            <a:endParaRPr sz="3000">
              <a:latin typeface="Microsoft JhengHei"/>
              <a:cs typeface="Microsoft JhengHei"/>
            </a:endParaRPr>
          </a:p>
        </p:txBody>
      </p:sp>
      <p:sp>
        <p:nvSpPr>
          <p:cNvPr id="3" name="object 3"/>
          <p:cNvSpPr/>
          <p:nvPr/>
        </p:nvSpPr>
        <p:spPr>
          <a:xfrm>
            <a:off x="2613595" y="3242078"/>
            <a:ext cx="5414645" cy="0"/>
          </a:xfrm>
          <a:custGeom>
            <a:rect l="l" t="t" r="r" b="b"/>
            <a:pathLst>
              <a:path w="5414645">
                <a:moveTo>
                  <a:pt x="0" y="0"/>
                </a:moveTo>
                <a:lnTo>
                  <a:pt x="5414403" y="0"/>
                </a:lnTo>
              </a:path>
            </a:pathLst>
          </a:custGeom>
          <a:ln w="3175">
            <a:solidFill>
              <a:srgbClr val="403D3D"/>
            </a:solidFill>
          </a:ln>
        </p:spPr>
        <p:txBody>
          <a:bodyPr wrap="square" lIns="0" tIns="0" rIns="0" bIns="0" rtlCol="0"/>
          <a:lstStyle/>
          <a:p/>
        </p:txBody>
      </p:sp>
      <p:sp>
        <p:nvSpPr>
          <p:cNvPr id="4" name="object 4"/>
          <p:cNvSpPr/>
          <p:nvPr/>
        </p:nvSpPr>
        <p:spPr>
          <a:xfrm>
            <a:off x="1691195" y="102866"/>
            <a:ext cx="99060" cy="4371340"/>
          </a:xfrm>
          <a:custGeom>
            <a:rect l="l" t="t" r="r" b="b"/>
            <a:pathLst>
              <a:path w="99060" h="4371340">
                <a:moveTo>
                  <a:pt x="0" y="4371340"/>
                </a:moveTo>
                <a:lnTo>
                  <a:pt x="98501" y="4371340"/>
                </a:lnTo>
                <a:lnTo>
                  <a:pt x="98501" y="0"/>
                </a:lnTo>
                <a:lnTo>
                  <a:pt x="0" y="0"/>
                </a:lnTo>
                <a:lnTo>
                  <a:pt x="0" y="4371340"/>
                </a:lnTo>
                <a:close/>
              </a:path>
            </a:pathLst>
          </a:custGeom>
          <a:solidFill>
            <a:srgbClr val="FF734F"/>
          </a:solidFill>
        </p:spPr>
        <p:txBody>
          <a:bodyPr wrap="square" lIns="0" tIns="0" rIns="0" bIns="0" rtlCol="0"/>
          <a:lstStyle/>
          <a:p/>
        </p:txBody>
      </p:sp>
      <p:sp>
        <p:nvSpPr>
          <p:cNvPr id="5" name="object 5"/>
          <p:cNvSpPr/>
          <p:nvPr/>
        </p:nvSpPr>
        <p:spPr>
          <a:xfrm>
            <a:off x="0" y="0"/>
            <a:ext cx="1790064" cy="102870"/>
          </a:xfrm>
          <a:custGeom>
            <a:rect l="l" t="t" r="r" b="b"/>
            <a:pathLst>
              <a:path w="1790064" h="102870">
                <a:moveTo>
                  <a:pt x="0" y="102870"/>
                </a:moveTo>
                <a:lnTo>
                  <a:pt x="1789696" y="102870"/>
                </a:lnTo>
                <a:lnTo>
                  <a:pt x="1789696" y="0"/>
                </a:lnTo>
                <a:lnTo>
                  <a:pt x="0" y="0"/>
                </a:lnTo>
                <a:lnTo>
                  <a:pt x="0" y="102870"/>
                </a:lnTo>
                <a:close/>
              </a:path>
            </a:pathLst>
          </a:custGeom>
          <a:solidFill>
            <a:srgbClr val="FF734F"/>
          </a:solidFill>
        </p:spPr>
        <p:txBody>
          <a:bodyPr wrap="square" lIns="0" tIns="0" rIns="0" bIns="0" rtlCol="0"/>
          <a:lstStyle/>
          <a:p/>
        </p:txBody>
      </p:sp>
      <p:sp>
        <p:nvSpPr>
          <p:cNvPr id="6" name="object 6"/>
          <p:cNvSpPr/>
          <p:nvPr/>
        </p:nvSpPr>
        <p:spPr>
          <a:xfrm>
            <a:off x="0" y="336550"/>
            <a:ext cx="1572260" cy="4344670"/>
          </a:xfrm>
          <a:custGeom>
            <a:rect l="l" t="t" r="r" b="b"/>
            <a:pathLst>
              <a:path w="1572260" h="4344670">
                <a:moveTo>
                  <a:pt x="0" y="4344162"/>
                </a:moveTo>
                <a:lnTo>
                  <a:pt x="1572006" y="4344162"/>
                </a:lnTo>
                <a:lnTo>
                  <a:pt x="1572006" y="0"/>
                </a:lnTo>
                <a:lnTo>
                  <a:pt x="0" y="0"/>
                </a:lnTo>
                <a:lnTo>
                  <a:pt x="0" y="4344162"/>
                </a:lnTo>
                <a:close/>
              </a:path>
            </a:pathLst>
          </a:custGeom>
          <a:solidFill>
            <a:srgbClr val="FF734F"/>
          </a:solidFill>
        </p:spPr>
        <p:txBody>
          <a:bodyPr wrap="square" lIns="0" tIns="0" rIns="0" bIns="0" rtlCol="0"/>
          <a:lstStyle/>
          <a:p/>
        </p:txBody>
      </p:sp>
      <p:sp>
        <p:nvSpPr>
          <p:cNvPr id="7" name="object 7"/>
          <p:cNvSpPr/>
          <p:nvPr/>
        </p:nvSpPr>
        <p:spPr>
          <a:xfrm>
            <a:off x="986422" y="1001755"/>
            <a:ext cx="804545" cy="789305"/>
          </a:xfrm>
          <a:custGeom>
            <a:rect l="l" t="t" r="r" b="b"/>
            <a:pathLst>
              <a:path w="804544" h="789305">
                <a:moveTo>
                  <a:pt x="804227" y="0"/>
                </a:moveTo>
                <a:lnTo>
                  <a:pt x="794397" y="0"/>
                </a:lnTo>
                <a:lnTo>
                  <a:pt x="0" y="779526"/>
                </a:lnTo>
                <a:lnTo>
                  <a:pt x="0" y="789190"/>
                </a:lnTo>
                <a:lnTo>
                  <a:pt x="804227" y="0"/>
                </a:lnTo>
                <a:close/>
              </a:path>
            </a:pathLst>
          </a:custGeom>
          <a:solidFill>
            <a:srgbClr val="616161"/>
          </a:solidFill>
        </p:spPr>
        <p:txBody>
          <a:bodyPr wrap="square" lIns="0" tIns="0" rIns="0" bIns="0" rtlCol="0"/>
          <a:lstStyle/>
          <a:p/>
        </p:txBody>
      </p:sp>
      <p:sp>
        <p:nvSpPr>
          <p:cNvPr id="8" name="object 8"/>
          <p:cNvSpPr/>
          <p:nvPr/>
        </p:nvSpPr>
        <p:spPr>
          <a:xfrm>
            <a:off x="986425" y="1001755"/>
            <a:ext cx="700405" cy="687070"/>
          </a:xfrm>
          <a:custGeom>
            <a:rect l="l" t="t" r="r" b="b"/>
            <a:pathLst>
              <a:path w="700405" h="687069">
                <a:moveTo>
                  <a:pt x="699884" y="0"/>
                </a:moveTo>
                <a:lnTo>
                  <a:pt x="690041" y="0"/>
                </a:lnTo>
                <a:lnTo>
                  <a:pt x="0" y="677138"/>
                </a:lnTo>
                <a:lnTo>
                  <a:pt x="0" y="686790"/>
                </a:lnTo>
                <a:lnTo>
                  <a:pt x="699884" y="0"/>
                </a:lnTo>
                <a:close/>
              </a:path>
            </a:pathLst>
          </a:custGeom>
          <a:solidFill>
            <a:srgbClr val="616161"/>
          </a:solidFill>
        </p:spPr>
        <p:txBody>
          <a:bodyPr wrap="square" lIns="0" tIns="0" rIns="0" bIns="0" rtlCol="0"/>
          <a:lstStyle/>
          <a:p/>
        </p:txBody>
      </p:sp>
      <p:sp>
        <p:nvSpPr>
          <p:cNvPr id="9" name="object 9"/>
          <p:cNvSpPr/>
          <p:nvPr/>
        </p:nvSpPr>
        <p:spPr>
          <a:xfrm>
            <a:off x="986420" y="1001755"/>
            <a:ext cx="1117600" cy="1096645"/>
          </a:xfrm>
          <a:custGeom>
            <a:rect l="l" t="t" r="r" b="b"/>
            <a:pathLst>
              <a:path w="1117600" h="1096645">
                <a:moveTo>
                  <a:pt x="1117320" y="0"/>
                </a:moveTo>
                <a:lnTo>
                  <a:pt x="1107490" y="0"/>
                </a:lnTo>
                <a:lnTo>
                  <a:pt x="0" y="1086751"/>
                </a:lnTo>
                <a:lnTo>
                  <a:pt x="0" y="1096403"/>
                </a:lnTo>
                <a:lnTo>
                  <a:pt x="1117320" y="0"/>
                </a:lnTo>
                <a:close/>
              </a:path>
            </a:pathLst>
          </a:custGeom>
          <a:solidFill>
            <a:srgbClr val="616161"/>
          </a:solidFill>
        </p:spPr>
        <p:txBody>
          <a:bodyPr wrap="square" lIns="0" tIns="0" rIns="0" bIns="0" rtlCol="0"/>
          <a:lstStyle/>
          <a:p/>
        </p:txBody>
      </p:sp>
      <p:sp>
        <p:nvSpPr>
          <p:cNvPr id="10" name="object 10"/>
          <p:cNvSpPr/>
          <p:nvPr/>
        </p:nvSpPr>
        <p:spPr>
          <a:xfrm>
            <a:off x="986421" y="1001755"/>
            <a:ext cx="595630" cy="584835"/>
          </a:xfrm>
          <a:custGeom>
            <a:rect l="l" t="t" r="r" b="b"/>
            <a:pathLst>
              <a:path w="595630" h="584835">
                <a:moveTo>
                  <a:pt x="595541" y="0"/>
                </a:moveTo>
                <a:lnTo>
                  <a:pt x="585698" y="0"/>
                </a:lnTo>
                <a:lnTo>
                  <a:pt x="0" y="574725"/>
                </a:lnTo>
                <a:lnTo>
                  <a:pt x="0" y="584377"/>
                </a:lnTo>
                <a:lnTo>
                  <a:pt x="595541" y="0"/>
                </a:lnTo>
                <a:close/>
              </a:path>
            </a:pathLst>
          </a:custGeom>
          <a:solidFill>
            <a:srgbClr val="616161"/>
          </a:solidFill>
        </p:spPr>
        <p:txBody>
          <a:bodyPr wrap="square" lIns="0" tIns="0" rIns="0" bIns="0" rtlCol="0"/>
          <a:lstStyle/>
          <a:p/>
        </p:txBody>
      </p:sp>
      <p:sp>
        <p:nvSpPr>
          <p:cNvPr id="11" name="object 11"/>
          <p:cNvSpPr/>
          <p:nvPr/>
        </p:nvSpPr>
        <p:spPr>
          <a:xfrm>
            <a:off x="986416" y="1001755"/>
            <a:ext cx="1013460" cy="994410"/>
          </a:xfrm>
          <a:custGeom>
            <a:rect l="l" t="t" r="r" b="b"/>
            <a:pathLst>
              <a:path w="1013460" h="994410">
                <a:moveTo>
                  <a:pt x="1012977" y="0"/>
                </a:moveTo>
                <a:lnTo>
                  <a:pt x="1003134" y="0"/>
                </a:lnTo>
                <a:lnTo>
                  <a:pt x="0" y="984338"/>
                </a:lnTo>
                <a:lnTo>
                  <a:pt x="0" y="993990"/>
                </a:lnTo>
                <a:lnTo>
                  <a:pt x="1012977" y="0"/>
                </a:lnTo>
                <a:close/>
              </a:path>
            </a:pathLst>
          </a:custGeom>
          <a:solidFill>
            <a:srgbClr val="616161"/>
          </a:solidFill>
        </p:spPr>
        <p:txBody>
          <a:bodyPr wrap="square" lIns="0" tIns="0" rIns="0" bIns="0" rtlCol="0"/>
          <a:lstStyle/>
          <a:p/>
        </p:txBody>
      </p:sp>
      <p:sp>
        <p:nvSpPr>
          <p:cNvPr id="12" name="object 12"/>
          <p:cNvSpPr/>
          <p:nvPr/>
        </p:nvSpPr>
        <p:spPr>
          <a:xfrm>
            <a:off x="986393" y="1001755"/>
            <a:ext cx="178130" cy="174764"/>
          </a:xfrm>
          <a:prstGeom prst="rect">
            <a:avLst/>
          </a:prstGeom>
          <a:blipFill>
            <a:blip r:embed="rId3"/>
            <a:stretch>
              <a:fillRect/>
            </a:stretch>
          </a:blipFill>
        </p:spPr>
        <p:txBody>
          <a:bodyPr wrap="square" lIns="0" tIns="0" rIns="0" bIns="0" rtlCol="0"/>
          <a:lstStyle/>
          <a:p/>
        </p:txBody>
      </p:sp>
      <p:sp>
        <p:nvSpPr>
          <p:cNvPr id="13" name="object 13"/>
          <p:cNvSpPr/>
          <p:nvPr/>
        </p:nvSpPr>
        <p:spPr>
          <a:xfrm>
            <a:off x="1062059" y="1001755"/>
            <a:ext cx="1146175" cy="1115060"/>
          </a:xfrm>
          <a:custGeom>
            <a:rect l="l" t="t" r="r" b="b"/>
            <a:pathLst>
              <a:path w="1146175" h="1115060">
                <a:moveTo>
                  <a:pt x="1146048" y="0"/>
                </a:moveTo>
                <a:lnTo>
                  <a:pt x="1136192" y="0"/>
                </a:lnTo>
                <a:lnTo>
                  <a:pt x="0" y="1114933"/>
                </a:lnTo>
                <a:lnTo>
                  <a:pt x="9842" y="1114933"/>
                </a:lnTo>
                <a:lnTo>
                  <a:pt x="1146048" y="0"/>
                </a:lnTo>
                <a:close/>
              </a:path>
            </a:pathLst>
          </a:custGeom>
          <a:solidFill>
            <a:srgbClr val="616161"/>
          </a:solidFill>
        </p:spPr>
        <p:txBody>
          <a:bodyPr wrap="square" lIns="0" tIns="0" rIns="0" bIns="0" rtlCol="0"/>
          <a:lstStyle/>
          <a:p/>
        </p:txBody>
      </p:sp>
      <p:sp>
        <p:nvSpPr>
          <p:cNvPr id="14" name="object 14"/>
          <p:cNvSpPr/>
          <p:nvPr/>
        </p:nvSpPr>
        <p:spPr>
          <a:xfrm>
            <a:off x="986401" y="1001755"/>
            <a:ext cx="387350" cy="379730"/>
          </a:xfrm>
          <a:custGeom>
            <a:rect l="l" t="t" r="r" b="b"/>
            <a:pathLst>
              <a:path w="387350" h="379730">
                <a:moveTo>
                  <a:pt x="386816" y="0"/>
                </a:moveTo>
                <a:lnTo>
                  <a:pt x="376986" y="0"/>
                </a:lnTo>
                <a:lnTo>
                  <a:pt x="0" y="369912"/>
                </a:lnTo>
                <a:lnTo>
                  <a:pt x="0" y="379577"/>
                </a:lnTo>
                <a:lnTo>
                  <a:pt x="386816" y="0"/>
                </a:lnTo>
                <a:close/>
              </a:path>
            </a:pathLst>
          </a:custGeom>
          <a:solidFill>
            <a:srgbClr val="616161"/>
          </a:solidFill>
        </p:spPr>
        <p:txBody>
          <a:bodyPr wrap="square" lIns="0" tIns="0" rIns="0" bIns="0" rtlCol="0"/>
          <a:lstStyle/>
          <a:p/>
        </p:txBody>
      </p:sp>
      <p:sp>
        <p:nvSpPr>
          <p:cNvPr id="15" name="object 15"/>
          <p:cNvSpPr/>
          <p:nvPr/>
        </p:nvSpPr>
        <p:spPr>
          <a:xfrm>
            <a:off x="986392" y="1001755"/>
            <a:ext cx="491490" cy="482600"/>
          </a:xfrm>
          <a:custGeom>
            <a:rect l="l" t="t" r="r" b="b"/>
            <a:pathLst>
              <a:path w="491490" h="482600">
                <a:moveTo>
                  <a:pt x="491197" y="0"/>
                </a:moveTo>
                <a:lnTo>
                  <a:pt x="481368" y="0"/>
                </a:lnTo>
                <a:lnTo>
                  <a:pt x="0" y="472338"/>
                </a:lnTo>
                <a:lnTo>
                  <a:pt x="0" y="481990"/>
                </a:lnTo>
                <a:lnTo>
                  <a:pt x="491197" y="0"/>
                </a:lnTo>
                <a:close/>
              </a:path>
            </a:pathLst>
          </a:custGeom>
          <a:solidFill>
            <a:srgbClr val="616161"/>
          </a:solidFill>
        </p:spPr>
        <p:txBody>
          <a:bodyPr wrap="square" lIns="0" tIns="0" rIns="0" bIns="0" rtlCol="0"/>
          <a:lstStyle/>
          <a:p/>
        </p:txBody>
      </p:sp>
      <p:sp>
        <p:nvSpPr>
          <p:cNvPr id="16" name="object 16"/>
          <p:cNvSpPr/>
          <p:nvPr/>
        </p:nvSpPr>
        <p:spPr>
          <a:xfrm>
            <a:off x="986391" y="1001755"/>
            <a:ext cx="282575" cy="277495"/>
          </a:xfrm>
          <a:custGeom>
            <a:rect l="l" t="t" r="r" b="b"/>
            <a:pathLst>
              <a:path w="282575" h="277494">
                <a:moveTo>
                  <a:pt x="282486" y="0"/>
                </a:moveTo>
                <a:lnTo>
                  <a:pt x="272643" y="0"/>
                </a:lnTo>
                <a:lnTo>
                  <a:pt x="0" y="267525"/>
                </a:lnTo>
                <a:lnTo>
                  <a:pt x="0" y="277177"/>
                </a:lnTo>
                <a:lnTo>
                  <a:pt x="282486" y="0"/>
                </a:lnTo>
                <a:close/>
              </a:path>
            </a:pathLst>
          </a:custGeom>
          <a:solidFill>
            <a:srgbClr val="616161"/>
          </a:solidFill>
        </p:spPr>
        <p:txBody>
          <a:bodyPr wrap="square" lIns="0" tIns="0" rIns="0" bIns="0" rtlCol="0"/>
          <a:lstStyle/>
          <a:p/>
        </p:txBody>
      </p:sp>
      <p:sp>
        <p:nvSpPr>
          <p:cNvPr id="17" name="object 17"/>
          <p:cNvSpPr/>
          <p:nvPr/>
        </p:nvSpPr>
        <p:spPr>
          <a:xfrm>
            <a:off x="986419" y="1001755"/>
            <a:ext cx="908685" cy="892175"/>
          </a:xfrm>
          <a:custGeom>
            <a:rect l="l" t="t" r="r" b="b"/>
            <a:pathLst>
              <a:path w="908685" h="892175">
                <a:moveTo>
                  <a:pt x="908608" y="0"/>
                </a:moveTo>
                <a:lnTo>
                  <a:pt x="898766" y="0"/>
                </a:lnTo>
                <a:lnTo>
                  <a:pt x="0" y="881938"/>
                </a:lnTo>
                <a:lnTo>
                  <a:pt x="0" y="891603"/>
                </a:lnTo>
                <a:lnTo>
                  <a:pt x="908608" y="0"/>
                </a:lnTo>
                <a:close/>
              </a:path>
            </a:pathLst>
          </a:custGeom>
          <a:solidFill>
            <a:srgbClr val="616161"/>
          </a:solidFill>
        </p:spPr>
        <p:txBody>
          <a:bodyPr wrap="square" lIns="0" tIns="0" rIns="0" bIns="0" rtlCol="0"/>
          <a:lstStyle/>
          <a:p/>
        </p:txBody>
      </p:sp>
      <p:sp>
        <p:nvSpPr>
          <p:cNvPr id="18" name="object 18"/>
          <p:cNvSpPr/>
          <p:nvPr/>
        </p:nvSpPr>
        <p:spPr>
          <a:xfrm>
            <a:off x="2001278" y="1767753"/>
            <a:ext cx="356235" cy="349250"/>
          </a:xfrm>
          <a:custGeom>
            <a:rect l="l" t="t" r="r" b="b"/>
            <a:pathLst>
              <a:path w="356235" h="349250">
                <a:moveTo>
                  <a:pt x="355612" y="0"/>
                </a:moveTo>
                <a:lnTo>
                  <a:pt x="0" y="348932"/>
                </a:lnTo>
                <a:lnTo>
                  <a:pt x="9829" y="348932"/>
                </a:lnTo>
                <a:lnTo>
                  <a:pt x="355612" y="9651"/>
                </a:lnTo>
                <a:lnTo>
                  <a:pt x="355612" y="0"/>
                </a:lnTo>
                <a:close/>
              </a:path>
            </a:pathLst>
          </a:custGeom>
          <a:solidFill>
            <a:srgbClr val="616161"/>
          </a:solidFill>
        </p:spPr>
        <p:txBody>
          <a:bodyPr wrap="square" lIns="0" tIns="0" rIns="0" bIns="0" rtlCol="0"/>
          <a:lstStyle/>
          <a:p/>
        </p:txBody>
      </p:sp>
      <p:sp>
        <p:nvSpPr>
          <p:cNvPr id="19" name="object 19"/>
          <p:cNvSpPr/>
          <p:nvPr/>
        </p:nvSpPr>
        <p:spPr>
          <a:xfrm>
            <a:off x="1896922" y="1665328"/>
            <a:ext cx="460375" cy="451484"/>
          </a:xfrm>
          <a:custGeom>
            <a:rect l="l" t="t" r="r" b="b"/>
            <a:pathLst>
              <a:path w="460375" h="451484">
                <a:moveTo>
                  <a:pt x="459968" y="0"/>
                </a:moveTo>
                <a:lnTo>
                  <a:pt x="0" y="451358"/>
                </a:lnTo>
                <a:lnTo>
                  <a:pt x="9842" y="451358"/>
                </a:lnTo>
                <a:lnTo>
                  <a:pt x="459968" y="9664"/>
                </a:lnTo>
                <a:lnTo>
                  <a:pt x="459968" y="0"/>
                </a:lnTo>
                <a:close/>
              </a:path>
            </a:pathLst>
          </a:custGeom>
          <a:solidFill>
            <a:srgbClr val="616161"/>
          </a:solidFill>
        </p:spPr>
        <p:txBody>
          <a:bodyPr wrap="square" lIns="0" tIns="0" rIns="0" bIns="0" rtlCol="0"/>
          <a:lstStyle/>
          <a:p/>
        </p:txBody>
      </p:sp>
      <p:sp>
        <p:nvSpPr>
          <p:cNvPr id="20" name="object 20"/>
          <p:cNvSpPr/>
          <p:nvPr/>
        </p:nvSpPr>
        <p:spPr>
          <a:xfrm>
            <a:off x="2105634" y="1870139"/>
            <a:ext cx="251460" cy="247015"/>
          </a:xfrm>
          <a:custGeom>
            <a:rect l="l" t="t" r="r" b="b"/>
            <a:pathLst>
              <a:path w="251460" h="247014">
                <a:moveTo>
                  <a:pt x="251256" y="0"/>
                </a:moveTo>
                <a:lnTo>
                  <a:pt x="0" y="246545"/>
                </a:lnTo>
                <a:lnTo>
                  <a:pt x="9842" y="246545"/>
                </a:lnTo>
                <a:lnTo>
                  <a:pt x="251256" y="9677"/>
                </a:lnTo>
                <a:lnTo>
                  <a:pt x="251256" y="0"/>
                </a:lnTo>
                <a:close/>
              </a:path>
            </a:pathLst>
          </a:custGeom>
          <a:solidFill>
            <a:srgbClr val="616161"/>
          </a:solidFill>
        </p:spPr>
        <p:txBody>
          <a:bodyPr wrap="square" lIns="0" tIns="0" rIns="0" bIns="0" rtlCol="0"/>
          <a:lstStyle/>
          <a:p/>
        </p:txBody>
      </p:sp>
      <p:sp>
        <p:nvSpPr>
          <p:cNvPr id="21" name="object 21"/>
          <p:cNvSpPr/>
          <p:nvPr/>
        </p:nvSpPr>
        <p:spPr>
          <a:xfrm>
            <a:off x="1166399" y="1001755"/>
            <a:ext cx="1146175" cy="1115060"/>
          </a:xfrm>
          <a:custGeom>
            <a:rect l="l" t="t" r="r" b="b"/>
            <a:pathLst>
              <a:path w="1146175" h="1115060">
                <a:moveTo>
                  <a:pt x="1146060" y="0"/>
                </a:moveTo>
                <a:lnTo>
                  <a:pt x="1136218" y="0"/>
                </a:lnTo>
                <a:lnTo>
                  <a:pt x="0" y="1114933"/>
                </a:lnTo>
                <a:lnTo>
                  <a:pt x="9842" y="1114933"/>
                </a:lnTo>
                <a:lnTo>
                  <a:pt x="1146060" y="0"/>
                </a:lnTo>
                <a:close/>
              </a:path>
            </a:pathLst>
          </a:custGeom>
          <a:solidFill>
            <a:srgbClr val="616161"/>
          </a:solidFill>
        </p:spPr>
        <p:txBody>
          <a:bodyPr wrap="square" lIns="0" tIns="0" rIns="0" bIns="0" rtlCol="0"/>
          <a:lstStyle/>
          <a:p/>
        </p:txBody>
      </p:sp>
      <p:sp>
        <p:nvSpPr>
          <p:cNvPr id="22" name="object 22"/>
          <p:cNvSpPr/>
          <p:nvPr/>
        </p:nvSpPr>
        <p:spPr>
          <a:xfrm>
            <a:off x="2210015" y="1972552"/>
            <a:ext cx="174576" cy="172385"/>
          </a:xfrm>
          <a:prstGeom prst="rect">
            <a:avLst/>
          </a:prstGeom>
          <a:blipFill>
            <a:blip r:embed="rId4"/>
            <a:stretch>
              <a:fillRect/>
            </a:stretch>
          </a:blipFill>
        </p:spPr>
        <p:txBody>
          <a:bodyPr wrap="square" lIns="0" tIns="0" rIns="0" bIns="0" rtlCol="0"/>
          <a:lstStyle/>
          <a:p/>
        </p:txBody>
      </p:sp>
      <p:sp>
        <p:nvSpPr>
          <p:cNvPr id="23" name="object 23"/>
          <p:cNvSpPr/>
          <p:nvPr/>
        </p:nvSpPr>
        <p:spPr>
          <a:xfrm>
            <a:off x="1792566" y="1562947"/>
            <a:ext cx="564515" cy="554355"/>
          </a:xfrm>
          <a:custGeom>
            <a:rect l="l" t="t" r="r" b="b"/>
            <a:pathLst>
              <a:path w="564514" h="554355">
                <a:moveTo>
                  <a:pt x="564324" y="0"/>
                </a:moveTo>
                <a:lnTo>
                  <a:pt x="0" y="553732"/>
                </a:lnTo>
                <a:lnTo>
                  <a:pt x="9842" y="553732"/>
                </a:lnTo>
                <a:lnTo>
                  <a:pt x="564324" y="9651"/>
                </a:lnTo>
                <a:lnTo>
                  <a:pt x="564324" y="0"/>
                </a:lnTo>
                <a:close/>
              </a:path>
            </a:pathLst>
          </a:custGeom>
          <a:solidFill>
            <a:srgbClr val="616161"/>
          </a:solidFill>
        </p:spPr>
        <p:txBody>
          <a:bodyPr wrap="square" lIns="0" tIns="0" rIns="0" bIns="0" rtlCol="0"/>
          <a:lstStyle/>
          <a:p/>
        </p:txBody>
      </p:sp>
      <p:sp>
        <p:nvSpPr>
          <p:cNvPr id="24" name="object 24"/>
          <p:cNvSpPr/>
          <p:nvPr/>
        </p:nvSpPr>
        <p:spPr>
          <a:xfrm>
            <a:off x="1375117" y="1153335"/>
            <a:ext cx="982344" cy="963930"/>
          </a:xfrm>
          <a:custGeom>
            <a:rect l="l" t="t" r="r" b="b"/>
            <a:pathLst>
              <a:path w="982344" h="963930">
                <a:moveTo>
                  <a:pt x="981773" y="0"/>
                </a:moveTo>
                <a:lnTo>
                  <a:pt x="0" y="963345"/>
                </a:lnTo>
                <a:lnTo>
                  <a:pt x="9867" y="963345"/>
                </a:lnTo>
                <a:lnTo>
                  <a:pt x="981773" y="9651"/>
                </a:lnTo>
                <a:lnTo>
                  <a:pt x="981773" y="0"/>
                </a:lnTo>
                <a:close/>
              </a:path>
            </a:pathLst>
          </a:custGeom>
          <a:solidFill>
            <a:srgbClr val="616161"/>
          </a:solidFill>
        </p:spPr>
        <p:txBody>
          <a:bodyPr wrap="square" lIns="0" tIns="0" rIns="0" bIns="0" rtlCol="0"/>
          <a:lstStyle/>
          <a:p/>
        </p:txBody>
      </p:sp>
      <p:sp>
        <p:nvSpPr>
          <p:cNvPr id="25" name="object 25"/>
          <p:cNvSpPr/>
          <p:nvPr/>
        </p:nvSpPr>
        <p:spPr>
          <a:xfrm>
            <a:off x="1688210" y="1460527"/>
            <a:ext cx="669290" cy="656590"/>
          </a:xfrm>
          <a:custGeom>
            <a:rect l="l" t="t" r="r" b="b"/>
            <a:pathLst>
              <a:path w="669289" h="656589">
                <a:moveTo>
                  <a:pt x="668680" y="0"/>
                </a:moveTo>
                <a:lnTo>
                  <a:pt x="0" y="656158"/>
                </a:lnTo>
                <a:lnTo>
                  <a:pt x="9829" y="656158"/>
                </a:lnTo>
                <a:lnTo>
                  <a:pt x="668680" y="9677"/>
                </a:lnTo>
                <a:lnTo>
                  <a:pt x="668680" y="0"/>
                </a:lnTo>
                <a:close/>
              </a:path>
            </a:pathLst>
          </a:custGeom>
          <a:solidFill>
            <a:srgbClr val="616161"/>
          </a:solidFill>
        </p:spPr>
        <p:txBody>
          <a:bodyPr wrap="square" lIns="0" tIns="0" rIns="0" bIns="0" rtlCol="0"/>
          <a:lstStyle/>
          <a:p/>
        </p:txBody>
      </p:sp>
      <p:sp>
        <p:nvSpPr>
          <p:cNvPr id="26" name="object 26"/>
          <p:cNvSpPr/>
          <p:nvPr/>
        </p:nvSpPr>
        <p:spPr>
          <a:xfrm>
            <a:off x="1270774" y="1050916"/>
            <a:ext cx="1086485" cy="1066165"/>
          </a:xfrm>
          <a:custGeom>
            <a:rect l="l" t="t" r="r" b="b"/>
            <a:pathLst>
              <a:path w="1086485" h="1066164">
                <a:moveTo>
                  <a:pt x="1086116" y="0"/>
                </a:moveTo>
                <a:lnTo>
                  <a:pt x="0" y="1065771"/>
                </a:lnTo>
                <a:lnTo>
                  <a:pt x="9829" y="1065771"/>
                </a:lnTo>
                <a:lnTo>
                  <a:pt x="1086116" y="9677"/>
                </a:lnTo>
                <a:lnTo>
                  <a:pt x="1086116" y="0"/>
                </a:lnTo>
                <a:close/>
              </a:path>
            </a:pathLst>
          </a:custGeom>
          <a:solidFill>
            <a:srgbClr val="616161"/>
          </a:solidFill>
        </p:spPr>
        <p:txBody>
          <a:bodyPr wrap="square" lIns="0" tIns="0" rIns="0" bIns="0" rtlCol="0"/>
          <a:lstStyle/>
          <a:p/>
        </p:txBody>
      </p:sp>
      <p:sp>
        <p:nvSpPr>
          <p:cNvPr id="27" name="object 27"/>
          <p:cNvSpPr/>
          <p:nvPr/>
        </p:nvSpPr>
        <p:spPr>
          <a:xfrm>
            <a:off x="1479486" y="1255722"/>
            <a:ext cx="877569" cy="861060"/>
          </a:xfrm>
          <a:custGeom>
            <a:rect l="l" t="t" r="r" b="b"/>
            <a:pathLst>
              <a:path w="877569" h="861060">
                <a:moveTo>
                  <a:pt x="877404" y="0"/>
                </a:moveTo>
                <a:lnTo>
                  <a:pt x="0" y="860958"/>
                </a:lnTo>
                <a:lnTo>
                  <a:pt x="9842" y="860958"/>
                </a:lnTo>
                <a:lnTo>
                  <a:pt x="877404" y="9651"/>
                </a:lnTo>
                <a:lnTo>
                  <a:pt x="877404" y="0"/>
                </a:lnTo>
                <a:close/>
              </a:path>
            </a:pathLst>
          </a:custGeom>
          <a:solidFill>
            <a:srgbClr val="616161"/>
          </a:solidFill>
        </p:spPr>
        <p:txBody>
          <a:bodyPr wrap="square" lIns="0" tIns="0" rIns="0" bIns="0" rtlCol="0"/>
          <a:lstStyle/>
          <a:p/>
        </p:txBody>
      </p:sp>
      <p:sp>
        <p:nvSpPr>
          <p:cNvPr id="28" name="object 28"/>
          <p:cNvSpPr/>
          <p:nvPr/>
        </p:nvSpPr>
        <p:spPr>
          <a:xfrm>
            <a:off x="1583842" y="1358140"/>
            <a:ext cx="773430" cy="758825"/>
          </a:xfrm>
          <a:custGeom>
            <a:rect l="l" t="t" r="r" b="b"/>
            <a:pathLst>
              <a:path w="773430" h="758825">
                <a:moveTo>
                  <a:pt x="773049" y="0"/>
                </a:moveTo>
                <a:lnTo>
                  <a:pt x="0" y="758545"/>
                </a:lnTo>
                <a:lnTo>
                  <a:pt x="9829" y="758545"/>
                </a:lnTo>
                <a:lnTo>
                  <a:pt x="773049" y="9651"/>
                </a:lnTo>
                <a:lnTo>
                  <a:pt x="773049" y="0"/>
                </a:lnTo>
                <a:close/>
              </a:path>
            </a:pathLst>
          </a:custGeom>
          <a:solidFill>
            <a:srgbClr val="616161"/>
          </a:solidFill>
        </p:spPr>
        <p:txBody>
          <a:bodyPr wrap="square" lIns="0" tIns="0" rIns="0" bIns="0" rtlCol="0"/>
          <a:lstStyle/>
          <a:p/>
        </p:txBody>
      </p:sp>
      <p:sp>
        <p:nvSpPr>
          <p:cNvPr id="29" name="object 29"/>
          <p:cNvSpPr/>
          <p:nvPr/>
        </p:nvSpPr>
        <p:spPr>
          <a:xfrm>
            <a:off x="825304" y="3077229"/>
            <a:ext cx="252704" cy="242773"/>
          </a:xfrm>
          <a:prstGeom prst="rect">
            <a:avLst/>
          </a:prstGeom>
          <a:blipFill>
            <a:blip r:embed="rId5"/>
            <a:stretch>
              <a:fillRect/>
            </a:stretch>
          </a:blipFill>
        </p:spPr>
        <p:txBody>
          <a:bodyPr wrap="square" lIns="0" tIns="0" rIns="0" bIns="0" rtlCol="0"/>
          <a:lstStyle/>
          <a:p/>
        </p:txBody>
      </p:sp>
      <p:sp>
        <p:nvSpPr>
          <p:cNvPr id="30" name="object 30"/>
          <p:cNvSpPr/>
          <p:nvPr/>
        </p:nvSpPr>
        <p:spPr>
          <a:xfrm>
            <a:off x="572616" y="3077231"/>
            <a:ext cx="505459" cy="485775"/>
          </a:xfrm>
          <a:custGeom>
            <a:rect l="l" t="t" r="r" b="b"/>
            <a:pathLst>
              <a:path w="505459" h="485775">
                <a:moveTo>
                  <a:pt x="252691" y="0"/>
                </a:moveTo>
                <a:lnTo>
                  <a:pt x="201830" y="4942"/>
                </a:lnTo>
                <a:lnTo>
                  <a:pt x="154428" y="19103"/>
                </a:lnTo>
                <a:lnTo>
                  <a:pt x="111508" y="41502"/>
                </a:lnTo>
                <a:lnTo>
                  <a:pt x="74096" y="71154"/>
                </a:lnTo>
                <a:lnTo>
                  <a:pt x="43215" y="107078"/>
                </a:lnTo>
                <a:lnTo>
                  <a:pt x="19889" y="148289"/>
                </a:lnTo>
                <a:lnTo>
                  <a:pt x="5143" y="193806"/>
                </a:lnTo>
                <a:lnTo>
                  <a:pt x="0" y="242646"/>
                </a:lnTo>
                <a:lnTo>
                  <a:pt x="5143" y="291481"/>
                </a:lnTo>
                <a:lnTo>
                  <a:pt x="19889" y="336996"/>
                </a:lnTo>
                <a:lnTo>
                  <a:pt x="43215" y="378207"/>
                </a:lnTo>
                <a:lnTo>
                  <a:pt x="74096" y="414131"/>
                </a:lnTo>
                <a:lnTo>
                  <a:pt x="111508" y="443783"/>
                </a:lnTo>
                <a:lnTo>
                  <a:pt x="154428" y="466181"/>
                </a:lnTo>
                <a:lnTo>
                  <a:pt x="201830" y="480341"/>
                </a:lnTo>
                <a:lnTo>
                  <a:pt x="252691" y="485279"/>
                </a:lnTo>
                <a:lnTo>
                  <a:pt x="303556" y="480341"/>
                </a:lnTo>
                <a:lnTo>
                  <a:pt x="350960" y="466181"/>
                </a:lnTo>
                <a:lnTo>
                  <a:pt x="393880" y="443783"/>
                </a:lnTo>
                <a:lnTo>
                  <a:pt x="425647" y="418604"/>
                </a:lnTo>
                <a:lnTo>
                  <a:pt x="252691" y="418604"/>
                </a:lnTo>
                <a:lnTo>
                  <a:pt x="204034" y="412307"/>
                </a:lnTo>
                <a:lnTo>
                  <a:pt x="160275" y="394544"/>
                </a:lnTo>
                <a:lnTo>
                  <a:pt x="123177" y="367006"/>
                </a:lnTo>
                <a:lnTo>
                  <a:pt x="94498" y="331382"/>
                </a:lnTo>
                <a:lnTo>
                  <a:pt x="76000" y="289366"/>
                </a:lnTo>
                <a:lnTo>
                  <a:pt x="69443" y="242646"/>
                </a:lnTo>
                <a:lnTo>
                  <a:pt x="76000" y="195921"/>
                </a:lnTo>
                <a:lnTo>
                  <a:pt x="94498" y="153903"/>
                </a:lnTo>
                <a:lnTo>
                  <a:pt x="123177" y="118281"/>
                </a:lnTo>
                <a:lnTo>
                  <a:pt x="160275" y="90744"/>
                </a:lnTo>
                <a:lnTo>
                  <a:pt x="204034" y="72983"/>
                </a:lnTo>
                <a:lnTo>
                  <a:pt x="252691" y="66687"/>
                </a:lnTo>
                <a:lnTo>
                  <a:pt x="252691" y="0"/>
                </a:lnTo>
                <a:close/>
              </a:path>
              <a:path w="505459" h="485775">
                <a:moveTo>
                  <a:pt x="505383" y="242646"/>
                </a:moveTo>
                <a:lnTo>
                  <a:pt x="435952" y="242646"/>
                </a:lnTo>
                <a:lnTo>
                  <a:pt x="429394" y="289366"/>
                </a:lnTo>
                <a:lnTo>
                  <a:pt x="410894" y="331382"/>
                </a:lnTo>
                <a:lnTo>
                  <a:pt x="382212" y="367006"/>
                </a:lnTo>
                <a:lnTo>
                  <a:pt x="345111" y="394544"/>
                </a:lnTo>
                <a:lnTo>
                  <a:pt x="301350" y="412307"/>
                </a:lnTo>
                <a:lnTo>
                  <a:pt x="252691" y="418604"/>
                </a:lnTo>
                <a:lnTo>
                  <a:pt x="425647" y="418604"/>
                </a:lnTo>
                <a:lnTo>
                  <a:pt x="431292" y="414131"/>
                </a:lnTo>
                <a:lnTo>
                  <a:pt x="462171" y="378207"/>
                </a:lnTo>
                <a:lnTo>
                  <a:pt x="485495" y="336996"/>
                </a:lnTo>
                <a:lnTo>
                  <a:pt x="500241" y="291481"/>
                </a:lnTo>
                <a:lnTo>
                  <a:pt x="505383" y="242646"/>
                </a:lnTo>
                <a:close/>
              </a:path>
            </a:pathLst>
          </a:custGeom>
          <a:solidFill>
            <a:srgbClr val="616161"/>
          </a:solidFill>
        </p:spPr>
        <p:txBody>
          <a:bodyPr wrap="square" lIns="0" tIns="0" rIns="0" bIns="0" rtlCol="0"/>
          <a:lstStyle/>
          <a:p/>
        </p:txBody>
      </p:sp>
      <p:sp>
        <p:nvSpPr>
          <p:cNvPr id="31" name="object 31"/>
          <p:cNvSpPr/>
          <p:nvPr/>
        </p:nvSpPr>
        <p:spPr>
          <a:xfrm>
            <a:off x="3347492" y="336539"/>
            <a:ext cx="332740" cy="331470"/>
          </a:xfrm>
          <a:custGeom>
            <a:rect l="l" t="t" r="r" b="b"/>
            <a:pathLst>
              <a:path w="332739" h="331470">
                <a:moveTo>
                  <a:pt x="331127" y="302971"/>
                </a:moveTo>
                <a:lnTo>
                  <a:pt x="240157" y="310730"/>
                </a:lnTo>
                <a:lnTo>
                  <a:pt x="240728" y="317474"/>
                </a:lnTo>
                <a:lnTo>
                  <a:pt x="240976" y="323811"/>
                </a:lnTo>
                <a:lnTo>
                  <a:pt x="241020" y="331190"/>
                </a:lnTo>
                <a:lnTo>
                  <a:pt x="332346" y="330834"/>
                </a:lnTo>
                <a:lnTo>
                  <a:pt x="332257" y="323811"/>
                </a:lnTo>
                <a:lnTo>
                  <a:pt x="332027" y="316822"/>
                </a:lnTo>
                <a:lnTo>
                  <a:pt x="331651" y="309873"/>
                </a:lnTo>
                <a:lnTo>
                  <a:pt x="331127" y="302971"/>
                </a:lnTo>
                <a:close/>
              </a:path>
              <a:path w="332739" h="331470">
                <a:moveTo>
                  <a:pt x="317868" y="234124"/>
                </a:moveTo>
                <a:lnTo>
                  <a:pt x="230530" y="260718"/>
                </a:lnTo>
                <a:lnTo>
                  <a:pt x="232299" y="266790"/>
                </a:lnTo>
                <a:lnTo>
                  <a:pt x="233913" y="272929"/>
                </a:lnTo>
                <a:lnTo>
                  <a:pt x="235372" y="279134"/>
                </a:lnTo>
                <a:lnTo>
                  <a:pt x="236677" y="285407"/>
                </a:lnTo>
                <a:lnTo>
                  <a:pt x="326339" y="268223"/>
                </a:lnTo>
                <a:lnTo>
                  <a:pt x="324558" y="259568"/>
                </a:lnTo>
                <a:lnTo>
                  <a:pt x="322551" y="250998"/>
                </a:lnTo>
                <a:lnTo>
                  <a:pt x="320320" y="242515"/>
                </a:lnTo>
                <a:lnTo>
                  <a:pt x="317868" y="234124"/>
                </a:lnTo>
                <a:close/>
              </a:path>
              <a:path w="332739" h="331470">
                <a:moveTo>
                  <a:pt x="290220" y="169595"/>
                </a:moveTo>
                <a:lnTo>
                  <a:pt x="210489" y="213956"/>
                </a:lnTo>
                <a:lnTo>
                  <a:pt x="213517" y="219533"/>
                </a:lnTo>
                <a:lnTo>
                  <a:pt x="216408" y="225193"/>
                </a:lnTo>
                <a:lnTo>
                  <a:pt x="219155" y="230934"/>
                </a:lnTo>
                <a:lnTo>
                  <a:pt x="221754" y="236753"/>
                </a:lnTo>
                <a:lnTo>
                  <a:pt x="305765" y="201167"/>
                </a:lnTo>
                <a:lnTo>
                  <a:pt x="302204" y="193102"/>
                </a:lnTo>
                <a:lnTo>
                  <a:pt x="298421" y="185153"/>
                </a:lnTo>
                <a:lnTo>
                  <a:pt x="294398" y="177270"/>
                </a:lnTo>
                <a:lnTo>
                  <a:pt x="290220" y="169595"/>
                </a:lnTo>
                <a:close/>
              </a:path>
              <a:path w="332739" h="331470">
                <a:moveTo>
                  <a:pt x="249542" y="112369"/>
                </a:moveTo>
                <a:lnTo>
                  <a:pt x="180936" y="172415"/>
                </a:lnTo>
                <a:lnTo>
                  <a:pt x="185152" y="177318"/>
                </a:lnTo>
                <a:lnTo>
                  <a:pt x="189161" y="182235"/>
                </a:lnTo>
                <a:lnTo>
                  <a:pt x="193079" y="187309"/>
                </a:lnTo>
                <a:lnTo>
                  <a:pt x="196862" y="192493"/>
                </a:lnTo>
                <a:lnTo>
                  <a:pt x="271373" y="139839"/>
                </a:lnTo>
                <a:lnTo>
                  <a:pt x="266180" y="132761"/>
                </a:lnTo>
                <a:lnTo>
                  <a:pt x="260810" y="125818"/>
                </a:lnTo>
                <a:lnTo>
                  <a:pt x="255264" y="119019"/>
                </a:lnTo>
                <a:lnTo>
                  <a:pt x="249542" y="112369"/>
                </a:lnTo>
                <a:close/>
              </a:path>
              <a:path w="332739" h="331470">
                <a:moveTo>
                  <a:pt x="197612" y="64846"/>
                </a:moveTo>
                <a:lnTo>
                  <a:pt x="143383" y="138036"/>
                </a:lnTo>
                <a:lnTo>
                  <a:pt x="148463" y="141880"/>
                </a:lnTo>
                <a:lnTo>
                  <a:pt x="153436" y="145862"/>
                </a:lnTo>
                <a:lnTo>
                  <a:pt x="158297" y="149973"/>
                </a:lnTo>
                <a:lnTo>
                  <a:pt x="163042" y="154203"/>
                </a:lnTo>
                <a:lnTo>
                  <a:pt x="224878" y="87287"/>
                </a:lnTo>
                <a:lnTo>
                  <a:pt x="218291" y="81398"/>
                </a:lnTo>
                <a:lnTo>
                  <a:pt x="211555" y="75695"/>
                </a:lnTo>
                <a:lnTo>
                  <a:pt x="204663" y="70177"/>
                </a:lnTo>
                <a:lnTo>
                  <a:pt x="197612" y="64846"/>
                </a:lnTo>
                <a:close/>
              </a:path>
              <a:path w="332739" h="331470">
                <a:moveTo>
                  <a:pt x="136969" y="29311"/>
                </a:moveTo>
                <a:lnTo>
                  <a:pt x="99326" y="112217"/>
                </a:lnTo>
                <a:lnTo>
                  <a:pt x="105107" y="114910"/>
                </a:lnTo>
                <a:lnTo>
                  <a:pt x="110804" y="117752"/>
                </a:lnTo>
                <a:lnTo>
                  <a:pt x="116410" y="120745"/>
                </a:lnTo>
                <a:lnTo>
                  <a:pt x="121920" y="123888"/>
                </a:lnTo>
                <a:lnTo>
                  <a:pt x="168363" y="45529"/>
                </a:lnTo>
                <a:lnTo>
                  <a:pt x="160693" y="41170"/>
                </a:lnTo>
                <a:lnTo>
                  <a:pt x="152904" y="37010"/>
                </a:lnTo>
                <a:lnTo>
                  <a:pt x="144996" y="33056"/>
                </a:lnTo>
                <a:lnTo>
                  <a:pt x="136969" y="29311"/>
                </a:lnTo>
                <a:close/>
              </a:path>
              <a:path w="332739" h="331470">
                <a:moveTo>
                  <a:pt x="69989" y="7365"/>
                </a:moveTo>
                <a:lnTo>
                  <a:pt x="50838" y="96316"/>
                </a:lnTo>
                <a:lnTo>
                  <a:pt x="57090" y="97737"/>
                </a:lnTo>
                <a:lnTo>
                  <a:pt x="63274" y="99326"/>
                </a:lnTo>
                <a:lnTo>
                  <a:pt x="69386" y="101078"/>
                </a:lnTo>
                <a:lnTo>
                  <a:pt x="75425" y="102984"/>
                </a:lnTo>
                <a:lnTo>
                  <a:pt x="104089" y="16573"/>
                </a:lnTo>
                <a:lnTo>
                  <a:pt x="95714" y="13952"/>
                </a:lnTo>
                <a:lnTo>
                  <a:pt x="87229" y="11541"/>
                </a:lnTo>
                <a:lnTo>
                  <a:pt x="78650" y="9344"/>
                </a:lnTo>
                <a:lnTo>
                  <a:pt x="69989" y="7365"/>
                </a:lnTo>
                <a:close/>
              </a:path>
              <a:path w="332739" h="331470">
                <a:moveTo>
                  <a:pt x="0" y="0"/>
                </a:moveTo>
                <a:lnTo>
                  <a:pt x="0" y="90957"/>
                </a:lnTo>
                <a:lnTo>
                  <a:pt x="6468" y="91040"/>
                </a:lnTo>
                <a:lnTo>
                  <a:pt x="12896" y="91290"/>
                </a:lnTo>
                <a:lnTo>
                  <a:pt x="19277" y="91707"/>
                </a:lnTo>
                <a:lnTo>
                  <a:pt x="25603" y="92290"/>
                </a:lnTo>
                <a:lnTo>
                  <a:pt x="35115" y="1790"/>
                </a:lnTo>
                <a:lnTo>
                  <a:pt x="26426" y="1017"/>
                </a:lnTo>
                <a:lnTo>
                  <a:pt x="17676" y="457"/>
                </a:lnTo>
                <a:lnTo>
                  <a:pt x="8867" y="115"/>
                </a:lnTo>
                <a:lnTo>
                  <a:pt x="0" y="0"/>
                </a:lnTo>
                <a:close/>
              </a:path>
            </a:pathLst>
          </a:custGeom>
          <a:solidFill>
            <a:srgbClr val="616161"/>
          </a:solidFill>
        </p:spPr>
        <p:txBody>
          <a:bodyPr wrap="square" lIns="0" tIns="0" rIns="0" bIns="0" rtlCol="0"/>
          <a:lstStyle/>
          <a:p/>
        </p:txBody>
      </p:sp>
      <p:sp>
        <p:nvSpPr>
          <p:cNvPr id="32" name="object 32"/>
          <p:cNvSpPr/>
          <p:nvPr/>
        </p:nvSpPr>
        <p:spPr>
          <a:xfrm>
            <a:off x="3015145" y="336543"/>
            <a:ext cx="664845" cy="662305"/>
          </a:xfrm>
          <a:custGeom>
            <a:rect l="l" t="t" r="r" b="b"/>
            <a:pathLst>
              <a:path w="664845" h="662305">
                <a:moveTo>
                  <a:pt x="332346" y="0"/>
                </a:moveTo>
                <a:lnTo>
                  <a:pt x="283302" y="3595"/>
                </a:lnTo>
                <a:lnTo>
                  <a:pt x="236470" y="14038"/>
                </a:lnTo>
                <a:lnTo>
                  <a:pt x="192367" y="30812"/>
                </a:lnTo>
                <a:lnTo>
                  <a:pt x="151513" y="53401"/>
                </a:lnTo>
                <a:lnTo>
                  <a:pt x="114425" y="81289"/>
                </a:lnTo>
                <a:lnTo>
                  <a:pt x="81620" y="113961"/>
                </a:lnTo>
                <a:lnTo>
                  <a:pt x="53619" y="150900"/>
                </a:lnTo>
                <a:lnTo>
                  <a:pt x="30938" y="191591"/>
                </a:lnTo>
                <a:lnTo>
                  <a:pt x="14095" y="235517"/>
                </a:lnTo>
                <a:lnTo>
                  <a:pt x="3610" y="282163"/>
                </a:lnTo>
                <a:lnTo>
                  <a:pt x="0" y="331012"/>
                </a:lnTo>
                <a:lnTo>
                  <a:pt x="3610" y="379859"/>
                </a:lnTo>
                <a:lnTo>
                  <a:pt x="14095" y="426503"/>
                </a:lnTo>
                <a:lnTo>
                  <a:pt x="30938" y="470428"/>
                </a:lnTo>
                <a:lnTo>
                  <a:pt x="53619" y="511119"/>
                </a:lnTo>
                <a:lnTo>
                  <a:pt x="81620" y="548059"/>
                </a:lnTo>
                <a:lnTo>
                  <a:pt x="114425" y="580731"/>
                </a:lnTo>
                <a:lnTo>
                  <a:pt x="151513" y="608621"/>
                </a:lnTo>
                <a:lnTo>
                  <a:pt x="192367" y="631211"/>
                </a:lnTo>
                <a:lnTo>
                  <a:pt x="236470" y="647986"/>
                </a:lnTo>
                <a:lnTo>
                  <a:pt x="283302" y="658429"/>
                </a:lnTo>
                <a:lnTo>
                  <a:pt x="332346" y="662025"/>
                </a:lnTo>
                <a:lnTo>
                  <a:pt x="381390" y="658429"/>
                </a:lnTo>
                <a:lnTo>
                  <a:pt x="428222" y="647986"/>
                </a:lnTo>
                <a:lnTo>
                  <a:pt x="472324" y="631211"/>
                </a:lnTo>
                <a:lnTo>
                  <a:pt x="513179" y="608621"/>
                </a:lnTo>
                <a:lnTo>
                  <a:pt x="550267" y="580731"/>
                </a:lnTo>
                <a:lnTo>
                  <a:pt x="559982" y="571055"/>
                </a:lnTo>
                <a:lnTo>
                  <a:pt x="332346" y="571055"/>
                </a:lnTo>
                <a:lnTo>
                  <a:pt x="283838" y="566169"/>
                </a:lnTo>
                <a:lnTo>
                  <a:pt x="238628" y="552161"/>
                </a:lnTo>
                <a:lnTo>
                  <a:pt x="197691" y="530003"/>
                </a:lnTo>
                <a:lnTo>
                  <a:pt x="162005" y="500668"/>
                </a:lnTo>
                <a:lnTo>
                  <a:pt x="132549" y="465129"/>
                </a:lnTo>
                <a:lnTo>
                  <a:pt x="110298" y="424358"/>
                </a:lnTo>
                <a:lnTo>
                  <a:pt x="96231" y="379328"/>
                </a:lnTo>
                <a:lnTo>
                  <a:pt x="91325" y="331012"/>
                </a:lnTo>
                <a:lnTo>
                  <a:pt x="96231" y="282696"/>
                </a:lnTo>
                <a:lnTo>
                  <a:pt x="110298" y="237665"/>
                </a:lnTo>
                <a:lnTo>
                  <a:pt x="132549" y="196892"/>
                </a:lnTo>
                <a:lnTo>
                  <a:pt x="162005" y="161350"/>
                </a:lnTo>
                <a:lnTo>
                  <a:pt x="197691" y="132012"/>
                </a:lnTo>
                <a:lnTo>
                  <a:pt x="238628" y="109853"/>
                </a:lnTo>
                <a:lnTo>
                  <a:pt x="283838" y="95843"/>
                </a:lnTo>
                <a:lnTo>
                  <a:pt x="332346" y="90957"/>
                </a:lnTo>
                <a:lnTo>
                  <a:pt x="332346" y="0"/>
                </a:lnTo>
                <a:close/>
              </a:path>
              <a:path w="664845" h="662305">
                <a:moveTo>
                  <a:pt x="664692" y="331012"/>
                </a:moveTo>
                <a:lnTo>
                  <a:pt x="573366" y="331012"/>
                </a:lnTo>
                <a:lnTo>
                  <a:pt x="568461" y="379328"/>
                </a:lnTo>
                <a:lnTo>
                  <a:pt x="554395" y="424358"/>
                </a:lnTo>
                <a:lnTo>
                  <a:pt x="532146" y="465129"/>
                </a:lnTo>
                <a:lnTo>
                  <a:pt x="502691" y="500668"/>
                </a:lnTo>
                <a:lnTo>
                  <a:pt x="467006" y="530003"/>
                </a:lnTo>
                <a:lnTo>
                  <a:pt x="426069" y="552161"/>
                </a:lnTo>
                <a:lnTo>
                  <a:pt x="380857" y="566169"/>
                </a:lnTo>
                <a:lnTo>
                  <a:pt x="332346" y="571055"/>
                </a:lnTo>
                <a:lnTo>
                  <a:pt x="559982" y="571055"/>
                </a:lnTo>
                <a:lnTo>
                  <a:pt x="611073" y="511119"/>
                </a:lnTo>
                <a:lnTo>
                  <a:pt x="633754" y="470428"/>
                </a:lnTo>
                <a:lnTo>
                  <a:pt x="650596" y="426503"/>
                </a:lnTo>
                <a:lnTo>
                  <a:pt x="661082" y="379859"/>
                </a:lnTo>
                <a:lnTo>
                  <a:pt x="664692" y="331012"/>
                </a:lnTo>
                <a:close/>
              </a:path>
            </a:pathLst>
          </a:custGeom>
          <a:solidFill>
            <a:srgbClr val="616161"/>
          </a:solidFill>
        </p:spPr>
        <p:txBody>
          <a:bodyPr wrap="square" lIns="0" tIns="0" rIns="0" bIns="0" rtlCol="0"/>
          <a:lstStyle/>
          <a:p/>
        </p:txBody>
      </p:sp>
      <p:sp>
        <p:nvSpPr>
          <p:cNvPr id="33" name="object 33"/>
          <p:cNvSpPr/>
          <p:nvPr/>
        </p:nvSpPr>
        <p:spPr>
          <a:xfrm>
            <a:off x="0" y="5507151"/>
            <a:ext cx="5941060" cy="253365"/>
          </a:xfrm>
          <a:custGeom>
            <a:rect l="l" t="t" r="r" b="b"/>
            <a:pathLst>
              <a:path w="5941060" h="253364">
                <a:moveTo>
                  <a:pt x="0" y="252844"/>
                </a:moveTo>
                <a:lnTo>
                  <a:pt x="5940513" y="252844"/>
                </a:lnTo>
                <a:lnTo>
                  <a:pt x="5940513" y="0"/>
                </a:lnTo>
                <a:lnTo>
                  <a:pt x="0" y="0"/>
                </a:lnTo>
                <a:lnTo>
                  <a:pt x="0" y="252844"/>
                </a:lnTo>
                <a:close/>
              </a:path>
            </a:pathLst>
          </a:custGeom>
          <a:solidFill>
            <a:srgbClr val="FF734F"/>
          </a:solidFill>
        </p:spPr>
        <p:txBody>
          <a:bodyPr wrap="square" lIns="0" tIns="0" rIns="0" bIns="0" rtlCol="0"/>
          <a:lstStyle/>
          <a:p/>
        </p:txBody>
      </p:sp>
      <p:sp>
        <p:nvSpPr>
          <p:cNvPr id="34" name="object 34"/>
          <p:cNvSpPr/>
          <p:nvPr/>
        </p:nvSpPr>
        <p:spPr>
          <a:xfrm>
            <a:off x="9075521" y="0"/>
            <a:ext cx="284480" cy="5760085"/>
          </a:xfrm>
          <a:custGeom>
            <a:rect l="l" t="t" r="r" b="b"/>
            <a:pathLst>
              <a:path w="284479" h="5760085">
                <a:moveTo>
                  <a:pt x="0" y="5759996"/>
                </a:moveTo>
                <a:lnTo>
                  <a:pt x="284479" y="5759996"/>
                </a:lnTo>
                <a:lnTo>
                  <a:pt x="284479" y="0"/>
                </a:lnTo>
                <a:lnTo>
                  <a:pt x="0" y="0"/>
                </a:lnTo>
                <a:lnTo>
                  <a:pt x="0" y="5759996"/>
                </a:lnTo>
                <a:close/>
              </a:path>
            </a:pathLst>
          </a:custGeom>
          <a:solidFill>
            <a:srgbClr val="FF734F"/>
          </a:solidFill>
        </p:spPr>
        <p:txBody>
          <a:bodyPr wrap="square" lIns="0" tIns="0" rIns="0" bIns="0" rtlCol="0"/>
          <a:lstStyle/>
          <a:p/>
        </p:txBody>
      </p:sp>
      <p:sp>
        <p:nvSpPr>
          <p:cNvPr id="35" name="object 35"/>
          <p:cNvSpPr/>
          <p:nvPr/>
        </p:nvSpPr>
        <p:spPr>
          <a:xfrm>
            <a:off x="8970314" y="0"/>
            <a:ext cx="105410" cy="5760085"/>
          </a:xfrm>
          <a:custGeom>
            <a:rect l="l" t="t" r="r" b="b"/>
            <a:pathLst>
              <a:path w="105409" h="5760085">
                <a:moveTo>
                  <a:pt x="0" y="5759996"/>
                </a:moveTo>
                <a:lnTo>
                  <a:pt x="105206" y="5759996"/>
                </a:lnTo>
                <a:lnTo>
                  <a:pt x="105206" y="0"/>
                </a:lnTo>
                <a:lnTo>
                  <a:pt x="0" y="0"/>
                </a:lnTo>
                <a:lnTo>
                  <a:pt x="0" y="5759996"/>
                </a:lnTo>
                <a:close/>
              </a:path>
            </a:pathLst>
          </a:custGeom>
          <a:solidFill>
            <a:srgbClr val="616161"/>
          </a:solidFill>
        </p:spPr>
        <p:txBody>
          <a:bodyPr wrap="square" lIns="0" tIns="0" rIns="0" bIns="0" rtlCol="0"/>
          <a:lstStyle/>
          <a:p/>
        </p:txBody>
      </p:sp>
      <p:sp>
        <p:nvSpPr>
          <p:cNvPr id="36" name="object 36"/>
          <p:cNvSpPr/>
          <p:nvPr/>
        </p:nvSpPr>
        <p:spPr>
          <a:xfrm>
            <a:off x="5339525" y="4680706"/>
            <a:ext cx="694055" cy="665480"/>
          </a:xfrm>
          <a:custGeom>
            <a:rect l="l" t="t" r="r" b="b"/>
            <a:pathLst>
              <a:path w="694054" h="665479">
                <a:moveTo>
                  <a:pt x="693724" y="0"/>
                </a:moveTo>
                <a:lnTo>
                  <a:pt x="685241" y="0"/>
                </a:lnTo>
                <a:lnTo>
                  <a:pt x="0" y="657136"/>
                </a:lnTo>
                <a:lnTo>
                  <a:pt x="0" y="665276"/>
                </a:lnTo>
                <a:lnTo>
                  <a:pt x="693724" y="0"/>
                </a:lnTo>
                <a:close/>
              </a:path>
            </a:pathLst>
          </a:custGeom>
          <a:solidFill>
            <a:srgbClr val="616161"/>
          </a:solidFill>
        </p:spPr>
        <p:txBody>
          <a:bodyPr wrap="square" lIns="0" tIns="0" rIns="0" bIns="0" rtlCol="0"/>
          <a:lstStyle/>
          <a:p/>
        </p:txBody>
      </p:sp>
      <p:sp>
        <p:nvSpPr>
          <p:cNvPr id="37" name="object 37"/>
          <p:cNvSpPr/>
          <p:nvPr/>
        </p:nvSpPr>
        <p:spPr>
          <a:xfrm>
            <a:off x="5339520" y="4680706"/>
            <a:ext cx="603885" cy="579120"/>
          </a:xfrm>
          <a:custGeom>
            <a:rect l="l" t="t" r="r" b="b"/>
            <a:pathLst>
              <a:path w="603885" h="579120">
                <a:moveTo>
                  <a:pt x="603719" y="0"/>
                </a:moveTo>
                <a:lnTo>
                  <a:pt x="595236" y="0"/>
                </a:lnTo>
                <a:lnTo>
                  <a:pt x="0" y="570826"/>
                </a:lnTo>
                <a:lnTo>
                  <a:pt x="0" y="578954"/>
                </a:lnTo>
                <a:lnTo>
                  <a:pt x="603719" y="0"/>
                </a:lnTo>
                <a:close/>
              </a:path>
            </a:pathLst>
          </a:custGeom>
          <a:solidFill>
            <a:srgbClr val="616161"/>
          </a:solidFill>
        </p:spPr>
        <p:txBody>
          <a:bodyPr wrap="square" lIns="0" tIns="0" rIns="0" bIns="0" rtlCol="0"/>
          <a:lstStyle/>
          <a:p/>
        </p:txBody>
      </p:sp>
      <p:sp>
        <p:nvSpPr>
          <p:cNvPr id="38" name="object 38"/>
          <p:cNvSpPr/>
          <p:nvPr/>
        </p:nvSpPr>
        <p:spPr>
          <a:xfrm>
            <a:off x="5339527" y="4680706"/>
            <a:ext cx="963930" cy="924560"/>
          </a:xfrm>
          <a:custGeom>
            <a:rect l="l" t="t" r="r" b="b"/>
            <a:pathLst>
              <a:path w="963928" h="924560">
                <a:moveTo>
                  <a:pt x="963790" y="0"/>
                </a:moveTo>
                <a:lnTo>
                  <a:pt x="955306" y="0"/>
                </a:lnTo>
                <a:lnTo>
                  <a:pt x="0" y="916114"/>
                </a:lnTo>
                <a:lnTo>
                  <a:pt x="0" y="924255"/>
                </a:lnTo>
                <a:lnTo>
                  <a:pt x="963790" y="0"/>
                </a:lnTo>
                <a:close/>
              </a:path>
            </a:pathLst>
          </a:custGeom>
          <a:solidFill>
            <a:srgbClr val="616161"/>
          </a:solidFill>
        </p:spPr>
        <p:txBody>
          <a:bodyPr wrap="square" lIns="0" tIns="0" rIns="0" bIns="0" rtlCol="0"/>
          <a:lstStyle/>
          <a:p/>
        </p:txBody>
      </p:sp>
      <p:sp>
        <p:nvSpPr>
          <p:cNvPr id="39" name="object 39"/>
          <p:cNvSpPr/>
          <p:nvPr/>
        </p:nvSpPr>
        <p:spPr>
          <a:xfrm>
            <a:off x="5339528" y="4680706"/>
            <a:ext cx="513715" cy="492759"/>
          </a:xfrm>
          <a:custGeom>
            <a:rect l="l" t="t" r="r" b="b"/>
            <a:pathLst>
              <a:path w="513714" h="492759">
                <a:moveTo>
                  <a:pt x="513702" y="0"/>
                </a:moveTo>
                <a:lnTo>
                  <a:pt x="505218" y="0"/>
                </a:lnTo>
                <a:lnTo>
                  <a:pt x="0" y="484479"/>
                </a:lnTo>
                <a:lnTo>
                  <a:pt x="0" y="492633"/>
                </a:lnTo>
                <a:lnTo>
                  <a:pt x="513702" y="0"/>
                </a:lnTo>
                <a:close/>
              </a:path>
            </a:pathLst>
          </a:custGeom>
          <a:solidFill>
            <a:srgbClr val="616161"/>
          </a:solidFill>
        </p:spPr>
        <p:txBody>
          <a:bodyPr wrap="square" lIns="0" tIns="0" rIns="0" bIns="0" rtlCol="0"/>
          <a:lstStyle/>
          <a:p/>
        </p:txBody>
      </p:sp>
      <p:sp>
        <p:nvSpPr>
          <p:cNvPr id="40" name="object 40"/>
          <p:cNvSpPr/>
          <p:nvPr/>
        </p:nvSpPr>
        <p:spPr>
          <a:xfrm>
            <a:off x="5339522" y="4680706"/>
            <a:ext cx="874394" cy="838200"/>
          </a:xfrm>
          <a:custGeom>
            <a:rect l="l" t="t" r="r" b="b"/>
            <a:pathLst>
              <a:path w="874394" h="838200">
                <a:moveTo>
                  <a:pt x="873785" y="0"/>
                </a:moveTo>
                <a:lnTo>
                  <a:pt x="865301" y="0"/>
                </a:lnTo>
                <a:lnTo>
                  <a:pt x="0" y="829779"/>
                </a:lnTo>
                <a:lnTo>
                  <a:pt x="0" y="837920"/>
                </a:lnTo>
                <a:lnTo>
                  <a:pt x="873785" y="0"/>
                </a:lnTo>
                <a:close/>
              </a:path>
            </a:pathLst>
          </a:custGeom>
          <a:solidFill>
            <a:srgbClr val="616161"/>
          </a:solidFill>
        </p:spPr>
        <p:txBody>
          <a:bodyPr wrap="square" lIns="0" tIns="0" rIns="0" bIns="0" rtlCol="0"/>
          <a:lstStyle/>
          <a:p/>
        </p:txBody>
      </p:sp>
      <p:sp>
        <p:nvSpPr>
          <p:cNvPr id="41" name="object 41"/>
          <p:cNvSpPr/>
          <p:nvPr/>
        </p:nvSpPr>
        <p:spPr>
          <a:xfrm>
            <a:off x="5339507" y="4680706"/>
            <a:ext cx="153644" cy="147332"/>
          </a:xfrm>
          <a:prstGeom prst="rect">
            <a:avLst/>
          </a:prstGeom>
          <a:blipFill>
            <a:blip r:embed="rId6"/>
            <a:stretch>
              <a:fillRect/>
            </a:stretch>
          </a:blipFill>
        </p:spPr>
        <p:txBody>
          <a:bodyPr wrap="square" lIns="0" tIns="0" rIns="0" bIns="0" rtlCol="0"/>
          <a:lstStyle/>
          <a:p/>
        </p:txBody>
      </p:sp>
      <p:sp>
        <p:nvSpPr>
          <p:cNvPr id="42" name="object 42"/>
          <p:cNvSpPr/>
          <p:nvPr/>
        </p:nvSpPr>
        <p:spPr>
          <a:xfrm>
            <a:off x="5404765" y="4680706"/>
            <a:ext cx="988694" cy="940435"/>
          </a:xfrm>
          <a:custGeom>
            <a:rect l="l" t="t" r="r" b="b"/>
            <a:pathLst>
              <a:path w="988694" h="940435">
                <a:moveTo>
                  <a:pt x="988580" y="0"/>
                </a:moveTo>
                <a:lnTo>
                  <a:pt x="980071" y="0"/>
                </a:lnTo>
                <a:lnTo>
                  <a:pt x="0" y="939863"/>
                </a:lnTo>
                <a:lnTo>
                  <a:pt x="8483" y="939863"/>
                </a:lnTo>
                <a:lnTo>
                  <a:pt x="988580" y="0"/>
                </a:lnTo>
                <a:close/>
              </a:path>
            </a:pathLst>
          </a:custGeom>
          <a:solidFill>
            <a:srgbClr val="616161"/>
          </a:solidFill>
        </p:spPr>
        <p:txBody>
          <a:bodyPr wrap="square" lIns="0" tIns="0" rIns="0" bIns="0" rtlCol="0"/>
          <a:lstStyle/>
          <a:p/>
        </p:txBody>
      </p:sp>
      <p:sp>
        <p:nvSpPr>
          <p:cNvPr id="43" name="object 43"/>
          <p:cNvSpPr/>
          <p:nvPr/>
        </p:nvSpPr>
        <p:spPr>
          <a:xfrm>
            <a:off x="5339505" y="4680706"/>
            <a:ext cx="334010" cy="320040"/>
          </a:xfrm>
          <a:custGeom>
            <a:rect l="l" t="t" r="r" b="b"/>
            <a:pathLst>
              <a:path w="334010" h="320039">
                <a:moveTo>
                  <a:pt x="333667" y="0"/>
                </a:moveTo>
                <a:lnTo>
                  <a:pt x="325183" y="0"/>
                </a:lnTo>
                <a:lnTo>
                  <a:pt x="0" y="311835"/>
                </a:lnTo>
                <a:lnTo>
                  <a:pt x="0" y="319976"/>
                </a:lnTo>
                <a:lnTo>
                  <a:pt x="333667" y="0"/>
                </a:lnTo>
                <a:close/>
              </a:path>
            </a:pathLst>
          </a:custGeom>
          <a:solidFill>
            <a:srgbClr val="616161"/>
          </a:solidFill>
        </p:spPr>
        <p:txBody>
          <a:bodyPr wrap="square" lIns="0" tIns="0" rIns="0" bIns="0" rtlCol="0"/>
          <a:lstStyle/>
          <a:p/>
        </p:txBody>
      </p:sp>
      <p:sp>
        <p:nvSpPr>
          <p:cNvPr id="44" name="object 44"/>
          <p:cNvSpPr/>
          <p:nvPr/>
        </p:nvSpPr>
        <p:spPr>
          <a:xfrm>
            <a:off x="5339504" y="4680706"/>
            <a:ext cx="424180" cy="406400"/>
          </a:xfrm>
          <a:custGeom>
            <a:rect l="l" t="t" r="r" b="b"/>
            <a:pathLst>
              <a:path w="424179" h="406400">
                <a:moveTo>
                  <a:pt x="423697" y="0"/>
                </a:moveTo>
                <a:lnTo>
                  <a:pt x="415213" y="0"/>
                </a:lnTo>
                <a:lnTo>
                  <a:pt x="0" y="398170"/>
                </a:lnTo>
                <a:lnTo>
                  <a:pt x="0" y="406311"/>
                </a:lnTo>
                <a:lnTo>
                  <a:pt x="423697" y="0"/>
                </a:lnTo>
                <a:close/>
              </a:path>
            </a:pathLst>
          </a:custGeom>
          <a:solidFill>
            <a:srgbClr val="616161"/>
          </a:solidFill>
        </p:spPr>
        <p:txBody>
          <a:bodyPr wrap="square" lIns="0" tIns="0" rIns="0" bIns="0" rtlCol="0"/>
          <a:lstStyle/>
          <a:p/>
        </p:txBody>
      </p:sp>
      <p:sp>
        <p:nvSpPr>
          <p:cNvPr id="45" name="object 45"/>
          <p:cNvSpPr/>
          <p:nvPr/>
        </p:nvSpPr>
        <p:spPr>
          <a:xfrm>
            <a:off x="5339500" y="4680706"/>
            <a:ext cx="243840" cy="233679"/>
          </a:xfrm>
          <a:custGeom>
            <a:rect l="l" t="t" r="r" b="b"/>
            <a:pathLst>
              <a:path w="243839" h="233677">
                <a:moveTo>
                  <a:pt x="243662" y="0"/>
                </a:moveTo>
                <a:lnTo>
                  <a:pt x="235178" y="0"/>
                </a:lnTo>
                <a:lnTo>
                  <a:pt x="0" y="225526"/>
                </a:lnTo>
                <a:lnTo>
                  <a:pt x="0" y="233654"/>
                </a:lnTo>
                <a:lnTo>
                  <a:pt x="243662" y="0"/>
                </a:lnTo>
                <a:close/>
              </a:path>
            </a:pathLst>
          </a:custGeom>
          <a:solidFill>
            <a:srgbClr val="616161"/>
          </a:solidFill>
        </p:spPr>
        <p:txBody>
          <a:bodyPr wrap="square" lIns="0" tIns="0" rIns="0" bIns="0" rtlCol="0"/>
          <a:lstStyle/>
          <a:p/>
        </p:txBody>
      </p:sp>
      <p:sp>
        <p:nvSpPr>
          <p:cNvPr id="46" name="object 46"/>
          <p:cNvSpPr/>
          <p:nvPr/>
        </p:nvSpPr>
        <p:spPr>
          <a:xfrm>
            <a:off x="5339523" y="4680706"/>
            <a:ext cx="784225" cy="751840"/>
          </a:xfrm>
          <a:custGeom>
            <a:rect l="l" t="t" r="r" b="b"/>
            <a:pathLst>
              <a:path w="784225" h="751839">
                <a:moveTo>
                  <a:pt x="783755" y="0"/>
                </a:moveTo>
                <a:lnTo>
                  <a:pt x="775271" y="0"/>
                </a:lnTo>
                <a:lnTo>
                  <a:pt x="0" y="743470"/>
                </a:lnTo>
                <a:lnTo>
                  <a:pt x="0" y="751611"/>
                </a:lnTo>
                <a:lnTo>
                  <a:pt x="783755" y="0"/>
                </a:lnTo>
                <a:close/>
              </a:path>
            </a:pathLst>
          </a:custGeom>
          <a:solidFill>
            <a:srgbClr val="616161"/>
          </a:solidFill>
        </p:spPr>
        <p:txBody>
          <a:bodyPr wrap="square" lIns="0" tIns="0" rIns="0" bIns="0" rtlCol="0"/>
          <a:lstStyle/>
          <a:p/>
        </p:txBody>
      </p:sp>
      <p:sp>
        <p:nvSpPr>
          <p:cNvPr id="47" name="object 47"/>
          <p:cNvSpPr/>
          <p:nvPr/>
        </p:nvSpPr>
        <p:spPr>
          <a:xfrm>
            <a:off x="6214924" y="5326424"/>
            <a:ext cx="307340" cy="294640"/>
          </a:xfrm>
          <a:custGeom>
            <a:rect l="l" t="t" r="r" b="b"/>
            <a:pathLst>
              <a:path w="307340" h="294639">
                <a:moveTo>
                  <a:pt x="306755" y="0"/>
                </a:moveTo>
                <a:lnTo>
                  <a:pt x="0" y="294157"/>
                </a:lnTo>
                <a:lnTo>
                  <a:pt x="8483" y="294157"/>
                </a:lnTo>
                <a:lnTo>
                  <a:pt x="306755" y="8140"/>
                </a:lnTo>
                <a:lnTo>
                  <a:pt x="306755" y="0"/>
                </a:lnTo>
                <a:close/>
              </a:path>
            </a:pathLst>
          </a:custGeom>
          <a:solidFill>
            <a:srgbClr val="616161"/>
          </a:solidFill>
        </p:spPr>
        <p:txBody>
          <a:bodyPr wrap="square" lIns="0" tIns="0" rIns="0" bIns="0" rtlCol="0"/>
          <a:lstStyle/>
          <a:p/>
        </p:txBody>
      </p:sp>
      <p:sp>
        <p:nvSpPr>
          <p:cNvPr id="48" name="object 48"/>
          <p:cNvSpPr/>
          <p:nvPr/>
        </p:nvSpPr>
        <p:spPr>
          <a:xfrm>
            <a:off x="6124919" y="5240091"/>
            <a:ext cx="396875" cy="381000"/>
          </a:xfrm>
          <a:custGeom>
            <a:rect l="l" t="t" r="r" b="b"/>
            <a:pathLst>
              <a:path w="396875" h="381000">
                <a:moveTo>
                  <a:pt x="396760" y="0"/>
                </a:moveTo>
                <a:lnTo>
                  <a:pt x="0" y="380479"/>
                </a:lnTo>
                <a:lnTo>
                  <a:pt x="8483" y="380479"/>
                </a:lnTo>
                <a:lnTo>
                  <a:pt x="396760" y="8140"/>
                </a:lnTo>
                <a:lnTo>
                  <a:pt x="396760" y="0"/>
                </a:lnTo>
                <a:close/>
              </a:path>
            </a:pathLst>
          </a:custGeom>
          <a:solidFill>
            <a:srgbClr val="616161"/>
          </a:solidFill>
        </p:spPr>
        <p:txBody>
          <a:bodyPr wrap="square" lIns="0" tIns="0" rIns="0" bIns="0" rtlCol="0"/>
          <a:lstStyle/>
          <a:p/>
        </p:txBody>
      </p:sp>
      <p:sp>
        <p:nvSpPr>
          <p:cNvPr id="49" name="object 49"/>
          <p:cNvSpPr/>
          <p:nvPr/>
        </p:nvSpPr>
        <p:spPr>
          <a:xfrm>
            <a:off x="6304954" y="5412743"/>
            <a:ext cx="217170" cy="208279"/>
          </a:xfrm>
          <a:custGeom>
            <a:rect l="l" t="t" r="r" b="b"/>
            <a:pathLst>
              <a:path w="217170" h="208277">
                <a:moveTo>
                  <a:pt x="216725" y="0"/>
                </a:moveTo>
                <a:lnTo>
                  <a:pt x="0" y="207835"/>
                </a:lnTo>
                <a:lnTo>
                  <a:pt x="8483" y="207835"/>
                </a:lnTo>
                <a:lnTo>
                  <a:pt x="216725" y="8153"/>
                </a:lnTo>
                <a:lnTo>
                  <a:pt x="216725" y="0"/>
                </a:lnTo>
                <a:close/>
              </a:path>
            </a:pathLst>
          </a:custGeom>
          <a:solidFill>
            <a:srgbClr val="616161"/>
          </a:solidFill>
        </p:spPr>
        <p:txBody>
          <a:bodyPr wrap="square" lIns="0" tIns="0" rIns="0" bIns="0" rtlCol="0"/>
          <a:lstStyle/>
          <a:p/>
        </p:txBody>
      </p:sp>
      <p:sp>
        <p:nvSpPr>
          <p:cNvPr id="50" name="object 50"/>
          <p:cNvSpPr/>
          <p:nvPr/>
        </p:nvSpPr>
        <p:spPr>
          <a:xfrm>
            <a:off x="5494782" y="4680706"/>
            <a:ext cx="988694" cy="940435"/>
          </a:xfrm>
          <a:custGeom>
            <a:rect l="l" t="t" r="r" b="b"/>
            <a:pathLst>
              <a:path w="988694" h="940435">
                <a:moveTo>
                  <a:pt x="988568" y="0"/>
                </a:moveTo>
                <a:lnTo>
                  <a:pt x="980084" y="0"/>
                </a:lnTo>
                <a:lnTo>
                  <a:pt x="0" y="939863"/>
                </a:lnTo>
                <a:lnTo>
                  <a:pt x="8483" y="939863"/>
                </a:lnTo>
                <a:lnTo>
                  <a:pt x="988568" y="0"/>
                </a:lnTo>
                <a:close/>
              </a:path>
            </a:pathLst>
          </a:custGeom>
          <a:solidFill>
            <a:srgbClr val="616161"/>
          </a:solidFill>
        </p:spPr>
        <p:txBody>
          <a:bodyPr wrap="square" lIns="0" tIns="0" rIns="0" bIns="0" rtlCol="0"/>
          <a:lstStyle/>
          <a:p/>
        </p:txBody>
      </p:sp>
      <p:sp>
        <p:nvSpPr>
          <p:cNvPr id="51" name="object 51"/>
          <p:cNvSpPr/>
          <p:nvPr/>
        </p:nvSpPr>
        <p:spPr>
          <a:xfrm>
            <a:off x="6394984" y="5499077"/>
            <a:ext cx="127000" cy="121920"/>
          </a:xfrm>
          <a:custGeom>
            <a:rect l="l" t="t" r="r" b="b"/>
            <a:pathLst>
              <a:path w="127000" h="121920">
                <a:moveTo>
                  <a:pt x="126695" y="0"/>
                </a:moveTo>
                <a:lnTo>
                  <a:pt x="0" y="121500"/>
                </a:lnTo>
                <a:lnTo>
                  <a:pt x="8483" y="121500"/>
                </a:lnTo>
                <a:lnTo>
                  <a:pt x="126695" y="8140"/>
                </a:lnTo>
                <a:lnTo>
                  <a:pt x="126695" y="0"/>
                </a:lnTo>
                <a:close/>
              </a:path>
            </a:pathLst>
          </a:custGeom>
          <a:solidFill>
            <a:srgbClr val="616161"/>
          </a:solidFill>
        </p:spPr>
        <p:txBody>
          <a:bodyPr wrap="square" lIns="0" tIns="0" rIns="0" bIns="0" rtlCol="0"/>
          <a:lstStyle/>
          <a:p/>
        </p:txBody>
      </p:sp>
      <p:sp>
        <p:nvSpPr>
          <p:cNvPr id="52" name="object 52"/>
          <p:cNvSpPr/>
          <p:nvPr/>
        </p:nvSpPr>
        <p:spPr>
          <a:xfrm>
            <a:off x="6034901" y="5153783"/>
            <a:ext cx="487045" cy="467359"/>
          </a:xfrm>
          <a:custGeom>
            <a:rect l="l" t="t" r="r" b="b"/>
            <a:pathLst>
              <a:path w="487045" h="467359">
                <a:moveTo>
                  <a:pt x="486778" y="0"/>
                </a:moveTo>
                <a:lnTo>
                  <a:pt x="0" y="466788"/>
                </a:lnTo>
                <a:lnTo>
                  <a:pt x="8483" y="466788"/>
                </a:lnTo>
                <a:lnTo>
                  <a:pt x="486778" y="8140"/>
                </a:lnTo>
                <a:lnTo>
                  <a:pt x="486778" y="0"/>
                </a:lnTo>
                <a:close/>
              </a:path>
            </a:pathLst>
          </a:custGeom>
          <a:solidFill>
            <a:srgbClr val="616161"/>
          </a:solidFill>
        </p:spPr>
        <p:txBody>
          <a:bodyPr wrap="square" lIns="0" tIns="0" rIns="0" bIns="0" rtlCol="0"/>
          <a:lstStyle/>
          <a:p/>
        </p:txBody>
      </p:sp>
      <p:sp>
        <p:nvSpPr>
          <p:cNvPr id="53" name="object 53"/>
          <p:cNvSpPr/>
          <p:nvPr/>
        </p:nvSpPr>
        <p:spPr>
          <a:xfrm>
            <a:off x="5674805" y="4808477"/>
            <a:ext cx="847090" cy="812165"/>
          </a:xfrm>
          <a:custGeom>
            <a:rect l="l" t="t" r="r" b="b"/>
            <a:pathLst>
              <a:path w="847090" h="812164">
                <a:moveTo>
                  <a:pt x="846874" y="0"/>
                </a:moveTo>
                <a:lnTo>
                  <a:pt x="0" y="812101"/>
                </a:lnTo>
                <a:lnTo>
                  <a:pt x="8508" y="812101"/>
                </a:lnTo>
                <a:lnTo>
                  <a:pt x="846874" y="8140"/>
                </a:lnTo>
                <a:lnTo>
                  <a:pt x="846874" y="0"/>
                </a:lnTo>
                <a:close/>
              </a:path>
            </a:pathLst>
          </a:custGeom>
          <a:solidFill>
            <a:srgbClr val="616161"/>
          </a:solidFill>
        </p:spPr>
        <p:txBody>
          <a:bodyPr wrap="square" lIns="0" tIns="0" rIns="0" bIns="0" rtlCol="0"/>
          <a:lstStyle/>
          <a:p/>
        </p:txBody>
      </p:sp>
      <p:sp>
        <p:nvSpPr>
          <p:cNvPr id="54" name="object 54"/>
          <p:cNvSpPr/>
          <p:nvPr/>
        </p:nvSpPr>
        <p:spPr>
          <a:xfrm>
            <a:off x="5944884" y="5067449"/>
            <a:ext cx="577215" cy="553720"/>
          </a:xfrm>
          <a:custGeom>
            <a:rect l="l" t="t" r="r" b="b"/>
            <a:pathLst>
              <a:path w="577215" h="553720">
                <a:moveTo>
                  <a:pt x="576795" y="0"/>
                </a:moveTo>
                <a:lnTo>
                  <a:pt x="0" y="553123"/>
                </a:lnTo>
                <a:lnTo>
                  <a:pt x="8483" y="553123"/>
                </a:lnTo>
                <a:lnTo>
                  <a:pt x="576795" y="8153"/>
                </a:lnTo>
                <a:lnTo>
                  <a:pt x="576795" y="0"/>
                </a:lnTo>
                <a:close/>
              </a:path>
            </a:pathLst>
          </a:custGeom>
          <a:solidFill>
            <a:srgbClr val="616161"/>
          </a:solidFill>
        </p:spPr>
        <p:txBody>
          <a:bodyPr wrap="square" lIns="0" tIns="0" rIns="0" bIns="0" rtlCol="0"/>
          <a:lstStyle/>
          <a:p/>
        </p:txBody>
      </p:sp>
      <p:sp>
        <p:nvSpPr>
          <p:cNvPr id="55" name="object 55"/>
          <p:cNvSpPr/>
          <p:nvPr/>
        </p:nvSpPr>
        <p:spPr>
          <a:xfrm>
            <a:off x="5584800" y="4722144"/>
            <a:ext cx="937260" cy="898525"/>
          </a:xfrm>
          <a:custGeom>
            <a:rect l="l" t="t" r="r" b="b"/>
            <a:pathLst>
              <a:path w="937259" h="898525">
                <a:moveTo>
                  <a:pt x="936878" y="0"/>
                </a:moveTo>
                <a:lnTo>
                  <a:pt x="0" y="898436"/>
                </a:lnTo>
                <a:lnTo>
                  <a:pt x="8483" y="898436"/>
                </a:lnTo>
                <a:lnTo>
                  <a:pt x="936878" y="8166"/>
                </a:lnTo>
                <a:lnTo>
                  <a:pt x="936878" y="0"/>
                </a:lnTo>
                <a:close/>
              </a:path>
            </a:pathLst>
          </a:custGeom>
          <a:solidFill>
            <a:srgbClr val="616161"/>
          </a:solidFill>
        </p:spPr>
        <p:txBody>
          <a:bodyPr wrap="square" lIns="0" tIns="0" rIns="0" bIns="0" rtlCol="0"/>
          <a:lstStyle/>
          <a:p/>
        </p:txBody>
      </p:sp>
      <p:sp>
        <p:nvSpPr>
          <p:cNvPr id="56" name="object 56"/>
          <p:cNvSpPr/>
          <p:nvPr/>
        </p:nvSpPr>
        <p:spPr>
          <a:xfrm>
            <a:off x="5764836" y="4894797"/>
            <a:ext cx="756920" cy="725805"/>
          </a:xfrm>
          <a:custGeom>
            <a:rect l="l" t="t" r="r" b="b"/>
            <a:pathLst>
              <a:path w="756920" h="725804">
                <a:moveTo>
                  <a:pt x="756843" y="0"/>
                </a:moveTo>
                <a:lnTo>
                  <a:pt x="0" y="725779"/>
                </a:lnTo>
                <a:lnTo>
                  <a:pt x="8496" y="725779"/>
                </a:lnTo>
                <a:lnTo>
                  <a:pt x="756843" y="8140"/>
                </a:lnTo>
                <a:lnTo>
                  <a:pt x="756843" y="0"/>
                </a:lnTo>
                <a:close/>
              </a:path>
            </a:pathLst>
          </a:custGeom>
          <a:solidFill>
            <a:srgbClr val="616161"/>
          </a:solidFill>
        </p:spPr>
        <p:txBody>
          <a:bodyPr wrap="square" lIns="0" tIns="0" rIns="0" bIns="0" rtlCol="0"/>
          <a:lstStyle/>
          <a:p/>
        </p:txBody>
      </p:sp>
      <p:sp>
        <p:nvSpPr>
          <p:cNvPr id="57" name="object 57"/>
          <p:cNvSpPr/>
          <p:nvPr/>
        </p:nvSpPr>
        <p:spPr>
          <a:xfrm>
            <a:off x="5854853" y="4981130"/>
            <a:ext cx="667385" cy="639445"/>
          </a:xfrm>
          <a:custGeom>
            <a:rect l="l" t="t" r="r" b="b"/>
            <a:pathLst>
              <a:path w="667384" h="639445">
                <a:moveTo>
                  <a:pt x="666826" y="0"/>
                </a:moveTo>
                <a:lnTo>
                  <a:pt x="0" y="639444"/>
                </a:lnTo>
                <a:lnTo>
                  <a:pt x="8483" y="639444"/>
                </a:lnTo>
                <a:lnTo>
                  <a:pt x="666826" y="8140"/>
                </a:lnTo>
                <a:lnTo>
                  <a:pt x="666826" y="0"/>
                </a:lnTo>
                <a:close/>
              </a:path>
            </a:pathLst>
          </a:custGeom>
          <a:solidFill>
            <a:srgbClr val="616161"/>
          </a:solidFill>
        </p:spPr>
        <p:txBody>
          <a:bodyPr wrap="square" lIns="0" tIns="0" rIns="0" bIns="0" rtlCol="0"/>
          <a:lstStyle/>
          <a:p/>
        </p:txBody>
      </p:sp>
      <p:sp>
        <p:nvSpPr>
          <p:cNvPr id="58" name="object 58"/>
          <p:cNvSpPr/>
          <p:nvPr/>
        </p:nvSpPr>
        <p:spPr>
          <a:xfrm>
            <a:off x="7202233" y="521996"/>
            <a:ext cx="1079025" cy="332434"/>
          </a:xfrm>
          <a:prstGeom prst="rect">
            <a:avLst/>
          </a:prstGeom>
          <a:blipFill>
            <a:blip r:embed="rId7"/>
            <a:stretch>
              <a:fillRect/>
            </a:stretch>
          </a:blipFill>
        </p:spPr>
        <p:txBody>
          <a:bodyPr wrap="square" lIns="0" tIns="0" rIns="0" bIns="0" rtlCol="0"/>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p:nvPr/>
        </p:nvSpPr>
        <p:spPr>
          <a:xfrm>
            <a:off x="806907" y="1204594"/>
            <a:ext cx="602253" cy="608643"/>
          </a:xfrm>
          <a:prstGeom prst="rect">
            <a:avLst/>
          </a:prstGeom>
          <a:blipFill>
            <a:blip r:embed="rId2"/>
            <a:stretch>
              <a:fillRect/>
            </a:stretch>
          </a:blipFill>
        </p:spPr>
        <p:txBody>
          <a:bodyPr wrap="square" lIns="0" tIns="0" rIns="0" bIns="0" rtlCol="0"/>
          <a:lstStyle/>
          <a:p/>
        </p:txBody>
      </p:sp>
      <p:sp>
        <p:nvSpPr>
          <p:cNvPr id="3" name="object 3"/>
          <p:cNvSpPr txBox="1"/>
          <p:nvPr/>
        </p:nvSpPr>
        <p:spPr>
          <a:xfrm>
            <a:off x="808950" y="668059"/>
            <a:ext cx="1549400" cy="147320"/>
          </a:xfrm>
          <a:prstGeom prst="rect">
            <a:avLst/>
          </a:prstGeom>
        </p:spPr>
        <p:txBody>
          <a:bodyPr vert="horz" wrap="square" lIns="0" tIns="12700" rIns="0" bIns="0" rtlCol="0">
            <a:spAutoFit/>
          </a:bodyPr>
          <a:lstStyle/>
          <a:p>
            <a:pPr marL="12700">
              <a:lnSpc>
                <a:spcPct val="100000"/>
              </a:lnSpc>
              <a:spcBef>
                <a:spcPts val="100"/>
              </a:spcBef>
            </a:pPr>
            <a:r>
              <a:rPr sz="800" u="heavy">
                <a:solidFill>
                  <a:srgbClr val="FF724F"/>
                </a:solidFill>
                <a:uFill>
                  <a:solidFill>
                    <a:srgbClr val="FF724F"/>
                  </a:solidFill>
                </a:uFill>
                <a:latin typeface="宋体"/>
                <a:cs typeface="宋体"/>
              </a:rPr>
              <a:t>医疗</a:t>
            </a:r>
            <a:r>
              <a:rPr sz="800">
                <a:solidFill>
                  <a:srgbClr val="FF724F"/>
                </a:solidFill>
                <a:latin typeface="宋体"/>
                <a:cs typeface="宋体"/>
              </a:rPr>
              <a:t>营销数字化系列白皮书总策划</a:t>
            </a:r>
            <a:endParaRPr sz="800">
              <a:latin typeface="宋体"/>
              <a:cs typeface="宋体"/>
            </a:endParaRPr>
          </a:p>
        </p:txBody>
      </p:sp>
      <p:sp>
        <p:nvSpPr>
          <p:cNvPr id="4" name="object 4"/>
          <p:cNvSpPr txBox="1"/>
          <p:nvPr/>
        </p:nvSpPr>
        <p:spPr>
          <a:xfrm>
            <a:off x="790100" y="2363804"/>
            <a:ext cx="4552950" cy="147320"/>
          </a:xfrm>
          <a:prstGeom prst="rect">
            <a:avLst/>
          </a:prstGeom>
        </p:spPr>
        <p:txBody>
          <a:bodyPr vert="horz" wrap="square" lIns="0" tIns="12700" rIns="0" bIns="0" rtlCol="0">
            <a:spAutoFit/>
          </a:bodyPr>
          <a:lstStyle/>
          <a:p>
            <a:pPr marL="12700">
              <a:lnSpc>
                <a:spcPct val="100000"/>
              </a:lnSpc>
              <a:spcBef>
                <a:spcPts val="100"/>
              </a:spcBef>
            </a:pPr>
            <a:r>
              <a:rPr sz="800" spc="15">
                <a:solidFill>
                  <a:srgbClr val="616161"/>
                </a:solidFill>
                <a:latin typeface="宋体"/>
                <a:cs typeface="宋体"/>
              </a:rPr>
              <a:t>产品生命周期管理等有着丰富的经</a:t>
            </a:r>
            <a:r>
              <a:rPr sz="800">
                <a:solidFill>
                  <a:srgbClr val="616161"/>
                </a:solidFill>
                <a:latin typeface="宋体"/>
                <a:cs typeface="宋体"/>
              </a:rPr>
              <a:t>验</a:t>
            </a:r>
            <a:r>
              <a:rPr sz="800" spc="15">
                <a:solidFill>
                  <a:srgbClr val="616161"/>
                </a:solidFill>
                <a:latin typeface="宋体"/>
                <a:cs typeface="宋体"/>
              </a:rPr>
              <a:t>。先后在美国礼</a:t>
            </a:r>
            <a:r>
              <a:rPr sz="800">
                <a:solidFill>
                  <a:srgbClr val="616161"/>
                </a:solidFill>
                <a:latin typeface="宋体"/>
                <a:cs typeface="宋体"/>
              </a:rPr>
              <a:t>来</a:t>
            </a:r>
            <a:r>
              <a:rPr sz="800" spc="15">
                <a:solidFill>
                  <a:srgbClr val="616161"/>
                </a:solidFill>
                <a:latin typeface="宋体"/>
                <a:cs typeface="宋体"/>
              </a:rPr>
              <a:t>，西安杨</a:t>
            </a:r>
            <a:r>
              <a:rPr sz="800">
                <a:solidFill>
                  <a:srgbClr val="616161"/>
                </a:solidFill>
                <a:latin typeface="宋体"/>
                <a:cs typeface="宋体"/>
              </a:rPr>
              <a:t>森</a:t>
            </a:r>
            <a:r>
              <a:rPr sz="800" spc="15">
                <a:solidFill>
                  <a:srgbClr val="616161"/>
                </a:solidFill>
                <a:latin typeface="宋体"/>
                <a:cs typeface="宋体"/>
              </a:rPr>
              <a:t>，阿斯利</a:t>
            </a:r>
            <a:r>
              <a:rPr sz="800">
                <a:solidFill>
                  <a:srgbClr val="616161"/>
                </a:solidFill>
                <a:latin typeface="宋体"/>
                <a:cs typeface="宋体"/>
              </a:rPr>
              <a:t>康，</a:t>
            </a:r>
            <a:r>
              <a:rPr sz="800" spc="135">
                <a:solidFill>
                  <a:srgbClr val="616161"/>
                </a:solidFill>
                <a:latin typeface="宋体"/>
                <a:cs typeface="宋体"/>
              </a:rPr>
              <a:t>G</a:t>
            </a:r>
            <a:r>
              <a:rPr sz="800" spc="60">
                <a:solidFill>
                  <a:srgbClr val="616161"/>
                </a:solidFill>
                <a:latin typeface="宋体"/>
                <a:cs typeface="宋体"/>
              </a:rPr>
              <a:t>S</a:t>
            </a:r>
            <a:r>
              <a:rPr sz="800" spc="95">
                <a:solidFill>
                  <a:srgbClr val="616161"/>
                </a:solidFill>
                <a:latin typeface="宋体"/>
                <a:cs typeface="宋体"/>
              </a:rPr>
              <a:t>K</a:t>
            </a:r>
            <a:r>
              <a:rPr sz="800" spc="15">
                <a:solidFill>
                  <a:srgbClr val="616161"/>
                </a:solidFill>
                <a:latin typeface="宋体"/>
                <a:cs typeface="宋体"/>
              </a:rPr>
              <a:t>，默沙</a:t>
            </a:r>
            <a:r>
              <a:rPr sz="800">
                <a:solidFill>
                  <a:srgbClr val="616161"/>
                </a:solidFill>
                <a:latin typeface="宋体"/>
                <a:cs typeface="宋体"/>
              </a:rPr>
              <a:t>东</a:t>
            </a:r>
            <a:r>
              <a:rPr sz="800" spc="15">
                <a:solidFill>
                  <a:srgbClr val="616161"/>
                </a:solidFill>
                <a:latin typeface="宋体"/>
                <a:cs typeface="宋体"/>
              </a:rPr>
              <a:t>，勃林</a:t>
            </a:r>
            <a:endParaRPr sz="800">
              <a:latin typeface="宋体"/>
              <a:cs typeface="宋体"/>
            </a:endParaRPr>
          </a:p>
        </p:txBody>
      </p:sp>
      <p:sp>
        <p:nvSpPr>
          <p:cNvPr id="5" name="object 5"/>
          <p:cNvSpPr txBox="1"/>
          <p:nvPr/>
        </p:nvSpPr>
        <p:spPr>
          <a:xfrm>
            <a:off x="790100" y="2541603"/>
            <a:ext cx="4551045" cy="147320"/>
          </a:xfrm>
          <a:prstGeom prst="rect">
            <a:avLst/>
          </a:prstGeom>
        </p:spPr>
        <p:txBody>
          <a:bodyPr vert="horz" wrap="square" lIns="0" tIns="12700" rIns="0" bIns="0" rtlCol="0">
            <a:spAutoFit/>
          </a:bodyPr>
          <a:lstStyle/>
          <a:p>
            <a:pPr marL="12700">
              <a:lnSpc>
                <a:spcPct val="100000"/>
              </a:lnSpc>
              <a:spcBef>
                <a:spcPts val="100"/>
              </a:spcBef>
            </a:pPr>
            <a:r>
              <a:rPr sz="800" spc="10">
                <a:solidFill>
                  <a:srgbClr val="616161"/>
                </a:solidFill>
                <a:latin typeface="宋体"/>
                <a:cs typeface="宋体"/>
              </a:rPr>
              <a:t>格殷格</a:t>
            </a:r>
            <a:r>
              <a:rPr sz="800">
                <a:solidFill>
                  <a:srgbClr val="616161"/>
                </a:solidFill>
                <a:latin typeface="宋体"/>
                <a:cs typeface="宋体"/>
              </a:rPr>
              <a:t>翰</a:t>
            </a:r>
            <a:r>
              <a:rPr sz="800" spc="10">
                <a:solidFill>
                  <a:srgbClr val="616161"/>
                </a:solidFill>
                <a:latin typeface="宋体"/>
                <a:cs typeface="宋体"/>
              </a:rPr>
              <a:t>，史赛克等公司任</a:t>
            </a:r>
            <a:r>
              <a:rPr sz="800">
                <a:solidFill>
                  <a:srgbClr val="616161"/>
                </a:solidFill>
                <a:latin typeface="宋体"/>
                <a:cs typeface="宋体"/>
              </a:rPr>
              <a:t>职</a:t>
            </a:r>
            <a:r>
              <a:rPr sz="800" spc="10">
                <a:solidFill>
                  <a:srgbClr val="616161"/>
                </a:solidFill>
                <a:latin typeface="宋体"/>
                <a:cs typeface="宋体"/>
              </a:rPr>
              <a:t>。熟悉呼</a:t>
            </a:r>
            <a:r>
              <a:rPr sz="800">
                <a:solidFill>
                  <a:srgbClr val="616161"/>
                </a:solidFill>
                <a:latin typeface="宋体"/>
                <a:cs typeface="宋体"/>
              </a:rPr>
              <a:t>吸</a:t>
            </a:r>
            <a:r>
              <a:rPr sz="800" spc="10">
                <a:solidFill>
                  <a:srgbClr val="616161"/>
                </a:solidFill>
                <a:latin typeface="宋体"/>
                <a:cs typeface="宋体"/>
              </a:rPr>
              <a:t>，心血</a:t>
            </a:r>
            <a:r>
              <a:rPr sz="800">
                <a:solidFill>
                  <a:srgbClr val="616161"/>
                </a:solidFill>
                <a:latin typeface="宋体"/>
                <a:cs typeface="宋体"/>
              </a:rPr>
              <a:t>管</a:t>
            </a:r>
            <a:r>
              <a:rPr sz="800" spc="10">
                <a:solidFill>
                  <a:srgbClr val="616161"/>
                </a:solidFill>
                <a:latin typeface="宋体"/>
                <a:cs typeface="宋体"/>
              </a:rPr>
              <a:t>，中枢神</a:t>
            </a:r>
            <a:r>
              <a:rPr sz="800">
                <a:solidFill>
                  <a:srgbClr val="616161"/>
                </a:solidFill>
                <a:latin typeface="宋体"/>
                <a:cs typeface="宋体"/>
              </a:rPr>
              <a:t>经</a:t>
            </a:r>
            <a:r>
              <a:rPr sz="800" spc="10">
                <a:solidFill>
                  <a:srgbClr val="616161"/>
                </a:solidFill>
                <a:latin typeface="宋体"/>
                <a:cs typeface="宋体"/>
              </a:rPr>
              <a:t>，糖尿</a:t>
            </a:r>
            <a:r>
              <a:rPr sz="800">
                <a:solidFill>
                  <a:srgbClr val="616161"/>
                </a:solidFill>
                <a:latin typeface="宋体"/>
                <a:cs typeface="宋体"/>
              </a:rPr>
              <a:t>病</a:t>
            </a:r>
            <a:r>
              <a:rPr sz="800" spc="10">
                <a:solidFill>
                  <a:srgbClr val="616161"/>
                </a:solidFill>
                <a:latin typeface="宋体"/>
                <a:cs typeface="宋体"/>
              </a:rPr>
              <a:t>，肿</a:t>
            </a:r>
            <a:r>
              <a:rPr sz="800">
                <a:solidFill>
                  <a:srgbClr val="616161"/>
                </a:solidFill>
                <a:latin typeface="宋体"/>
                <a:cs typeface="宋体"/>
              </a:rPr>
              <a:t>瘤</a:t>
            </a:r>
            <a:r>
              <a:rPr sz="800" spc="10">
                <a:solidFill>
                  <a:srgbClr val="616161"/>
                </a:solidFill>
                <a:latin typeface="宋体"/>
                <a:cs typeface="宋体"/>
              </a:rPr>
              <a:t>，女性健</a:t>
            </a:r>
            <a:r>
              <a:rPr sz="800" spc="-5">
                <a:solidFill>
                  <a:srgbClr val="616161"/>
                </a:solidFill>
                <a:latin typeface="宋体"/>
                <a:cs typeface="宋体"/>
              </a:rPr>
              <a:t>康</a:t>
            </a:r>
            <a:r>
              <a:rPr sz="800" spc="10">
                <a:solidFill>
                  <a:srgbClr val="616161"/>
                </a:solidFill>
                <a:latin typeface="宋体"/>
                <a:cs typeface="宋体"/>
              </a:rPr>
              <a:t>，疫苗等治</a:t>
            </a:r>
            <a:endParaRPr sz="800">
              <a:latin typeface="宋体"/>
              <a:cs typeface="宋体"/>
            </a:endParaRPr>
          </a:p>
        </p:txBody>
      </p:sp>
      <p:sp>
        <p:nvSpPr>
          <p:cNvPr id="6" name="object 6"/>
          <p:cNvSpPr txBox="1"/>
          <p:nvPr/>
        </p:nvSpPr>
        <p:spPr>
          <a:xfrm>
            <a:off x="790100" y="2663524"/>
            <a:ext cx="4601845" cy="558800"/>
          </a:xfrm>
          <a:prstGeom prst="rect">
            <a:avLst/>
          </a:prstGeom>
        </p:spPr>
        <p:txBody>
          <a:bodyPr vert="horz" wrap="square" lIns="0" tIns="12700" rIns="0" bIns="0" rtlCol="0">
            <a:spAutoFit/>
          </a:bodyPr>
          <a:lstStyle/>
          <a:p>
            <a:pPr marL="12700" marR="5080">
              <a:lnSpc>
                <a:spcPct val="145800"/>
              </a:lnSpc>
              <a:spcBef>
                <a:spcPts val="100"/>
              </a:spcBef>
            </a:pPr>
            <a:r>
              <a:rPr sz="800">
                <a:solidFill>
                  <a:srgbClr val="616161"/>
                </a:solidFill>
                <a:latin typeface="宋体"/>
                <a:cs typeface="宋体"/>
              </a:rPr>
              <a:t>疗领域</a:t>
            </a:r>
            <a:r>
              <a:rPr sz="800" spc="-165">
                <a:solidFill>
                  <a:srgbClr val="616161"/>
                </a:solidFill>
                <a:latin typeface="宋体"/>
                <a:cs typeface="宋体"/>
              </a:rPr>
              <a:t>。</a:t>
            </a:r>
            <a:r>
              <a:rPr sz="800">
                <a:solidFill>
                  <a:srgbClr val="616161"/>
                </a:solidFill>
                <a:latin typeface="宋体"/>
                <a:cs typeface="宋体"/>
              </a:rPr>
              <a:t>担任思齐圈首席讲师</a:t>
            </a:r>
            <a:r>
              <a:rPr sz="800" spc="-5">
                <a:solidFill>
                  <a:srgbClr val="616161"/>
                </a:solidFill>
                <a:latin typeface="宋体"/>
                <a:cs typeface="宋体"/>
              </a:rPr>
              <a:t>，Master-Land</a:t>
            </a:r>
            <a:r>
              <a:rPr sz="800" spc="-260">
                <a:solidFill>
                  <a:srgbClr val="616161"/>
                </a:solidFill>
                <a:latin typeface="宋体"/>
                <a:cs typeface="宋体"/>
              </a:rPr>
              <a:t> </a:t>
            </a:r>
            <a:r>
              <a:rPr sz="800">
                <a:solidFill>
                  <a:srgbClr val="616161"/>
                </a:solidFill>
                <a:latin typeface="宋体"/>
                <a:cs typeface="宋体"/>
              </a:rPr>
              <a:t>首席讲师</a:t>
            </a:r>
            <a:r>
              <a:rPr sz="800" spc="-165">
                <a:solidFill>
                  <a:srgbClr val="616161"/>
                </a:solidFill>
                <a:latin typeface="宋体"/>
                <a:cs typeface="宋体"/>
              </a:rPr>
              <a:t>、</a:t>
            </a:r>
            <a:r>
              <a:rPr sz="800">
                <a:solidFill>
                  <a:srgbClr val="616161"/>
                </a:solidFill>
                <a:latin typeface="宋体"/>
                <a:cs typeface="宋体"/>
              </a:rPr>
              <a:t>交大安泰</a:t>
            </a:r>
            <a:r>
              <a:rPr sz="800" spc="-254">
                <a:solidFill>
                  <a:srgbClr val="616161"/>
                </a:solidFill>
                <a:latin typeface="宋体"/>
                <a:cs typeface="宋体"/>
              </a:rPr>
              <a:t> </a:t>
            </a:r>
            <a:r>
              <a:rPr sz="800" spc="114">
                <a:solidFill>
                  <a:srgbClr val="616161"/>
                </a:solidFill>
                <a:latin typeface="宋体"/>
                <a:cs typeface="宋体"/>
              </a:rPr>
              <a:t>EMBA</a:t>
            </a:r>
            <a:r>
              <a:rPr sz="800" spc="-260">
                <a:solidFill>
                  <a:srgbClr val="616161"/>
                </a:solidFill>
                <a:latin typeface="宋体"/>
                <a:cs typeface="宋体"/>
              </a:rPr>
              <a:t> </a:t>
            </a:r>
            <a:r>
              <a:rPr sz="800">
                <a:solidFill>
                  <a:srgbClr val="616161"/>
                </a:solidFill>
                <a:latin typeface="宋体"/>
                <a:cs typeface="宋体"/>
              </a:rPr>
              <a:t>校友会特邀讲师</a:t>
            </a:r>
            <a:r>
              <a:rPr sz="800" spc="-165">
                <a:solidFill>
                  <a:srgbClr val="616161"/>
                </a:solidFill>
                <a:latin typeface="宋体"/>
                <a:cs typeface="宋体"/>
              </a:rPr>
              <a:t>、</a:t>
            </a:r>
            <a:r>
              <a:rPr sz="800">
                <a:solidFill>
                  <a:srgbClr val="616161"/>
                </a:solidFill>
                <a:latin typeface="宋体"/>
                <a:cs typeface="宋体"/>
              </a:rPr>
              <a:t>中睿商学院</a:t>
            </a:r>
            <a:r>
              <a:rPr sz="800" spc="-254">
                <a:solidFill>
                  <a:srgbClr val="616161"/>
                </a:solidFill>
                <a:latin typeface="宋体"/>
                <a:cs typeface="宋体"/>
              </a:rPr>
              <a:t> </a:t>
            </a:r>
            <a:r>
              <a:rPr sz="800" spc="-135">
                <a:solidFill>
                  <a:srgbClr val="616161"/>
                </a:solidFill>
                <a:latin typeface="宋体"/>
                <a:cs typeface="宋体"/>
              </a:rPr>
              <a:t>-  </a:t>
            </a:r>
            <a:r>
              <a:rPr sz="800">
                <a:solidFill>
                  <a:srgbClr val="616161"/>
                </a:solidFill>
                <a:latin typeface="宋体"/>
                <a:cs typeface="宋体"/>
              </a:rPr>
              <a:t>人</a:t>
            </a:r>
            <a:r>
              <a:rPr sz="800" spc="150">
                <a:solidFill>
                  <a:srgbClr val="616161"/>
                </a:solidFill>
                <a:latin typeface="宋体"/>
                <a:cs typeface="宋体"/>
              </a:rPr>
              <a:t>大</a:t>
            </a:r>
            <a:r>
              <a:rPr sz="800" spc="114">
                <a:solidFill>
                  <a:srgbClr val="616161"/>
                </a:solidFill>
                <a:latin typeface="宋体"/>
                <a:cs typeface="宋体"/>
              </a:rPr>
              <a:t>EMBA</a:t>
            </a:r>
            <a:r>
              <a:rPr sz="800" spc="-305">
                <a:solidFill>
                  <a:srgbClr val="616161"/>
                </a:solidFill>
                <a:latin typeface="宋体"/>
                <a:cs typeface="宋体"/>
              </a:rPr>
              <a:t> </a:t>
            </a:r>
            <a:r>
              <a:rPr sz="800">
                <a:solidFill>
                  <a:srgbClr val="616161"/>
                </a:solidFill>
                <a:latin typeface="宋体"/>
                <a:cs typeface="宋体"/>
              </a:rPr>
              <a:t>特邀讲师</a:t>
            </a:r>
            <a:r>
              <a:rPr sz="800" spc="-195">
                <a:solidFill>
                  <a:srgbClr val="616161"/>
                </a:solidFill>
                <a:latin typeface="宋体"/>
                <a:cs typeface="宋体"/>
              </a:rPr>
              <a:t>、</a:t>
            </a:r>
            <a:r>
              <a:rPr sz="800">
                <a:solidFill>
                  <a:srgbClr val="616161"/>
                </a:solidFill>
                <a:latin typeface="宋体"/>
                <a:cs typeface="宋体"/>
              </a:rPr>
              <a:t>凯</a:t>
            </a:r>
            <a:r>
              <a:rPr sz="800" spc="-195">
                <a:solidFill>
                  <a:srgbClr val="616161"/>
                </a:solidFill>
                <a:latin typeface="宋体"/>
                <a:cs typeface="宋体"/>
              </a:rPr>
              <a:t>度</a:t>
            </a:r>
            <a:r>
              <a:rPr sz="800" spc="-25">
                <a:solidFill>
                  <a:srgbClr val="616161"/>
                </a:solidFill>
                <a:latin typeface="宋体"/>
                <a:cs typeface="宋体"/>
              </a:rPr>
              <a:t>（Kantar）</a:t>
            </a:r>
            <a:r>
              <a:rPr sz="800">
                <a:solidFill>
                  <a:srgbClr val="616161"/>
                </a:solidFill>
                <a:latin typeface="宋体"/>
                <a:cs typeface="宋体"/>
              </a:rPr>
              <a:t>咨询公司医疗行业咨询顾问</a:t>
            </a:r>
            <a:r>
              <a:rPr sz="800" spc="-195">
                <a:solidFill>
                  <a:srgbClr val="616161"/>
                </a:solidFill>
                <a:latin typeface="宋体"/>
                <a:cs typeface="宋体"/>
              </a:rPr>
              <a:t>、</a:t>
            </a:r>
            <a:r>
              <a:rPr sz="800">
                <a:solidFill>
                  <a:srgbClr val="616161"/>
                </a:solidFill>
                <a:latin typeface="宋体"/>
                <a:cs typeface="宋体"/>
              </a:rPr>
              <a:t>迈哲华咨询公司医疗行业咨询顾问、 传世智慧</a:t>
            </a:r>
            <a:r>
              <a:rPr sz="800" spc="-204">
                <a:solidFill>
                  <a:srgbClr val="616161"/>
                </a:solidFill>
                <a:latin typeface="宋体"/>
                <a:cs typeface="宋体"/>
              </a:rPr>
              <a:t> </a:t>
            </a:r>
            <a:r>
              <a:rPr sz="800" spc="-85">
                <a:solidFill>
                  <a:srgbClr val="616161"/>
                </a:solidFill>
                <a:latin typeface="宋体"/>
                <a:cs typeface="宋体"/>
              </a:rPr>
              <a:t>/</a:t>
            </a:r>
            <a:r>
              <a:rPr sz="800" spc="-200">
                <a:solidFill>
                  <a:srgbClr val="616161"/>
                </a:solidFill>
                <a:latin typeface="宋体"/>
                <a:cs typeface="宋体"/>
              </a:rPr>
              <a:t> </a:t>
            </a:r>
            <a:r>
              <a:rPr sz="800">
                <a:solidFill>
                  <a:srgbClr val="616161"/>
                </a:solidFill>
                <a:latin typeface="宋体"/>
                <a:cs typeface="宋体"/>
              </a:rPr>
              <a:t>传世智库医疗行业咨询顾问。</a:t>
            </a:r>
            <a:endParaRPr sz="800">
              <a:latin typeface="宋体"/>
              <a:cs typeface="宋体"/>
            </a:endParaRPr>
          </a:p>
        </p:txBody>
      </p:sp>
      <p:sp>
        <p:nvSpPr>
          <p:cNvPr id="7" name="object 7"/>
          <p:cNvSpPr txBox="1"/>
          <p:nvPr/>
        </p:nvSpPr>
        <p:spPr>
          <a:xfrm>
            <a:off x="1564088" y="1452655"/>
            <a:ext cx="939800" cy="357505"/>
          </a:xfrm>
          <a:prstGeom prst="rect">
            <a:avLst/>
          </a:prstGeom>
        </p:spPr>
        <p:txBody>
          <a:bodyPr vert="horz" wrap="square" lIns="0" tIns="12700" rIns="0" bIns="0" rtlCol="0">
            <a:spAutoFit/>
          </a:bodyPr>
          <a:lstStyle/>
          <a:p>
            <a:pPr marL="12700">
              <a:lnSpc>
                <a:spcPct val="100000"/>
              </a:lnSpc>
              <a:spcBef>
                <a:spcPts val="100"/>
              </a:spcBef>
            </a:pPr>
            <a:r>
              <a:rPr sz="800">
                <a:solidFill>
                  <a:srgbClr val="616161"/>
                </a:solidFill>
                <a:latin typeface="宋体"/>
                <a:cs typeface="宋体"/>
              </a:rPr>
              <a:t>张</a:t>
            </a:r>
            <a:r>
              <a:rPr sz="800" spc="-225">
                <a:solidFill>
                  <a:srgbClr val="616161"/>
                </a:solidFill>
                <a:latin typeface="宋体"/>
                <a:cs typeface="宋体"/>
              </a:rPr>
              <a:t> </a:t>
            </a:r>
            <a:r>
              <a:rPr sz="800">
                <a:solidFill>
                  <a:srgbClr val="616161"/>
                </a:solidFill>
                <a:latin typeface="宋体"/>
                <a:cs typeface="宋体"/>
              </a:rPr>
              <a:t>蕊</a:t>
            </a:r>
            <a:endParaRPr sz="800">
              <a:latin typeface="宋体"/>
              <a:cs typeface="宋体"/>
            </a:endParaRPr>
          </a:p>
          <a:p>
            <a:pPr marL="12700">
              <a:lnSpc>
                <a:spcPct val="100000"/>
              </a:lnSpc>
              <a:spcBef>
                <a:spcPts val="690"/>
              </a:spcBef>
            </a:pPr>
            <a:r>
              <a:rPr sz="800">
                <a:solidFill>
                  <a:srgbClr val="616161"/>
                </a:solidFill>
                <a:latin typeface="宋体"/>
                <a:cs typeface="宋体"/>
              </a:rPr>
              <a:t>医疗数字化营销专家</a:t>
            </a:r>
            <a:endParaRPr sz="800">
              <a:latin typeface="宋体"/>
              <a:cs typeface="宋体"/>
            </a:endParaRPr>
          </a:p>
        </p:txBody>
      </p:sp>
      <p:sp>
        <p:nvSpPr>
          <p:cNvPr id="8" name="object 8"/>
          <p:cNvSpPr/>
          <p:nvPr/>
        </p:nvSpPr>
        <p:spPr>
          <a:xfrm>
            <a:off x="5621997" y="0"/>
            <a:ext cx="3738245" cy="5760085"/>
          </a:xfrm>
          <a:custGeom>
            <a:rect l="l" t="t" r="r" b="b"/>
            <a:pathLst>
              <a:path w="3738245" h="5760085">
                <a:moveTo>
                  <a:pt x="0" y="0"/>
                </a:moveTo>
                <a:lnTo>
                  <a:pt x="3738003" y="0"/>
                </a:lnTo>
                <a:lnTo>
                  <a:pt x="3738003" y="5759996"/>
                </a:lnTo>
                <a:lnTo>
                  <a:pt x="0" y="5759996"/>
                </a:lnTo>
                <a:lnTo>
                  <a:pt x="0" y="0"/>
                </a:lnTo>
                <a:close/>
              </a:path>
            </a:pathLst>
          </a:custGeom>
          <a:solidFill>
            <a:srgbClr val="EFF4F9">
              <a:alpha val="71998"/>
            </a:srgbClr>
          </a:solidFill>
        </p:spPr>
        <p:txBody>
          <a:bodyPr wrap="square" lIns="0" tIns="0" rIns="0" bIns="0" rtlCol="0"/>
          <a:lstStyle/>
          <a:p/>
        </p:txBody>
      </p:sp>
      <p:sp>
        <p:nvSpPr>
          <p:cNvPr id="9" name="object 9"/>
          <p:cNvSpPr txBox="1"/>
          <p:nvPr/>
        </p:nvSpPr>
        <p:spPr>
          <a:xfrm>
            <a:off x="5898501" y="668059"/>
            <a:ext cx="635000" cy="147320"/>
          </a:xfrm>
          <a:prstGeom prst="rect">
            <a:avLst/>
          </a:prstGeom>
        </p:spPr>
        <p:txBody>
          <a:bodyPr vert="horz" wrap="square" lIns="0" tIns="12700" rIns="0" bIns="0" rtlCol="0">
            <a:spAutoFit/>
          </a:bodyPr>
          <a:lstStyle/>
          <a:p>
            <a:pPr marL="12700">
              <a:lnSpc>
                <a:spcPct val="100000"/>
              </a:lnSpc>
              <a:spcBef>
                <a:spcPts val="100"/>
              </a:spcBef>
            </a:pPr>
            <a:r>
              <a:rPr sz="800" u="heavy">
                <a:solidFill>
                  <a:srgbClr val="FF724F"/>
                </a:solidFill>
                <a:uFill>
                  <a:solidFill>
                    <a:srgbClr val="FF724F"/>
                  </a:solidFill>
                </a:uFill>
                <a:latin typeface="宋体"/>
                <a:cs typeface="宋体"/>
              </a:rPr>
              <a:t>主创</a:t>
            </a:r>
            <a:r>
              <a:rPr sz="800">
                <a:solidFill>
                  <a:srgbClr val="FF724F"/>
                </a:solidFill>
                <a:latin typeface="宋体"/>
                <a:cs typeface="宋体"/>
              </a:rPr>
              <a:t>团队介绍</a:t>
            </a:r>
            <a:endParaRPr sz="800">
              <a:latin typeface="宋体"/>
              <a:cs typeface="宋体"/>
            </a:endParaRPr>
          </a:p>
        </p:txBody>
      </p:sp>
      <p:sp>
        <p:nvSpPr>
          <p:cNvPr id="10" name="object 10"/>
          <p:cNvSpPr txBox="1"/>
          <p:nvPr/>
        </p:nvSpPr>
        <p:spPr>
          <a:xfrm>
            <a:off x="5898499" y="1179704"/>
            <a:ext cx="533400" cy="147320"/>
          </a:xfrm>
          <a:prstGeom prst="rect">
            <a:avLst/>
          </a:prstGeom>
        </p:spPr>
        <p:txBody>
          <a:bodyPr vert="horz" wrap="square" lIns="0" tIns="12700" rIns="0" bIns="0" rtlCol="0">
            <a:spAutoFit/>
          </a:bodyPr>
          <a:lstStyle/>
          <a:p>
            <a:pPr marL="12700">
              <a:lnSpc>
                <a:spcPct val="100000"/>
              </a:lnSpc>
              <a:spcBef>
                <a:spcPts val="100"/>
              </a:spcBef>
            </a:pPr>
            <a:r>
              <a:rPr sz="800">
                <a:solidFill>
                  <a:srgbClr val="616161"/>
                </a:solidFill>
                <a:latin typeface="宋体"/>
                <a:cs typeface="宋体"/>
              </a:rPr>
              <a:t>出品机构：</a:t>
            </a:r>
            <a:endParaRPr sz="800">
              <a:latin typeface="宋体"/>
              <a:cs typeface="宋体"/>
            </a:endParaRPr>
          </a:p>
        </p:txBody>
      </p:sp>
      <p:sp>
        <p:nvSpPr>
          <p:cNvPr id="11" name="object 11"/>
          <p:cNvSpPr txBox="1"/>
          <p:nvPr/>
        </p:nvSpPr>
        <p:spPr>
          <a:xfrm>
            <a:off x="5898499" y="1363803"/>
            <a:ext cx="1955800" cy="515620"/>
          </a:xfrm>
          <a:prstGeom prst="rect">
            <a:avLst/>
          </a:prstGeom>
        </p:spPr>
        <p:txBody>
          <a:bodyPr vert="horz" wrap="square" lIns="0" tIns="12700" rIns="0" bIns="0" rtlCol="0">
            <a:spAutoFit/>
          </a:bodyPr>
          <a:lstStyle/>
          <a:p>
            <a:pPr marL="12700">
              <a:lnSpc>
                <a:spcPct val="100000"/>
              </a:lnSpc>
              <a:spcBef>
                <a:spcPts val="100"/>
              </a:spcBef>
            </a:pPr>
            <a:r>
              <a:rPr sz="800">
                <a:solidFill>
                  <a:srgbClr val="616161"/>
                </a:solidFill>
                <a:latin typeface="宋体"/>
                <a:cs typeface="宋体"/>
              </a:rPr>
              <a:t>致趣百川、上海九日蕊致管理咨询有限公司</a:t>
            </a:r>
            <a:endParaRPr sz="800">
              <a:latin typeface="宋体"/>
              <a:cs typeface="宋体"/>
            </a:endParaRPr>
          </a:p>
          <a:p>
            <a:pPr marL="12700">
              <a:lnSpc>
                <a:spcPct val="100000"/>
              </a:lnSpc>
              <a:spcBef>
                <a:spcPts val="1940"/>
              </a:spcBef>
            </a:pPr>
            <a:r>
              <a:rPr sz="800">
                <a:solidFill>
                  <a:srgbClr val="616161"/>
                </a:solidFill>
                <a:latin typeface="宋体"/>
                <a:cs typeface="宋体"/>
              </a:rPr>
              <a:t>总策划：</a:t>
            </a:r>
            <a:endParaRPr sz="800">
              <a:latin typeface="宋体"/>
              <a:cs typeface="宋体"/>
            </a:endParaRPr>
          </a:p>
        </p:txBody>
      </p:sp>
      <p:sp>
        <p:nvSpPr>
          <p:cNvPr id="12" name="object 12"/>
          <p:cNvSpPr txBox="1"/>
          <p:nvPr/>
        </p:nvSpPr>
        <p:spPr>
          <a:xfrm>
            <a:off x="764700" y="1952324"/>
            <a:ext cx="5387975" cy="381000"/>
          </a:xfrm>
          <a:prstGeom prst="rect">
            <a:avLst/>
          </a:prstGeom>
        </p:spPr>
        <p:txBody>
          <a:bodyPr vert="horz" wrap="square" lIns="0" tIns="12700" rIns="0" bIns="0" rtlCol="0">
            <a:spAutoFit/>
          </a:bodyPr>
          <a:lstStyle/>
          <a:p>
            <a:pPr marL="38100" marR="30480">
              <a:lnSpc>
                <a:spcPct val="145800"/>
              </a:lnSpc>
              <a:spcBef>
                <a:spcPts val="100"/>
              </a:spcBef>
              <a:tabLst>
                <a:tab pos="5146040"/>
              </a:tabLst>
            </a:pPr>
            <a:r>
              <a:rPr sz="800">
                <a:solidFill>
                  <a:srgbClr val="616161"/>
                </a:solidFill>
                <a:latin typeface="宋体"/>
                <a:cs typeface="宋体"/>
              </a:rPr>
              <a:t>上海交通大学生物技术学士</a:t>
            </a:r>
            <a:r>
              <a:rPr sz="800" spc="-10">
                <a:solidFill>
                  <a:srgbClr val="616161"/>
                </a:solidFill>
                <a:latin typeface="宋体"/>
                <a:cs typeface="宋体"/>
              </a:rPr>
              <a:t>，</a:t>
            </a:r>
            <a:r>
              <a:rPr sz="800">
                <a:solidFill>
                  <a:srgbClr val="616161"/>
                </a:solidFill>
                <a:latin typeface="宋体"/>
                <a:cs typeface="宋体"/>
              </a:rPr>
              <a:t>上海交通大学安泰管理学院管理学硕士</a:t>
            </a:r>
            <a:r>
              <a:rPr sz="800" spc="-10">
                <a:solidFill>
                  <a:srgbClr val="616161"/>
                </a:solidFill>
                <a:latin typeface="宋体"/>
                <a:cs typeface="宋体"/>
              </a:rPr>
              <a:t>。</a:t>
            </a:r>
            <a:r>
              <a:rPr sz="800">
                <a:solidFill>
                  <a:srgbClr val="616161"/>
                </a:solidFill>
                <a:latin typeface="宋体"/>
                <a:cs typeface="宋体"/>
              </a:rPr>
              <a:t>在外企医药行业拥有</a:t>
            </a:r>
            <a:r>
              <a:rPr sz="800" spc="-204">
                <a:solidFill>
                  <a:srgbClr val="616161"/>
                </a:solidFill>
                <a:latin typeface="宋体"/>
                <a:cs typeface="宋体"/>
              </a:rPr>
              <a:t> </a:t>
            </a:r>
            <a:r>
              <a:rPr sz="800" spc="25">
                <a:solidFill>
                  <a:srgbClr val="616161"/>
                </a:solidFill>
                <a:latin typeface="宋体"/>
                <a:cs typeface="宋体"/>
              </a:rPr>
              <a:t>15</a:t>
            </a:r>
            <a:r>
              <a:rPr sz="800" spc="-204">
                <a:solidFill>
                  <a:srgbClr val="616161"/>
                </a:solidFill>
                <a:latin typeface="宋体"/>
                <a:cs typeface="宋体"/>
              </a:rPr>
              <a:t> </a:t>
            </a:r>
            <a:r>
              <a:rPr sz="800">
                <a:solidFill>
                  <a:srgbClr val="616161"/>
                </a:solidFill>
                <a:latin typeface="宋体"/>
                <a:cs typeface="宋体"/>
              </a:rPr>
              <a:t>年的工	</a:t>
            </a:r>
            <a:r>
              <a:rPr sz="1200" baseline="48611">
                <a:solidFill>
                  <a:srgbClr val="616161"/>
                </a:solidFill>
                <a:latin typeface="宋体"/>
                <a:cs typeface="宋体"/>
              </a:rPr>
              <a:t>张蕊 </a:t>
            </a:r>
            <a:r>
              <a:rPr sz="800">
                <a:solidFill>
                  <a:srgbClr val="616161"/>
                </a:solidFill>
                <a:latin typeface="宋体"/>
                <a:cs typeface="宋体"/>
              </a:rPr>
              <a:t>作经验包括产品管理</a:t>
            </a:r>
            <a:r>
              <a:rPr sz="800" spc="-95">
                <a:solidFill>
                  <a:srgbClr val="616161"/>
                </a:solidFill>
                <a:latin typeface="宋体"/>
                <a:cs typeface="宋体"/>
              </a:rPr>
              <a:t>、</a:t>
            </a:r>
            <a:r>
              <a:rPr sz="800">
                <a:solidFill>
                  <a:srgbClr val="616161"/>
                </a:solidFill>
                <a:latin typeface="宋体"/>
                <a:cs typeface="宋体"/>
              </a:rPr>
              <a:t>一线销售和人员管理</a:t>
            </a:r>
            <a:r>
              <a:rPr sz="800" spc="-95">
                <a:solidFill>
                  <a:srgbClr val="616161"/>
                </a:solidFill>
                <a:latin typeface="宋体"/>
                <a:cs typeface="宋体"/>
              </a:rPr>
              <a:t>。</a:t>
            </a:r>
            <a:r>
              <a:rPr sz="800" spc="25">
                <a:solidFill>
                  <a:srgbClr val="616161"/>
                </a:solidFill>
                <a:latin typeface="宋体"/>
                <a:cs typeface="宋体"/>
              </a:rPr>
              <a:t>10</a:t>
            </a:r>
            <a:r>
              <a:rPr sz="800" spc="-229">
                <a:solidFill>
                  <a:srgbClr val="616161"/>
                </a:solidFill>
                <a:latin typeface="宋体"/>
                <a:cs typeface="宋体"/>
              </a:rPr>
              <a:t> </a:t>
            </a:r>
            <a:r>
              <a:rPr sz="800">
                <a:solidFill>
                  <a:srgbClr val="616161"/>
                </a:solidFill>
                <a:latin typeface="宋体"/>
                <a:cs typeface="宋体"/>
              </a:rPr>
              <a:t>年以上市场部工作经验</a:t>
            </a:r>
            <a:r>
              <a:rPr sz="800" spc="-95">
                <a:solidFill>
                  <a:srgbClr val="616161"/>
                </a:solidFill>
                <a:latin typeface="宋体"/>
                <a:cs typeface="宋体"/>
              </a:rPr>
              <a:t>，</a:t>
            </a:r>
            <a:r>
              <a:rPr sz="800">
                <a:solidFill>
                  <a:srgbClr val="616161"/>
                </a:solidFill>
                <a:latin typeface="宋体"/>
                <a:cs typeface="宋体"/>
              </a:rPr>
              <a:t>对于市场策略</a:t>
            </a:r>
            <a:r>
              <a:rPr sz="800" spc="-95">
                <a:solidFill>
                  <a:srgbClr val="616161"/>
                </a:solidFill>
                <a:latin typeface="宋体"/>
                <a:cs typeface="宋体"/>
              </a:rPr>
              <a:t>、</a:t>
            </a:r>
            <a:r>
              <a:rPr sz="800">
                <a:solidFill>
                  <a:srgbClr val="616161"/>
                </a:solidFill>
                <a:latin typeface="宋体"/>
                <a:cs typeface="宋体"/>
              </a:rPr>
              <a:t>新产品</a:t>
            </a:r>
            <a:r>
              <a:rPr sz="800" spc="-229">
                <a:solidFill>
                  <a:srgbClr val="616161"/>
                </a:solidFill>
                <a:latin typeface="宋体"/>
                <a:cs typeface="宋体"/>
              </a:rPr>
              <a:t> </a:t>
            </a:r>
            <a:r>
              <a:rPr sz="800">
                <a:solidFill>
                  <a:srgbClr val="616161"/>
                </a:solidFill>
                <a:latin typeface="宋体"/>
                <a:cs typeface="宋体"/>
              </a:rPr>
              <a:t>上市、</a:t>
            </a:r>
            <a:endParaRPr sz="800">
              <a:latin typeface="宋体"/>
              <a:cs typeface="宋体"/>
            </a:endParaRPr>
          </a:p>
        </p:txBody>
      </p:sp>
      <p:sp>
        <p:nvSpPr>
          <p:cNvPr id="13" name="object 13"/>
          <p:cNvSpPr txBox="1"/>
          <p:nvPr/>
        </p:nvSpPr>
        <p:spPr>
          <a:xfrm>
            <a:off x="5898499" y="2284502"/>
            <a:ext cx="533400" cy="147320"/>
          </a:xfrm>
          <a:prstGeom prst="rect">
            <a:avLst/>
          </a:prstGeom>
        </p:spPr>
        <p:txBody>
          <a:bodyPr vert="horz" wrap="square" lIns="0" tIns="12700" rIns="0" bIns="0" rtlCol="0">
            <a:spAutoFit/>
          </a:bodyPr>
          <a:lstStyle/>
          <a:p>
            <a:pPr marL="12700">
              <a:lnSpc>
                <a:spcPct val="100000"/>
              </a:lnSpc>
              <a:spcBef>
                <a:spcPts val="100"/>
              </a:spcBef>
            </a:pPr>
            <a:r>
              <a:rPr sz="800">
                <a:solidFill>
                  <a:srgbClr val="616161"/>
                </a:solidFill>
                <a:latin typeface="宋体"/>
                <a:cs typeface="宋体"/>
              </a:rPr>
              <a:t>内容支持：</a:t>
            </a:r>
            <a:endParaRPr sz="800">
              <a:latin typeface="宋体"/>
              <a:cs typeface="宋体"/>
            </a:endParaRPr>
          </a:p>
        </p:txBody>
      </p:sp>
      <p:sp>
        <p:nvSpPr>
          <p:cNvPr id="14" name="object 14"/>
          <p:cNvSpPr txBox="1"/>
          <p:nvPr/>
        </p:nvSpPr>
        <p:spPr>
          <a:xfrm>
            <a:off x="5898499" y="2468601"/>
            <a:ext cx="1391920" cy="147320"/>
          </a:xfrm>
          <a:prstGeom prst="rect">
            <a:avLst/>
          </a:prstGeom>
        </p:spPr>
        <p:txBody>
          <a:bodyPr vert="horz" wrap="square" lIns="0" tIns="12700" rIns="0" bIns="0" rtlCol="0">
            <a:spAutoFit/>
          </a:bodyPr>
          <a:lstStyle/>
          <a:p>
            <a:pPr marL="12700">
              <a:lnSpc>
                <a:spcPct val="100000"/>
              </a:lnSpc>
              <a:spcBef>
                <a:spcPts val="100"/>
              </a:spcBef>
            </a:pPr>
            <a:r>
              <a:rPr sz="800">
                <a:solidFill>
                  <a:srgbClr val="616161"/>
                </a:solidFill>
                <a:latin typeface="宋体"/>
                <a:cs typeface="宋体"/>
              </a:rPr>
              <a:t>致趣百川</a:t>
            </a:r>
            <a:r>
              <a:rPr sz="800" spc="-265">
                <a:solidFill>
                  <a:srgbClr val="616161"/>
                </a:solidFill>
                <a:latin typeface="宋体"/>
                <a:cs typeface="宋体"/>
              </a:rPr>
              <a:t> </a:t>
            </a:r>
            <a:r>
              <a:rPr sz="800">
                <a:solidFill>
                  <a:srgbClr val="616161"/>
                </a:solidFill>
                <a:latin typeface="宋体"/>
                <a:cs typeface="宋体"/>
              </a:rPr>
              <a:t>售前咨询顾问</a:t>
            </a:r>
            <a:r>
              <a:rPr sz="800" spc="-265">
                <a:solidFill>
                  <a:srgbClr val="616161"/>
                </a:solidFill>
                <a:latin typeface="宋体"/>
                <a:cs typeface="宋体"/>
              </a:rPr>
              <a:t> </a:t>
            </a:r>
            <a:r>
              <a:rPr sz="800">
                <a:solidFill>
                  <a:srgbClr val="616161"/>
                </a:solidFill>
                <a:latin typeface="宋体"/>
                <a:cs typeface="宋体"/>
              </a:rPr>
              <a:t>卜琼洁</a:t>
            </a:r>
            <a:endParaRPr sz="800">
              <a:latin typeface="宋体"/>
              <a:cs typeface="宋体"/>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p:nvPr/>
        </p:nvSpPr>
        <p:spPr>
          <a:xfrm>
            <a:off x="5092885" y="1791731"/>
            <a:ext cx="3336925" cy="487680"/>
          </a:xfrm>
          <a:custGeom>
            <a:rect l="l" t="t" r="r" b="b"/>
            <a:pathLst>
              <a:path w="3336925" h="487680">
                <a:moveTo>
                  <a:pt x="2999371" y="0"/>
                </a:moveTo>
                <a:lnTo>
                  <a:pt x="0" y="0"/>
                </a:lnTo>
                <a:lnTo>
                  <a:pt x="337045" y="487476"/>
                </a:lnTo>
                <a:lnTo>
                  <a:pt x="3336416" y="487476"/>
                </a:lnTo>
                <a:lnTo>
                  <a:pt x="2999371" y="0"/>
                </a:lnTo>
                <a:close/>
              </a:path>
            </a:pathLst>
          </a:custGeom>
          <a:solidFill>
            <a:srgbClr val="999999">
              <a:alpha val="25999"/>
            </a:srgbClr>
          </a:solidFill>
        </p:spPr>
        <p:txBody>
          <a:bodyPr wrap="square" lIns="0" tIns="0" rIns="0" bIns="0" rtlCol="0"/>
          <a:lstStyle/>
          <a:p/>
        </p:txBody>
      </p:sp>
      <p:sp>
        <p:nvSpPr>
          <p:cNvPr id="3" name="object 3"/>
          <p:cNvSpPr/>
          <p:nvPr/>
        </p:nvSpPr>
        <p:spPr>
          <a:xfrm>
            <a:off x="0" y="2035467"/>
            <a:ext cx="9360535" cy="3724910"/>
          </a:xfrm>
          <a:custGeom>
            <a:rect l="l" t="t" r="r" b="b"/>
            <a:pathLst>
              <a:path w="9360535" h="3724910">
                <a:moveTo>
                  <a:pt x="0" y="3724529"/>
                </a:moveTo>
                <a:lnTo>
                  <a:pt x="9360001" y="3724529"/>
                </a:lnTo>
                <a:lnTo>
                  <a:pt x="9360001" y="0"/>
                </a:lnTo>
                <a:lnTo>
                  <a:pt x="0" y="0"/>
                </a:lnTo>
                <a:lnTo>
                  <a:pt x="0" y="3724529"/>
                </a:lnTo>
                <a:close/>
              </a:path>
            </a:pathLst>
          </a:custGeom>
          <a:solidFill>
            <a:srgbClr val="FF724F"/>
          </a:solidFill>
        </p:spPr>
        <p:txBody>
          <a:bodyPr wrap="square" lIns="0" tIns="0" rIns="0" bIns="0" rtlCol="0"/>
          <a:lstStyle/>
          <a:p/>
        </p:txBody>
      </p:sp>
      <p:sp>
        <p:nvSpPr>
          <p:cNvPr id="4" name="object 4"/>
          <p:cNvSpPr txBox="1">
            <a:spLocks noGrp="1"/>
          </p:cNvSpPr>
          <p:nvPr>
            <p:ph type="title"/>
          </p:nvPr>
        </p:nvSpPr>
        <p:spPr>
          <a:xfrm>
            <a:off x="1474127" y="1168161"/>
            <a:ext cx="1041400" cy="635000"/>
          </a:xfrm>
          <a:prstGeom prst="rect">
            <a:avLst/>
          </a:prstGeom>
        </p:spPr>
        <p:txBody>
          <a:bodyPr vert="horz" wrap="square" lIns="0" tIns="12700" rIns="0" bIns="0" rtlCol="0">
            <a:spAutoFit/>
          </a:bodyPr>
          <a:lstStyle/>
          <a:p>
            <a:pPr marL="12700">
              <a:lnSpc>
                <a:spcPct val="100000"/>
              </a:lnSpc>
              <a:spcBef>
                <a:spcPts val="100"/>
              </a:spcBef>
            </a:pPr>
            <a:r>
              <a:rPr sz="4000">
                <a:solidFill>
                  <a:srgbClr val="616161"/>
                </a:solidFill>
              </a:rPr>
              <a:t>前言</a:t>
            </a:r>
            <a:endParaRPr sz="4000"/>
          </a:p>
        </p:txBody>
      </p:sp>
      <p:sp>
        <p:nvSpPr>
          <p:cNvPr id="5" name="object 5"/>
          <p:cNvSpPr txBox="1"/>
          <p:nvPr/>
        </p:nvSpPr>
        <p:spPr>
          <a:xfrm>
            <a:off x="1552804" y="2515657"/>
            <a:ext cx="6311900" cy="1413510"/>
          </a:xfrm>
          <a:prstGeom prst="rect">
            <a:avLst/>
          </a:prstGeom>
        </p:spPr>
        <p:txBody>
          <a:bodyPr vert="horz" wrap="square" lIns="0" tIns="12700" rIns="0" bIns="0" rtlCol="0">
            <a:spAutoFit/>
          </a:bodyPr>
          <a:lstStyle/>
          <a:p>
            <a:pPr marL="12700">
              <a:lnSpc>
                <a:spcPct val="100000"/>
              </a:lnSpc>
              <a:spcBef>
                <a:spcPts val="100"/>
              </a:spcBef>
            </a:pPr>
            <a:r>
              <a:rPr sz="1300" b="1">
                <a:solidFill>
                  <a:srgbClr val="FFFFFF"/>
                </a:solidFill>
                <a:latin typeface="Microsoft JhengHei"/>
                <a:cs typeface="Microsoft JhengHei"/>
              </a:rPr>
              <a:t>道阻且长，行则将至；行而不辍，未来可期</a:t>
            </a:r>
            <a:endParaRPr sz="1300">
              <a:latin typeface="Microsoft JhengHei"/>
              <a:cs typeface="Microsoft JhengHei"/>
            </a:endParaRPr>
          </a:p>
          <a:p>
            <a:pPr marL="12700" marR="60325" algn="just">
              <a:lnSpc>
                <a:spcPct val="138900"/>
              </a:lnSpc>
              <a:spcBef>
                <a:spcPts val="365"/>
              </a:spcBef>
            </a:pPr>
            <a:r>
              <a:rPr sz="900" spc="5">
                <a:solidFill>
                  <a:srgbClr val="FFFFFF"/>
                </a:solidFill>
                <a:latin typeface="宋体"/>
                <a:cs typeface="宋体"/>
              </a:rPr>
              <a:t>随着医药企业营销数字化转型深度的增</a:t>
            </a:r>
            <a:r>
              <a:rPr sz="900">
                <a:solidFill>
                  <a:srgbClr val="FFFFFF"/>
                </a:solidFill>
                <a:latin typeface="宋体"/>
                <a:cs typeface="宋体"/>
              </a:rPr>
              <a:t>加</a:t>
            </a:r>
            <a:r>
              <a:rPr sz="900" spc="5">
                <a:solidFill>
                  <a:srgbClr val="FFFFFF"/>
                </a:solidFill>
                <a:latin typeface="宋体"/>
                <a:cs typeface="宋体"/>
              </a:rPr>
              <a:t>，企业将面临更多的外部以及内部数</a:t>
            </a:r>
            <a:r>
              <a:rPr sz="900">
                <a:solidFill>
                  <a:srgbClr val="FFFFFF"/>
                </a:solidFill>
                <a:latin typeface="宋体"/>
                <a:cs typeface="宋体"/>
              </a:rPr>
              <a:t>据</a:t>
            </a:r>
            <a:r>
              <a:rPr sz="900" spc="5">
                <a:solidFill>
                  <a:srgbClr val="FFFFFF"/>
                </a:solidFill>
                <a:latin typeface="宋体"/>
                <a:cs typeface="宋体"/>
              </a:rPr>
              <a:t>，对接的数据源也将持续增</a:t>
            </a:r>
            <a:r>
              <a:rPr sz="900">
                <a:solidFill>
                  <a:srgbClr val="FFFFFF"/>
                </a:solidFill>
                <a:latin typeface="宋体"/>
                <a:cs typeface="宋体"/>
              </a:rPr>
              <a:t>多</a:t>
            </a:r>
            <a:r>
              <a:rPr sz="900" spc="5">
                <a:solidFill>
                  <a:srgbClr val="FFFFFF"/>
                </a:solidFill>
                <a:latin typeface="宋体"/>
                <a:cs typeface="宋体"/>
              </a:rPr>
              <a:t>。这些问题不 仅造成了各个营销环节中的数据断</a:t>
            </a:r>
            <a:r>
              <a:rPr sz="900">
                <a:solidFill>
                  <a:srgbClr val="FFFFFF"/>
                </a:solidFill>
                <a:latin typeface="宋体"/>
                <a:cs typeface="宋体"/>
              </a:rPr>
              <a:t>层</a:t>
            </a:r>
            <a:r>
              <a:rPr sz="900" spc="5">
                <a:solidFill>
                  <a:srgbClr val="FFFFFF"/>
                </a:solidFill>
                <a:latin typeface="宋体"/>
                <a:cs typeface="宋体"/>
              </a:rPr>
              <a:t>，让数据无法被有效利</a:t>
            </a:r>
            <a:r>
              <a:rPr sz="900">
                <a:solidFill>
                  <a:srgbClr val="FFFFFF"/>
                </a:solidFill>
                <a:latin typeface="宋体"/>
                <a:cs typeface="宋体"/>
              </a:rPr>
              <a:t>用</a:t>
            </a:r>
            <a:r>
              <a:rPr sz="900" spc="5">
                <a:solidFill>
                  <a:srgbClr val="FFFFFF"/>
                </a:solidFill>
                <a:latin typeface="宋体"/>
                <a:cs typeface="宋体"/>
              </a:rPr>
              <a:t>，也间接地让企业忙于处理数据本身存在的各种问</a:t>
            </a:r>
            <a:r>
              <a:rPr sz="900">
                <a:solidFill>
                  <a:srgbClr val="FFFFFF"/>
                </a:solidFill>
                <a:latin typeface="宋体"/>
                <a:cs typeface="宋体"/>
              </a:rPr>
              <a:t>题</a:t>
            </a:r>
            <a:r>
              <a:rPr sz="900" spc="5">
                <a:solidFill>
                  <a:srgbClr val="FFFFFF"/>
                </a:solidFill>
                <a:latin typeface="宋体"/>
                <a:cs typeface="宋体"/>
              </a:rPr>
              <a:t>，而无暇 </a:t>
            </a:r>
            <a:r>
              <a:rPr sz="900">
                <a:solidFill>
                  <a:srgbClr val="FFFFFF"/>
                </a:solidFill>
                <a:latin typeface="宋体"/>
                <a:cs typeface="宋体"/>
              </a:rPr>
              <a:t>专注于更深层的业务需求。因此，“数据驱动”变成了企业转型的口号，却无法带来切实有效的解决方案和洞察。</a:t>
            </a:r>
            <a:endParaRPr sz="900">
              <a:latin typeface="宋体"/>
              <a:cs typeface="宋体"/>
            </a:endParaRPr>
          </a:p>
          <a:p>
            <a:pPr marL="12700" marR="5080">
              <a:lnSpc>
                <a:spcPct val="138900"/>
              </a:lnSpc>
            </a:pPr>
            <a:r>
              <a:rPr sz="900" spc="135">
                <a:solidFill>
                  <a:srgbClr val="FFFFFF"/>
                </a:solidFill>
                <a:latin typeface="宋体"/>
                <a:cs typeface="宋体"/>
              </a:rPr>
              <a:t>SCRM</a:t>
            </a:r>
            <a:r>
              <a:rPr sz="900" spc="-229">
                <a:solidFill>
                  <a:srgbClr val="FFFFFF"/>
                </a:solidFill>
                <a:latin typeface="宋体"/>
                <a:cs typeface="宋体"/>
              </a:rPr>
              <a:t> </a:t>
            </a:r>
            <a:r>
              <a:rPr sz="900" spc="105">
                <a:solidFill>
                  <a:srgbClr val="FFFFFF"/>
                </a:solidFill>
                <a:latin typeface="宋体"/>
                <a:cs typeface="宋体"/>
              </a:rPr>
              <a:t>+HCP</a:t>
            </a:r>
            <a:r>
              <a:rPr sz="900" spc="-225">
                <a:solidFill>
                  <a:srgbClr val="FFFFFF"/>
                </a:solidFill>
                <a:latin typeface="宋体"/>
                <a:cs typeface="宋体"/>
              </a:rPr>
              <a:t> </a:t>
            </a:r>
            <a:r>
              <a:rPr sz="900" spc="30">
                <a:solidFill>
                  <a:srgbClr val="FFFFFF"/>
                </a:solidFill>
                <a:latin typeface="宋体"/>
                <a:cs typeface="宋体"/>
              </a:rPr>
              <a:t>360</a:t>
            </a:r>
            <a:r>
              <a:rPr sz="900" spc="-225">
                <a:solidFill>
                  <a:srgbClr val="FFFFFF"/>
                </a:solidFill>
                <a:latin typeface="宋体"/>
                <a:cs typeface="宋体"/>
              </a:rPr>
              <a:t> </a:t>
            </a:r>
            <a:r>
              <a:rPr sz="900">
                <a:solidFill>
                  <a:srgbClr val="FFFFFF"/>
                </a:solidFill>
                <a:latin typeface="宋体"/>
                <a:cs typeface="宋体"/>
              </a:rPr>
              <a:t>将如何优化当下的医疗行业营销？传统医药产业链中无法解决的问题可以通过数字化技术的赋能、重构及优 化来打破传统环节之间的壁垒</a:t>
            </a:r>
            <a:r>
              <a:rPr sz="900" spc="-5">
                <a:solidFill>
                  <a:srgbClr val="FFFFFF"/>
                </a:solidFill>
                <a:latin typeface="宋体"/>
                <a:cs typeface="宋体"/>
              </a:rPr>
              <a:t>。</a:t>
            </a:r>
            <a:r>
              <a:rPr sz="900">
                <a:solidFill>
                  <a:srgbClr val="FFFFFF"/>
                </a:solidFill>
                <a:latin typeface="宋体"/>
                <a:cs typeface="宋体"/>
              </a:rPr>
              <a:t>医药企业的数字化创新不是局限于某个环节</a:t>
            </a:r>
            <a:r>
              <a:rPr sz="900" spc="-5">
                <a:solidFill>
                  <a:srgbClr val="FFFFFF"/>
                </a:solidFill>
                <a:latin typeface="宋体"/>
                <a:cs typeface="宋体"/>
              </a:rPr>
              <a:t>、</a:t>
            </a:r>
            <a:r>
              <a:rPr sz="900">
                <a:solidFill>
                  <a:srgbClr val="FFFFFF"/>
                </a:solidFill>
                <a:latin typeface="宋体"/>
                <a:cs typeface="宋体"/>
              </a:rPr>
              <a:t>某项技术</a:t>
            </a:r>
            <a:r>
              <a:rPr sz="900" spc="-5">
                <a:solidFill>
                  <a:srgbClr val="FFFFFF"/>
                </a:solidFill>
                <a:latin typeface="宋体"/>
                <a:cs typeface="宋体"/>
              </a:rPr>
              <a:t>，</a:t>
            </a:r>
            <a:r>
              <a:rPr sz="900">
                <a:solidFill>
                  <a:srgbClr val="FFFFFF"/>
                </a:solidFill>
                <a:latin typeface="宋体"/>
                <a:cs typeface="宋体"/>
              </a:rPr>
              <a:t>而是站在产业链全局视角</a:t>
            </a:r>
            <a:r>
              <a:rPr sz="900" spc="-5">
                <a:solidFill>
                  <a:srgbClr val="FFFFFF"/>
                </a:solidFill>
                <a:latin typeface="宋体"/>
                <a:cs typeface="宋体"/>
              </a:rPr>
              <a:t>，</a:t>
            </a:r>
            <a:r>
              <a:rPr sz="900">
                <a:solidFill>
                  <a:srgbClr val="FFFFFF"/>
                </a:solidFill>
                <a:latin typeface="宋体"/>
                <a:cs typeface="宋体"/>
              </a:rPr>
              <a:t>全流程、 多项技术融合的创新。</a:t>
            </a:r>
            <a:endParaRPr sz="900">
              <a:latin typeface="宋体"/>
              <a:cs typeface="宋体"/>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p:nvPr/>
        </p:nvSpPr>
        <p:spPr>
          <a:xfrm>
            <a:off x="0" y="1103998"/>
            <a:ext cx="9360535" cy="4656455"/>
          </a:xfrm>
          <a:custGeom>
            <a:rect l="l" t="t" r="r" b="b"/>
            <a:pathLst>
              <a:path w="9360535" h="4656455">
                <a:moveTo>
                  <a:pt x="0" y="4655997"/>
                </a:moveTo>
                <a:lnTo>
                  <a:pt x="0" y="0"/>
                </a:lnTo>
                <a:lnTo>
                  <a:pt x="9360001" y="0"/>
                </a:lnTo>
                <a:lnTo>
                  <a:pt x="9360001" y="4655997"/>
                </a:lnTo>
                <a:lnTo>
                  <a:pt x="0" y="4655997"/>
                </a:lnTo>
                <a:close/>
              </a:path>
            </a:pathLst>
          </a:custGeom>
          <a:solidFill>
            <a:srgbClr val="EFF4F9">
              <a:alpha val="71998"/>
            </a:srgbClr>
          </a:solidFill>
        </p:spPr>
        <p:txBody>
          <a:bodyPr wrap="square" lIns="0" tIns="0" rIns="0" bIns="0" rtlCol="0"/>
          <a:lstStyle/>
          <a:p/>
        </p:txBody>
      </p:sp>
      <p:sp>
        <p:nvSpPr>
          <p:cNvPr id="3" name="object 3"/>
          <p:cNvSpPr txBox="1">
            <a:spLocks noGrp="1"/>
          </p:cNvSpPr>
          <p:nvPr>
            <p:ph type="title"/>
          </p:nvPr>
        </p:nvSpPr>
        <p:spPr>
          <a:xfrm>
            <a:off x="1040897" y="714484"/>
            <a:ext cx="2731770" cy="223520"/>
          </a:xfrm>
          <a:prstGeom prst="rect">
            <a:avLst/>
          </a:prstGeom>
        </p:spPr>
        <p:txBody>
          <a:bodyPr vert="horz" wrap="square" lIns="0" tIns="12700" rIns="0" bIns="0" rtlCol="0">
            <a:spAutoFit/>
          </a:bodyPr>
          <a:lstStyle/>
          <a:p>
            <a:pPr marL="12700">
              <a:lnSpc>
                <a:spcPct val="100000"/>
              </a:lnSpc>
              <a:spcBef>
                <a:spcPts val="100"/>
              </a:spcBef>
            </a:pPr>
            <a:r>
              <a:rPr sz="1300">
                <a:solidFill>
                  <a:srgbClr val="FF724F"/>
                </a:solidFill>
              </a:rPr>
              <a:t>先导篇科普</a:t>
            </a:r>
            <a:r>
              <a:rPr sz="1300" spc="-350">
                <a:solidFill>
                  <a:srgbClr val="FF724F"/>
                </a:solidFill>
              </a:rPr>
              <a:t> </a:t>
            </a:r>
            <a:r>
              <a:rPr sz="1300" spc="175">
                <a:solidFill>
                  <a:srgbClr val="FF724F"/>
                </a:solidFill>
              </a:rPr>
              <a:t>1：SCRM</a:t>
            </a:r>
            <a:r>
              <a:rPr sz="1300" spc="-345">
                <a:solidFill>
                  <a:srgbClr val="FF724F"/>
                </a:solidFill>
              </a:rPr>
              <a:t> </a:t>
            </a:r>
            <a:r>
              <a:rPr sz="1300">
                <a:solidFill>
                  <a:srgbClr val="FF724F"/>
                </a:solidFill>
              </a:rPr>
              <a:t>与</a:t>
            </a:r>
            <a:r>
              <a:rPr sz="1300" spc="-380">
                <a:solidFill>
                  <a:srgbClr val="FF724F"/>
                </a:solidFill>
              </a:rPr>
              <a:t> </a:t>
            </a:r>
            <a:r>
              <a:rPr sz="1300" spc="270">
                <a:solidFill>
                  <a:srgbClr val="FF724F"/>
                </a:solidFill>
              </a:rPr>
              <a:t>CRM</a:t>
            </a:r>
            <a:r>
              <a:rPr sz="1300" spc="-380">
                <a:solidFill>
                  <a:srgbClr val="FF724F"/>
                </a:solidFill>
              </a:rPr>
              <a:t> </a:t>
            </a:r>
            <a:r>
              <a:rPr sz="1300">
                <a:solidFill>
                  <a:srgbClr val="FF724F"/>
                </a:solidFill>
              </a:rPr>
              <a:t>的区别</a:t>
            </a:r>
            <a:endParaRPr sz="1300"/>
          </a:p>
        </p:txBody>
      </p:sp>
      <p:sp>
        <p:nvSpPr>
          <p:cNvPr id="4" name="object 4"/>
          <p:cNvSpPr txBox="1"/>
          <p:nvPr/>
        </p:nvSpPr>
        <p:spPr>
          <a:xfrm>
            <a:off x="779299" y="1325956"/>
            <a:ext cx="7828915" cy="3073400"/>
          </a:xfrm>
          <a:prstGeom prst="rect">
            <a:avLst/>
          </a:prstGeom>
        </p:spPr>
        <p:txBody>
          <a:bodyPr vert="horz" wrap="square" lIns="0" tIns="50800" rIns="0" bIns="0" rtlCol="0">
            <a:spAutoFit/>
          </a:bodyPr>
          <a:lstStyle/>
          <a:p>
            <a:pPr marL="141605" indent="-129539">
              <a:lnSpc>
                <a:spcPct val="100000"/>
              </a:lnSpc>
              <a:spcBef>
                <a:spcPts val="400"/>
              </a:spcBef>
              <a:buAutoNum type="alphaLcPeriod"/>
              <a:tabLst>
                <a:tab pos="142240"/>
              </a:tabLst>
            </a:pPr>
            <a:r>
              <a:rPr sz="1000" spc="150">
                <a:solidFill>
                  <a:srgbClr val="616161"/>
                </a:solidFill>
                <a:latin typeface="宋体"/>
                <a:cs typeface="宋体"/>
              </a:rPr>
              <a:t>SCRM</a:t>
            </a:r>
            <a:r>
              <a:rPr sz="1000" spc="-285">
                <a:solidFill>
                  <a:srgbClr val="616161"/>
                </a:solidFill>
                <a:latin typeface="宋体"/>
                <a:cs typeface="宋体"/>
              </a:rPr>
              <a:t> </a:t>
            </a:r>
            <a:r>
              <a:rPr sz="1000">
                <a:solidFill>
                  <a:srgbClr val="616161"/>
                </a:solidFill>
                <a:latin typeface="宋体"/>
                <a:cs typeface="宋体"/>
              </a:rPr>
              <a:t>关注企业与客户的长期交互，强调线索的挖掘、培育</a:t>
            </a:r>
            <a:endParaRPr sz="1000">
              <a:latin typeface="宋体"/>
              <a:cs typeface="宋体"/>
            </a:endParaRPr>
          </a:p>
          <a:p>
            <a:pPr marL="149225" indent="-136525">
              <a:lnSpc>
                <a:spcPct val="100000"/>
              </a:lnSpc>
              <a:spcBef>
                <a:spcPts val="300"/>
              </a:spcBef>
              <a:buAutoNum type="alphaLcPeriod"/>
              <a:tabLst>
                <a:tab pos="149225"/>
              </a:tabLst>
            </a:pPr>
            <a:r>
              <a:rPr sz="1000" spc="150">
                <a:solidFill>
                  <a:srgbClr val="616161"/>
                </a:solidFill>
                <a:latin typeface="宋体"/>
                <a:cs typeface="宋体"/>
              </a:rPr>
              <a:t>SCRM</a:t>
            </a:r>
            <a:r>
              <a:rPr sz="1000" spc="-285">
                <a:solidFill>
                  <a:srgbClr val="616161"/>
                </a:solidFill>
                <a:latin typeface="宋体"/>
                <a:cs typeface="宋体"/>
              </a:rPr>
              <a:t> </a:t>
            </a:r>
            <a:r>
              <a:rPr sz="1000">
                <a:solidFill>
                  <a:srgbClr val="616161"/>
                </a:solidFill>
                <a:latin typeface="宋体"/>
                <a:cs typeface="宋体"/>
              </a:rPr>
              <a:t>通过社交媒体触达用户，根据用户行为进行精细化营销</a:t>
            </a:r>
            <a:endParaRPr sz="1000">
              <a:latin typeface="宋体"/>
              <a:cs typeface="宋体"/>
            </a:endParaRPr>
          </a:p>
          <a:p>
            <a:pPr marL="135890" indent="-123825">
              <a:lnSpc>
                <a:spcPct val="100000"/>
              </a:lnSpc>
              <a:spcBef>
                <a:spcPts val="300"/>
              </a:spcBef>
              <a:buAutoNum type="alphaLcPeriod"/>
              <a:tabLst>
                <a:tab pos="136525"/>
              </a:tabLst>
            </a:pPr>
            <a:r>
              <a:rPr sz="1000">
                <a:solidFill>
                  <a:srgbClr val="616161"/>
                </a:solidFill>
                <a:latin typeface="宋体"/>
                <a:cs typeface="宋体"/>
              </a:rPr>
              <a:t>用户行为数据是精细化营销的重中之重，有效的数据管理和分析能够形成精确的用户画像</a:t>
            </a:r>
            <a:endParaRPr sz="1000">
              <a:latin typeface="宋体"/>
              <a:cs typeface="宋体"/>
            </a:endParaRPr>
          </a:p>
          <a:p>
            <a:pPr marL="149225" indent="-137160">
              <a:lnSpc>
                <a:spcPct val="100000"/>
              </a:lnSpc>
              <a:spcBef>
                <a:spcPts val="300"/>
              </a:spcBef>
              <a:buAutoNum type="alphaLcPeriod"/>
              <a:tabLst>
                <a:tab pos="149860"/>
              </a:tabLst>
            </a:pPr>
            <a:r>
              <a:rPr sz="1000" spc="150">
                <a:solidFill>
                  <a:srgbClr val="616161"/>
                </a:solidFill>
                <a:latin typeface="宋体"/>
                <a:cs typeface="宋体"/>
              </a:rPr>
              <a:t>SCRM</a:t>
            </a:r>
            <a:r>
              <a:rPr sz="1000" spc="-285">
                <a:solidFill>
                  <a:srgbClr val="616161"/>
                </a:solidFill>
                <a:latin typeface="宋体"/>
                <a:cs typeface="宋体"/>
              </a:rPr>
              <a:t> </a:t>
            </a:r>
            <a:r>
              <a:rPr sz="1000">
                <a:solidFill>
                  <a:srgbClr val="616161"/>
                </a:solidFill>
                <a:latin typeface="宋体"/>
                <a:cs typeface="宋体"/>
              </a:rPr>
              <a:t>能有效跟踪客户数据的动态变化，便于进行用户分层和逐级转化</a:t>
            </a:r>
            <a:endParaRPr sz="1000">
              <a:latin typeface="宋体"/>
              <a:cs typeface="宋体"/>
            </a:endParaRPr>
          </a:p>
          <a:p>
            <a:pPr marL="12700" marR="67945" algn="just">
              <a:lnSpc>
                <a:spcPct val="125000"/>
              </a:lnSpc>
              <a:spcBef>
                <a:spcPts val="1500"/>
              </a:spcBef>
            </a:pPr>
            <a:r>
              <a:rPr sz="1000" spc="-5">
                <a:solidFill>
                  <a:srgbClr val="616161"/>
                </a:solidFill>
                <a:latin typeface="宋体"/>
                <a:cs typeface="宋体"/>
              </a:rPr>
              <a:t>SCRM（Social</a:t>
            </a:r>
            <a:r>
              <a:rPr sz="1000" spc="-280">
                <a:solidFill>
                  <a:srgbClr val="616161"/>
                </a:solidFill>
                <a:latin typeface="宋体"/>
                <a:cs typeface="宋体"/>
              </a:rPr>
              <a:t> </a:t>
            </a:r>
            <a:r>
              <a:rPr sz="1000" spc="15">
                <a:solidFill>
                  <a:srgbClr val="616161"/>
                </a:solidFill>
                <a:latin typeface="宋体"/>
                <a:cs typeface="宋体"/>
              </a:rPr>
              <a:t>Customer</a:t>
            </a:r>
            <a:r>
              <a:rPr sz="1000" spc="-280">
                <a:solidFill>
                  <a:srgbClr val="616161"/>
                </a:solidFill>
                <a:latin typeface="宋体"/>
                <a:cs typeface="宋体"/>
              </a:rPr>
              <a:t> </a:t>
            </a:r>
            <a:r>
              <a:rPr sz="1000" spc="-70">
                <a:solidFill>
                  <a:srgbClr val="616161"/>
                </a:solidFill>
                <a:latin typeface="宋体"/>
                <a:cs typeface="宋体"/>
              </a:rPr>
              <a:t>Relationship</a:t>
            </a:r>
            <a:r>
              <a:rPr sz="1000" spc="-280">
                <a:solidFill>
                  <a:srgbClr val="616161"/>
                </a:solidFill>
                <a:latin typeface="宋体"/>
                <a:cs typeface="宋体"/>
              </a:rPr>
              <a:t> </a:t>
            </a:r>
            <a:r>
              <a:rPr sz="1000" spc="35">
                <a:solidFill>
                  <a:srgbClr val="616161"/>
                </a:solidFill>
                <a:latin typeface="宋体"/>
                <a:cs typeface="宋体"/>
              </a:rPr>
              <a:t>Management），</a:t>
            </a:r>
            <a:r>
              <a:rPr sz="1000" spc="-40">
                <a:solidFill>
                  <a:srgbClr val="616161"/>
                </a:solidFill>
                <a:latin typeface="宋体"/>
                <a:cs typeface="宋体"/>
              </a:rPr>
              <a:t>即社交客户关系管理，是通过社交媒体、社交关系与客户进行沟通，从而促进客户关注、 </a:t>
            </a:r>
            <a:r>
              <a:rPr sz="1000" spc="-30">
                <a:solidFill>
                  <a:srgbClr val="616161"/>
                </a:solidFill>
                <a:latin typeface="宋体"/>
                <a:cs typeface="宋体"/>
              </a:rPr>
              <a:t>参与的关系管理系</a:t>
            </a:r>
            <a:r>
              <a:rPr sz="1000" spc="-40">
                <a:solidFill>
                  <a:srgbClr val="616161"/>
                </a:solidFill>
                <a:latin typeface="宋体"/>
                <a:cs typeface="宋体"/>
              </a:rPr>
              <a:t>统。</a:t>
            </a:r>
            <a:r>
              <a:rPr sz="1000" spc="114">
                <a:solidFill>
                  <a:srgbClr val="616161"/>
                </a:solidFill>
                <a:latin typeface="宋体"/>
                <a:cs typeface="宋体"/>
              </a:rPr>
              <a:t>SCRM</a:t>
            </a:r>
            <a:r>
              <a:rPr sz="1000" spc="-350">
                <a:solidFill>
                  <a:srgbClr val="616161"/>
                </a:solidFill>
                <a:latin typeface="宋体"/>
                <a:cs typeface="宋体"/>
              </a:rPr>
              <a:t> </a:t>
            </a:r>
            <a:r>
              <a:rPr sz="1000" spc="-30">
                <a:solidFill>
                  <a:srgbClr val="616161"/>
                </a:solidFill>
                <a:latin typeface="宋体"/>
                <a:cs typeface="宋体"/>
              </a:rPr>
              <a:t>链接社交媒体平</a:t>
            </a:r>
            <a:r>
              <a:rPr sz="1000" spc="-40">
                <a:solidFill>
                  <a:srgbClr val="616161"/>
                </a:solidFill>
                <a:latin typeface="宋体"/>
                <a:cs typeface="宋体"/>
              </a:rPr>
              <a:t>台</a:t>
            </a:r>
            <a:r>
              <a:rPr sz="1000" spc="-30">
                <a:solidFill>
                  <a:srgbClr val="616161"/>
                </a:solidFill>
                <a:latin typeface="宋体"/>
                <a:cs typeface="宋体"/>
              </a:rPr>
              <a:t>，与客户关系管</a:t>
            </a:r>
            <a:r>
              <a:rPr sz="1000" spc="-40">
                <a:solidFill>
                  <a:srgbClr val="616161"/>
                </a:solidFill>
                <a:latin typeface="宋体"/>
                <a:cs typeface="宋体"/>
              </a:rPr>
              <a:t>理</a:t>
            </a:r>
            <a:r>
              <a:rPr sz="1000" spc="-30">
                <a:solidFill>
                  <a:srgbClr val="616161"/>
                </a:solidFill>
                <a:latin typeface="宋体"/>
                <a:cs typeface="宋体"/>
              </a:rPr>
              <a:t>，以深度洞察客户与品牌的互</a:t>
            </a:r>
            <a:r>
              <a:rPr sz="1000" spc="-40">
                <a:solidFill>
                  <a:srgbClr val="616161"/>
                </a:solidFill>
                <a:latin typeface="宋体"/>
                <a:cs typeface="宋体"/>
              </a:rPr>
              <a:t>动</a:t>
            </a:r>
            <a:r>
              <a:rPr sz="1000" spc="-30">
                <a:solidFill>
                  <a:srgbClr val="616161"/>
                </a:solidFill>
                <a:latin typeface="宋体"/>
                <a:cs typeface="宋体"/>
              </a:rPr>
              <a:t>，并加强后续客户参与的质</a:t>
            </a:r>
            <a:r>
              <a:rPr sz="1000" spc="-40">
                <a:solidFill>
                  <a:srgbClr val="616161"/>
                </a:solidFill>
                <a:latin typeface="宋体"/>
                <a:cs typeface="宋体"/>
              </a:rPr>
              <a:t>量</a:t>
            </a:r>
            <a:r>
              <a:rPr sz="1000" spc="-30">
                <a:solidFill>
                  <a:srgbClr val="616161"/>
                </a:solidFill>
                <a:latin typeface="宋体"/>
                <a:cs typeface="宋体"/>
              </a:rPr>
              <a:t>，培育信赖和</a:t>
            </a:r>
            <a:r>
              <a:rPr sz="1000">
                <a:solidFill>
                  <a:srgbClr val="616161"/>
                </a:solidFill>
                <a:latin typeface="宋体"/>
                <a:cs typeface="宋体"/>
              </a:rPr>
              <a:t>认 </a:t>
            </a:r>
            <a:r>
              <a:rPr sz="1000" spc="-40">
                <a:solidFill>
                  <a:srgbClr val="616161"/>
                </a:solidFill>
                <a:latin typeface="宋体"/>
                <a:cs typeface="宋体"/>
              </a:rPr>
              <a:t>可企业的客户</a:t>
            </a:r>
            <a:r>
              <a:rPr sz="1000">
                <a:solidFill>
                  <a:srgbClr val="616161"/>
                </a:solidFill>
                <a:latin typeface="宋体"/>
                <a:cs typeface="宋体"/>
              </a:rPr>
              <a:t>。</a:t>
            </a:r>
            <a:r>
              <a:rPr sz="1000" spc="-355">
                <a:solidFill>
                  <a:srgbClr val="616161"/>
                </a:solidFill>
                <a:latin typeface="宋体"/>
                <a:cs typeface="宋体"/>
              </a:rPr>
              <a:t> </a:t>
            </a:r>
            <a:r>
              <a:rPr sz="1000" spc="-50">
                <a:solidFill>
                  <a:srgbClr val="616161"/>
                </a:solidFill>
                <a:latin typeface="宋体"/>
                <a:cs typeface="宋体"/>
              </a:rPr>
              <a:t>Gartner</a:t>
            </a:r>
            <a:r>
              <a:rPr sz="1000" spc="-355">
                <a:solidFill>
                  <a:srgbClr val="616161"/>
                </a:solidFill>
                <a:latin typeface="宋体"/>
                <a:cs typeface="宋体"/>
              </a:rPr>
              <a:t> </a:t>
            </a:r>
            <a:r>
              <a:rPr sz="1000" spc="80">
                <a:solidFill>
                  <a:srgbClr val="616161"/>
                </a:solidFill>
                <a:latin typeface="宋体"/>
                <a:cs typeface="宋体"/>
              </a:rPr>
              <a:t>认为</a:t>
            </a:r>
            <a:r>
              <a:rPr sz="1000" spc="40">
                <a:solidFill>
                  <a:srgbClr val="616161"/>
                </a:solidFill>
                <a:latin typeface="宋体"/>
                <a:cs typeface="宋体"/>
              </a:rPr>
              <a:t>，SCRM</a:t>
            </a:r>
            <a:r>
              <a:rPr sz="1000" spc="-300">
                <a:solidFill>
                  <a:srgbClr val="616161"/>
                </a:solidFill>
                <a:latin typeface="宋体"/>
                <a:cs typeface="宋体"/>
              </a:rPr>
              <a:t> </a:t>
            </a:r>
            <a:r>
              <a:rPr sz="1000" spc="-40">
                <a:solidFill>
                  <a:srgbClr val="616161"/>
                </a:solidFill>
                <a:latin typeface="宋体"/>
                <a:cs typeface="宋体"/>
              </a:rPr>
              <a:t>是一种业务战略，通过社交互动推动业务流程</a:t>
            </a:r>
            <a:r>
              <a:rPr sz="1000">
                <a:solidFill>
                  <a:srgbClr val="616161"/>
                </a:solidFill>
                <a:latin typeface="宋体"/>
                <a:cs typeface="宋体"/>
              </a:rPr>
              <a:t>。</a:t>
            </a:r>
            <a:r>
              <a:rPr sz="1000" spc="-350">
                <a:solidFill>
                  <a:srgbClr val="616161"/>
                </a:solidFill>
                <a:latin typeface="宋体"/>
                <a:cs typeface="宋体"/>
              </a:rPr>
              <a:t> </a:t>
            </a:r>
            <a:r>
              <a:rPr sz="1000" spc="20">
                <a:solidFill>
                  <a:srgbClr val="616161"/>
                </a:solidFill>
                <a:latin typeface="宋体"/>
                <a:cs typeface="宋体"/>
              </a:rPr>
              <a:t>艾瑞咨询则认为</a:t>
            </a:r>
            <a:r>
              <a:rPr sz="1000">
                <a:solidFill>
                  <a:srgbClr val="616161"/>
                </a:solidFill>
                <a:latin typeface="宋体"/>
                <a:cs typeface="宋体"/>
              </a:rPr>
              <a:t>，SCRM</a:t>
            </a:r>
            <a:r>
              <a:rPr sz="1000" spc="-355">
                <a:solidFill>
                  <a:srgbClr val="616161"/>
                </a:solidFill>
                <a:latin typeface="宋体"/>
                <a:cs typeface="宋体"/>
              </a:rPr>
              <a:t> </a:t>
            </a:r>
            <a:r>
              <a:rPr sz="1000" spc="-40">
                <a:solidFill>
                  <a:srgbClr val="616161"/>
                </a:solidFill>
                <a:latin typeface="宋体"/>
                <a:cs typeface="宋体"/>
              </a:rPr>
              <a:t>是通过互动产生营销洞察，支持社 </a:t>
            </a:r>
            <a:r>
              <a:rPr sz="1000" spc="-15">
                <a:solidFill>
                  <a:srgbClr val="616161"/>
                </a:solidFill>
                <a:latin typeface="宋体"/>
                <a:cs typeface="宋体"/>
              </a:rPr>
              <a:t>交媒体和传统渠道的客户管理系统</a:t>
            </a:r>
            <a:r>
              <a:rPr sz="1000" spc="-25">
                <a:solidFill>
                  <a:srgbClr val="616161"/>
                </a:solidFill>
                <a:latin typeface="宋体"/>
                <a:cs typeface="宋体"/>
              </a:rPr>
              <a:t>（CRM）</a:t>
            </a:r>
            <a:r>
              <a:rPr sz="1000" spc="-15">
                <a:solidFill>
                  <a:srgbClr val="616161"/>
                </a:solidFill>
                <a:latin typeface="宋体"/>
                <a:cs typeface="宋体"/>
              </a:rPr>
              <a:t>。</a:t>
            </a:r>
            <a:endParaRPr sz="1000">
              <a:latin typeface="宋体"/>
              <a:cs typeface="宋体"/>
            </a:endParaRPr>
          </a:p>
          <a:p>
            <a:pPr marL="12700" marR="65405" algn="just">
              <a:lnSpc>
                <a:spcPct val="125000"/>
              </a:lnSpc>
              <a:spcBef>
                <a:spcPts val="1500"/>
              </a:spcBef>
            </a:pPr>
            <a:r>
              <a:rPr sz="1000">
                <a:solidFill>
                  <a:srgbClr val="616161"/>
                </a:solidFill>
                <a:latin typeface="宋体"/>
                <a:cs typeface="宋体"/>
              </a:rPr>
              <a:t>在当代，社交媒体构建了人们新型的沟通方式和社交关系</a:t>
            </a:r>
            <a:r>
              <a:rPr sz="1000" spc="120">
                <a:solidFill>
                  <a:srgbClr val="616161"/>
                </a:solidFill>
                <a:latin typeface="宋体"/>
                <a:cs typeface="宋体"/>
              </a:rPr>
              <a:t>，SCRM</a:t>
            </a:r>
            <a:r>
              <a:rPr sz="1000" spc="-285">
                <a:solidFill>
                  <a:srgbClr val="616161"/>
                </a:solidFill>
                <a:latin typeface="宋体"/>
                <a:cs typeface="宋体"/>
              </a:rPr>
              <a:t> </a:t>
            </a:r>
            <a:r>
              <a:rPr sz="1000">
                <a:solidFill>
                  <a:srgbClr val="616161"/>
                </a:solidFill>
                <a:latin typeface="宋体"/>
                <a:cs typeface="宋体"/>
              </a:rPr>
              <a:t>利用社会流行的社交渠道，充分接触庞大的用户群，并推广品牌，在与用 </a:t>
            </a:r>
            <a:r>
              <a:rPr sz="1000" spc="15">
                <a:solidFill>
                  <a:srgbClr val="616161"/>
                </a:solidFill>
                <a:latin typeface="宋体"/>
                <a:cs typeface="宋体"/>
              </a:rPr>
              <a:t>户接触的过程中获取大量的信息数</a:t>
            </a:r>
            <a:r>
              <a:rPr sz="1000">
                <a:solidFill>
                  <a:srgbClr val="616161"/>
                </a:solidFill>
                <a:latin typeface="宋体"/>
                <a:cs typeface="宋体"/>
              </a:rPr>
              <a:t>据</a:t>
            </a:r>
            <a:r>
              <a:rPr sz="1000" spc="15">
                <a:solidFill>
                  <a:srgbClr val="616161"/>
                </a:solidFill>
                <a:latin typeface="宋体"/>
                <a:cs typeface="宋体"/>
              </a:rPr>
              <a:t>。在国</a:t>
            </a:r>
            <a:r>
              <a:rPr sz="1000" spc="-5">
                <a:solidFill>
                  <a:srgbClr val="616161"/>
                </a:solidFill>
                <a:latin typeface="宋体"/>
                <a:cs typeface="宋体"/>
              </a:rPr>
              <a:t>外</a:t>
            </a:r>
            <a:r>
              <a:rPr sz="1000" spc="15">
                <a:solidFill>
                  <a:srgbClr val="616161"/>
                </a:solidFill>
                <a:latin typeface="宋体"/>
                <a:cs typeface="宋体"/>
              </a:rPr>
              <a:t>，营销场景更多的网页行为和邮件营</a:t>
            </a:r>
            <a:r>
              <a:rPr sz="1000">
                <a:solidFill>
                  <a:srgbClr val="616161"/>
                </a:solidFill>
                <a:latin typeface="宋体"/>
                <a:cs typeface="宋体"/>
              </a:rPr>
              <a:t>销</a:t>
            </a:r>
            <a:r>
              <a:rPr sz="1000" spc="15">
                <a:solidFill>
                  <a:srgbClr val="616161"/>
                </a:solidFill>
                <a:latin typeface="宋体"/>
                <a:cs typeface="宋体"/>
              </a:rPr>
              <a:t>；而在国</a:t>
            </a:r>
            <a:r>
              <a:rPr sz="1000">
                <a:solidFill>
                  <a:srgbClr val="616161"/>
                </a:solidFill>
                <a:latin typeface="宋体"/>
                <a:cs typeface="宋体"/>
              </a:rPr>
              <a:t>内</a:t>
            </a:r>
            <a:r>
              <a:rPr sz="1000" spc="15">
                <a:solidFill>
                  <a:srgbClr val="616161"/>
                </a:solidFill>
                <a:latin typeface="宋体"/>
                <a:cs typeface="宋体"/>
              </a:rPr>
              <a:t>，营销场景则更多在社交平</a:t>
            </a:r>
            <a:r>
              <a:rPr sz="1000">
                <a:solidFill>
                  <a:srgbClr val="616161"/>
                </a:solidFill>
                <a:latin typeface="宋体"/>
                <a:cs typeface="宋体"/>
              </a:rPr>
              <a:t>台</a:t>
            </a:r>
            <a:r>
              <a:rPr sz="1000" spc="15">
                <a:solidFill>
                  <a:srgbClr val="616161"/>
                </a:solidFill>
                <a:latin typeface="宋体"/>
                <a:cs typeface="宋体"/>
              </a:rPr>
              <a:t>，比如微</a:t>
            </a:r>
            <a:r>
              <a:rPr sz="1000">
                <a:solidFill>
                  <a:srgbClr val="616161"/>
                </a:solidFill>
                <a:latin typeface="宋体"/>
                <a:cs typeface="宋体"/>
              </a:rPr>
              <a:t>信 </a:t>
            </a:r>
            <a:r>
              <a:rPr sz="1000" spc="15">
                <a:solidFill>
                  <a:srgbClr val="616161"/>
                </a:solidFill>
                <a:latin typeface="宋体"/>
                <a:cs typeface="宋体"/>
              </a:rPr>
              <a:t>扫码报</a:t>
            </a:r>
            <a:r>
              <a:rPr sz="1000">
                <a:solidFill>
                  <a:srgbClr val="616161"/>
                </a:solidFill>
                <a:latin typeface="宋体"/>
                <a:cs typeface="宋体"/>
              </a:rPr>
              <a:t>名</a:t>
            </a:r>
            <a:r>
              <a:rPr sz="1000" spc="15">
                <a:solidFill>
                  <a:srgbClr val="616161"/>
                </a:solidFill>
                <a:latin typeface="宋体"/>
                <a:cs typeface="宋体"/>
              </a:rPr>
              <a:t>，预约直</a:t>
            </a:r>
            <a:r>
              <a:rPr sz="1000">
                <a:solidFill>
                  <a:srgbClr val="616161"/>
                </a:solidFill>
                <a:latin typeface="宋体"/>
                <a:cs typeface="宋体"/>
              </a:rPr>
              <a:t>播</a:t>
            </a:r>
            <a:r>
              <a:rPr sz="1000" spc="15">
                <a:solidFill>
                  <a:srgbClr val="616161"/>
                </a:solidFill>
                <a:latin typeface="宋体"/>
                <a:cs typeface="宋体"/>
              </a:rPr>
              <a:t>，小程序下载资</a:t>
            </a:r>
            <a:r>
              <a:rPr sz="1000">
                <a:solidFill>
                  <a:srgbClr val="616161"/>
                </a:solidFill>
                <a:latin typeface="宋体"/>
                <a:cs typeface="宋体"/>
              </a:rPr>
              <a:t>料</a:t>
            </a:r>
            <a:r>
              <a:rPr sz="1000" spc="15">
                <a:solidFill>
                  <a:srgbClr val="616161"/>
                </a:solidFill>
                <a:latin typeface="宋体"/>
                <a:cs typeface="宋体"/>
              </a:rPr>
              <a:t>，公众号发布文</a:t>
            </a:r>
            <a:r>
              <a:rPr sz="1000">
                <a:solidFill>
                  <a:srgbClr val="616161"/>
                </a:solidFill>
                <a:latin typeface="宋体"/>
                <a:cs typeface="宋体"/>
              </a:rPr>
              <a:t>章</a:t>
            </a:r>
            <a:r>
              <a:rPr sz="1000" spc="15">
                <a:solidFill>
                  <a:srgbClr val="616161"/>
                </a:solidFill>
                <a:latin typeface="宋体"/>
                <a:cs typeface="宋体"/>
              </a:rPr>
              <a:t>，企微互</a:t>
            </a:r>
            <a:r>
              <a:rPr sz="1000">
                <a:solidFill>
                  <a:srgbClr val="616161"/>
                </a:solidFill>
                <a:latin typeface="宋体"/>
                <a:cs typeface="宋体"/>
              </a:rPr>
              <a:t>动</a:t>
            </a:r>
            <a:r>
              <a:rPr sz="1000" spc="15">
                <a:solidFill>
                  <a:srgbClr val="616161"/>
                </a:solidFill>
                <a:latin typeface="宋体"/>
                <a:cs typeface="宋体"/>
              </a:rPr>
              <a:t>，短视频</a:t>
            </a:r>
            <a:r>
              <a:rPr sz="1000">
                <a:solidFill>
                  <a:srgbClr val="616161"/>
                </a:solidFill>
                <a:latin typeface="宋体"/>
                <a:cs typeface="宋体"/>
              </a:rPr>
              <a:t>等</a:t>
            </a:r>
            <a:r>
              <a:rPr sz="1000" spc="15">
                <a:solidFill>
                  <a:srgbClr val="616161"/>
                </a:solidFill>
                <a:latin typeface="宋体"/>
                <a:cs typeface="宋体"/>
              </a:rPr>
              <a:t>。因</a:t>
            </a:r>
            <a:r>
              <a:rPr sz="1000">
                <a:solidFill>
                  <a:srgbClr val="616161"/>
                </a:solidFill>
                <a:latin typeface="宋体"/>
                <a:cs typeface="宋体"/>
              </a:rPr>
              <a:t>此</a:t>
            </a:r>
            <a:r>
              <a:rPr sz="1000" spc="15">
                <a:solidFill>
                  <a:srgbClr val="616161"/>
                </a:solidFill>
                <a:latin typeface="宋体"/>
                <a:cs typeface="宋体"/>
              </a:rPr>
              <a:t>，相比于国</a:t>
            </a:r>
            <a:r>
              <a:rPr sz="1000">
                <a:solidFill>
                  <a:srgbClr val="616161"/>
                </a:solidFill>
                <a:latin typeface="宋体"/>
                <a:cs typeface="宋体"/>
              </a:rPr>
              <a:t>外</a:t>
            </a:r>
            <a:r>
              <a:rPr sz="1000" spc="15">
                <a:solidFill>
                  <a:srgbClr val="616161"/>
                </a:solidFill>
                <a:latin typeface="宋体"/>
                <a:cs typeface="宋体"/>
              </a:rPr>
              <a:t>，国内的营销更具社交属</a:t>
            </a:r>
            <a:r>
              <a:rPr sz="1000">
                <a:solidFill>
                  <a:srgbClr val="616161"/>
                </a:solidFill>
                <a:latin typeface="宋体"/>
                <a:cs typeface="宋体"/>
              </a:rPr>
              <a:t>性</a:t>
            </a:r>
            <a:r>
              <a:rPr sz="1000" spc="15">
                <a:solidFill>
                  <a:srgbClr val="616161"/>
                </a:solidFill>
                <a:latin typeface="宋体"/>
                <a:cs typeface="宋体"/>
              </a:rPr>
              <a:t>，更加看 </a:t>
            </a:r>
            <a:r>
              <a:rPr sz="1000">
                <a:solidFill>
                  <a:srgbClr val="616161"/>
                </a:solidFill>
                <a:latin typeface="宋体"/>
                <a:cs typeface="宋体"/>
              </a:rPr>
              <a:t>重营销触点的挖掘和用户抓取，而</a:t>
            </a:r>
            <a:r>
              <a:rPr sz="1000" spc="-285">
                <a:solidFill>
                  <a:srgbClr val="616161"/>
                </a:solidFill>
                <a:latin typeface="宋体"/>
                <a:cs typeface="宋体"/>
              </a:rPr>
              <a:t> </a:t>
            </a:r>
            <a:r>
              <a:rPr sz="1000" spc="170">
                <a:solidFill>
                  <a:srgbClr val="616161"/>
                </a:solidFill>
                <a:latin typeface="宋体"/>
                <a:cs typeface="宋体"/>
              </a:rPr>
              <a:t>CRM</a:t>
            </a:r>
            <a:r>
              <a:rPr sz="1000" spc="-280">
                <a:solidFill>
                  <a:srgbClr val="616161"/>
                </a:solidFill>
                <a:latin typeface="宋体"/>
                <a:cs typeface="宋体"/>
              </a:rPr>
              <a:t> </a:t>
            </a:r>
            <a:r>
              <a:rPr sz="1000">
                <a:solidFill>
                  <a:srgbClr val="616161"/>
                </a:solidFill>
                <a:latin typeface="宋体"/>
                <a:cs typeface="宋体"/>
              </a:rPr>
              <a:t>更加注重销售过程中的数据沉淀及管理。</a:t>
            </a:r>
            <a:endParaRPr sz="1000">
              <a:latin typeface="宋体"/>
              <a:cs typeface="宋体"/>
            </a:endParaRPr>
          </a:p>
          <a:p>
            <a:pPr marL="12700" marR="5080" algn="just">
              <a:lnSpc>
                <a:spcPct val="125000"/>
              </a:lnSpc>
            </a:pPr>
            <a:r>
              <a:rPr sz="1000">
                <a:solidFill>
                  <a:srgbClr val="616161"/>
                </a:solidFill>
                <a:latin typeface="宋体"/>
                <a:cs typeface="宋体"/>
              </a:rPr>
              <a:t>通过充分挖掘社交网络中的客户数据</a:t>
            </a:r>
            <a:r>
              <a:rPr sz="1000" spc="75">
                <a:solidFill>
                  <a:srgbClr val="616161"/>
                </a:solidFill>
                <a:latin typeface="宋体"/>
                <a:cs typeface="宋体"/>
              </a:rPr>
              <a:t>，SCRM</a:t>
            </a:r>
            <a:r>
              <a:rPr sz="1000" spc="-310">
                <a:solidFill>
                  <a:srgbClr val="616161"/>
                </a:solidFill>
                <a:latin typeface="宋体"/>
                <a:cs typeface="宋体"/>
              </a:rPr>
              <a:t> </a:t>
            </a:r>
            <a:r>
              <a:rPr sz="1000">
                <a:solidFill>
                  <a:srgbClr val="616161"/>
                </a:solidFill>
                <a:latin typeface="宋体"/>
                <a:cs typeface="宋体"/>
              </a:rPr>
              <a:t>能够优化前期营销</a:t>
            </a:r>
            <a:r>
              <a:rPr sz="1000" spc="-220">
                <a:solidFill>
                  <a:srgbClr val="616161"/>
                </a:solidFill>
                <a:latin typeface="宋体"/>
                <a:cs typeface="宋体"/>
              </a:rPr>
              <a:t>、</a:t>
            </a:r>
            <a:r>
              <a:rPr sz="1000">
                <a:solidFill>
                  <a:srgbClr val="616161"/>
                </a:solidFill>
                <a:latin typeface="宋体"/>
                <a:cs typeface="宋体"/>
              </a:rPr>
              <a:t>中期跟进</a:t>
            </a:r>
            <a:r>
              <a:rPr sz="1000" spc="-220">
                <a:solidFill>
                  <a:srgbClr val="616161"/>
                </a:solidFill>
                <a:latin typeface="宋体"/>
                <a:cs typeface="宋体"/>
              </a:rPr>
              <a:t>、</a:t>
            </a:r>
            <a:r>
              <a:rPr sz="1000">
                <a:solidFill>
                  <a:srgbClr val="616161"/>
                </a:solidFill>
                <a:latin typeface="宋体"/>
                <a:cs typeface="宋体"/>
              </a:rPr>
              <a:t>后期销售的客户旅途管理</a:t>
            </a:r>
            <a:r>
              <a:rPr sz="1000" spc="-220">
                <a:solidFill>
                  <a:srgbClr val="616161"/>
                </a:solidFill>
                <a:latin typeface="宋体"/>
                <a:cs typeface="宋体"/>
              </a:rPr>
              <a:t>。</a:t>
            </a:r>
            <a:r>
              <a:rPr sz="1000">
                <a:solidFill>
                  <a:srgbClr val="616161"/>
                </a:solidFill>
                <a:latin typeface="宋体"/>
                <a:cs typeface="宋体"/>
              </a:rPr>
              <a:t>它支持企业在新营销环境下改善客户 关系</a:t>
            </a:r>
            <a:r>
              <a:rPr sz="1000" spc="-405">
                <a:solidFill>
                  <a:srgbClr val="616161"/>
                </a:solidFill>
                <a:latin typeface="宋体"/>
                <a:cs typeface="宋体"/>
              </a:rPr>
              <a:t>，</a:t>
            </a:r>
            <a:r>
              <a:rPr sz="1000">
                <a:solidFill>
                  <a:srgbClr val="616161"/>
                </a:solidFill>
                <a:latin typeface="宋体"/>
                <a:cs typeface="宋体"/>
              </a:rPr>
              <a:t>使企业和用户之间有良好的互动方式</a:t>
            </a:r>
            <a:r>
              <a:rPr sz="1000" spc="-405">
                <a:solidFill>
                  <a:srgbClr val="616161"/>
                </a:solidFill>
                <a:latin typeface="宋体"/>
                <a:cs typeface="宋体"/>
              </a:rPr>
              <a:t>，</a:t>
            </a:r>
            <a:r>
              <a:rPr sz="1000">
                <a:solidFill>
                  <a:srgbClr val="616161"/>
                </a:solidFill>
                <a:latin typeface="宋体"/>
                <a:cs typeface="宋体"/>
              </a:rPr>
              <a:t>同时</a:t>
            </a:r>
            <a:r>
              <a:rPr sz="1000" spc="-405">
                <a:solidFill>
                  <a:srgbClr val="616161"/>
                </a:solidFill>
                <a:latin typeface="宋体"/>
                <a:cs typeface="宋体"/>
              </a:rPr>
              <a:t>，</a:t>
            </a:r>
            <a:r>
              <a:rPr sz="1000">
                <a:solidFill>
                  <a:srgbClr val="616161"/>
                </a:solidFill>
                <a:latin typeface="宋体"/>
                <a:cs typeface="宋体"/>
              </a:rPr>
              <a:t>企业也可以将</a:t>
            </a:r>
            <a:r>
              <a:rPr sz="1000" spc="-330">
                <a:solidFill>
                  <a:srgbClr val="616161"/>
                </a:solidFill>
                <a:latin typeface="宋体"/>
                <a:cs typeface="宋体"/>
              </a:rPr>
              <a:t> </a:t>
            </a:r>
            <a:r>
              <a:rPr sz="1000" spc="150">
                <a:solidFill>
                  <a:srgbClr val="616161"/>
                </a:solidFill>
                <a:latin typeface="宋体"/>
                <a:cs typeface="宋体"/>
              </a:rPr>
              <a:t>SCRM</a:t>
            </a:r>
            <a:r>
              <a:rPr sz="1000" spc="-325">
                <a:solidFill>
                  <a:srgbClr val="616161"/>
                </a:solidFill>
                <a:latin typeface="宋体"/>
                <a:cs typeface="宋体"/>
              </a:rPr>
              <a:t> </a:t>
            </a:r>
            <a:r>
              <a:rPr sz="1000">
                <a:solidFill>
                  <a:srgbClr val="616161"/>
                </a:solidFill>
                <a:latin typeface="宋体"/>
                <a:cs typeface="宋体"/>
              </a:rPr>
              <a:t>与自身实际业务结合</a:t>
            </a:r>
            <a:r>
              <a:rPr sz="1000" spc="-405">
                <a:solidFill>
                  <a:srgbClr val="616161"/>
                </a:solidFill>
                <a:latin typeface="宋体"/>
                <a:cs typeface="宋体"/>
              </a:rPr>
              <a:t>，</a:t>
            </a:r>
            <a:r>
              <a:rPr sz="1000">
                <a:solidFill>
                  <a:srgbClr val="616161"/>
                </a:solidFill>
                <a:latin typeface="宋体"/>
                <a:cs typeface="宋体"/>
              </a:rPr>
              <a:t>以更友好的方式加深客户对品牌的认识与信赖。</a:t>
            </a:r>
            <a:endParaRPr sz="1000">
              <a:latin typeface="宋体"/>
              <a:cs typeface="宋体"/>
            </a:endParaRPr>
          </a:p>
        </p:txBody>
      </p:sp>
      <p:sp>
        <p:nvSpPr>
          <p:cNvPr id="5" name="object 5"/>
          <p:cNvSpPr/>
          <p:nvPr/>
        </p:nvSpPr>
        <p:spPr>
          <a:xfrm>
            <a:off x="792004" y="741601"/>
            <a:ext cx="176375" cy="176847"/>
          </a:xfrm>
          <a:prstGeom prst="rect">
            <a:avLst/>
          </a:prstGeom>
          <a:blipFill>
            <a:blip r:embed="rId2"/>
            <a:stretch>
              <a:fillRect/>
            </a:stretch>
          </a:blipFill>
        </p:spPr>
        <p:txBody>
          <a:bodyPr wrap="square" lIns="0" tIns="0" rIns="0" bIns="0" rtlCol="0"/>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779299" y="620057"/>
            <a:ext cx="7828915" cy="3035300"/>
          </a:xfrm>
          <a:prstGeom prst="rect">
            <a:avLst/>
          </a:prstGeom>
        </p:spPr>
        <p:txBody>
          <a:bodyPr vert="horz" wrap="square" lIns="0" tIns="12700" rIns="0" bIns="0" rtlCol="0">
            <a:spAutoFit/>
          </a:bodyPr>
          <a:lstStyle/>
          <a:p>
            <a:pPr marL="12700">
              <a:lnSpc>
                <a:spcPct val="100000"/>
              </a:lnSpc>
              <a:spcBef>
                <a:spcPts val="100"/>
              </a:spcBef>
            </a:pPr>
            <a:r>
              <a:rPr sz="1000" spc="150">
                <a:solidFill>
                  <a:srgbClr val="616161"/>
                </a:solidFill>
                <a:latin typeface="宋体"/>
                <a:cs typeface="宋体"/>
              </a:rPr>
              <a:t>SCRM</a:t>
            </a:r>
            <a:r>
              <a:rPr sz="1000" spc="-285">
                <a:solidFill>
                  <a:srgbClr val="616161"/>
                </a:solidFill>
                <a:latin typeface="宋体"/>
                <a:cs typeface="宋体"/>
              </a:rPr>
              <a:t> </a:t>
            </a:r>
            <a:r>
              <a:rPr sz="1000">
                <a:solidFill>
                  <a:srgbClr val="616161"/>
                </a:solidFill>
                <a:latin typeface="宋体"/>
                <a:cs typeface="宋体"/>
              </a:rPr>
              <a:t>与</a:t>
            </a:r>
            <a:r>
              <a:rPr sz="1000" spc="-280">
                <a:solidFill>
                  <a:srgbClr val="616161"/>
                </a:solidFill>
                <a:latin typeface="宋体"/>
                <a:cs typeface="宋体"/>
              </a:rPr>
              <a:t> </a:t>
            </a:r>
            <a:r>
              <a:rPr sz="1000" spc="170">
                <a:solidFill>
                  <a:srgbClr val="616161"/>
                </a:solidFill>
                <a:latin typeface="宋体"/>
                <a:cs typeface="宋体"/>
              </a:rPr>
              <a:t>CRM</a:t>
            </a:r>
            <a:r>
              <a:rPr sz="1000" spc="-280">
                <a:solidFill>
                  <a:srgbClr val="616161"/>
                </a:solidFill>
                <a:latin typeface="宋体"/>
                <a:cs typeface="宋体"/>
              </a:rPr>
              <a:t> </a:t>
            </a:r>
            <a:r>
              <a:rPr sz="1000">
                <a:solidFill>
                  <a:srgbClr val="616161"/>
                </a:solidFill>
                <a:latin typeface="宋体"/>
                <a:cs typeface="宋体"/>
              </a:rPr>
              <a:t>在社交属性方面的更多区别如下：</a:t>
            </a:r>
            <a:endParaRPr sz="1000">
              <a:latin typeface="宋体"/>
              <a:cs typeface="宋体"/>
            </a:endParaRPr>
          </a:p>
          <a:p>
            <a:pPr marL="153670">
              <a:lnSpc>
                <a:spcPct val="100000"/>
              </a:lnSpc>
              <a:spcBef>
                <a:spcPts val="1800"/>
              </a:spcBef>
            </a:pPr>
            <a:r>
              <a:rPr sz="1000" b="1" spc="-25">
                <a:solidFill>
                  <a:srgbClr val="616161"/>
                </a:solidFill>
                <a:latin typeface="Microsoft JhengHei"/>
                <a:cs typeface="Microsoft JhengHei"/>
              </a:rPr>
              <a:t>SCRM</a:t>
            </a:r>
            <a:r>
              <a:rPr sz="1000" b="1" spc="-5">
                <a:solidFill>
                  <a:srgbClr val="616161"/>
                </a:solidFill>
                <a:latin typeface="Microsoft JhengHei"/>
                <a:cs typeface="Microsoft JhengHei"/>
              </a:rPr>
              <a:t> </a:t>
            </a:r>
            <a:r>
              <a:rPr sz="1000" b="1">
                <a:solidFill>
                  <a:srgbClr val="616161"/>
                </a:solidFill>
                <a:latin typeface="Microsoft JhengHei"/>
                <a:cs typeface="Microsoft JhengHei"/>
              </a:rPr>
              <a:t>鼓励用户参与，并通过设置交互与消费者保持长期关系</a:t>
            </a:r>
            <a:endParaRPr sz="1000">
              <a:latin typeface="Microsoft JhengHei"/>
              <a:cs typeface="Microsoft JhengHei"/>
            </a:endParaRPr>
          </a:p>
          <a:p>
            <a:pPr marL="12700" marR="5080">
              <a:lnSpc>
                <a:spcPct val="125000"/>
              </a:lnSpc>
            </a:pPr>
            <a:r>
              <a:rPr sz="1000">
                <a:solidFill>
                  <a:srgbClr val="616161"/>
                </a:solidFill>
                <a:latin typeface="宋体"/>
                <a:cs typeface="宋体"/>
              </a:rPr>
              <a:t>传统的</a:t>
            </a:r>
            <a:r>
              <a:rPr sz="1000" spc="-305">
                <a:solidFill>
                  <a:srgbClr val="616161"/>
                </a:solidFill>
                <a:latin typeface="宋体"/>
                <a:cs typeface="宋体"/>
              </a:rPr>
              <a:t> </a:t>
            </a:r>
            <a:r>
              <a:rPr sz="1000" spc="170">
                <a:solidFill>
                  <a:srgbClr val="616161"/>
                </a:solidFill>
                <a:latin typeface="宋体"/>
                <a:cs typeface="宋体"/>
              </a:rPr>
              <a:t>CRM</a:t>
            </a:r>
            <a:r>
              <a:rPr sz="1000" spc="-300">
                <a:solidFill>
                  <a:srgbClr val="616161"/>
                </a:solidFill>
                <a:latin typeface="宋体"/>
                <a:cs typeface="宋体"/>
              </a:rPr>
              <a:t> </a:t>
            </a:r>
            <a:r>
              <a:rPr sz="1000">
                <a:solidFill>
                  <a:srgbClr val="616161"/>
                </a:solidFill>
                <a:latin typeface="宋体"/>
                <a:cs typeface="宋体"/>
              </a:rPr>
              <a:t>主要基于产品和销售</a:t>
            </a:r>
            <a:r>
              <a:rPr sz="1000" spc="-360">
                <a:solidFill>
                  <a:srgbClr val="616161"/>
                </a:solidFill>
                <a:latin typeface="宋体"/>
                <a:cs typeface="宋体"/>
              </a:rPr>
              <a:t>，</a:t>
            </a:r>
            <a:r>
              <a:rPr sz="1000">
                <a:solidFill>
                  <a:srgbClr val="616161"/>
                </a:solidFill>
                <a:latin typeface="宋体"/>
                <a:cs typeface="宋体"/>
              </a:rPr>
              <a:t>而</a:t>
            </a:r>
            <a:r>
              <a:rPr sz="1000" spc="-300">
                <a:solidFill>
                  <a:srgbClr val="616161"/>
                </a:solidFill>
                <a:latin typeface="宋体"/>
                <a:cs typeface="宋体"/>
              </a:rPr>
              <a:t> </a:t>
            </a:r>
            <a:r>
              <a:rPr sz="1000" spc="150">
                <a:solidFill>
                  <a:srgbClr val="616161"/>
                </a:solidFill>
                <a:latin typeface="宋体"/>
                <a:cs typeface="宋体"/>
              </a:rPr>
              <a:t>SCRM</a:t>
            </a:r>
            <a:r>
              <a:rPr sz="1000" spc="-300">
                <a:solidFill>
                  <a:srgbClr val="616161"/>
                </a:solidFill>
                <a:latin typeface="宋体"/>
                <a:cs typeface="宋体"/>
              </a:rPr>
              <a:t> </a:t>
            </a:r>
            <a:r>
              <a:rPr sz="1000">
                <a:solidFill>
                  <a:srgbClr val="616161"/>
                </a:solidFill>
                <a:latin typeface="宋体"/>
                <a:cs typeface="宋体"/>
              </a:rPr>
              <a:t>强调双边关系</a:t>
            </a:r>
            <a:r>
              <a:rPr sz="1000" spc="-360">
                <a:solidFill>
                  <a:srgbClr val="616161"/>
                </a:solidFill>
                <a:latin typeface="宋体"/>
                <a:cs typeface="宋体"/>
              </a:rPr>
              <a:t>。</a:t>
            </a:r>
            <a:r>
              <a:rPr sz="1000">
                <a:solidFill>
                  <a:srgbClr val="616161"/>
                </a:solidFill>
                <a:latin typeface="宋体"/>
                <a:cs typeface="宋体"/>
              </a:rPr>
              <a:t>企业可以管理客户信息和行为记录</a:t>
            </a:r>
            <a:r>
              <a:rPr sz="1000" spc="-360">
                <a:solidFill>
                  <a:srgbClr val="616161"/>
                </a:solidFill>
                <a:latin typeface="宋体"/>
                <a:cs typeface="宋体"/>
              </a:rPr>
              <a:t>，</a:t>
            </a:r>
            <a:r>
              <a:rPr sz="1000">
                <a:solidFill>
                  <a:srgbClr val="616161"/>
                </a:solidFill>
                <a:latin typeface="宋体"/>
                <a:cs typeface="宋体"/>
              </a:rPr>
              <a:t>客户也有机会通过社交媒介向公司发表意见，  沟通自己的想法。这样的关系管理让客户更容易产生信任，因为客户可以掌握从信息沟通到采购决策的主动权。</a:t>
            </a:r>
            <a:endParaRPr sz="1000">
              <a:latin typeface="宋体"/>
              <a:cs typeface="宋体"/>
            </a:endParaRPr>
          </a:p>
          <a:p>
            <a:pPr marL="153670">
              <a:lnSpc>
                <a:spcPct val="100000"/>
              </a:lnSpc>
              <a:spcBef>
                <a:spcPts val="1800"/>
              </a:spcBef>
            </a:pPr>
            <a:r>
              <a:rPr sz="1000" b="1" spc="-25">
                <a:solidFill>
                  <a:srgbClr val="616161"/>
                </a:solidFill>
                <a:latin typeface="Microsoft JhengHei"/>
                <a:cs typeface="Microsoft JhengHei"/>
              </a:rPr>
              <a:t>SCRM</a:t>
            </a:r>
            <a:r>
              <a:rPr sz="1000" b="1" spc="-5">
                <a:solidFill>
                  <a:srgbClr val="616161"/>
                </a:solidFill>
                <a:latin typeface="Microsoft JhengHei"/>
                <a:cs typeface="Microsoft JhengHei"/>
              </a:rPr>
              <a:t> </a:t>
            </a:r>
            <a:r>
              <a:rPr sz="1000" b="1">
                <a:solidFill>
                  <a:srgbClr val="616161"/>
                </a:solidFill>
                <a:latin typeface="Microsoft JhengHei"/>
                <a:cs typeface="Microsoft JhengHei"/>
              </a:rPr>
              <a:t>关注用户的社交行为，通过追踪用户在社交媒体上的行为数据和与企业的互动，进行精细化的营销</a:t>
            </a:r>
            <a:endParaRPr sz="1000">
              <a:latin typeface="Microsoft JhengHei"/>
              <a:cs typeface="Microsoft JhengHei"/>
            </a:endParaRPr>
          </a:p>
          <a:p>
            <a:pPr marL="12700" marR="5080">
              <a:lnSpc>
                <a:spcPct val="125000"/>
              </a:lnSpc>
            </a:pPr>
            <a:r>
              <a:rPr sz="1000">
                <a:solidFill>
                  <a:srgbClr val="616161"/>
                </a:solidFill>
                <a:latin typeface="宋体"/>
                <a:cs typeface="宋体"/>
              </a:rPr>
              <a:t>传统的</a:t>
            </a:r>
            <a:r>
              <a:rPr sz="1000" spc="-254">
                <a:solidFill>
                  <a:srgbClr val="616161"/>
                </a:solidFill>
                <a:latin typeface="宋体"/>
                <a:cs typeface="宋体"/>
              </a:rPr>
              <a:t> </a:t>
            </a:r>
            <a:r>
              <a:rPr sz="1000" spc="170">
                <a:solidFill>
                  <a:srgbClr val="616161"/>
                </a:solidFill>
                <a:latin typeface="宋体"/>
                <a:cs typeface="宋体"/>
              </a:rPr>
              <a:t>CRM</a:t>
            </a:r>
            <a:r>
              <a:rPr sz="1000" spc="-250">
                <a:solidFill>
                  <a:srgbClr val="616161"/>
                </a:solidFill>
                <a:latin typeface="宋体"/>
                <a:cs typeface="宋体"/>
              </a:rPr>
              <a:t> </a:t>
            </a:r>
            <a:r>
              <a:rPr sz="1000">
                <a:solidFill>
                  <a:srgbClr val="616161"/>
                </a:solidFill>
                <a:latin typeface="宋体"/>
                <a:cs typeface="宋体"/>
              </a:rPr>
              <a:t>主要是收集和管理当前的客户数据，只利用较为直接的广</a:t>
            </a:r>
            <a:r>
              <a:rPr sz="1000" spc="-254">
                <a:solidFill>
                  <a:srgbClr val="616161"/>
                </a:solidFill>
                <a:latin typeface="宋体"/>
                <a:cs typeface="宋体"/>
              </a:rPr>
              <a:t> </a:t>
            </a:r>
            <a:r>
              <a:rPr sz="1000">
                <a:solidFill>
                  <a:srgbClr val="616161"/>
                </a:solidFill>
                <a:latin typeface="宋体"/>
                <a:cs typeface="宋体"/>
              </a:rPr>
              <a:t>告来促进营销和销售。而</a:t>
            </a:r>
            <a:r>
              <a:rPr sz="1000" spc="-250">
                <a:solidFill>
                  <a:srgbClr val="616161"/>
                </a:solidFill>
                <a:latin typeface="宋体"/>
                <a:cs typeface="宋体"/>
              </a:rPr>
              <a:t> </a:t>
            </a:r>
            <a:r>
              <a:rPr sz="1000" spc="150">
                <a:solidFill>
                  <a:srgbClr val="616161"/>
                </a:solidFill>
                <a:latin typeface="宋体"/>
                <a:cs typeface="宋体"/>
              </a:rPr>
              <a:t>SCRM</a:t>
            </a:r>
            <a:r>
              <a:rPr sz="1000" spc="-254">
                <a:solidFill>
                  <a:srgbClr val="616161"/>
                </a:solidFill>
                <a:latin typeface="宋体"/>
                <a:cs typeface="宋体"/>
              </a:rPr>
              <a:t> </a:t>
            </a:r>
            <a:r>
              <a:rPr sz="1000">
                <a:solidFill>
                  <a:srgbClr val="616161"/>
                </a:solidFill>
                <a:latin typeface="宋体"/>
                <a:cs typeface="宋体"/>
              </a:rPr>
              <a:t>可以追踪客户和企业在营销过程中产 生的互动</a:t>
            </a:r>
            <a:r>
              <a:rPr sz="1000" spc="-315">
                <a:solidFill>
                  <a:srgbClr val="616161"/>
                </a:solidFill>
                <a:latin typeface="宋体"/>
                <a:cs typeface="宋体"/>
              </a:rPr>
              <a:t>，</a:t>
            </a:r>
            <a:r>
              <a:rPr sz="1000">
                <a:solidFill>
                  <a:srgbClr val="616161"/>
                </a:solidFill>
                <a:latin typeface="宋体"/>
                <a:cs typeface="宋体"/>
              </a:rPr>
              <a:t>从而收集客户的数据</a:t>
            </a:r>
            <a:r>
              <a:rPr sz="1000" spc="-315">
                <a:solidFill>
                  <a:srgbClr val="616161"/>
                </a:solidFill>
                <a:latin typeface="宋体"/>
                <a:cs typeface="宋体"/>
              </a:rPr>
              <a:t>，</a:t>
            </a:r>
            <a:r>
              <a:rPr sz="1000">
                <a:solidFill>
                  <a:srgbClr val="616161"/>
                </a:solidFill>
                <a:latin typeface="宋体"/>
                <a:cs typeface="宋体"/>
              </a:rPr>
              <a:t>还原用户画像</a:t>
            </a:r>
            <a:r>
              <a:rPr sz="1000" spc="-315">
                <a:solidFill>
                  <a:srgbClr val="616161"/>
                </a:solidFill>
                <a:latin typeface="宋体"/>
                <a:cs typeface="宋体"/>
              </a:rPr>
              <a:t>。</a:t>
            </a:r>
            <a:r>
              <a:rPr sz="1000">
                <a:solidFill>
                  <a:srgbClr val="616161"/>
                </a:solidFill>
                <a:latin typeface="宋体"/>
                <a:cs typeface="宋体"/>
              </a:rPr>
              <a:t>而企业累积了大量客户数据之后</a:t>
            </a:r>
            <a:r>
              <a:rPr sz="1000" spc="-315">
                <a:solidFill>
                  <a:srgbClr val="616161"/>
                </a:solidFill>
                <a:latin typeface="宋体"/>
                <a:cs typeface="宋体"/>
              </a:rPr>
              <a:t>，</a:t>
            </a:r>
            <a:r>
              <a:rPr sz="1000">
                <a:solidFill>
                  <a:srgbClr val="616161"/>
                </a:solidFill>
                <a:latin typeface="宋体"/>
                <a:cs typeface="宋体"/>
              </a:rPr>
              <a:t>如何进行标准化的数据管理</a:t>
            </a:r>
            <a:r>
              <a:rPr sz="1000" spc="-315">
                <a:solidFill>
                  <a:srgbClr val="616161"/>
                </a:solidFill>
                <a:latin typeface="宋体"/>
                <a:cs typeface="宋体"/>
              </a:rPr>
              <a:t>、</a:t>
            </a:r>
            <a:r>
              <a:rPr sz="1000">
                <a:solidFill>
                  <a:srgbClr val="616161"/>
                </a:solidFill>
                <a:latin typeface="宋体"/>
                <a:cs typeface="宋体"/>
              </a:rPr>
              <a:t>分析和呈现便成为重中之重。 精细而全面的数据能够帮助企业更好地获取客户洞察</a:t>
            </a:r>
            <a:r>
              <a:rPr sz="1000" spc="-15">
                <a:solidFill>
                  <a:srgbClr val="616161"/>
                </a:solidFill>
                <a:latin typeface="宋体"/>
                <a:cs typeface="宋体"/>
              </a:rPr>
              <a:t>，</a:t>
            </a:r>
            <a:r>
              <a:rPr sz="1000">
                <a:solidFill>
                  <a:srgbClr val="616161"/>
                </a:solidFill>
                <a:latin typeface="宋体"/>
                <a:cs typeface="宋体"/>
              </a:rPr>
              <a:t>从而在营销策划</a:t>
            </a:r>
            <a:r>
              <a:rPr sz="1000" spc="-15">
                <a:solidFill>
                  <a:srgbClr val="616161"/>
                </a:solidFill>
                <a:latin typeface="宋体"/>
                <a:cs typeface="宋体"/>
              </a:rPr>
              <a:t>、</a:t>
            </a:r>
            <a:r>
              <a:rPr sz="1000">
                <a:solidFill>
                  <a:srgbClr val="616161"/>
                </a:solidFill>
                <a:latin typeface="宋体"/>
                <a:cs typeface="宋体"/>
              </a:rPr>
              <a:t>实施</a:t>
            </a:r>
            <a:r>
              <a:rPr sz="1000" spc="-15">
                <a:solidFill>
                  <a:srgbClr val="616161"/>
                </a:solidFill>
                <a:latin typeface="宋体"/>
                <a:cs typeface="宋体"/>
              </a:rPr>
              <a:t>、</a:t>
            </a:r>
            <a:r>
              <a:rPr sz="1000">
                <a:solidFill>
                  <a:srgbClr val="616161"/>
                </a:solidFill>
                <a:latin typeface="宋体"/>
                <a:cs typeface="宋体"/>
              </a:rPr>
              <a:t>转化等全流程中实现数字化运营</a:t>
            </a:r>
            <a:r>
              <a:rPr sz="1000" spc="-15">
                <a:solidFill>
                  <a:srgbClr val="616161"/>
                </a:solidFill>
                <a:latin typeface="宋体"/>
                <a:cs typeface="宋体"/>
              </a:rPr>
              <a:t>。</a:t>
            </a:r>
            <a:r>
              <a:rPr sz="1000">
                <a:solidFill>
                  <a:srgbClr val="616161"/>
                </a:solidFill>
                <a:latin typeface="宋体"/>
                <a:cs typeface="宋体"/>
              </a:rPr>
              <a:t>同时实现以客户为中心，  打造更好的体验，取得高效的业务发展与增长。</a:t>
            </a:r>
            <a:endParaRPr sz="1000">
              <a:latin typeface="宋体"/>
              <a:cs typeface="宋体"/>
            </a:endParaRPr>
          </a:p>
          <a:p>
            <a:pPr marL="153670">
              <a:lnSpc>
                <a:spcPct val="100000"/>
              </a:lnSpc>
              <a:spcBef>
                <a:spcPts val="1800"/>
              </a:spcBef>
            </a:pPr>
            <a:r>
              <a:rPr sz="1000" b="1" spc="-25">
                <a:solidFill>
                  <a:srgbClr val="616161"/>
                </a:solidFill>
                <a:latin typeface="Microsoft JhengHei"/>
                <a:cs typeface="Microsoft JhengHei"/>
              </a:rPr>
              <a:t>SCRM</a:t>
            </a:r>
            <a:r>
              <a:rPr sz="1000" b="1" spc="-5">
                <a:solidFill>
                  <a:srgbClr val="616161"/>
                </a:solidFill>
                <a:latin typeface="Microsoft JhengHei"/>
                <a:cs typeface="Microsoft JhengHei"/>
              </a:rPr>
              <a:t> </a:t>
            </a:r>
            <a:r>
              <a:rPr sz="1000" b="1">
                <a:solidFill>
                  <a:srgbClr val="616161"/>
                </a:solidFill>
                <a:latin typeface="Microsoft JhengHei"/>
                <a:cs typeface="Microsoft JhengHei"/>
              </a:rPr>
              <a:t>相较 </a:t>
            </a:r>
            <a:r>
              <a:rPr sz="1000" b="1" spc="-5">
                <a:solidFill>
                  <a:srgbClr val="616161"/>
                </a:solidFill>
                <a:latin typeface="Microsoft JhengHei"/>
                <a:cs typeface="Microsoft JhengHei"/>
              </a:rPr>
              <a:t>CRM，更擅长处理客户数据的动态变化，更加注重双向互动创造用户价值</a:t>
            </a:r>
            <a:endParaRPr sz="1000">
              <a:latin typeface="Microsoft JhengHei"/>
              <a:cs typeface="Microsoft JhengHei"/>
            </a:endParaRPr>
          </a:p>
          <a:p>
            <a:pPr marL="12700">
              <a:lnSpc>
                <a:spcPct val="100000"/>
              </a:lnSpc>
              <a:spcBef>
                <a:spcPts val="300"/>
              </a:spcBef>
            </a:pPr>
            <a:r>
              <a:rPr sz="1000" spc="80">
                <a:solidFill>
                  <a:srgbClr val="616161"/>
                </a:solidFill>
                <a:latin typeface="宋体"/>
                <a:cs typeface="宋体"/>
              </a:rPr>
              <a:t>S</a:t>
            </a:r>
            <a:endParaRPr sz="1000">
              <a:latin typeface="宋体"/>
              <a:cs typeface="宋体"/>
            </a:endParaRPr>
          </a:p>
          <a:p>
            <a:pPr marL="12700" marR="67945">
              <a:lnSpc>
                <a:spcPct val="125000"/>
              </a:lnSpc>
            </a:pPr>
            <a:r>
              <a:rPr sz="1000" spc="15">
                <a:solidFill>
                  <a:srgbClr val="616161"/>
                </a:solidFill>
                <a:latin typeface="宋体"/>
                <a:cs typeface="宋体"/>
              </a:rPr>
              <a:t>客</a:t>
            </a:r>
            <a:r>
              <a:rPr sz="1000">
                <a:solidFill>
                  <a:srgbClr val="616161"/>
                </a:solidFill>
                <a:latin typeface="宋体"/>
                <a:cs typeface="宋体"/>
              </a:rPr>
              <a:t>户</a:t>
            </a:r>
            <a:r>
              <a:rPr sz="1000" spc="15">
                <a:solidFill>
                  <a:srgbClr val="616161"/>
                </a:solidFill>
                <a:latin typeface="宋体"/>
                <a:cs typeface="宋体"/>
              </a:rPr>
              <a:t>、成交客户等不同的客户群</a:t>
            </a:r>
            <a:r>
              <a:rPr sz="1000">
                <a:solidFill>
                  <a:srgbClr val="616161"/>
                </a:solidFill>
                <a:latin typeface="宋体"/>
                <a:cs typeface="宋体"/>
              </a:rPr>
              <a:t>体</a:t>
            </a:r>
            <a:r>
              <a:rPr sz="1000" spc="15">
                <a:solidFill>
                  <a:srgbClr val="616161"/>
                </a:solidFill>
                <a:latin typeface="宋体"/>
                <a:cs typeface="宋体"/>
              </a:rPr>
              <a:t>，以实现客户的逐级转化的效</a:t>
            </a:r>
            <a:r>
              <a:rPr sz="1000">
                <a:solidFill>
                  <a:srgbClr val="616161"/>
                </a:solidFill>
                <a:latin typeface="宋体"/>
                <a:cs typeface="宋体"/>
              </a:rPr>
              <a:t>果</a:t>
            </a:r>
            <a:r>
              <a:rPr sz="1000" spc="15">
                <a:solidFill>
                  <a:srgbClr val="616161"/>
                </a:solidFill>
                <a:latin typeface="宋体"/>
                <a:cs typeface="宋体"/>
              </a:rPr>
              <a:t>。并且通过对客户公开的内容和互动记</a:t>
            </a:r>
            <a:r>
              <a:rPr sz="1000">
                <a:solidFill>
                  <a:srgbClr val="616161"/>
                </a:solidFill>
                <a:latin typeface="宋体"/>
                <a:cs typeface="宋体"/>
              </a:rPr>
              <a:t>录</a:t>
            </a:r>
            <a:r>
              <a:rPr sz="1000" spc="15">
                <a:solidFill>
                  <a:srgbClr val="616161"/>
                </a:solidFill>
                <a:latin typeface="宋体"/>
                <a:cs typeface="宋体"/>
              </a:rPr>
              <a:t>，对客户进行多维度画</a:t>
            </a:r>
            <a:r>
              <a:rPr sz="1000">
                <a:solidFill>
                  <a:srgbClr val="616161"/>
                </a:solidFill>
                <a:latin typeface="宋体"/>
                <a:cs typeface="宋体"/>
              </a:rPr>
              <a:t>像</a:t>
            </a:r>
            <a:r>
              <a:rPr sz="1000" spc="15">
                <a:solidFill>
                  <a:srgbClr val="616161"/>
                </a:solidFill>
                <a:latin typeface="宋体"/>
                <a:cs typeface="宋体"/>
              </a:rPr>
              <a:t>，</a:t>
            </a:r>
            <a:r>
              <a:rPr sz="1000">
                <a:solidFill>
                  <a:srgbClr val="616161"/>
                </a:solidFill>
                <a:latin typeface="宋体"/>
                <a:cs typeface="宋体"/>
              </a:rPr>
              <a:t>智 能划分出客户所处的生命周期阶段，制定相应的营销动作，实现精准筛选、更快转化和成交。</a:t>
            </a:r>
            <a:endParaRPr sz="1000">
              <a:latin typeface="宋体"/>
              <a:cs typeface="宋体"/>
            </a:endParaRPr>
          </a:p>
        </p:txBody>
      </p:sp>
      <p:sp>
        <p:nvSpPr>
          <p:cNvPr id="3" name="object 3"/>
          <p:cNvSpPr/>
          <p:nvPr/>
        </p:nvSpPr>
        <p:spPr>
          <a:xfrm>
            <a:off x="826193" y="1076397"/>
            <a:ext cx="46990" cy="46990"/>
          </a:xfrm>
          <a:custGeom>
            <a:rect l="l" t="t" r="r" b="b"/>
            <a:pathLst>
              <a:path w="46990" h="46990">
                <a:moveTo>
                  <a:pt x="23406" y="0"/>
                </a:moveTo>
                <a:lnTo>
                  <a:pt x="14294" y="1838"/>
                </a:lnTo>
                <a:lnTo>
                  <a:pt x="6854" y="6853"/>
                </a:lnTo>
                <a:lnTo>
                  <a:pt x="1839" y="14289"/>
                </a:lnTo>
                <a:lnTo>
                  <a:pt x="0" y="23393"/>
                </a:lnTo>
                <a:lnTo>
                  <a:pt x="1839" y="32504"/>
                </a:lnTo>
                <a:lnTo>
                  <a:pt x="6854" y="39944"/>
                </a:lnTo>
                <a:lnTo>
                  <a:pt x="14294" y="44960"/>
                </a:lnTo>
                <a:lnTo>
                  <a:pt x="23406" y="46799"/>
                </a:lnTo>
                <a:lnTo>
                  <a:pt x="32515" y="44960"/>
                </a:lnTo>
                <a:lnTo>
                  <a:pt x="39951" y="39944"/>
                </a:lnTo>
                <a:lnTo>
                  <a:pt x="44962" y="32504"/>
                </a:lnTo>
                <a:lnTo>
                  <a:pt x="46799" y="23393"/>
                </a:lnTo>
                <a:lnTo>
                  <a:pt x="44962" y="14289"/>
                </a:lnTo>
                <a:lnTo>
                  <a:pt x="39951" y="6853"/>
                </a:lnTo>
                <a:lnTo>
                  <a:pt x="32515" y="1838"/>
                </a:lnTo>
                <a:lnTo>
                  <a:pt x="23406" y="0"/>
                </a:lnTo>
                <a:close/>
              </a:path>
            </a:pathLst>
          </a:custGeom>
          <a:solidFill>
            <a:srgbClr val="FF724F"/>
          </a:solidFill>
        </p:spPr>
        <p:txBody>
          <a:bodyPr wrap="square" lIns="0" tIns="0" rIns="0" bIns="0" rtlCol="0"/>
          <a:lstStyle/>
          <a:p/>
        </p:txBody>
      </p:sp>
      <p:sp>
        <p:nvSpPr>
          <p:cNvPr id="4" name="object 4"/>
          <p:cNvSpPr/>
          <p:nvPr/>
        </p:nvSpPr>
        <p:spPr>
          <a:xfrm>
            <a:off x="826193" y="1839597"/>
            <a:ext cx="46990" cy="46990"/>
          </a:xfrm>
          <a:custGeom>
            <a:rect l="l" t="t" r="r" b="b"/>
            <a:pathLst>
              <a:path w="46990" h="46989">
                <a:moveTo>
                  <a:pt x="23406" y="0"/>
                </a:moveTo>
                <a:lnTo>
                  <a:pt x="14294" y="1838"/>
                </a:lnTo>
                <a:lnTo>
                  <a:pt x="6854" y="6853"/>
                </a:lnTo>
                <a:lnTo>
                  <a:pt x="1839" y="14289"/>
                </a:lnTo>
                <a:lnTo>
                  <a:pt x="0" y="23393"/>
                </a:lnTo>
                <a:lnTo>
                  <a:pt x="1839" y="32504"/>
                </a:lnTo>
                <a:lnTo>
                  <a:pt x="6854" y="39944"/>
                </a:lnTo>
                <a:lnTo>
                  <a:pt x="14294" y="44960"/>
                </a:lnTo>
                <a:lnTo>
                  <a:pt x="23406" y="46799"/>
                </a:lnTo>
                <a:lnTo>
                  <a:pt x="32515" y="44960"/>
                </a:lnTo>
                <a:lnTo>
                  <a:pt x="39951" y="39944"/>
                </a:lnTo>
                <a:lnTo>
                  <a:pt x="44962" y="32504"/>
                </a:lnTo>
                <a:lnTo>
                  <a:pt x="46799" y="23393"/>
                </a:lnTo>
                <a:lnTo>
                  <a:pt x="44962" y="14289"/>
                </a:lnTo>
                <a:lnTo>
                  <a:pt x="39951" y="6853"/>
                </a:lnTo>
                <a:lnTo>
                  <a:pt x="32515" y="1838"/>
                </a:lnTo>
                <a:lnTo>
                  <a:pt x="23406" y="0"/>
                </a:lnTo>
                <a:close/>
              </a:path>
            </a:pathLst>
          </a:custGeom>
          <a:solidFill>
            <a:srgbClr val="FF724F"/>
          </a:solidFill>
        </p:spPr>
        <p:txBody>
          <a:bodyPr wrap="square" lIns="0" tIns="0" rIns="0" bIns="0" rtlCol="0"/>
          <a:lstStyle/>
          <a:p/>
        </p:txBody>
      </p:sp>
      <p:sp>
        <p:nvSpPr>
          <p:cNvPr id="5" name="object 5"/>
          <p:cNvSpPr/>
          <p:nvPr/>
        </p:nvSpPr>
        <p:spPr>
          <a:xfrm>
            <a:off x="826193" y="2977197"/>
            <a:ext cx="46990" cy="46990"/>
          </a:xfrm>
          <a:custGeom>
            <a:rect l="l" t="t" r="r" b="b"/>
            <a:pathLst>
              <a:path w="46990" h="46989">
                <a:moveTo>
                  <a:pt x="23406" y="0"/>
                </a:moveTo>
                <a:lnTo>
                  <a:pt x="14294" y="1838"/>
                </a:lnTo>
                <a:lnTo>
                  <a:pt x="6854" y="6853"/>
                </a:lnTo>
                <a:lnTo>
                  <a:pt x="1839" y="14289"/>
                </a:lnTo>
                <a:lnTo>
                  <a:pt x="0" y="23393"/>
                </a:lnTo>
                <a:lnTo>
                  <a:pt x="1839" y="32504"/>
                </a:lnTo>
                <a:lnTo>
                  <a:pt x="6854" y="39944"/>
                </a:lnTo>
                <a:lnTo>
                  <a:pt x="14294" y="44960"/>
                </a:lnTo>
                <a:lnTo>
                  <a:pt x="23406" y="46799"/>
                </a:lnTo>
                <a:lnTo>
                  <a:pt x="32515" y="44960"/>
                </a:lnTo>
                <a:lnTo>
                  <a:pt x="39951" y="39944"/>
                </a:lnTo>
                <a:lnTo>
                  <a:pt x="44962" y="32504"/>
                </a:lnTo>
                <a:lnTo>
                  <a:pt x="46799" y="23393"/>
                </a:lnTo>
                <a:lnTo>
                  <a:pt x="44962" y="14289"/>
                </a:lnTo>
                <a:lnTo>
                  <a:pt x="39951" y="6853"/>
                </a:lnTo>
                <a:lnTo>
                  <a:pt x="32515" y="1838"/>
                </a:lnTo>
                <a:lnTo>
                  <a:pt x="23406" y="0"/>
                </a:lnTo>
                <a:close/>
              </a:path>
            </a:pathLst>
          </a:custGeom>
          <a:solidFill>
            <a:srgbClr val="FF724F"/>
          </a:solidFill>
        </p:spPr>
        <p:txBody>
          <a:bodyPr wrap="square" lIns="0" tIns="0" rIns="0" bIns="0" rtlCol="0"/>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p:nvPr/>
        </p:nvSpPr>
        <p:spPr>
          <a:xfrm>
            <a:off x="0" y="791997"/>
            <a:ext cx="9360535" cy="4968240"/>
          </a:xfrm>
          <a:custGeom>
            <a:rect l="l" t="t" r="r" b="b"/>
            <a:pathLst>
              <a:path w="9360535" h="4968240">
                <a:moveTo>
                  <a:pt x="0" y="4967998"/>
                </a:moveTo>
                <a:lnTo>
                  <a:pt x="0" y="0"/>
                </a:lnTo>
                <a:lnTo>
                  <a:pt x="9360001" y="0"/>
                </a:lnTo>
                <a:lnTo>
                  <a:pt x="9360001" y="4967998"/>
                </a:lnTo>
                <a:lnTo>
                  <a:pt x="0" y="4967998"/>
                </a:lnTo>
                <a:close/>
              </a:path>
            </a:pathLst>
          </a:custGeom>
          <a:solidFill>
            <a:srgbClr val="EFF4F9">
              <a:alpha val="71998"/>
            </a:srgbClr>
          </a:solidFill>
        </p:spPr>
        <p:txBody>
          <a:bodyPr wrap="square" lIns="0" tIns="0" rIns="0" bIns="0" rtlCol="0"/>
          <a:lstStyle/>
          <a:p/>
        </p:txBody>
      </p:sp>
      <p:sp>
        <p:nvSpPr>
          <p:cNvPr id="3" name="object 3"/>
          <p:cNvSpPr txBox="1">
            <a:spLocks noGrp="1"/>
          </p:cNvSpPr>
          <p:nvPr>
            <p:ph type="title"/>
          </p:nvPr>
        </p:nvSpPr>
        <p:spPr>
          <a:xfrm>
            <a:off x="1049299" y="459484"/>
            <a:ext cx="6487795" cy="223520"/>
          </a:xfrm>
          <a:prstGeom prst="rect">
            <a:avLst/>
          </a:prstGeom>
        </p:spPr>
        <p:txBody>
          <a:bodyPr vert="horz" wrap="square" lIns="0" tIns="12700" rIns="0" bIns="0" rtlCol="0">
            <a:spAutoFit/>
          </a:bodyPr>
          <a:lstStyle/>
          <a:p>
            <a:pPr marL="12700">
              <a:lnSpc>
                <a:spcPct val="100000"/>
              </a:lnSpc>
              <a:spcBef>
                <a:spcPts val="100"/>
              </a:spcBef>
            </a:pPr>
            <a:r>
              <a:rPr sz="1300" spc="40">
                <a:solidFill>
                  <a:srgbClr val="FF724F"/>
                </a:solidFill>
              </a:rPr>
              <a:t>先导篇科</a:t>
            </a:r>
            <a:r>
              <a:rPr sz="1300">
                <a:solidFill>
                  <a:srgbClr val="FF724F"/>
                </a:solidFill>
              </a:rPr>
              <a:t>普</a:t>
            </a:r>
            <a:r>
              <a:rPr sz="1300" spc="-340">
                <a:solidFill>
                  <a:srgbClr val="FF724F"/>
                </a:solidFill>
              </a:rPr>
              <a:t> </a:t>
            </a:r>
            <a:r>
              <a:rPr sz="1300" spc="155">
                <a:solidFill>
                  <a:srgbClr val="FF724F"/>
                </a:solidFill>
              </a:rPr>
              <a:t>2：HCP</a:t>
            </a:r>
            <a:r>
              <a:rPr sz="1300" spc="-290">
                <a:solidFill>
                  <a:srgbClr val="FF724F"/>
                </a:solidFill>
              </a:rPr>
              <a:t> </a:t>
            </a:r>
            <a:r>
              <a:rPr sz="1300" spc="90">
                <a:solidFill>
                  <a:srgbClr val="FF724F"/>
                </a:solidFill>
              </a:rPr>
              <a:t>360</a:t>
            </a:r>
            <a:r>
              <a:rPr sz="1300" spc="-245">
                <a:solidFill>
                  <a:srgbClr val="FF724F"/>
                </a:solidFill>
              </a:rPr>
              <a:t> </a:t>
            </a:r>
            <a:r>
              <a:rPr sz="1300" spc="40">
                <a:solidFill>
                  <a:srgbClr val="FF724F"/>
                </a:solidFill>
              </a:rPr>
              <a:t>如何帮助医疗企业细化客户数</a:t>
            </a:r>
            <a:r>
              <a:rPr sz="1300">
                <a:solidFill>
                  <a:srgbClr val="FF724F"/>
                </a:solidFill>
              </a:rPr>
              <a:t>据</a:t>
            </a:r>
            <a:r>
              <a:rPr sz="1300" spc="40">
                <a:solidFill>
                  <a:srgbClr val="FF724F"/>
                </a:solidFill>
              </a:rPr>
              <a:t>，获取真</a:t>
            </a:r>
            <a:r>
              <a:rPr sz="1300">
                <a:solidFill>
                  <a:srgbClr val="FF724F"/>
                </a:solidFill>
              </a:rPr>
              <a:t>实</a:t>
            </a:r>
            <a:r>
              <a:rPr sz="1300" spc="40">
                <a:solidFill>
                  <a:srgbClr val="FF724F"/>
                </a:solidFill>
              </a:rPr>
              <a:t>、多维的客户画</a:t>
            </a:r>
            <a:r>
              <a:rPr sz="1300">
                <a:solidFill>
                  <a:srgbClr val="FF724F"/>
                </a:solidFill>
              </a:rPr>
              <a:t>像</a:t>
            </a:r>
            <a:endParaRPr sz="1300"/>
          </a:p>
        </p:txBody>
      </p:sp>
      <p:sp>
        <p:nvSpPr>
          <p:cNvPr id="4" name="object 4"/>
          <p:cNvSpPr/>
          <p:nvPr/>
        </p:nvSpPr>
        <p:spPr>
          <a:xfrm>
            <a:off x="826193" y="1934398"/>
            <a:ext cx="46990" cy="46990"/>
          </a:xfrm>
          <a:custGeom>
            <a:rect l="l" t="t" r="r" b="b"/>
            <a:pathLst>
              <a:path w="46990" h="46989">
                <a:moveTo>
                  <a:pt x="23406" y="0"/>
                </a:moveTo>
                <a:lnTo>
                  <a:pt x="14294" y="1838"/>
                </a:lnTo>
                <a:lnTo>
                  <a:pt x="6854" y="6853"/>
                </a:lnTo>
                <a:lnTo>
                  <a:pt x="1839" y="14289"/>
                </a:lnTo>
                <a:lnTo>
                  <a:pt x="0" y="23393"/>
                </a:lnTo>
                <a:lnTo>
                  <a:pt x="1839" y="32504"/>
                </a:lnTo>
                <a:lnTo>
                  <a:pt x="6854" y="39944"/>
                </a:lnTo>
                <a:lnTo>
                  <a:pt x="14294" y="44960"/>
                </a:lnTo>
                <a:lnTo>
                  <a:pt x="23406" y="46799"/>
                </a:lnTo>
                <a:lnTo>
                  <a:pt x="32515" y="44960"/>
                </a:lnTo>
                <a:lnTo>
                  <a:pt x="39951" y="39944"/>
                </a:lnTo>
                <a:lnTo>
                  <a:pt x="44962" y="32504"/>
                </a:lnTo>
                <a:lnTo>
                  <a:pt x="46799" y="23393"/>
                </a:lnTo>
                <a:lnTo>
                  <a:pt x="44962" y="14289"/>
                </a:lnTo>
                <a:lnTo>
                  <a:pt x="39951" y="6853"/>
                </a:lnTo>
                <a:lnTo>
                  <a:pt x="32515" y="1838"/>
                </a:lnTo>
                <a:lnTo>
                  <a:pt x="23406" y="0"/>
                </a:lnTo>
                <a:close/>
              </a:path>
            </a:pathLst>
          </a:custGeom>
          <a:solidFill>
            <a:srgbClr val="FF724F"/>
          </a:solidFill>
        </p:spPr>
        <p:txBody>
          <a:bodyPr wrap="square" lIns="0" tIns="0" rIns="0" bIns="0" rtlCol="0"/>
          <a:lstStyle/>
          <a:p/>
        </p:txBody>
      </p:sp>
      <p:sp>
        <p:nvSpPr>
          <p:cNvPr id="5" name="object 5"/>
          <p:cNvSpPr/>
          <p:nvPr/>
        </p:nvSpPr>
        <p:spPr>
          <a:xfrm>
            <a:off x="826193" y="4039198"/>
            <a:ext cx="46990" cy="46990"/>
          </a:xfrm>
          <a:custGeom>
            <a:rect l="l" t="t" r="r" b="b"/>
            <a:pathLst>
              <a:path w="46990" h="46989">
                <a:moveTo>
                  <a:pt x="23406" y="0"/>
                </a:moveTo>
                <a:lnTo>
                  <a:pt x="14294" y="1838"/>
                </a:lnTo>
                <a:lnTo>
                  <a:pt x="6854" y="6853"/>
                </a:lnTo>
                <a:lnTo>
                  <a:pt x="1839" y="14289"/>
                </a:lnTo>
                <a:lnTo>
                  <a:pt x="0" y="23393"/>
                </a:lnTo>
                <a:lnTo>
                  <a:pt x="1839" y="32504"/>
                </a:lnTo>
                <a:lnTo>
                  <a:pt x="6854" y="39944"/>
                </a:lnTo>
                <a:lnTo>
                  <a:pt x="14294" y="44960"/>
                </a:lnTo>
                <a:lnTo>
                  <a:pt x="23406" y="46799"/>
                </a:lnTo>
                <a:lnTo>
                  <a:pt x="32515" y="44960"/>
                </a:lnTo>
                <a:lnTo>
                  <a:pt x="39951" y="39944"/>
                </a:lnTo>
                <a:lnTo>
                  <a:pt x="44962" y="32504"/>
                </a:lnTo>
                <a:lnTo>
                  <a:pt x="46799" y="23393"/>
                </a:lnTo>
                <a:lnTo>
                  <a:pt x="44962" y="14289"/>
                </a:lnTo>
                <a:lnTo>
                  <a:pt x="39951" y="6853"/>
                </a:lnTo>
                <a:lnTo>
                  <a:pt x="32515" y="1838"/>
                </a:lnTo>
                <a:lnTo>
                  <a:pt x="23406" y="0"/>
                </a:lnTo>
                <a:close/>
              </a:path>
            </a:pathLst>
          </a:custGeom>
          <a:solidFill>
            <a:srgbClr val="FF724F"/>
          </a:solidFill>
        </p:spPr>
        <p:txBody>
          <a:bodyPr wrap="square" lIns="0" tIns="0" rIns="0" bIns="0" rtlCol="0"/>
          <a:lstStyle/>
          <a:p/>
        </p:txBody>
      </p:sp>
      <p:sp>
        <p:nvSpPr>
          <p:cNvPr id="6" name="object 6"/>
          <p:cNvSpPr txBox="1"/>
          <p:nvPr/>
        </p:nvSpPr>
        <p:spPr>
          <a:xfrm>
            <a:off x="779299" y="857956"/>
            <a:ext cx="7828915" cy="4597400"/>
          </a:xfrm>
          <a:prstGeom prst="rect">
            <a:avLst/>
          </a:prstGeom>
        </p:spPr>
        <p:txBody>
          <a:bodyPr vert="horz" wrap="square" lIns="0" tIns="12700" rIns="0" bIns="0" rtlCol="0">
            <a:spAutoFit/>
          </a:bodyPr>
          <a:lstStyle/>
          <a:p>
            <a:pPr marL="12700" marR="68580">
              <a:lnSpc>
                <a:spcPct val="125000"/>
              </a:lnSpc>
              <a:spcBef>
                <a:spcPts val="100"/>
              </a:spcBef>
              <a:buClr>
                <a:srgbClr val="FF724F"/>
              </a:buClr>
              <a:buAutoNum type="alphaLcPeriod"/>
              <a:tabLst>
                <a:tab pos="147320"/>
              </a:tabLst>
            </a:pPr>
            <a:r>
              <a:rPr sz="1000" spc="145">
                <a:solidFill>
                  <a:srgbClr val="616161"/>
                </a:solidFill>
                <a:latin typeface="宋体"/>
                <a:cs typeface="宋体"/>
              </a:rPr>
              <a:t>HCP</a:t>
            </a:r>
            <a:r>
              <a:rPr sz="1000" spc="-265">
                <a:solidFill>
                  <a:srgbClr val="616161"/>
                </a:solidFill>
                <a:latin typeface="宋体"/>
                <a:cs typeface="宋体"/>
              </a:rPr>
              <a:t> </a:t>
            </a:r>
            <a:r>
              <a:rPr sz="1000" spc="35">
                <a:solidFill>
                  <a:srgbClr val="616161"/>
                </a:solidFill>
                <a:latin typeface="宋体"/>
                <a:cs typeface="宋体"/>
              </a:rPr>
              <a:t>360</a:t>
            </a:r>
            <a:r>
              <a:rPr sz="1000" spc="-265">
                <a:solidFill>
                  <a:srgbClr val="616161"/>
                </a:solidFill>
                <a:latin typeface="宋体"/>
                <a:cs typeface="宋体"/>
              </a:rPr>
              <a:t> </a:t>
            </a:r>
            <a:r>
              <a:rPr sz="1000" spc="90">
                <a:solidFill>
                  <a:srgbClr val="616161"/>
                </a:solidFill>
                <a:latin typeface="宋体"/>
                <a:cs typeface="宋体"/>
              </a:rPr>
              <a:t>定义</a:t>
            </a:r>
            <a:r>
              <a:rPr sz="1000" spc="50">
                <a:solidFill>
                  <a:srgbClr val="616161"/>
                </a:solidFill>
                <a:latin typeface="宋体"/>
                <a:cs typeface="宋体"/>
              </a:rPr>
              <a:t>：HCP360</a:t>
            </a:r>
            <a:r>
              <a:rPr sz="1000" spc="-260">
                <a:solidFill>
                  <a:srgbClr val="616161"/>
                </a:solidFill>
                <a:latin typeface="宋体"/>
                <a:cs typeface="宋体"/>
              </a:rPr>
              <a:t> </a:t>
            </a:r>
            <a:r>
              <a:rPr sz="1000">
                <a:solidFill>
                  <a:srgbClr val="616161"/>
                </a:solidFill>
                <a:latin typeface="宋体"/>
                <a:cs typeface="宋体"/>
              </a:rPr>
              <a:t>是赋能医疗企业客户的数据管理工具，提供标准化的数据收集、数据管理、算法支持、分析支持、前端呈现和终 端对接等功能</a:t>
            </a:r>
            <a:endParaRPr sz="1000">
              <a:latin typeface="宋体"/>
              <a:cs typeface="宋体"/>
            </a:endParaRPr>
          </a:p>
          <a:p>
            <a:pPr marL="149225" indent="-136525">
              <a:lnSpc>
                <a:spcPct val="100000"/>
              </a:lnSpc>
              <a:spcBef>
                <a:spcPts val="300"/>
              </a:spcBef>
              <a:buClr>
                <a:srgbClr val="FF724F"/>
              </a:buClr>
              <a:buAutoNum type="alphaLcPeriod"/>
              <a:tabLst>
                <a:tab pos="149225"/>
              </a:tabLst>
            </a:pPr>
            <a:r>
              <a:rPr sz="1000" spc="145">
                <a:solidFill>
                  <a:srgbClr val="616161"/>
                </a:solidFill>
                <a:latin typeface="宋体"/>
                <a:cs typeface="宋体"/>
              </a:rPr>
              <a:t>HCP</a:t>
            </a:r>
            <a:r>
              <a:rPr sz="1000" spc="-285">
                <a:solidFill>
                  <a:srgbClr val="616161"/>
                </a:solidFill>
                <a:latin typeface="宋体"/>
                <a:cs typeface="宋体"/>
              </a:rPr>
              <a:t> </a:t>
            </a:r>
            <a:r>
              <a:rPr sz="1000" spc="35">
                <a:solidFill>
                  <a:srgbClr val="616161"/>
                </a:solidFill>
                <a:latin typeface="宋体"/>
                <a:cs typeface="宋体"/>
              </a:rPr>
              <a:t>360</a:t>
            </a:r>
            <a:r>
              <a:rPr sz="1000" spc="-280">
                <a:solidFill>
                  <a:srgbClr val="616161"/>
                </a:solidFill>
                <a:latin typeface="宋体"/>
                <a:cs typeface="宋体"/>
              </a:rPr>
              <a:t> </a:t>
            </a:r>
            <a:r>
              <a:rPr sz="1000">
                <a:solidFill>
                  <a:srgbClr val="616161"/>
                </a:solidFill>
                <a:latin typeface="宋体"/>
                <a:cs typeface="宋体"/>
              </a:rPr>
              <a:t>作用：帮助企业整理并充分利用客户数据，细化客户洞察、建立客户画像</a:t>
            </a:r>
            <a:endParaRPr sz="1000">
              <a:latin typeface="宋体"/>
              <a:cs typeface="宋体"/>
            </a:endParaRPr>
          </a:p>
          <a:p>
            <a:pPr marL="135890" indent="-123825">
              <a:lnSpc>
                <a:spcPct val="100000"/>
              </a:lnSpc>
              <a:spcBef>
                <a:spcPts val="300"/>
              </a:spcBef>
              <a:buClr>
                <a:srgbClr val="FF724F"/>
              </a:buClr>
              <a:buAutoNum type="alphaLcPeriod"/>
              <a:tabLst>
                <a:tab pos="136525"/>
              </a:tabLst>
            </a:pPr>
            <a:r>
              <a:rPr sz="1000" spc="145">
                <a:solidFill>
                  <a:srgbClr val="616161"/>
                </a:solidFill>
                <a:latin typeface="宋体"/>
                <a:cs typeface="宋体"/>
              </a:rPr>
              <a:t>HCP</a:t>
            </a:r>
            <a:r>
              <a:rPr sz="1000" spc="-285">
                <a:solidFill>
                  <a:srgbClr val="616161"/>
                </a:solidFill>
                <a:latin typeface="宋体"/>
                <a:cs typeface="宋体"/>
              </a:rPr>
              <a:t> </a:t>
            </a:r>
            <a:r>
              <a:rPr sz="1000">
                <a:solidFill>
                  <a:srgbClr val="616161"/>
                </a:solidFill>
                <a:latin typeface="宋体"/>
                <a:cs typeface="宋体"/>
              </a:rPr>
              <a:t>与客户标签的关联：两者接近，但标签是对</a:t>
            </a:r>
            <a:r>
              <a:rPr sz="1000" spc="-280">
                <a:solidFill>
                  <a:srgbClr val="616161"/>
                </a:solidFill>
                <a:latin typeface="宋体"/>
                <a:cs typeface="宋体"/>
              </a:rPr>
              <a:t> </a:t>
            </a:r>
            <a:r>
              <a:rPr sz="1000" spc="145">
                <a:solidFill>
                  <a:srgbClr val="616161"/>
                </a:solidFill>
                <a:latin typeface="宋体"/>
                <a:cs typeface="宋体"/>
              </a:rPr>
              <a:t>HCP</a:t>
            </a:r>
            <a:r>
              <a:rPr sz="1000" spc="-280">
                <a:solidFill>
                  <a:srgbClr val="616161"/>
                </a:solidFill>
                <a:latin typeface="宋体"/>
                <a:cs typeface="宋体"/>
              </a:rPr>
              <a:t> </a:t>
            </a:r>
            <a:r>
              <a:rPr sz="1000" spc="35">
                <a:solidFill>
                  <a:srgbClr val="616161"/>
                </a:solidFill>
                <a:latin typeface="宋体"/>
                <a:cs typeface="宋体"/>
              </a:rPr>
              <a:t>360</a:t>
            </a:r>
            <a:r>
              <a:rPr sz="1000" spc="-280">
                <a:solidFill>
                  <a:srgbClr val="616161"/>
                </a:solidFill>
                <a:latin typeface="宋体"/>
                <a:cs typeface="宋体"/>
              </a:rPr>
              <a:t> </a:t>
            </a:r>
            <a:r>
              <a:rPr sz="1000">
                <a:solidFill>
                  <a:srgbClr val="616161"/>
                </a:solidFill>
                <a:latin typeface="宋体"/>
                <a:cs typeface="宋体"/>
              </a:rPr>
              <a:t>数据的总结和归纳</a:t>
            </a:r>
            <a:endParaRPr sz="1000">
              <a:latin typeface="宋体"/>
              <a:cs typeface="宋体"/>
            </a:endParaRPr>
          </a:p>
          <a:p>
            <a:pPr marL="153670">
              <a:lnSpc>
                <a:spcPct val="100000"/>
              </a:lnSpc>
              <a:spcBef>
                <a:spcPts val="1905"/>
              </a:spcBef>
            </a:pPr>
            <a:r>
              <a:rPr sz="1000" b="1">
                <a:solidFill>
                  <a:srgbClr val="616161"/>
                </a:solidFill>
                <a:latin typeface="Microsoft JhengHei"/>
                <a:cs typeface="Microsoft JhengHei"/>
              </a:rPr>
              <a:t>什么是</a:t>
            </a:r>
            <a:r>
              <a:rPr sz="1000" b="1" spc="-30">
                <a:solidFill>
                  <a:srgbClr val="616161"/>
                </a:solidFill>
                <a:latin typeface="Microsoft JhengHei"/>
                <a:cs typeface="Microsoft JhengHei"/>
              </a:rPr>
              <a:t> </a:t>
            </a:r>
            <a:r>
              <a:rPr sz="1000" b="1" spc="-5">
                <a:solidFill>
                  <a:srgbClr val="616161"/>
                </a:solidFill>
                <a:latin typeface="Microsoft JhengHei"/>
                <a:cs typeface="Microsoft JhengHei"/>
              </a:rPr>
              <a:t>HCP360：HCP360 </a:t>
            </a:r>
            <a:r>
              <a:rPr sz="1000" b="1">
                <a:solidFill>
                  <a:srgbClr val="616161"/>
                </a:solidFill>
                <a:latin typeface="Microsoft JhengHei"/>
                <a:cs typeface="Microsoft JhengHei"/>
              </a:rPr>
              <a:t>是助力医药数字化营销的客户数据管理工具，是对客户信息的可视化呈现与总结</a:t>
            </a:r>
            <a:endParaRPr sz="1000">
              <a:latin typeface="Microsoft JhengHei"/>
              <a:cs typeface="Microsoft JhengHei"/>
            </a:endParaRPr>
          </a:p>
          <a:p>
            <a:pPr marL="12700" marR="67310" algn="just">
              <a:lnSpc>
                <a:spcPct val="125000"/>
              </a:lnSpc>
            </a:pPr>
            <a:r>
              <a:rPr sz="1000" spc="15">
                <a:solidFill>
                  <a:srgbClr val="616161"/>
                </a:solidFill>
                <a:latin typeface="宋体"/>
                <a:cs typeface="宋体"/>
              </a:rPr>
              <a:t>医药数字化营</a:t>
            </a:r>
            <a:r>
              <a:rPr sz="1000">
                <a:solidFill>
                  <a:srgbClr val="616161"/>
                </a:solidFill>
                <a:latin typeface="宋体"/>
                <a:cs typeface="宋体"/>
              </a:rPr>
              <a:t>销</a:t>
            </a:r>
            <a:r>
              <a:rPr sz="1000" spc="15">
                <a:solidFill>
                  <a:srgbClr val="616161"/>
                </a:solidFill>
                <a:latin typeface="宋体"/>
                <a:cs typeface="宋体"/>
              </a:rPr>
              <a:t>，主要是药企采用数字系统开展医生虚拟拜</a:t>
            </a:r>
            <a:r>
              <a:rPr sz="1000">
                <a:solidFill>
                  <a:srgbClr val="616161"/>
                </a:solidFill>
                <a:latin typeface="宋体"/>
                <a:cs typeface="宋体"/>
              </a:rPr>
              <a:t>访</a:t>
            </a:r>
            <a:r>
              <a:rPr sz="1000" spc="15">
                <a:solidFill>
                  <a:srgbClr val="616161"/>
                </a:solidFill>
                <a:latin typeface="宋体"/>
                <a:cs typeface="宋体"/>
              </a:rPr>
              <a:t>、线上学术会</a:t>
            </a:r>
            <a:r>
              <a:rPr sz="1000">
                <a:solidFill>
                  <a:srgbClr val="616161"/>
                </a:solidFill>
                <a:latin typeface="宋体"/>
                <a:cs typeface="宋体"/>
              </a:rPr>
              <a:t>议</a:t>
            </a:r>
            <a:r>
              <a:rPr sz="1000" spc="15">
                <a:solidFill>
                  <a:srgbClr val="616161"/>
                </a:solidFill>
                <a:latin typeface="宋体"/>
                <a:cs typeface="宋体"/>
              </a:rPr>
              <a:t>、最新学术进展分析等对旗下的处方药产品进行在线营</a:t>
            </a:r>
            <a:r>
              <a:rPr sz="1000">
                <a:solidFill>
                  <a:srgbClr val="616161"/>
                </a:solidFill>
                <a:latin typeface="宋体"/>
                <a:cs typeface="宋体"/>
              </a:rPr>
              <a:t>销， </a:t>
            </a:r>
            <a:r>
              <a:rPr sz="1000" spc="15">
                <a:solidFill>
                  <a:srgbClr val="616161"/>
                </a:solidFill>
                <a:latin typeface="宋体"/>
                <a:cs typeface="宋体"/>
              </a:rPr>
              <a:t>以提高销</a:t>
            </a:r>
            <a:r>
              <a:rPr sz="1000">
                <a:solidFill>
                  <a:srgbClr val="616161"/>
                </a:solidFill>
                <a:latin typeface="宋体"/>
                <a:cs typeface="宋体"/>
              </a:rPr>
              <a:t>量</a:t>
            </a:r>
            <a:r>
              <a:rPr sz="1000" spc="15">
                <a:solidFill>
                  <a:srgbClr val="616161"/>
                </a:solidFill>
                <a:latin typeface="宋体"/>
                <a:cs typeface="宋体"/>
              </a:rPr>
              <a:t>。大部分药企通过第三方服务商形</a:t>
            </a:r>
            <a:r>
              <a:rPr sz="1000">
                <a:solidFill>
                  <a:srgbClr val="616161"/>
                </a:solidFill>
                <a:latin typeface="宋体"/>
                <a:cs typeface="宋体"/>
              </a:rPr>
              <a:t>式</a:t>
            </a:r>
            <a:r>
              <a:rPr sz="1000" spc="15">
                <a:solidFill>
                  <a:srgbClr val="616161"/>
                </a:solidFill>
                <a:latin typeface="宋体"/>
                <a:cs typeface="宋体"/>
              </a:rPr>
              <a:t>，促进相关业务的成</a:t>
            </a:r>
            <a:r>
              <a:rPr sz="1000">
                <a:solidFill>
                  <a:srgbClr val="616161"/>
                </a:solidFill>
                <a:latin typeface="宋体"/>
                <a:cs typeface="宋体"/>
              </a:rPr>
              <a:t>长</a:t>
            </a:r>
            <a:r>
              <a:rPr sz="1000" spc="15">
                <a:solidFill>
                  <a:srgbClr val="616161"/>
                </a:solidFill>
                <a:latin typeface="宋体"/>
                <a:cs typeface="宋体"/>
              </a:rPr>
              <a:t>。医药数字化营销的主要对象是医</a:t>
            </a:r>
            <a:r>
              <a:rPr sz="1000">
                <a:solidFill>
                  <a:srgbClr val="616161"/>
                </a:solidFill>
                <a:latin typeface="宋体"/>
                <a:cs typeface="宋体"/>
              </a:rPr>
              <a:t>生</a:t>
            </a:r>
            <a:r>
              <a:rPr sz="1000" spc="15">
                <a:solidFill>
                  <a:srgbClr val="616161"/>
                </a:solidFill>
                <a:latin typeface="宋体"/>
                <a:cs typeface="宋体"/>
              </a:rPr>
              <a:t>，目的是通过相关产品医学知 </a:t>
            </a:r>
            <a:r>
              <a:rPr sz="1000">
                <a:solidFill>
                  <a:srgbClr val="616161"/>
                </a:solidFill>
                <a:latin typeface="宋体"/>
                <a:cs typeface="宋体"/>
              </a:rPr>
              <a:t>识的传播等方式提高医生对特定药物的认识及理解，并左右其处方决策，从而带动处方药的销售。</a:t>
            </a:r>
            <a:endParaRPr sz="1000">
              <a:latin typeface="宋体"/>
              <a:cs typeface="宋体"/>
            </a:endParaRPr>
          </a:p>
          <a:p>
            <a:pPr marL="12700" marR="5080">
              <a:lnSpc>
                <a:spcPct val="125000"/>
              </a:lnSpc>
              <a:spcBef>
                <a:spcPts val="1500"/>
              </a:spcBef>
            </a:pPr>
            <a:r>
              <a:rPr sz="1000">
                <a:solidFill>
                  <a:srgbClr val="616161"/>
                </a:solidFill>
                <a:latin typeface="宋体"/>
                <a:cs typeface="宋体"/>
              </a:rPr>
              <a:t>因此</a:t>
            </a:r>
            <a:r>
              <a:rPr sz="1000" spc="-315">
                <a:solidFill>
                  <a:srgbClr val="616161"/>
                </a:solidFill>
                <a:latin typeface="宋体"/>
                <a:cs typeface="宋体"/>
              </a:rPr>
              <a:t>，</a:t>
            </a:r>
            <a:r>
              <a:rPr sz="1000">
                <a:solidFill>
                  <a:srgbClr val="616161"/>
                </a:solidFill>
                <a:latin typeface="宋体"/>
                <a:cs typeface="宋体"/>
              </a:rPr>
              <a:t>具备处方权的医生成为医药企业主要的攻坚对象</a:t>
            </a:r>
            <a:r>
              <a:rPr sz="1000" spc="-315">
                <a:solidFill>
                  <a:srgbClr val="616161"/>
                </a:solidFill>
                <a:latin typeface="宋体"/>
                <a:cs typeface="宋体"/>
              </a:rPr>
              <a:t>。</a:t>
            </a:r>
            <a:r>
              <a:rPr sz="1000">
                <a:solidFill>
                  <a:srgbClr val="616161"/>
                </a:solidFill>
                <a:latin typeface="宋体"/>
                <a:cs typeface="宋体"/>
              </a:rPr>
              <a:t>药企通常需要掌握医生的个人喜好</a:t>
            </a:r>
            <a:r>
              <a:rPr sz="1000" spc="-315">
                <a:solidFill>
                  <a:srgbClr val="616161"/>
                </a:solidFill>
                <a:latin typeface="宋体"/>
                <a:cs typeface="宋体"/>
              </a:rPr>
              <a:t>、</a:t>
            </a:r>
            <a:r>
              <a:rPr sz="1000">
                <a:solidFill>
                  <a:srgbClr val="616161"/>
                </a:solidFill>
                <a:latin typeface="宋体"/>
                <a:cs typeface="宋体"/>
              </a:rPr>
              <a:t>诊疗习惯</a:t>
            </a:r>
            <a:r>
              <a:rPr sz="1000" spc="-315">
                <a:solidFill>
                  <a:srgbClr val="616161"/>
                </a:solidFill>
                <a:latin typeface="宋体"/>
                <a:cs typeface="宋体"/>
              </a:rPr>
              <a:t>、</a:t>
            </a:r>
            <a:r>
              <a:rPr sz="1000">
                <a:solidFill>
                  <a:srgbClr val="616161"/>
                </a:solidFill>
                <a:latin typeface="宋体"/>
                <a:cs typeface="宋体"/>
              </a:rPr>
              <a:t>学术流派等等信息</a:t>
            </a:r>
            <a:r>
              <a:rPr sz="1000" spc="-315">
                <a:solidFill>
                  <a:srgbClr val="616161"/>
                </a:solidFill>
                <a:latin typeface="宋体"/>
                <a:cs typeface="宋体"/>
              </a:rPr>
              <a:t>，</a:t>
            </a:r>
            <a:r>
              <a:rPr sz="1000">
                <a:solidFill>
                  <a:srgbClr val="616161"/>
                </a:solidFill>
                <a:latin typeface="宋体"/>
                <a:cs typeface="宋体"/>
              </a:rPr>
              <a:t>才能够投其所好， 针对性地进行营销。</a:t>
            </a:r>
            <a:endParaRPr sz="1000">
              <a:latin typeface="宋体"/>
              <a:cs typeface="宋体"/>
            </a:endParaRPr>
          </a:p>
          <a:p>
            <a:pPr marL="12700" marR="66675">
              <a:lnSpc>
                <a:spcPct val="125000"/>
              </a:lnSpc>
              <a:spcBef>
                <a:spcPts val="1500"/>
              </a:spcBef>
            </a:pPr>
            <a:r>
              <a:rPr sz="1000" spc="90">
                <a:solidFill>
                  <a:srgbClr val="616161"/>
                </a:solidFill>
                <a:latin typeface="宋体"/>
                <a:cs typeface="宋体"/>
              </a:rPr>
              <a:t>HCP360</a:t>
            </a:r>
            <a:r>
              <a:rPr sz="1000" spc="-305">
                <a:solidFill>
                  <a:srgbClr val="616161"/>
                </a:solidFill>
                <a:latin typeface="宋体"/>
                <a:cs typeface="宋体"/>
              </a:rPr>
              <a:t> </a:t>
            </a:r>
            <a:r>
              <a:rPr sz="1000">
                <a:solidFill>
                  <a:srgbClr val="616161"/>
                </a:solidFill>
                <a:latin typeface="宋体"/>
                <a:cs typeface="宋体"/>
              </a:rPr>
              <a:t>提供标准化的数据收集、数据管理、算法支持、分析支持、前端呈现和终端对接等功</a:t>
            </a:r>
            <a:r>
              <a:rPr sz="1000" spc="-5">
                <a:solidFill>
                  <a:srgbClr val="616161"/>
                </a:solidFill>
                <a:latin typeface="宋体"/>
                <a:cs typeface="宋体"/>
              </a:rPr>
              <a:t>能</a:t>
            </a:r>
            <a:r>
              <a:rPr sz="1000">
                <a:solidFill>
                  <a:srgbClr val="616161"/>
                </a:solidFill>
                <a:latin typeface="宋体"/>
                <a:cs typeface="宋体"/>
              </a:rPr>
              <a:t>，帮助企业整理并充分利用客户数据，细化 客户洞察、建立客户画像、赋能业务发展。</a:t>
            </a:r>
            <a:endParaRPr sz="1000">
              <a:latin typeface="宋体"/>
              <a:cs typeface="宋体"/>
            </a:endParaRPr>
          </a:p>
          <a:p>
            <a:pPr marL="153670">
              <a:lnSpc>
                <a:spcPct val="100000"/>
              </a:lnSpc>
              <a:spcBef>
                <a:spcPts val="1800"/>
              </a:spcBef>
            </a:pPr>
            <a:r>
              <a:rPr sz="1000" b="1" spc="-5">
                <a:solidFill>
                  <a:srgbClr val="616161"/>
                </a:solidFill>
                <a:latin typeface="Microsoft JhengHei"/>
                <a:cs typeface="Microsoft JhengHei"/>
              </a:rPr>
              <a:t>HCP</a:t>
            </a:r>
            <a:r>
              <a:rPr sz="1000" b="1" spc="-30">
                <a:solidFill>
                  <a:srgbClr val="616161"/>
                </a:solidFill>
                <a:latin typeface="Microsoft JhengHei"/>
                <a:cs typeface="Microsoft JhengHei"/>
              </a:rPr>
              <a:t> </a:t>
            </a:r>
            <a:r>
              <a:rPr sz="1000" b="1" spc="-10">
                <a:solidFill>
                  <a:srgbClr val="616161"/>
                </a:solidFill>
                <a:latin typeface="Microsoft JhengHei"/>
                <a:cs typeface="Microsoft JhengHei"/>
              </a:rPr>
              <a:t>360</a:t>
            </a:r>
            <a:r>
              <a:rPr sz="1000" b="1" spc="-25">
                <a:solidFill>
                  <a:srgbClr val="616161"/>
                </a:solidFill>
                <a:latin typeface="Microsoft JhengHei"/>
                <a:cs typeface="Microsoft JhengHei"/>
              </a:rPr>
              <a:t> </a:t>
            </a:r>
            <a:r>
              <a:rPr sz="1000" b="1">
                <a:solidFill>
                  <a:srgbClr val="616161"/>
                </a:solidFill>
                <a:latin typeface="Microsoft JhengHei"/>
                <a:cs typeface="Microsoft JhengHei"/>
              </a:rPr>
              <a:t>能够帮助企业做什么：帮助企业整理并充分利用客户数据，细化客户洞察、建立客户画像</a:t>
            </a:r>
            <a:endParaRPr sz="1000">
              <a:latin typeface="Microsoft JhengHei"/>
              <a:cs typeface="Microsoft JhengHei"/>
            </a:endParaRPr>
          </a:p>
          <a:p>
            <a:pPr marL="12700">
              <a:lnSpc>
                <a:spcPct val="100000"/>
              </a:lnSpc>
              <a:spcBef>
                <a:spcPts val="300"/>
              </a:spcBef>
            </a:pPr>
            <a:r>
              <a:rPr sz="1000" spc="210">
                <a:solidFill>
                  <a:srgbClr val="616161"/>
                </a:solidFill>
                <a:latin typeface="宋体"/>
                <a:cs typeface="宋体"/>
              </a:rPr>
              <a:t>H</a:t>
            </a:r>
            <a:endParaRPr sz="1000">
              <a:latin typeface="宋体"/>
              <a:cs typeface="宋体"/>
            </a:endParaRPr>
          </a:p>
          <a:p>
            <a:pPr marL="12700">
              <a:lnSpc>
                <a:spcPct val="100000"/>
              </a:lnSpc>
              <a:spcBef>
                <a:spcPts val="300"/>
              </a:spcBef>
            </a:pPr>
            <a:r>
              <a:rPr sz="1000">
                <a:solidFill>
                  <a:srgbClr val="616161"/>
                </a:solidFill>
                <a:latin typeface="宋体"/>
                <a:cs typeface="宋体"/>
              </a:rPr>
              <a:t>调研的形式来判断客户是否有购买潜力，以及是否对自家产品感兴趣。</a:t>
            </a:r>
            <a:endParaRPr sz="1000">
              <a:latin typeface="宋体"/>
              <a:cs typeface="宋体"/>
            </a:endParaRPr>
          </a:p>
          <a:p>
            <a:pPr marL="12700" marR="5080">
              <a:lnSpc>
                <a:spcPct val="125000"/>
              </a:lnSpc>
              <a:spcBef>
                <a:spcPts val="1395"/>
              </a:spcBef>
            </a:pPr>
            <a:r>
              <a:rPr sz="1000" spc="15">
                <a:solidFill>
                  <a:srgbClr val="616161"/>
                </a:solidFill>
                <a:latin typeface="宋体"/>
                <a:cs typeface="宋体"/>
              </a:rPr>
              <a:t>而数字化的发</a:t>
            </a:r>
            <a:r>
              <a:rPr sz="1000">
                <a:solidFill>
                  <a:srgbClr val="616161"/>
                </a:solidFill>
                <a:latin typeface="宋体"/>
                <a:cs typeface="宋体"/>
              </a:rPr>
              <a:t>展</a:t>
            </a:r>
            <a:r>
              <a:rPr sz="1000" spc="15">
                <a:solidFill>
                  <a:srgbClr val="616161"/>
                </a:solidFill>
                <a:latin typeface="宋体"/>
                <a:cs typeface="宋体"/>
              </a:rPr>
              <a:t>，让企业有了更多方式来搜集用户的信</a:t>
            </a:r>
            <a:r>
              <a:rPr sz="1000">
                <a:solidFill>
                  <a:srgbClr val="616161"/>
                </a:solidFill>
                <a:latin typeface="宋体"/>
                <a:cs typeface="宋体"/>
              </a:rPr>
              <a:t>息</a:t>
            </a:r>
            <a:r>
              <a:rPr sz="1000" spc="15">
                <a:solidFill>
                  <a:srgbClr val="616161"/>
                </a:solidFill>
                <a:latin typeface="宋体"/>
                <a:cs typeface="宋体"/>
              </a:rPr>
              <a:t>。用户在线上的种种行为都可以被记录下</a:t>
            </a:r>
            <a:r>
              <a:rPr sz="1000">
                <a:solidFill>
                  <a:srgbClr val="616161"/>
                </a:solidFill>
                <a:latin typeface="宋体"/>
                <a:cs typeface="宋体"/>
              </a:rPr>
              <a:t>来</a:t>
            </a:r>
            <a:r>
              <a:rPr sz="1000" spc="15">
                <a:solidFill>
                  <a:srgbClr val="616161"/>
                </a:solidFill>
                <a:latin typeface="宋体"/>
                <a:cs typeface="宋体"/>
              </a:rPr>
              <a:t>：社交网站的使用频</a:t>
            </a:r>
            <a:r>
              <a:rPr sz="1000">
                <a:solidFill>
                  <a:srgbClr val="616161"/>
                </a:solidFill>
                <a:latin typeface="宋体"/>
                <a:cs typeface="宋体"/>
              </a:rPr>
              <a:t>次</a:t>
            </a:r>
            <a:r>
              <a:rPr sz="1000" spc="15">
                <a:solidFill>
                  <a:srgbClr val="616161"/>
                </a:solidFill>
                <a:latin typeface="宋体"/>
                <a:cs typeface="宋体"/>
              </a:rPr>
              <a:t>、浏览过的网 </a:t>
            </a:r>
            <a:r>
              <a:rPr sz="1000">
                <a:solidFill>
                  <a:srgbClr val="616161"/>
                </a:solidFill>
                <a:latin typeface="宋体"/>
                <a:cs typeface="宋体"/>
              </a:rPr>
              <a:t>页和文件</a:t>
            </a:r>
            <a:r>
              <a:rPr sz="1000" spc="-160">
                <a:solidFill>
                  <a:srgbClr val="616161"/>
                </a:solidFill>
                <a:latin typeface="宋体"/>
                <a:cs typeface="宋体"/>
              </a:rPr>
              <a:t>、</a:t>
            </a:r>
            <a:r>
              <a:rPr sz="1000">
                <a:solidFill>
                  <a:srgbClr val="616161"/>
                </a:solidFill>
                <a:latin typeface="宋体"/>
                <a:cs typeface="宋体"/>
              </a:rPr>
              <a:t>预约过的直播</a:t>
            </a:r>
            <a:r>
              <a:rPr sz="1000" spc="-160">
                <a:solidFill>
                  <a:srgbClr val="616161"/>
                </a:solidFill>
                <a:latin typeface="宋体"/>
                <a:cs typeface="宋体"/>
              </a:rPr>
              <a:t>、</a:t>
            </a:r>
            <a:r>
              <a:rPr sz="1000">
                <a:solidFill>
                  <a:srgbClr val="616161"/>
                </a:solidFill>
                <a:latin typeface="宋体"/>
                <a:cs typeface="宋体"/>
              </a:rPr>
              <a:t>搜索过的关键词</a:t>
            </a:r>
            <a:r>
              <a:rPr sz="1000" spc="-340">
                <a:solidFill>
                  <a:srgbClr val="616161"/>
                </a:solidFill>
                <a:latin typeface="宋体"/>
                <a:cs typeface="宋体"/>
              </a:rPr>
              <a:t> </a:t>
            </a:r>
            <a:r>
              <a:rPr sz="1000" spc="-250">
                <a:solidFill>
                  <a:srgbClr val="616161"/>
                </a:solidFill>
                <a:latin typeface="宋体"/>
                <a:cs typeface="宋体"/>
              </a:rPr>
              <a:t>......</a:t>
            </a:r>
            <a:r>
              <a:rPr sz="1000" spc="-340">
                <a:solidFill>
                  <a:srgbClr val="616161"/>
                </a:solidFill>
                <a:latin typeface="宋体"/>
                <a:cs typeface="宋体"/>
              </a:rPr>
              <a:t> </a:t>
            </a:r>
            <a:r>
              <a:rPr sz="1000">
                <a:solidFill>
                  <a:srgbClr val="616161"/>
                </a:solidFill>
                <a:latin typeface="宋体"/>
                <a:cs typeface="宋体"/>
              </a:rPr>
              <a:t>各种客户行为数据都可以被企业捕捉到</a:t>
            </a:r>
            <a:r>
              <a:rPr sz="1000" spc="-160">
                <a:solidFill>
                  <a:srgbClr val="616161"/>
                </a:solidFill>
                <a:latin typeface="宋体"/>
                <a:cs typeface="宋体"/>
              </a:rPr>
              <a:t>。</a:t>
            </a:r>
            <a:r>
              <a:rPr sz="1000">
                <a:solidFill>
                  <a:srgbClr val="616161"/>
                </a:solidFill>
                <a:latin typeface="宋体"/>
                <a:cs typeface="宋体"/>
              </a:rPr>
              <a:t>企业可以从海量的信息中提炼出多维度的客户数据，  并在此基础上进行归纳总结</a:t>
            </a:r>
            <a:r>
              <a:rPr sz="1000" spc="-10">
                <a:solidFill>
                  <a:srgbClr val="616161"/>
                </a:solidFill>
                <a:latin typeface="宋体"/>
                <a:cs typeface="宋体"/>
              </a:rPr>
              <a:t>，</a:t>
            </a:r>
            <a:r>
              <a:rPr sz="1000">
                <a:solidFill>
                  <a:srgbClr val="616161"/>
                </a:solidFill>
                <a:latin typeface="宋体"/>
                <a:cs typeface="宋体"/>
              </a:rPr>
              <a:t>生成标签</a:t>
            </a:r>
            <a:r>
              <a:rPr sz="1000" spc="-10">
                <a:solidFill>
                  <a:srgbClr val="616161"/>
                </a:solidFill>
                <a:latin typeface="宋体"/>
                <a:cs typeface="宋体"/>
              </a:rPr>
              <a:t>。</a:t>
            </a:r>
            <a:r>
              <a:rPr sz="1000">
                <a:solidFill>
                  <a:srgbClr val="616161"/>
                </a:solidFill>
                <a:latin typeface="宋体"/>
                <a:cs typeface="宋体"/>
              </a:rPr>
              <a:t>例如</a:t>
            </a:r>
            <a:r>
              <a:rPr sz="1000" spc="-10">
                <a:solidFill>
                  <a:srgbClr val="616161"/>
                </a:solidFill>
                <a:latin typeface="宋体"/>
                <a:cs typeface="宋体"/>
              </a:rPr>
              <a:t>，</a:t>
            </a:r>
            <a:r>
              <a:rPr sz="1000">
                <a:solidFill>
                  <a:srgbClr val="616161"/>
                </a:solidFill>
                <a:latin typeface="宋体"/>
                <a:cs typeface="宋体"/>
              </a:rPr>
              <a:t>在医疗行业中</a:t>
            </a:r>
            <a:r>
              <a:rPr sz="1000" spc="-10">
                <a:solidFill>
                  <a:srgbClr val="616161"/>
                </a:solidFill>
                <a:latin typeface="宋体"/>
                <a:cs typeface="宋体"/>
              </a:rPr>
              <a:t>，</a:t>
            </a:r>
            <a:r>
              <a:rPr sz="1000">
                <a:solidFill>
                  <a:srgbClr val="616161"/>
                </a:solidFill>
                <a:latin typeface="宋体"/>
                <a:cs typeface="宋体"/>
              </a:rPr>
              <a:t>客户数据可以包含以下几个维</a:t>
            </a:r>
            <a:r>
              <a:rPr sz="1000" spc="-5">
                <a:solidFill>
                  <a:srgbClr val="616161"/>
                </a:solidFill>
                <a:latin typeface="宋体"/>
                <a:cs typeface="宋体"/>
              </a:rPr>
              <a:t>度：</a:t>
            </a:r>
            <a:r>
              <a:rPr sz="1000">
                <a:solidFill>
                  <a:srgbClr val="616161"/>
                </a:solidFill>
                <a:latin typeface="宋体"/>
                <a:cs typeface="宋体"/>
              </a:rPr>
              <a:t>客户专业</a:t>
            </a:r>
            <a:r>
              <a:rPr sz="1000" spc="-10">
                <a:solidFill>
                  <a:srgbClr val="616161"/>
                </a:solidFill>
                <a:latin typeface="宋体"/>
                <a:cs typeface="宋体"/>
              </a:rPr>
              <a:t>，</a:t>
            </a:r>
            <a:r>
              <a:rPr sz="1000">
                <a:solidFill>
                  <a:srgbClr val="616161"/>
                </a:solidFill>
                <a:latin typeface="宋体"/>
                <a:cs typeface="宋体"/>
              </a:rPr>
              <a:t>潜力</a:t>
            </a:r>
            <a:r>
              <a:rPr sz="1000" spc="-10">
                <a:solidFill>
                  <a:srgbClr val="616161"/>
                </a:solidFill>
                <a:latin typeface="宋体"/>
                <a:cs typeface="宋体"/>
              </a:rPr>
              <a:t>，</a:t>
            </a:r>
            <a:r>
              <a:rPr sz="1000">
                <a:solidFill>
                  <a:srgbClr val="616161"/>
                </a:solidFill>
                <a:latin typeface="宋体"/>
                <a:cs typeface="宋体"/>
              </a:rPr>
              <a:t>渠道偏好</a:t>
            </a:r>
            <a:r>
              <a:rPr sz="1000" spc="-10">
                <a:solidFill>
                  <a:srgbClr val="616161"/>
                </a:solidFill>
                <a:latin typeface="宋体"/>
                <a:cs typeface="宋体"/>
              </a:rPr>
              <a:t>，</a:t>
            </a:r>
            <a:r>
              <a:rPr sz="1000">
                <a:solidFill>
                  <a:srgbClr val="616161"/>
                </a:solidFill>
                <a:latin typeface="宋体"/>
                <a:cs typeface="宋体"/>
              </a:rPr>
              <a:t>内容偏好，  治疗观念偏好，时间偏好等等，企业根据这些信息便可以精细化地获取客户画像。</a:t>
            </a:r>
            <a:endParaRPr sz="1000">
              <a:latin typeface="宋体"/>
              <a:cs typeface="宋体"/>
            </a:endParaRPr>
          </a:p>
        </p:txBody>
      </p:sp>
      <p:sp>
        <p:nvSpPr>
          <p:cNvPr id="7" name="object 7"/>
          <p:cNvSpPr/>
          <p:nvPr/>
        </p:nvSpPr>
        <p:spPr>
          <a:xfrm>
            <a:off x="792004" y="492001"/>
            <a:ext cx="176375" cy="176847"/>
          </a:xfrm>
          <a:prstGeom prst="rect">
            <a:avLst/>
          </a:prstGeom>
          <a:blipFill>
            <a:blip r:embed="rId2"/>
            <a:stretch>
              <a:fillRect/>
            </a:stretch>
          </a:blipFill>
        </p:spPr>
        <p:txBody>
          <a:bodyPr wrap="square" lIns="0" tIns="0" rIns="0" bIns="0" rtlCol="0"/>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4316299" y="1565895"/>
            <a:ext cx="3670300" cy="132080"/>
          </a:xfrm>
          <a:prstGeom prst="rect">
            <a:avLst/>
          </a:prstGeom>
        </p:spPr>
        <p:txBody>
          <a:bodyPr vert="horz" wrap="square" lIns="0" tIns="12700" rIns="0" bIns="0" rtlCol="0">
            <a:spAutoFit/>
          </a:bodyPr>
          <a:lstStyle/>
          <a:p>
            <a:pPr marL="12700">
              <a:lnSpc>
                <a:spcPct val="100000"/>
              </a:lnSpc>
              <a:spcBef>
                <a:spcPts val="100"/>
              </a:spcBef>
            </a:pPr>
            <a:r>
              <a:rPr sz="700">
                <a:solidFill>
                  <a:srgbClr val="999999"/>
                </a:solidFill>
                <a:latin typeface="宋体"/>
                <a:cs typeface="宋体"/>
              </a:rPr>
              <a:t>图片来源：德勤</a:t>
            </a:r>
            <a:r>
              <a:rPr sz="700" spc="-225">
                <a:solidFill>
                  <a:srgbClr val="999999"/>
                </a:solidFill>
                <a:latin typeface="宋体"/>
                <a:cs typeface="宋体"/>
              </a:rPr>
              <a:t> </a:t>
            </a:r>
            <a:r>
              <a:rPr sz="700">
                <a:solidFill>
                  <a:srgbClr val="999999"/>
                </a:solidFill>
                <a:latin typeface="宋体"/>
                <a:cs typeface="宋体"/>
              </a:rPr>
              <a:t>发现报告</a:t>
            </a:r>
            <a:r>
              <a:rPr sz="700" spc="-220">
                <a:solidFill>
                  <a:srgbClr val="999999"/>
                </a:solidFill>
                <a:latin typeface="宋体"/>
                <a:cs typeface="宋体"/>
              </a:rPr>
              <a:t> </a:t>
            </a:r>
            <a:r>
              <a:rPr sz="700" spc="-120">
                <a:solidFill>
                  <a:srgbClr val="999999"/>
                </a:solidFill>
                <a:latin typeface="宋体"/>
                <a:cs typeface="宋体"/>
              </a:rPr>
              <a:t>-</a:t>
            </a:r>
            <a:r>
              <a:rPr sz="700" spc="-220">
                <a:solidFill>
                  <a:srgbClr val="999999"/>
                </a:solidFill>
                <a:latin typeface="宋体"/>
                <a:cs typeface="宋体"/>
              </a:rPr>
              <a:t> </a:t>
            </a:r>
            <a:r>
              <a:rPr sz="700">
                <a:solidFill>
                  <a:srgbClr val="999999"/>
                </a:solidFill>
                <a:latin typeface="宋体"/>
                <a:cs typeface="宋体"/>
              </a:rPr>
              <a:t>专业研报平台丨收录海量行业报告、券商研报丨免费分享行业研报</a:t>
            </a:r>
            <a:endParaRPr sz="700">
              <a:latin typeface="宋体"/>
              <a:cs typeface="宋体"/>
            </a:endParaRPr>
          </a:p>
        </p:txBody>
      </p:sp>
      <p:sp>
        <p:nvSpPr>
          <p:cNvPr id="3" name="object 3"/>
          <p:cNvSpPr txBox="1"/>
          <p:nvPr/>
        </p:nvSpPr>
        <p:spPr>
          <a:xfrm>
            <a:off x="779299" y="2873956"/>
            <a:ext cx="7828915" cy="2311400"/>
          </a:xfrm>
          <a:prstGeom prst="rect">
            <a:avLst/>
          </a:prstGeom>
        </p:spPr>
        <p:txBody>
          <a:bodyPr vert="horz" wrap="square" lIns="0" tIns="50800" rIns="0" bIns="0" rtlCol="0">
            <a:spAutoFit/>
          </a:bodyPr>
          <a:lstStyle/>
          <a:p>
            <a:pPr marL="153670">
              <a:lnSpc>
                <a:spcPct val="100000"/>
              </a:lnSpc>
              <a:spcBef>
                <a:spcPts val="400"/>
              </a:spcBef>
            </a:pPr>
            <a:r>
              <a:rPr sz="1000" b="1" spc="-5">
                <a:solidFill>
                  <a:srgbClr val="616161"/>
                </a:solidFill>
                <a:latin typeface="Microsoft JhengHei"/>
                <a:cs typeface="Microsoft JhengHei"/>
              </a:rPr>
              <a:t>HCP</a:t>
            </a:r>
            <a:r>
              <a:rPr sz="1000" b="1" spc="-30">
                <a:solidFill>
                  <a:srgbClr val="616161"/>
                </a:solidFill>
                <a:latin typeface="Microsoft JhengHei"/>
                <a:cs typeface="Microsoft JhengHei"/>
              </a:rPr>
              <a:t> </a:t>
            </a:r>
            <a:r>
              <a:rPr sz="1000" b="1" spc="-10">
                <a:solidFill>
                  <a:srgbClr val="616161"/>
                </a:solidFill>
                <a:latin typeface="Microsoft JhengHei"/>
                <a:cs typeface="Microsoft JhengHei"/>
              </a:rPr>
              <a:t>360</a:t>
            </a:r>
            <a:r>
              <a:rPr sz="1000" b="1" spc="-25">
                <a:solidFill>
                  <a:srgbClr val="616161"/>
                </a:solidFill>
                <a:latin typeface="Microsoft JhengHei"/>
                <a:cs typeface="Microsoft JhengHei"/>
              </a:rPr>
              <a:t> </a:t>
            </a:r>
            <a:r>
              <a:rPr sz="1000" b="1">
                <a:solidFill>
                  <a:srgbClr val="616161"/>
                </a:solidFill>
                <a:latin typeface="Microsoft JhengHei"/>
                <a:cs typeface="Microsoft JhengHei"/>
              </a:rPr>
              <a:t>与</a:t>
            </a:r>
            <a:r>
              <a:rPr sz="1000" b="1" spc="-25">
                <a:solidFill>
                  <a:srgbClr val="616161"/>
                </a:solidFill>
                <a:latin typeface="Microsoft JhengHei"/>
                <a:cs typeface="Microsoft JhengHei"/>
              </a:rPr>
              <a:t> SCRM </a:t>
            </a:r>
            <a:r>
              <a:rPr sz="1000" b="1" spc="-5">
                <a:solidFill>
                  <a:srgbClr val="616161"/>
                </a:solidFill>
                <a:latin typeface="Microsoft JhengHei"/>
                <a:cs typeface="Microsoft JhengHei"/>
              </a:rPr>
              <a:t>的关联：HCP360</a:t>
            </a:r>
            <a:r>
              <a:rPr sz="1000" b="1" spc="-25">
                <a:solidFill>
                  <a:srgbClr val="616161"/>
                </a:solidFill>
                <a:latin typeface="Microsoft JhengHei"/>
                <a:cs typeface="Microsoft JhengHei"/>
              </a:rPr>
              <a:t> </a:t>
            </a:r>
            <a:r>
              <a:rPr sz="1000" b="1">
                <a:solidFill>
                  <a:srgbClr val="616161"/>
                </a:solidFill>
                <a:latin typeface="Microsoft JhengHei"/>
                <a:cs typeface="Microsoft JhengHei"/>
              </a:rPr>
              <a:t>可以类比为</a:t>
            </a:r>
            <a:r>
              <a:rPr sz="1000" b="1" spc="-25">
                <a:solidFill>
                  <a:srgbClr val="616161"/>
                </a:solidFill>
                <a:latin typeface="Microsoft JhengHei"/>
                <a:cs typeface="Microsoft JhengHei"/>
              </a:rPr>
              <a:t> SCRM </a:t>
            </a:r>
            <a:r>
              <a:rPr sz="1000" b="1">
                <a:solidFill>
                  <a:srgbClr val="616161"/>
                </a:solidFill>
                <a:latin typeface="Microsoft JhengHei"/>
                <a:cs typeface="Microsoft JhengHei"/>
              </a:rPr>
              <a:t>中的标签，用来帮助企业了解客户的信息及偏好</a:t>
            </a:r>
            <a:endParaRPr sz="1000">
              <a:latin typeface="Microsoft JhengHei"/>
              <a:cs typeface="Microsoft JhengHei"/>
            </a:endParaRPr>
          </a:p>
          <a:p>
            <a:pPr marL="12700">
              <a:lnSpc>
                <a:spcPct val="100000"/>
              </a:lnSpc>
              <a:spcBef>
                <a:spcPts val="300"/>
              </a:spcBef>
            </a:pPr>
            <a:r>
              <a:rPr sz="1000" spc="145">
                <a:solidFill>
                  <a:srgbClr val="616161"/>
                </a:solidFill>
                <a:latin typeface="宋体"/>
                <a:cs typeface="宋体"/>
              </a:rPr>
              <a:t>HCP</a:t>
            </a:r>
            <a:r>
              <a:rPr sz="1000" spc="-315">
                <a:solidFill>
                  <a:srgbClr val="616161"/>
                </a:solidFill>
                <a:latin typeface="宋体"/>
                <a:cs typeface="宋体"/>
              </a:rPr>
              <a:t> </a:t>
            </a:r>
            <a:r>
              <a:rPr sz="1000" spc="35">
                <a:solidFill>
                  <a:srgbClr val="616161"/>
                </a:solidFill>
                <a:latin typeface="宋体"/>
                <a:cs typeface="宋体"/>
              </a:rPr>
              <a:t>360</a:t>
            </a:r>
            <a:r>
              <a:rPr sz="1000" spc="-315">
                <a:solidFill>
                  <a:srgbClr val="616161"/>
                </a:solidFill>
                <a:latin typeface="宋体"/>
                <a:cs typeface="宋体"/>
              </a:rPr>
              <a:t> </a:t>
            </a:r>
            <a:r>
              <a:rPr sz="1000">
                <a:solidFill>
                  <a:srgbClr val="616161"/>
                </a:solidFill>
                <a:latin typeface="宋体"/>
                <a:cs typeface="宋体"/>
              </a:rPr>
              <a:t>应该是动态</a:t>
            </a:r>
            <a:r>
              <a:rPr sz="1000" spc="-390">
                <a:solidFill>
                  <a:srgbClr val="616161"/>
                </a:solidFill>
                <a:latin typeface="宋体"/>
                <a:cs typeface="宋体"/>
              </a:rPr>
              <a:t>、</a:t>
            </a:r>
            <a:r>
              <a:rPr sz="1000">
                <a:solidFill>
                  <a:srgbClr val="616161"/>
                </a:solidFill>
                <a:latin typeface="宋体"/>
                <a:cs typeface="宋体"/>
              </a:rPr>
              <a:t>精确</a:t>
            </a:r>
            <a:r>
              <a:rPr sz="1000" spc="-390">
                <a:solidFill>
                  <a:srgbClr val="616161"/>
                </a:solidFill>
                <a:latin typeface="宋体"/>
                <a:cs typeface="宋体"/>
              </a:rPr>
              <a:t>、</a:t>
            </a:r>
            <a:r>
              <a:rPr sz="1000">
                <a:solidFill>
                  <a:srgbClr val="616161"/>
                </a:solidFill>
                <a:latin typeface="宋体"/>
                <a:cs typeface="宋体"/>
              </a:rPr>
              <a:t>符合医疗企业不同部门业务需求的用户特征及行为记录</a:t>
            </a:r>
            <a:r>
              <a:rPr sz="1000" spc="-390">
                <a:solidFill>
                  <a:srgbClr val="616161"/>
                </a:solidFill>
                <a:latin typeface="宋体"/>
                <a:cs typeface="宋体"/>
              </a:rPr>
              <a:t>，</a:t>
            </a:r>
            <a:r>
              <a:rPr sz="1000">
                <a:solidFill>
                  <a:srgbClr val="616161"/>
                </a:solidFill>
                <a:latin typeface="宋体"/>
                <a:cs typeface="宋体"/>
              </a:rPr>
              <a:t>应该具有清晰的信息分类和梳理</a:t>
            </a:r>
            <a:r>
              <a:rPr sz="1000" spc="-390">
                <a:solidFill>
                  <a:srgbClr val="616161"/>
                </a:solidFill>
                <a:latin typeface="宋体"/>
                <a:cs typeface="宋体"/>
              </a:rPr>
              <a:t>，</a:t>
            </a:r>
            <a:r>
              <a:rPr sz="1000">
                <a:solidFill>
                  <a:srgbClr val="616161"/>
                </a:solidFill>
                <a:latin typeface="宋体"/>
                <a:cs typeface="宋体"/>
              </a:rPr>
              <a:t>而不繁杂的信息堆积。</a:t>
            </a:r>
            <a:endParaRPr sz="1000">
              <a:latin typeface="宋体"/>
              <a:cs typeface="宋体"/>
            </a:endParaRPr>
          </a:p>
          <a:p>
            <a:pPr marL="12700">
              <a:lnSpc>
                <a:spcPct val="100000"/>
              </a:lnSpc>
              <a:spcBef>
                <a:spcPts val="300"/>
              </a:spcBef>
            </a:pPr>
            <a:r>
              <a:rPr sz="1000" spc="95">
                <a:solidFill>
                  <a:srgbClr val="616161"/>
                </a:solidFill>
                <a:latin typeface="宋体"/>
                <a:cs typeface="宋体"/>
              </a:rPr>
              <a:t>因此</a:t>
            </a:r>
            <a:r>
              <a:rPr sz="1000" spc="60">
                <a:solidFill>
                  <a:srgbClr val="616161"/>
                </a:solidFill>
                <a:latin typeface="宋体"/>
                <a:cs typeface="宋体"/>
              </a:rPr>
              <a:t>，HCP</a:t>
            </a:r>
            <a:r>
              <a:rPr sz="1000" spc="-285">
                <a:solidFill>
                  <a:srgbClr val="616161"/>
                </a:solidFill>
                <a:latin typeface="宋体"/>
                <a:cs typeface="宋体"/>
              </a:rPr>
              <a:t> </a:t>
            </a:r>
            <a:r>
              <a:rPr sz="1000" spc="35">
                <a:solidFill>
                  <a:srgbClr val="616161"/>
                </a:solidFill>
                <a:latin typeface="宋体"/>
                <a:cs typeface="宋体"/>
              </a:rPr>
              <a:t>360</a:t>
            </a:r>
            <a:r>
              <a:rPr sz="1000" spc="-280">
                <a:solidFill>
                  <a:srgbClr val="616161"/>
                </a:solidFill>
                <a:latin typeface="宋体"/>
                <a:cs typeface="宋体"/>
              </a:rPr>
              <a:t> </a:t>
            </a:r>
            <a:r>
              <a:rPr sz="1000">
                <a:solidFill>
                  <a:srgbClr val="616161"/>
                </a:solidFill>
                <a:latin typeface="宋体"/>
                <a:cs typeface="宋体"/>
              </a:rPr>
              <a:t>需要有效的管理方式来让用户信息更加具有可使用性，带来真正的数据驱动效应。</a:t>
            </a:r>
            <a:endParaRPr sz="1000">
              <a:latin typeface="宋体"/>
              <a:cs typeface="宋体"/>
            </a:endParaRPr>
          </a:p>
          <a:p>
            <a:pPr marL="12700" marR="5080">
              <a:lnSpc>
                <a:spcPct val="125000"/>
              </a:lnSpc>
              <a:spcBef>
                <a:spcPts val="1500"/>
              </a:spcBef>
            </a:pPr>
            <a:r>
              <a:rPr sz="1000" spc="90">
                <a:solidFill>
                  <a:srgbClr val="616161"/>
                </a:solidFill>
                <a:latin typeface="宋体"/>
                <a:cs typeface="宋体"/>
              </a:rPr>
              <a:t>HCP360</a:t>
            </a:r>
            <a:r>
              <a:rPr sz="1000" spc="-360">
                <a:solidFill>
                  <a:srgbClr val="616161"/>
                </a:solidFill>
                <a:latin typeface="宋体"/>
                <a:cs typeface="宋体"/>
              </a:rPr>
              <a:t> </a:t>
            </a:r>
            <a:r>
              <a:rPr sz="1000">
                <a:solidFill>
                  <a:srgbClr val="616161"/>
                </a:solidFill>
                <a:latin typeface="宋体"/>
                <a:cs typeface="宋体"/>
              </a:rPr>
              <a:t>通常引用标签技术</a:t>
            </a:r>
            <a:r>
              <a:rPr sz="1000" spc="-114">
                <a:solidFill>
                  <a:srgbClr val="616161"/>
                </a:solidFill>
                <a:latin typeface="宋体"/>
                <a:cs typeface="宋体"/>
              </a:rPr>
              <a:t>，</a:t>
            </a:r>
            <a:r>
              <a:rPr sz="1000">
                <a:solidFill>
                  <a:srgbClr val="616161"/>
                </a:solidFill>
                <a:latin typeface="宋体"/>
                <a:cs typeface="宋体"/>
              </a:rPr>
              <a:t>让用户画像不止局限于几种典型的特征归纳</a:t>
            </a:r>
            <a:r>
              <a:rPr sz="1000" spc="-114">
                <a:solidFill>
                  <a:srgbClr val="616161"/>
                </a:solidFill>
                <a:latin typeface="宋体"/>
                <a:cs typeface="宋体"/>
              </a:rPr>
              <a:t>，</a:t>
            </a:r>
            <a:r>
              <a:rPr sz="1000">
                <a:solidFill>
                  <a:srgbClr val="616161"/>
                </a:solidFill>
                <a:latin typeface="宋体"/>
                <a:cs typeface="宋体"/>
              </a:rPr>
              <a:t>而是可以生成专属于每个用户的独特画像</a:t>
            </a:r>
            <a:r>
              <a:rPr sz="1000" spc="-114">
                <a:solidFill>
                  <a:srgbClr val="616161"/>
                </a:solidFill>
                <a:latin typeface="宋体"/>
                <a:cs typeface="宋体"/>
              </a:rPr>
              <a:t>。</a:t>
            </a:r>
            <a:r>
              <a:rPr sz="1000">
                <a:solidFill>
                  <a:srgbClr val="616161"/>
                </a:solidFill>
                <a:latin typeface="宋体"/>
                <a:cs typeface="宋体"/>
              </a:rPr>
              <a:t>在实际的业务流程中，  </a:t>
            </a:r>
            <a:r>
              <a:rPr sz="1000" spc="15">
                <a:solidFill>
                  <a:srgbClr val="616161"/>
                </a:solidFill>
                <a:latin typeface="宋体"/>
                <a:cs typeface="宋体"/>
              </a:rPr>
              <a:t>企业可以根据产品定</a:t>
            </a:r>
            <a:r>
              <a:rPr sz="1000">
                <a:solidFill>
                  <a:srgbClr val="616161"/>
                </a:solidFill>
                <a:latin typeface="宋体"/>
                <a:cs typeface="宋体"/>
              </a:rPr>
              <a:t>位</a:t>
            </a:r>
            <a:r>
              <a:rPr sz="1000" spc="15">
                <a:solidFill>
                  <a:srgbClr val="616161"/>
                </a:solidFill>
                <a:latin typeface="宋体"/>
                <a:cs typeface="宋体"/>
              </a:rPr>
              <a:t>、场景和目标客户范围选择合适的标签维度作为框</a:t>
            </a:r>
            <a:r>
              <a:rPr sz="1000">
                <a:solidFill>
                  <a:srgbClr val="616161"/>
                </a:solidFill>
                <a:latin typeface="宋体"/>
                <a:cs typeface="宋体"/>
              </a:rPr>
              <a:t>架</a:t>
            </a:r>
            <a:r>
              <a:rPr sz="1000" spc="110">
                <a:solidFill>
                  <a:srgbClr val="616161"/>
                </a:solidFill>
                <a:latin typeface="宋体"/>
                <a:cs typeface="宋体"/>
              </a:rPr>
              <a:t>，HCP</a:t>
            </a:r>
            <a:r>
              <a:rPr sz="1000" spc="-229">
                <a:solidFill>
                  <a:srgbClr val="616161"/>
                </a:solidFill>
                <a:latin typeface="宋体"/>
                <a:cs typeface="宋体"/>
              </a:rPr>
              <a:t> </a:t>
            </a:r>
            <a:r>
              <a:rPr sz="1000" spc="35">
                <a:solidFill>
                  <a:srgbClr val="616161"/>
                </a:solidFill>
                <a:latin typeface="宋体"/>
                <a:cs typeface="宋体"/>
              </a:rPr>
              <a:t>360</a:t>
            </a:r>
            <a:r>
              <a:rPr sz="1000" spc="-215">
                <a:solidFill>
                  <a:srgbClr val="616161"/>
                </a:solidFill>
                <a:latin typeface="宋体"/>
                <a:cs typeface="宋体"/>
              </a:rPr>
              <a:t> </a:t>
            </a:r>
            <a:r>
              <a:rPr sz="1000" spc="15">
                <a:solidFill>
                  <a:srgbClr val="616161"/>
                </a:solidFill>
                <a:latin typeface="宋体"/>
                <a:cs typeface="宋体"/>
              </a:rPr>
              <a:t>则捕捉用户的行为细节为其填补出血</a:t>
            </a:r>
            <a:r>
              <a:rPr sz="1000">
                <a:solidFill>
                  <a:srgbClr val="616161"/>
                </a:solidFill>
                <a:latin typeface="宋体"/>
                <a:cs typeface="宋体"/>
              </a:rPr>
              <a:t>肉</a:t>
            </a:r>
            <a:r>
              <a:rPr sz="1000" spc="15">
                <a:solidFill>
                  <a:srgbClr val="616161"/>
                </a:solidFill>
                <a:latin typeface="宋体"/>
                <a:cs typeface="宋体"/>
              </a:rPr>
              <a:t>，从而生成 </a:t>
            </a:r>
            <a:r>
              <a:rPr sz="1000">
                <a:solidFill>
                  <a:srgbClr val="616161"/>
                </a:solidFill>
                <a:latin typeface="宋体"/>
                <a:cs typeface="宋体"/>
              </a:rPr>
              <a:t>全面而真实的用户画像。</a:t>
            </a:r>
            <a:endParaRPr sz="1000">
              <a:latin typeface="宋体"/>
              <a:cs typeface="宋体"/>
            </a:endParaRPr>
          </a:p>
          <a:p>
            <a:pPr marL="12700" marR="66675" algn="just">
              <a:lnSpc>
                <a:spcPct val="125000"/>
              </a:lnSpc>
              <a:spcBef>
                <a:spcPts val="1500"/>
              </a:spcBef>
            </a:pPr>
            <a:r>
              <a:rPr sz="1000" spc="10">
                <a:solidFill>
                  <a:srgbClr val="616161"/>
                </a:solidFill>
                <a:latin typeface="宋体"/>
                <a:cs typeface="宋体"/>
              </a:rPr>
              <a:t>标签</a:t>
            </a:r>
            <a:r>
              <a:rPr sz="1000">
                <a:solidFill>
                  <a:srgbClr val="616161"/>
                </a:solidFill>
                <a:latin typeface="宋体"/>
                <a:cs typeface="宋体"/>
              </a:rPr>
              <a:t>与</a:t>
            </a:r>
            <a:r>
              <a:rPr sz="1000" spc="-235">
                <a:solidFill>
                  <a:srgbClr val="616161"/>
                </a:solidFill>
                <a:latin typeface="宋体"/>
                <a:cs typeface="宋体"/>
              </a:rPr>
              <a:t> </a:t>
            </a:r>
            <a:r>
              <a:rPr sz="1000" spc="145">
                <a:solidFill>
                  <a:srgbClr val="616161"/>
                </a:solidFill>
                <a:latin typeface="宋体"/>
                <a:cs typeface="宋体"/>
              </a:rPr>
              <a:t>HCP</a:t>
            </a:r>
            <a:r>
              <a:rPr sz="1000" spc="-235">
                <a:solidFill>
                  <a:srgbClr val="616161"/>
                </a:solidFill>
                <a:latin typeface="宋体"/>
                <a:cs typeface="宋体"/>
              </a:rPr>
              <a:t> </a:t>
            </a:r>
            <a:r>
              <a:rPr sz="1000" spc="35">
                <a:solidFill>
                  <a:srgbClr val="616161"/>
                </a:solidFill>
                <a:latin typeface="宋体"/>
                <a:cs typeface="宋体"/>
              </a:rPr>
              <a:t>360</a:t>
            </a:r>
            <a:r>
              <a:rPr sz="1000" spc="-220">
                <a:solidFill>
                  <a:srgbClr val="616161"/>
                </a:solidFill>
                <a:latin typeface="宋体"/>
                <a:cs typeface="宋体"/>
              </a:rPr>
              <a:t> </a:t>
            </a:r>
            <a:r>
              <a:rPr sz="1000" spc="10">
                <a:solidFill>
                  <a:srgbClr val="616161"/>
                </a:solidFill>
                <a:latin typeface="宋体"/>
                <a:cs typeface="宋体"/>
              </a:rPr>
              <a:t>的相同点主要在于二者都提供动态的客户信</a:t>
            </a:r>
            <a:r>
              <a:rPr sz="1000">
                <a:solidFill>
                  <a:srgbClr val="616161"/>
                </a:solidFill>
                <a:latin typeface="宋体"/>
                <a:cs typeface="宋体"/>
              </a:rPr>
              <a:t>息</a:t>
            </a:r>
            <a:r>
              <a:rPr sz="1000" spc="10">
                <a:solidFill>
                  <a:srgbClr val="616161"/>
                </a:solidFill>
                <a:latin typeface="宋体"/>
                <a:cs typeface="宋体"/>
              </a:rPr>
              <a:t>，例如诊疗偏</a:t>
            </a:r>
            <a:r>
              <a:rPr sz="1000">
                <a:solidFill>
                  <a:srgbClr val="616161"/>
                </a:solidFill>
                <a:latin typeface="宋体"/>
                <a:cs typeface="宋体"/>
              </a:rPr>
              <a:t>好</a:t>
            </a:r>
            <a:r>
              <a:rPr sz="1000" spc="10">
                <a:solidFill>
                  <a:srgbClr val="616161"/>
                </a:solidFill>
                <a:latin typeface="宋体"/>
                <a:cs typeface="宋体"/>
              </a:rPr>
              <a:t>、内容偏</a:t>
            </a:r>
            <a:r>
              <a:rPr sz="1000">
                <a:solidFill>
                  <a:srgbClr val="616161"/>
                </a:solidFill>
                <a:latin typeface="宋体"/>
                <a:cs typeface="宋体"/>
              </a:rPr>
              <a:t>好</a:t>
            </a:r>
            <a:r>
              <a:rPr sz="1000" spc="10">
                <a:solidFill>
                  <a:srgbClr val="616161"/>
                </a:solidFill>
                <a:latin typeface="宋体"/>
                <a:cs typeface="宋体"/>
              </a:rPr>
              <a:t>、渠道偏好等</a:t>
            </a:r>
            <a:r>
              <a:rPr sz="1000">
                <a:solidFill>
                  <a:srgbClr val="616161"/>
                </a:solidFill>
                <a:latin typeface="宋体"/>
                <a:cs typeface="宋体"/>
              </a:rPr>
              <a:t>等</a:t>
            </a:r>
            <a:r>
              <a:rPr sz="1000" spc="10">
                <a:solidFill>
                  <a:srgbClr val="616161"/>
                </a:solidFill>
                <a:latin typeface="宋体"/>
                <a:cs typeface="宋体"/>
              </a:rPr>
              <a:t>。让客户画像不再是几类典型的 </a:t>
            </a:r>
            <a:r>
              <a:rPr sz="1000">
                <a:solidFill>
                  <a:srgbClr val="616161"/>
                </a:solidFill>
                <a:latin typeface="宋体"/>
                <a:cs typeface="宋体"/>
              </a:rPr>
              <a:t>归纳，而是可以生成每一个（聚类</a:t>
            </a:r>
            <a:r>
              <a:rPr sz="1000" spc="-265">
                <a:solidFill>
                  <a:srgbClr val="616161"/>
                </a:solidFill>
                <a:latin typeface="宋体"/>
                <a:cs typeface="宋体"/>
              </a:rPr>
              <a:t> </a:t>
            </a:r>
            <a:r>
              <a:rPr sz="1000" spc="-110">
                <a:solidFill>
                  <a:srgbClr val="616161"/>
                </a:solidFill>
                <a:latin typeface="宋体"/>
                <a:cs typeface="宋体"/>
              </a:rPr>
              <a:t>/</a:t>
            </a:r>
            <a:r>
              <a:rPr sz="1000" spc="-265">
                <a:solidFill>
                  <a:srgbClr val="616161"/>
                </a:solidFill>
                <a:latin typeface="宋体"/>
                <a:cs typeface="宋体"/>
              </a:rPr>
              <a:t> </a:t>
            </a:r>
            <a:r>
              <a:rPr sz="1000">
                <a:solidFill>
                  <a:srgbClr val="616161"/>
                </a:solidFill>
                <a:latin typeface="宋体"/>
                <a:cs typeface="宋体"/>
              </a:rPr>
              <a:t>微分群）客户的独特画像，为千人（聚类</a:t>
            </a:r>
            <a:r>
              <a:rPr sz="1000" spc="-260">
                <a:solidFill>
                  <a:srgbClr val="616161"/>
                </a:solidFill>
                <a:latin typeface="宋体"/>
                <a:cs typeface="宋体"/>
              </a:rPr>
              <a:t> </a:t>
            </a:r>
            <a:r>
              <a:rPr sz="1000" spc="-110">
                <a:solidFill>
                  <a:srgbClr val="616161"/>
                </a:solidFill>
                <a:latin typeface="宋体"/>
                <a:cs typeface="宋体"/>
              </a:rPr>
              <a:t>/</a:t>
            </a:r>
            <a:r>
              <a:rPr sz="1000" spc="-265">
                <a:solidFill>
                  <a:srgbClr val="616161"/>
                </a:solidFill>
                <a:latin typeface="宋体"/>
                <a:cs typeface="宋体"/>
              </a:rPr>
              <a:t> </a:t>
            </a:r>
            <a:r>
              <a:rPr sz="1000">
                <a:solidFill>
                  <a:srgbClr val="616161"/>
                </a:solidFill>
                <a:latin typeface="宋体"/>
                <a:cs typeface="宋体"/>
              </a:rPr>
              <a:t>微分群）千面构建基础。而</a:t>
            </a:r>
            <a:r>
              <a:rPr sz="1000" spc="-220">
                <a:solidFill>
                  <a:srgbClr val="616161"/>
                </a:solidFill>
                <a:latin typeface="宋体"/>
                <a:cs typeface="宋体"/>
              </a:rPr>
              <a:t> </a:t>
            </a:r>
            <a:r>
              <a:rPr sz="1000" spc="90">
                <a:solidFill>
                  <a:srgbClr val="616161"/>
                </a:solidFill>
                <a:latin typeface="宋体"/>
                <a:cs typeface="宋体"/>
              </a:rPr>
              <a:t>HCP360</a:t>
            </a:r>
            <a:r>
              <a:rPr sz="1000" spc="-260">
                <a:solidFill>
                  <a:srgbClr val="616161"/>
                </a:solidFill>
                <a:latin typeface="宋体"/>
                <a:cs typeface="宋体"/>
              </a:rPr>
              <a:t> </a:t>
            </a:r>
            <a:r>
              <a:rPr sz="1000">
                <a:solidFill>
                  <a:srgbClr val="616161"/>
                </a:solidFill>
                <a:latin typeface="宋体"/>
                <a:cs typeface="宋体"/>
              </a:rPr>
              <a:t>则是让标签实现这些功 能的基础</a:t>
            </a:r>
            <a:r>
              <a:rPr sz="1000" spc="-15">
                <a:solidFill>
                  <a:srgbClr val="616161"/>
                </a:solidFill>
                <a:latin typeface="宋体"/>
                <a:cs typeface="宋体"/>
              </a:rPr>
              <a:t>，</a:t>
            </a:r>
            <a:r>
              <a:rPr sz="1000">
                <a:solidFill>
                  <a:srgbClr val="616161"/>
                </a:solidFill>
                <a:latin typeface="宋体"/>
                <a:cs typeface="宋体"/>
              </a:rPr>
              <a:t>包含了繁杂的用户信息</a:t>
            </a:r>
            <a:r>
              <a:rPr sz="1000" spc="-15">
                <a:solidFill>
                  <a:srgbClr val="616161"/>
                </a:solidFill>
                <a:latin typeface="宋体"/>
                <a:cs typeface="宋体"/>
              </a:rPr>
              <a:t>，</a:t>
            </a:r>
            <a:r>
              <a:rPr sz="1000">
                <a:solidFill>
                  <a:srgbClr val="616161"/>
                </a:solidFill>
                <a:latin typeface="宋体"/>
                <a:cs typeface="宋体"/>
              </a:rPr>
              <a:t>例如用户浏览过的每一篇公号文章</a:t>
            </a:r>
            <a:r>
              <a:rPr sz="1000" spc="-15">
                <a:solidFill>
                  <a:srgbClr val="616161"/>
                </a:solidFill>
                <a:latin typeface="宋体"/>
                <a:cs typeface="宋体"/>
              </a:rPr>
              <a:t>、</a:t>
            </a:r>
            <a:r>
              <a:rPr sz="1000">
                <a:solidFill>
                  <a:srgbClr val="616161"/>
                </a:solidFill>
                <a:latin typeface="宋体"/>
                <a:cs typeface="宋体"/>
              </a:rPr>
              <a:t>参加过的每一场活动及在各个平台的登录频次</a:t>
            </a:r>
            <a:r>
              <a:rPr sz="1000" spc="-15">
                <a:solidFill>
                  <a:srgbClr val="616161"/>
                </a:solidFill>
                <a:latin typeface="宋体"/>
                <a:cs typeface="宋体"/>
              </a:rPr>
              <a:t>。</a:t>
            </a:r>
            <a:r>
              <a:rPr sz="1000">
                <a:solidFill>
                  <a:srgbClr val="616161"/>
                </a:solidFill>
                <a:latin typeface="宋体"/>
                <a:cs typeface="宋体"/>
              </a:rPr>
              <a:t>从大量的信息中， 企业可以设置需要关注的信息维度，从而形成更加符合业务需求的用户画像。</a:t>
            </a:r>
            <a:endParaRPr sz="1000">
              <a:latin typeface="宋体"/>
              <a:cs typeface="宋体"/>
            </a:endParaRPr>
          </a:p>
        </p:txBody>
      </p:sp>
      <p:sp>
        <p:nvSpPr>
          <p:cNvPr id="4" name="object 4"/>
          <p:cNvSpPr/>
          <p:nvPr/>
        </p:nvSpPr>
        <p:spPr>
          <a:xfrm>
            <a:off x="826193" y="2984397"/>
            <a:ext cx="46990" cy="46990"/>
          </a:xfrm>
          <a:custGeom>
            <a:rect l="l" t="t" r="r" b="b"/>
            <a:pathLst>
              <a:path w="46990" h="46989">
                <a:moveTo>
                  <a:pt x="23406" y="0"/>
                </a:moveTo>
                <a:lnTo>
                  <a:pt x="14294" y="1838"/>
                </a:lnTo>
                <a:lnTo>
                  <a:pt x="6854" y="6853"/>
                </a:lnTo>
                <a:lnTo>
                  <a:pt x="1839" y="14289"/>
                </a:lnTo>
                <a:lnTo>
                  <a:pt x="0" y="23393"/>
                </a:lnTo>
                <a:lnTo>
                  <a:pt x="1839" y="32504"/>
                </a:lnTo>
                <a:lnTo>
                  <a:pt x="6854" y="39944"/>
                </a:lnTo>
                <a:lnTo>
                  <a:pt x="14294" y="44960"/>
                </a:lnTo>
                <a:lnTo>
                  <a:pt x="23406" y="46799"/>
                </a:lnTo>
                <a:lnTo>
                  <a:pt x="32515" y="44960"/>
                </a:lnTo>
                <a:lnTo>
                  <a:pt x="39951" y="39944"/>
                </a:lnTo>
                <a:lnTo>
                  <a:pt x="44962" y="32504"/>
                </a:lnTo>
                <a:lnTo>
                  <a:pt x="46799" y="23393"/>
                </a:lnTo>
                <a:lnTo>
                  <a:pt x="44962" y="14289"/>
                </a:lnTo>
                <a:lnTo>
                  <a:pt x="39951" y="6853"/>
                </a:lnTo>
                <a:lnTo>
                  <a:pt x="32515" y="1838"/>
                </a:lnTo>
                <a:lnTo>
                  <a:pt x="23406" y="0"/>
                </a:lnTo>
                <a:close/>
              </a:path>
            </a:pathLst>
          </a:custGeom>
          <a:solidFill>
            <a:srgbClr val="FF724F"/>
          </a:solidFill>
        </p:spPr>
        <p:txBody>
          <a:bodyPr wrap="square" lIns="0" tIns="0" rIns="0" bIns="0" rtlCol="0"/>
          <a:lstStyle/>
          <a:p/>
        </p:txBody>
      </p:sp>
      <p:sp>
        <p:nvSpPr>
          <p:cNvPr id="5" name="object 5"/>
          <p:cNvSpPr/>
          <p:nvPr/>
        </p:nvSpPr>
        <p:spPr>
          <a:xfrm>
            <a:off x="1313091" y="1589982"/>
            <a:ext cx="2169795" cy="1259840"/>
          </a:xfrm>
          <a:custGeom>
            <a:rect l="l" t="t" r="r" b="b"/>
            <a:pathLst>
              <a:path w="2169795" h="1259839">
                <a:moveTo>
                  <a:pt x="1147556" y="1210309"/>
                </a:moveTo>
                <a:lnTo>
                  <a:pt x="1143381" y="1210309"/>
                </a:lnTo>
                <a:lnTo>
                  <a:pt x="1230655" y="1259839"/>
                </a:lnTo>
                <a:lnTo>
                  <a:pt x="1232649" y="1259839"/>
                </a:lnTo>
                <a:lnTo>
                  <a:pt x="1147556" y="1210309"/>
                </a:lnTo>
                <a:close/>
              </a:path>
              <a:path w="2169795" h="1259839">
                <a:moveTo>
                  <a:pt x="1013702" y="1132839"/>
                </a:moveTo>
                <a:lnTo>
                  <a:pt x="1009510" y="1132839"/>
                </a:lnTo>
                <a:lnTo>
                  <a:pt x="1141374" y="1209039"/>
                </a:lnTo>
                <a:lnTo>
                  <a:pt x="1072730" y="1248409"/>
                </a:lnTo>
                <a:lnTo>
                  <a:pt x="1074724" y="1249680"/>
                </a:lnTo>
                <a:lnTo>
                  <a:pt x="1143381" y="1210309"/>
                </a:lnTo>
                <a:lnTo>
                  <a:pt x="1147556" y="1210309"/>
                </a:lnTo>
                <a:lnTo>
                  <a:pt x="1145374" y="1209039"/>
                </a:lnTo>
                <a:lnTo>
                  <a:pt x="1147572" y="1207770"/>
                </a:lnTo>
                <a:lnTo>
                  <a:pt x="1143381" y="1207770"/>
                </a:lnTo>
                <a:lnTo>
                  <a:pt x="1013702" y="1132839"/>
                </a:lnTo>
                <a:close/>
              </a:path>
              <a:path w="2169795" h="1259839">
                <a:moveTo>
                  <a:pt x="1147572" y="1055370"/>
                </a:moveTo>
                <a:lnTo>
                  <a:pt x="1143381" y="1055370"/>
                </a:lnTo>
                <a:lnTo>
                  <a:pt x="1275232" y="1131570"/>
                </a:lnTo>
                <a:lnTo>
                  <a:pt x="1143381" y="1207770"/>
                </a:lnTo>
                <a:lnTo>
                  <a:pt x="1147572" y="1207770"/>
                </a:lnTo>
                <a:lnTo>
                  <a:pt x="1277239" y="1132839"/>
                </a:lnTo>
                <a:lnTo>
                  <a:pt x="1281414" y="1132839"/>
                </a:lnTo>
                <a:lnTo>
                  <a:pt x="1279232" y="1131570"/>
                </a:lnTo>
                <a:lnTo>
                  <a:pt x="1281430" y="1130299"/>
                </a:lnTo>
                <a:lnTo>
                  <a:pt x="1277239" y="1130299"/>
                </a:lnTo>
                <a:lnTo>
                  <a:pt x="1147572" y="1055370"/>
                </a:lnTo>
                <a:close/>
              </a:path>
              <a:path w="2169795" h="1259839">
                <a:moveTo>
                  <a:pt x="1281414" y="1132839"/>
                </a:moveTo>
                <a:lnTo>
                  <a:pt x="1277239" y="1132839"/>
                </a:lnTo>
                <a:lnTo>
                  <a:pt x="1364513" y="1183639"/>
                </a:lnTo>
                <a:lnTo>
                  <a:pt x="1366507" y="1182370"/>
                </a:lnTo>
                <a:lnTo>
                  <a:pt x="1281414" y="1132839"/>
                </a:lnTo>
                <a:close/>
              </a:path>
              <a:path w="2169795" h="1259839">
                <a:moveTo>
                  <a:pt x="879831" y="1055370"/>
                </a:moveTo>
                <a:lnTo>
                  <a:pt x="875652" y="1055370"/>
                </a:lnTo>
                <a:lnTo>
                  <a:pt x="1007503" y="1131570"/>
                </a:lnTo>
                <a:lnTo>
                  <a:pt x="938872" y="1170939"/>
                </a:lnTo>
                <a:lnTo>
                  <a:pt x="940866" y="1172209"/>
                </a:lnTo>
                <a:lnTo>
                  <a:pt x="1009510" y="1132839"/>
                </a:lnTo>
                <a:lnTo>
                  <a:pt x="1013702" y="1132839"/>
                </a:lnTo>
                <a:lnTo>
                  <a:pt x="1011504" y="1131570"/>
                </a:lnTo>
                <a:lnTo>
                  <a:pt x="1013702" y="1130299"/>
                </a:lnTo>
                <a:lnTo>
                  <a:pt x="1009510" y="1130299"/>
                </a:lnTo>
                <a:lnTo>
                  <a:pt x="879831" y="1055370"/>
                </a:lnTo>
                <a:close/>
              </a:path>
              <a:path w="2169795" h="1259839">
                <a:moveTo>
                  <a:pt x="1013702" y="977899"/>
                </a:moveTo>
                <a:lnTo>
                  <a:pt x="1009510" y="977899"/>
                </a:lnTo>
                <a:lnTo>
                  <a:pt x="1141374" y="1054099"/>
                </a:lnTo>
                <a:lnTo>
                  <a:pt x="1009510" y="1130299"/>
                </a:lnTo>
                <a:lnTo>
                  <a:pt x="1013702" y="1130299"/>
                </a:lnTo>
                <a:lnTo>
                  <a:pt x="1143381" y="1055370"/>
                </a:lnTo>
                <a:lnTo>
                  <a:pt x="1147572" y="1055370"/>
                </a:lnTo>
                <a:lnTo>
                  <a:pt x="1145374" y="1054099"/>
                </a:lnTo>
                <a:lnTo>
                  <a:pt x="1147572" y="1052830"/>
                </a:lnTo>
                <a:lnTo>
                  <a:pt x="1143381" y="1052830"/>
                </a:lnTo>
                <a:lnTo>
                  <a:pt x="1013702" y="977899"/>
                </a:lnTo>
                <a:close/>
              </a:path>
              <a:path w="2169795" h="1259839">
                <a:moveTo>
                  <a:pt x="1281430" y="977899"/>
                </a:moveTo>
                <a:lnTo>
                  <a:pt x="1277239" y="977899"/>
                </a:lnTo>
                <a:lnTo>
                  <a:pt x="1409103" y="1054099"/>
                </a:lnTo>
                <a:lnTo>
                  <a:pt x="1277239" y="1130299"/>
                </a:lnTo>
                <a:lnTo>
                  <a:pt x="1281430" y="1130299"/>
                </a:lnTo>
                <a:lnTo>
                  <a:pt x="1411097" y="1055370"/>
                </a:lnTo>
                <a:lnTo>
                  <a:pt x="1415285" y="1055370"/>
                </a:lnTo>
                <a:lnTo>
                  <a:pt x="1413103" y="1054099"/>
                </a:lnTo>
                <a:lnTo>
                  <a:pt x="1415301" y="1052830"/>
                </a:lnTo>
                <a:lnTo>
                  <a:pt x="1411097" y="1052830"/>
                </a:lnTo>
                <a:lnTo>
                  <a:pt x="1281430" y="977899"/>
                </a:lnTo>
                <a:close/>
              </a:path>
              <a:path w="2169795" h="1259839">
                <a:moveTo>
                  <a:pt x="1415285" y="1055370"/>
                </a:moveTo>
                <a:lnTo>
                  <a:pt x="1411097" y="1055370"/>
                </a:lnTo>
                <a:lnTo>
                  <a:pt x="1498371" y="1106170"/>
                </a:lnTo>
                <a:lnTo>
                  <a:pt x="1500365" y="1104899"/>
                </a:lnTo>
                <a:lnTo>
                  <a:pt x="1415285" y="1055370"/>
                </a:lnTo>
                <a:close/>
              </a:path>
              <a:path w="2169795" h="1259839">
                <a:moveTo>
                  <a:pt x="745985" y="977899"/>
                </a:moveTo>
                <a:lnTo>
                  <a:pt x="741781" y="977899"/>
                </a:lnTo>
                <a:lnTo>
                  <a:pt x="873645" y="1054099"/>
                </a:lnTo>
                <a:lnTo>
                  <a:pt x="805014" y="1093470"/>
                </a:lnTo>
                <a:lnTo>
                  <a:pt x="806996" y="1094739"/>
                </a:lnTo>
                <a:lnTo>
                  <a:pt x="875652" y="1055370"/>
                </a:lnTo>
                <a:lnTo>
                  <a:pt x="879831" y="1055370"/>
                </a:lnTo>
                <a:lnTo>
                  <a:pt x="877633" y="1054099"/>
                </a:lnTo>
                <a:lnTo>
                  <a:pt x="879831" y="1052830"/>
                </a:lnTo>
                <a:lnTo>
                  <a:pt x="875652" y="1052830"/>
                </a:lnTo>
                <a:lnTo>
                  <a:pt x="745985" y="977899"/>
                </a:lnTo>
                <a:close/>
              </a:path>
              <a:path w="2169795" h="1259839">
                <a:moveTo>
                  <a:pt x="877633" y="900429"/>
                </a:moveTo>
                <a:lnTo>
                  <a:pt x="875652" y="900429"/>
                </a:lnTo>
                <a:lnTo>
                  <a:pt x="1007503" y="976629"/>
                </a:lnTo>
                <a:lnTo>
                  <a:pt x="875652" y="1052830"/>
                </a:lnTo>
                <a:lnTo>
                  <a:pt x="879831" y="1052830"/>
                </a:lnTo>
                <a:lnTo>
                  <a:pt x="1009510" y="977899"/>
                </a:lnTo>
                <a:lnTo>
                  <a:pt x="1013702" y="977899"/>
                </a:lnTo>
                <a:lnTo>
                  <a:pt x="1011504" y="976629"/>
                </a:lnTo>
                <a:lnTo>
                  <a:pt x="1013702" y="975359"/>
                </a:lnTo>
                <a:lnTo>
                  <a:pt x="1009510" y="975359"/>
                </a:lnTo>
                <a:lnTo>
                  <a:pt x="877633" y="900429"/>
                </a:lnTo>
                <a:close/>
              </a:path>
              <a:path w="2169795" h="1259839">
                <a:moveTo>
                  <a:pt x="1145374" y="900429"/>
                </a:moveTo>
                <a:lnTo>
                  <a:pt x="1143381" y="900429"/>
                </a:lnTo>
                <a:lnTo>
                  <a:pt x="1275232" y="976629"/>
                </a:lnTo>
                <a:lnTo>
                  <a:pt x="1143381" y="1052830"/>
                </a:lnTo>
                <a:lnTo>
                  <a:pt x="1147572" y="1052830"/>
                </a:lnTo>
                <a:lnTo>
                  <a:pt x="1277239" y="977899"/>
                </a:lnTo>
                <a:lnTo>
                  <a:pt x="1281430" y="977899"/>
                </a:lnTo>
                <a:lnTo>
                  <a:pt x="1279232" y="976629"/>
                </a:lnTo>
                <a:lnTo>
                  <a:pt x="1281430" y="975359"/>
                </a:lnTo>
                <a:lnTo>
                  <a:pt x="1277239" y="975359"/>
                </a:lnTo>
                <a:lnTo>
                  <a:pt x="1145374" y="900429"/>
                </a:lnTo>
                <a:close/>
              </a:path>
              <a:path w="2169795" h="1259839">
                <a:moveTo>
                  <a:pt x="1413103" y="900429"/>
                </a:moveTo>
                <a:lnTo>
                  <a:pt x="1411097" y="900429"/>
                </a:lnTo>
                <a:lnTo>
                  <a:pt x="1542973" y="976629"/>
                </a:lnTo>
                <a:lnTo>
                  <a:pt x="1411097" y="1052830"/>
                </a:lnTo>
                <a:lnTo>
                  <a:pt x="1415301" y="1052830"/>
                </a:lnTo>
                <a:lnTo>
                  <a:pt x="1544955" y="977899"/>
                </a:lnTo>
                <a:lnTo>
                  <a:pt x="1549143" y="977899"/>
                </a:lnTo>
                <a:lnTo>
                  <a:pt x="1546961" y="976629"/>
                </a:lnTo>
                <a:lnTo>
                  <a:pt x="1549159" y="975359"/>
                </a:lnTo>
                <a:lnTo>
                  <a:pt x="1544955" y="975359"/>
                </a:lnTo>
                <a:lnTo>
                  <a:pt x="1413103" y="900429"/>
                </a:lnTo>
                <a:close/>
              </a:path>
              <a:path w="2169795" h="1259839">
                <a:moveTo>
                  <a:pt x="1549143" y="977899"/>
                </a:moveTo>
                <a:lnTo>
                  <a:pt x="1544955" y="977899"/>
                </a:lnTo>
                <a:lnTo>
                  <a:pt x="1632229" y="1028699"/>
                </a:lnTo>
                <a:lnTo>
                  <a:pt x="1634223" y="1027429"/>
                </a:lnTo>
                <a:lnTo>
                  <a:pt x="1549143" y="977899"/>
                </a:lnTo>
                <a:close/>
              </a:path>
              <a:path w="2169795" h="1259839">
                <a:moveTo>
                  <a:pt x="609930" y="900429"/>
                </a:moveTo>
                <a:lnTo>
                  <a:pt x="607923" y="900429"/>
                </a:lnTo>
                <a:lnTo>
                  <a:pt x="739787" y="976629"/>
                </a:lnTo>
                <a:lnTo>
                  <a:pt x="671144" y="1017269"/>
                </a:lnTo>
                <a:lnTo>
                  <a:pt x="673150" y="1017269"/>
                </a:lnTo>
                <a:lnTo>
                  <a:pt x="741781" y="977899"/>
                </a:lnTo>
                <a:lnTo>
                  <a:pt x="745985" y="977899"/>
                </a:lnTo>
                <a:lnTo>
                  <a:pt x="743788" y="976629"/>
                </a:lnTo>
                <a:lnTo>
                  <a:pt x="745985" y="975359"/>
                </a:lnTo>
                <a:lnTo>
                  <a:pt x="741781" y="975359"/>
                </a:lnTo>
                <a:lnTo>
                  <a:pt x="609930" y="900429"/>
                </a:lnTo>
                <a:close/>
              </a:path>
              <a:path w="2169795" h="1259839">
                <a:moveTo>
                  <a:pt x="745985" y="824229"/>
                </a:moveTo>
                <a:lnTo>
                  <a:pt x="741781" y="824229"/>
                </a:lnTo>
                <a:lnTo>
                  <a:pt x="873645" y="900429"/>
                </a:lnTo>
                <a:lnTo>
                  <a:pt x="741781" y="975359"/>
                </a:lnTo>
                <a:lnTo>
                  <a:pt x="745985" y="975359"/>
                </a:lnTo>
                <a:lnTo>
                  <a:pt x="875652" y="900429"/>
                </a:lnTo>
                <a:lnTo>
                  <a:pt x="877633" y="900429"/>
                </a:lnTo>
                <a:lnTo>
                  <a:pt x="879831" y="899159"/>
                </a:lnTo>
                <a:lnTo>
                  <a:pt x="875652" y="899159"/>
                </a:lnTo>
                <a:lnTo>
                  <a:pt x="745985" y="824229"/>
                </a:lnTo>
                <a:close/>
              </a:path>
              <a:path w="2169795" h="1259839">
                <a:moveTo>
                  <a:pt x="1013702" y="824229"/>
                </a:moveTo>
                <a:lnTo>
                  <a:pt x="1009510" y="824229"/>
                </a:lnTo>
                <a:lnTo>
                  <a:pt x="1141374" y="900429"/>
                </a:lnTo>
                <a:lnTo>
                  <a:pt x="1009510" y="975359"/>
                </a:lnTo>
                <a:lnTo>
                  <a:pt x="1013702" y="975359"/>
                </a:lnTo>
                <a:lnTo>
                  <a:pt x="1143381" y="900429"/>
                </a:lnTo>
                <a:lnTo>
                  <a:pt x="1145374" y="900429"/>
                </a:lnTo>
                <a:lnTo>
                  <a:pt x="1147572" y="899159"/>
                </a:lnTo>
                <a:lnTo>
                  <a:pt x="1143381" y="899159"/>
                </a:lnTo>
                <a:lnTo>
                  <a:pt x="1013702" y="824229"/>
                </a:lnTo>
                <a:close/>
              </a:path>
              <a:path w="2169795" h="1259839">
                <a:moveTo>
                  <a:pt x="1281430" y="824229"/>
                </a:moveTo>
                <a:lnTo>
                  <a:pt x="1277239" y="824229"/>
                </a:lnTo>
                <a:lnTo>
                  <a:pt x="1409103" y="900429"/>
                </a:lnTo>
                <a:lnTo>
                  <a:pt x="1277239" y="975359"/>
                </a:lnTo>
                <a:lnTo>
                  <a:pt x="1281430" y="975359"/>
                </a:lnTo>
                <a:lnTo>
                  <a:pt x="1411097" y="900429"/>
                </a:lnTo>
                <a:lnTo>
                  <a:pt x="1413103" y="900429"/>
                </a:lnTo>
                <a:lnTo>
                  <a:pt x="1415301" y="899159"/>
                </a:lnTo>
                <a:lnTo>
                  <a:pt x="1411097" y="899159"/>
                </a:lnTo>
                <a:lnTo>
                  <a:pt x="1281430" y="824229"/>
                </a:lnTo>
                <a:close/>
              </a:path>
              <a:path w="2169795" h="1259839">
                <a:moveTo>
                  <a:pt x="1549159" y="824229"/>
                </a:moveTo>
                <a:lnTo>
                  <a:pt x="1544955" y="824229"/>
                </a:lnTo>
                <a:lnTo>
                  <a:pt x="1676819" y="900429"/>
                </a:lnTo>
                <a:lnTo>
                  <a:pt x="1544955" y="975359"/>
                </a:lnTo>
                <a:lnTo>
                  <a:pt x="1549159" y="975359"/>
                </a:lnTo>
                <a:lnTo>
                  <a:pt x="1678825" y="900429"/>
                </a:lnTo>
                <a:lnTo>
                  <a:pt x="1680819" y="900429"/>
                </a:lnTo>
                <a:lnTo>
                  <a:pt x="1683017" y="899159"/>
                </a:lnTo>
                <a:lnTo>
                  <a:pt x="1678825" y="899159"/>
                </a:lnTo>
                <a:lnTo>
                  <a:pt x="1549159" y="824229"/>
                </a:lnTo>
                <a:close/>
              </a:path>
              <a:path w="2169795" h="1259839">
                <a:moveTo>
                  <a:pt x="1680819" y="900429"/>
                </a:moveTo>
                <a:lnTo>
                  <a:pt x="1678825" y="900429"/>
                </a:lnTo>
                <a:lnTo>
                  <a:pt x="1766087" y="951229"/>
                </a:lnTo>
                <a:lnTo>
                  <a:pt x="1768081" y="949959"/>
                </a:lnTo>
                <a:lnTo>
                  <a:pt x="1680819" y="900429"/>
                </a:lnTo>
                <a:close/>
              </a:path>
              <a:path w="2169795" h="1259839">
                <a:moveTo>
                  <a:pt x="478257" y="824229"/>
                </a:moveTo>
                <a:lnTo>
                  <a:pt x="474052" y="824229"/>
                </a:lnTo>
                <a:lnTo>
                  <a:pt x="605929" y="900429"/>
                </a:lnTo>
                <a:lnTo>
                  <a:pt x="537286" y="939799"/>
                </a:lnTo>
                <a:lnTo>
                  <a:pt x="539292" y="941069"/>
                </a:lnTo>
                <a:lnTo>
                  <a:pt x="607923" y="900429"/>
                </a:lnTo>
                <a:lnTo>
                  <a:pt x="609930" y="900429"/>
                </a:lnTo>
                <a:lnTo>
                  <a:pt x="612127" y="899159"/>
                </a:lnTo>
                <a:lnTo>
                  <a:pt x="607923" y="899159"/>
                </a:lnTo>
                <a:lnTo>
                  <a:pt x="478257" y="824229"/>
                </a:lnTo>
                <a:close/>
              </a:path>
              <a:path w="2169795" h="1259839">
                <a:moveTo>
                  <a:pt x="612127" y="746759"/>
                </a:moveTo>
                <a:lnTo>
                  <a:pt x="607923" y="746759"/>
                </a:lnTo>
                <a:lnTo>
                  <a:pt x="739787" y="822959"/>
                </a:lnTo>
                <a:lnTo>
                  <a:pt x="607923" y="899159"/>
                </a:lnTo>
                <a:lnTo>
                  <a:pt x="612127" y="899159"/>
                </a:lnTo>
                <a:lnTo>
                  <a:pt x="741781" y="824229"/>
                </a:lnTo>
                <a:lnTo>
                  <a:pt x="745985" y="824229"/>
                </a:lnTo>
                <a:lnTo>
                  <a:pt x="743788" y="822959"/>
                </a:lnTo>
                <a:lnTo>
                  <a:pt x="745985" y="821689"/>
                </a:lnTo>
                <a:lnTo>
                  <a:pt x="741781" y="821689"/>
                </a:lnTo>
                <a:lnTo>
                  <a:pt x="612127" y="746759"/>
                </a:lnTo>
                <a:close/>
              </a:path>
              <a:path w="2169795" h="1259839">
                <a:moveTo>
                  <a:pt x="879831" y="746759"/>
                </a:moveTo>
                <a:lnTo>
                  <a:pt x="875652" y="746759"/>
                </a:lnTo>
                <a:lnTo>
                  <a:pt x="1007503" y="822959"/>
                </a:lnTo>
                <a:lnTo>
                  <a:pt x="875652" y="899159"/>
                </a:lnTo>
                <a:lnTo>
                  <a:pt x="879831" y="899159"/>
                </a:lnTo>
                <a:lnTo>
                  <a:pt x="1009510" y="824229"/>
                </a:lnTo>
                <a:lnTo>
                  <a:pt x="1013702" y="824229"/>
                </a:lnTo>
                <a:lnTo>
                  <a:pt x="1011504" y="822959"/>
                </a:lnTo>
                <a:lnTo>
                  <a:pt x="1013702" y="821689"/>
                </a:lnTo>
                <a:lnTo>
                  <a:pt x="1009510" y="821689"/>
                </a:lnTo>
                <a:lnTo>
                  <a:pt x="879831" y="746759"/>
                </a:lnTo>
                <a:close/>
              </a:path>
              <a:path w="2169795" h="1259839">
                <a:moveTo>
                  <a:pt x="1147572" y="746759"/>
                </a:moveTo>
                <a:lnTo>
                  <a:pt x="1143381" y="746759"/>
                </a:lnTo>
                <a:lnTo>
                  <a:pt x="1275232" y="822959"/>
                </a:lnTo>
                <a:lnTo>
                  <a:pt x="1143381" y="899159"/>
                </a:lnTo>
                <a:lnTo>
                  <a:pt x="1147572" y="899159"/>
                </a:lnTo>
                <a:lnTo>
                  <a:pt x="1277239" y="824229"/>
                </a:lnTo>
                <a:lnTo>
                  <a:pt x="1281430" y="824229"/>
                </a:lnTo>
                <a:lnTo>
                  <a:pt x="1279232" y="822959"/>
                </a:lnTo>
                <a:lnTo>
                  <a:pt x="1281430" y="821689"/>
                </a:lnTo>
                <a:lnTo>
                  <a:pt x="1277239" y="821689"/>
                </a:lnTo>
                <a:lnTo>
                  <a:pt x="1147572" y="746759"/>
                </a:lnTo>
                <a:close/>
              </a:path>
              <a:path w="2169795" h="1259839">
                <a:moveTo>
                  <a:pt x="1415301" y="746759"/>
                </a:moveTo>
                <a:lnTo>
                  <a:pt x="1411097" y="746759"/>
                </a:lnTo>
                <a:lnTo>
                  <a:pt x="1542973" y="822959"/>
                </a:lnTo>
                <a:lnTo>
                  <a:pt x="1411097" y="899159"/>
                </a:lnTo>
                <a:lnTo>
                  <a:pt x="1415301" y="899159"/>
                </a:lnTo>
                <a:lnTo>
                  <a:pt x="1544955" y="824229"/>
                </a:lnTo>
                <a:lnTo>
                  <a:pt x="1549159" y="824229"/>
                </a:lnTo>
                <a:lnTo>
                  <a:pt x="1546961" y="822959"/>
                </a:lnTo>
                <a:lnTo>
                  <a:pt x="1549159" y="821689"/>
                </a:lnTo>
                <a:lnTo>
                  <a:pt x="1544955" y="821689"/>
                </a:lnTo>
                <a:lnTo>
                  <a:pt x="1415301" y="746759"/>
                </a:lnTo>
                <a:close/>
              </a:path>
              <a:path w="2169795" h="1259839">
                <a:moveTo>
                  <a:pt x="1683017" y="746759"/>
                </a:moveTo>
                <a:lnTo>
                  <a:pt x="1678825" y="746759"/>
                </a:lnTo>
                <a:lnTo>
                  <a:pt x="1810677" y="822959"/>
                </a:lnTo>
                <a:lnTo>
                  <a:pt x="1678825" y="899159"/>
                </a:lnTo>
                <a:lnTo>
                  <a:pt x="1683017" y="899159"/>
                </a:lnTo>
                <a:lnTo>
                  <a:pt x="1812696" y="824229"/>
                </a:lnTo>
                <a:lnTo>
                  <a:pt x="1816915" y="824229"/>
                </a:lnTo>
                <a:lnTo>
                  <a:pt x="1814677" y="822959"/>
                </a:lnTo>
                <a:lnTo>
                  <a:pt x="1816875" y="821689"/>
                </a:lnTo>
                <a:lnTo>
                  <a:pt x="1812696" y="821689"/>
                </a:lnTo>
                <a:lnTo>
                  <a:pt x="1683017" y="746759"/>
                </a:lnTo>
                <a:close/>
              </a:path>
              <a:path w="2169795" h="1259839">
                <a:moveTo>
                  <a:pt x="1816915" y="824229"/>
                </a:moveTo>
                <a:lnTo>
                  <a:pt x="1812696" y="824229"/>
                </a:lnTo>
                <a:lnTo>
                  <a:pt x="1899945" y="873759"/>
                </a:lnTo>
                <a:lnTo>
                  <a:pt x="1901952" y="872489"/>
                </a:lnTo>
                <a:lnTo>
                  <a:pt x="1816915" y="824229"/>
                </a:lnTo>
                <a:close/>
              </a:path>
              <a:path w="2169795" h="1259839">
                <a:moveTo>
                  <a:pt x="344386" y="746759"/>
                </a:moveTo>
                <a:lnTo>
                  <a:pt x="340194" y="746759"/>
                </a:lnTo>
                <a:lnTo>
                  <a:pt x="472059" y="822959"/>
                </a:lnTo>
                <a:lnTo>
                  <a:pt x="403428" y="862329"/>
                </a:lnTo>
                <a:lnTo>
                  <a:pt x="405434" y="863599"/>
                </a:lnTo>
                <a:lnTo>
                  <a:pt x="474052" y="824229"/>
                </a:lnTo>
                <a:lnTo>
                  <a:pt x="478257" y="824229"/>
                </a:lnTo>
                <a:lnTo>
                  <a:pt x="476059" y="822959"/>
                </a:lnTo>
                <a:lnTo>
                  <a:pt x="478257" y="821689"/>
                </a:lnTo>
                <a:lnTo>
                  <a:pt x="474052" y="821689"/>
                </a:lnTo>
                <a:lnTo>
                  <a:pt x="344386" y="746759"/>
                </a:lnTo>
                <a:close/>
              </a:path>
              <a:path w="2169795" h="1259839">
                <a:moveTo>
                  <a:pt x="478257" y="669289"/>
                </a:moveTo>
                <a:lnTo>
                  <a:pt x="474052" y="669289"/>
                </a:lnTo>
                <a:lnTo>
                  <a:pt x="605929" y="745489"/>
                </a:lnTo>
                <a:lnTo>
                  <a:pt x="474052" y="821689"/>
                </a:lnTo>
                <a:lnTo>
                  <a:pt x="478257" y="821689"/>
                </a:lnTo>
                <a:lnTo>
                  <a:pt x="607923" y="746759"/>
                </a:lnTo>
                <a:lnTo>
                  <a:pt x="612127" y="746759"/>
                </a:lnTo>
                <a:lnTo>
                  <a:pt x="609930" y="745489"/>
                </a:lnTo>
                <a:lnTo>
                  <a:pt x="612127" y="744219"/>
                </a:lnTo>
                <a:lnTo>
                  <a:pt x="607923" y="744219"/>
                </a:lnTo>
                <a:lnTo>
                  <a:pt x="478257" y="669289"/>
                </a:lnTo>
                <a:close/>
              </a:path>
              <a:path w="2169795" h="1259839">
                <a:moveTo>
                  <a:pt x="745985" y="669289"/>
                </a:moveTo>
                <a:lnTo>
                  <a:pt x="741781" y="669289"/>
                </a:lnTo>
                <a:lnTo>
                  <a:pt x="873645" y="745489"/>
                </a:lnTo>
                <a:lnTo>
                  <a:pt x="741781" y="821689"/>
                </a:lnTo>
                <a:lnTo>
                  <a:pt x="745985" y="821689"/>
                </a:lnTo>
                <a:lnTo>
                  <a:pt x="875652" y="746759"/>
                </a:lnTo>
                <a:lnTo>
                  <a:pt x="879831" y="746759"/>
                </a:lnTo>
                <a:lnTo>
                  <a:pt x="877633" y="745489"/>
                </a:lnTo>
                <a:lnTo>
                  <a:pt x="879831" y="744219"/>
                </a:lnTo>
                <a:lnTo>
                  <a:pt x="875652" y="744219"/>
                </a:lnTo>
                <a:lnTo>
                  <a:pt x="745985" y="669289"/>
                </a:lnTo>
                <a:close/>
              </a:path>
              <a:path w="2169795" h="1259839">
                <a:moveTo>
                  <a:pt x="1013702" y="669289"/>
                </a:moveTo>
                <a:lnTo>
                  <a:pt x="1009510" y="669289"/>
                </a:lnTo>
                <a:lnTo>
                  <a:pt x="1141374" y="745489"/>
                </a:lnTo>
                <a:lnTo>
                  <a:pt x="1009510" y="821689"/>
                </a:lnTo>
                <a:lnTo>
                  <a:pt x="1013702" y="821689"/>
                </a:lnTo>
                <a:lnTo>
                  <a:pt x="1143381" y="746759"/>
                </a:lnTo>
                <a:lnTo>
                  <a:pt x="1147572" y="746759"/>
                </a:lnTo>
                <a:lnTo>
                  <a:pt x="1145374" y="745489"/>
                </a:lnTo>
                <a:lnTo>
                  <a:pt x="1147572" y="744219"/>
                </a:lnTo>
                <a:lnTo>
                  <a:pt x="1143381" y="744219"/>
                </a:lnTo>
                <a:lnTo>
                  <a:pt x="1013702" y="669289"/>
                </a:lnTo>
                <a:close/>
              </a:path>
              <a:path w="2169795" h="1259839">
                <a:moveTo>
                  <a:pt x="1281430" y="669289"/>
                </a:moveTo>
                <a:lnTo>
                  <a:pt x="1277239" y="669289"/>
                </a:lnTo>
                <a:lnTo>
                  <a:pt x="1409103" y="745489"/>
                </a:lnTo>
                <a:lnTo>
                  <a:pt x="1277239" y="821689"/>
                </a:lnTo>
                <a:lnTo>
                  <a:pt x="1281430" y="821689"/>
                </a:lnTo>
                <a:lnTo>
                  <a:pt x="1411097" y="746759"/>
                </a:lnTo>
                <a:lnTo>
                  <a:pt x="1415301" y="746759"/>
                </a:lnTo>
                <a:lnTo>
                  <a:pt x="1413103" y="745489"/>
                </a:lnTo>
                <a:lnTo>
                  <a:pt x="1415301" y="744219"/>
                </a:lnTo>
                <a:lnTo>
                  <a:pt x="1411097" y="744219"/>
                </a:lnTo>
                <a:lnTo>
                  <a:pt x="1281430" y="669289"/>
                </a:lnTo>
                <a:close/>
              </a:path>
              <a:path w="2169795" h="1259839">
                <a:moveTo>
                  <a:pt x="1549159" y="669289"/>
                </a:moveTo>
                <a:lnTo>
                  <a:pt x="1544955" y="669289"/>
                </a:lnTo>
                <a:lnTo>
                  <a:pt x="1676819" y="745489"/>
                </a:lnTo>
                <a:lnTo>
                  <a:pt x="1544955" y="821689"/>
                </a:lnTo>
                <a:lnTo>
                  <a:pt x="1549159" y="821689"/>
                </a:lnTo>
                <a:lnTo>
                  <a:pt x="1678825" y="746759"/>
                </a:lnTo>
                <a:lnTo>
                  <a:pt x="1683017" y="746759"/>
                </a:lnTo>
                <a:lnTo>
                  <a:pt x="1680819" y="745489"/>
                </a:lnTo>
                <a:lnTo>
                  <a:pt x="1683017" y="744219"/>
                </a:lnTo>
                <a:lnTo>
                  <a:pt x="1678825" y="744219"/>
                </a:lnTo>
                <a:lnTo>
                  <a:pt x="1549159" y="669289"/>
                </a:lnTo>
                <a:close/>
              </a:path>
              <a:path w="2169795" h="1259839">
                <a:moveTo>
                  <a:pt x="1816875" y="669289"/>
                </a:moveTo>
                <a:lnTo>
                  <a:pt x="1812696" y="669289"/>
                </a:lnTo>
                <a:lnTo>
                  <a:pt x="1944547" y="745489"/>
                </a:lnTo>
                <a:lnTo>
                  <a:pt x="1812696" y="821689"/>
                </a:lnTo>
                <a:lnTo>
                  <a:pt x="1816875" y="821689"/>
                </a:lnTo>
                <a:lnTo>
                  <a:pt x="1946554" y="746759"/>
                </a:lnTo>
                <a:lnTo>
                  <a:pt x="1950785" y="746759"/>
                </a:lnTo>
                <a:lnTo>
                  <a:pt x="1948548" y="745489"/>
                </a:lnTo>
                <a:lnTo>
                  <a:pt x="1950746" y="744219"/>
                </a:lnTo>
                <a:lnTo>
                  <a:pt x="1946554" y="744219"/>
                </a:lnTo>
                <a:lnTo>
                  <a:pt x="1816875" y="669289"/>
                </a:lnTo>
                <a:close/>
              </a:path>
              <a:path w="2169795" h="1259839">
                <a:moveTo>
                  <a:pt x="1950785" y="746759"/>
                </a:moveTo>
                <a:lnTo>
                  <a:pt x="1946554" y="746759"/>
                </a:lnTo>
                <a:lnTo>
                  <a:pt x="2033803" y="796289"/>
                </a:lnTo>
                <a:lnTo>
                  <a:pt x="2035797" y="795019"/>
                </a:lnTo>
                <a:lnTo>
                  <a:pt x="1950785" y="746759"/>
                </a:lnTo>
                <a:close/>
              </a:path>
              <a:path w="2169795" h="1259839">
                <a:moveTo>
                  <a:pt x="210528" y="669289"/>
                </a:moveTo>
                <a:lnTo>
                  <a:pt x="206336" y="669289"/>
                </a:lnTo>
                <a:lnTo>
                  <a:pt x="338201" y="745489"/>
                </a:lnTo>
                <a:lnTo>
                  <a:pt x="269570" y="784859"/>
                </a:lnTo>
                <a:lnTo>
                  <a:pt x="271564" y="786129"/>
                </a:lnTo>
                <a:lnTo>
                  <a:pt x="340194" y="746759"/>
                </a:lnTo>
                <a:lnTo>
                  <a:pt x="344386" y="746759"/>
                </a:lnTo>
                <a:lnTo>
                  <a:pt x="342188" y="745489"/>
                </a:lnTo>
                <a:lnTo>
                  <a:pt x="344386" y="744219"/>
                </a:lnTo>
                <a:lnTo>
                  <a:pt x="340194" y="744219"/>
                </a:lnTo>
                <a:lnTo>
                  <a:pt x="210528" y="669289"/>
                </a:lnTo>
                <a:close/>
              </a:path>
              <a:path w="2169795" h="1259839">
                <a:moveTo>
                  <a:pt x="344386" y="591819"/>
                </a:moveTo>
                <a:lnTo>
                  <a:pt x="340194" y="591819"/>
                </a:lnTo>
                <a:lnTo>
                  <a:pt x="472059" y="668019"/>
                </a:lnTo>
                <a:lnTo>
                  <a:pt x="340194" y="744219"/>
                </a:lnTo>
                <a:lnTo>
                  <a:pt x="344386" y="744219"/>
                </a:lnTo>
                <a:lnTo>
                  <a:pt x="474052" y="669289"/>
                </a:lnTo>
                <a:lnTo>
                  <a:pt x="478257" y="669289"/>
                </a:lnTo>
                <a:lnTo>
                  <a:pt x="476059" y="668019"/>
                </a:lnTo>
                <a:lnTo>
                  <a:pt x="478257" y="666749"/>
                </a:lnTo>
                <a:lnTo>
                  <a:pt x="474052" y="666749"/>
                </a:lnTo>
                <a:lnTo>
                  <a:pt x="344386" y="591819"/>
                </a:lnTo>
                <a:close/>
              </a:path>
              <a:path w="2169795" h="1259839">
                <a:moveTo>
                  <a:pt x="612127" y="591819"/>
                </a:moveTo>
                <a:lnTo>
                  <a:pt x="607923" y="591819"/>
                </a:lnTo>
                <a:lnTo>
                  <a:pt x="739787" y="668019"/>
                </a:lnTo>
                <a:lnTo>
                  <a:pt x="607923" y="744219"/>
                </a:lnTo>
                <a:lnTo>
                  <a:pt x="612127" y="744219"/>
                </a:lnTo>
                <a:lnTo>
                  <a:pt x="741781" y="669289"/>
                </a:lnTo>
                <a:lnTo>
                  <a:pt x="745985" y="669289"/>
                </a:lnTo>
                <a:lnTo>
                  <a:pt x="743788" y="668019"/>
                </a:lnTo>
                <a:lnTo>
                  <a:pt x="745985" y="666749"/>
                </a:lnTo>
                <a:lnTo>
                  <a:pt x="741781" y="666749"/>
                </a:lnTo>
                <a:lnTo>
                  <a:pt x="612127" y="591819"/>
                </a:lnTo>
                <a:close/>
              </a:path>
              <a:path w="2169795" h="1259839">
                <a:moveTo>
                  <a:pt x="879831" y="591819"/>
                </a:moveTo>
                <a:lnTo>
                  <a:pt x="875652" y="591819"/>
                </a:lnTo>
                <a:lnTo>
                  <a:pt x="1007503" y="668019"/>
                </a:lnTo>
                <a:lnTo>
                  <a:pt x="875652" y="744219"/>
                </a:lnTo>
                <a:lnTo>
                  <a:pt x="879831" y="744219"/>
                </a:lnTo>
                <a:lnTo>
                  <a:pt x="1009510" y="669289"/>
                </a:lnTo>
                <a:lnTo>
                  <a:pt x="1013702" y="669289"/>
                </a:lnTo>
                <a:lnTo>
                  <a:pt x="1011504" y="668019"/>
                </a:lnTo>
                <a:lnTo>
                  <a:pt x="1013702" y="666749"/>
                </a:lnTo>
                <a:lnTo>
                  <a:pt x="1009510" y="666749"/>
                </a:lnTo>
                <a:lnTo>
                  <a:pt x="879831" y="591819"/>
                </a:lnTo>
                <a:close/>
              </a:path>
              <a:path w="2169795" h="1259839">
                <a:moveTo>
                  <a:pt x="1147572" y="591819"/>
                </a:moveTo>
                <a:lnTo>
                  <a:pt x="1143381" y="591819"/>
                </a:lnTo>
                <a:lnTo>
                  <a:pt x="1275232" y="668019"/>
                </a:lnTo>
                <a:lnTo>
                  <a:pt x="1143381" y="744219"/>
                </a:lnTo>
                <a:lnTo>
                  <a:pt x="1147572" y="744219"/>
                </a:lnTo>
                <a:lnTo>
                  <a:pt x="1277239" y="669289"/>
                </a:lnTo>
                <a:lnTo>
                  <a:pt x="1281430" y="669289"/>
                </a:lnTo>
                <a:lnTo>
                  <a:pt x="1279232" y="668019"/>
                </a:lnTo>
                <a:lnTo>
                  <a:pt x="1281430" y="666749"/>
                </a:lnTo>
                <a:lnTo>
                  <a:pt x="1277239" y="666749"/>
                </a:lnTo>
                <a:lnTo>
                  <a:pt x="1147572" y="591819"/>
                </a:lnTo>
                <a:close/>
              </a:path>
              <a:path w="2169795" h="1259839">
                <a:moveTo>
                  <a:pt x="1415301" y="591819"/>
                </a:moveTo>
                <a:lnTo>
                  <a:pt x="1411097" y="591819"/>
                </a:lnTo>
                <a:lnTo>
                  <a:pt x="1542973" y="668019"/>
                </a:lnTo>
                <a:lnTo>
                  <a:pt x="1411097" y="744219"/>
                </a:lnTo>
                <a:lnTo>
                  <a:pt x="1415301" y="744219"/>
                </a:lnTo>
                <a:lnTo>
                  <a:pt x="1544955" y="669289"/>
                </a:lnTo>
                <a:lnTo>
                  <a:pt x="1549159" y="669289"/>
                </a:lnTo>
                <a:lnTo>
                  <a:pt x="1546961" y="668019"/>
                </a:lnTo>
                <a:lnTo>
                  <a:pt x="1549159" y="666749"/>
                </a:lnTo>
                <a:lnTo>
                  <a:pt x="1544955" y="666749"/>
                </a:lnTo>
                <a:lnTo>
                  <a:pt x="1415301" y="591819"/>
                </a:lnTo>
                <a:close/>
              </a:path>
              <a:path w="2169795" h="1259839">
                <a:moveTo>
                  <a:pt x="1683017" y="591819"/>
                </a:moveTo>
                <a:lnTo>
                  <a:pt x="1678825" y="591819"/>
                </a:lnTo>
                <a:lnTo>
                  <a:pt x="1810677" y="668019"/>
                </a:lnTo>
                <a:lnTo>
                  <a:pt x="1678825" y="744219"/>
                </a:lnTo>
                <a:lnTo>
                  <a:pt x="1683017" y="744219"/>
                </a:lnTo>
                <a:lnTo>
                  <a:pt x="1812696" y="669289"/>
                </a:lnTo>
                <a:lnTo>
                  <a:pt x="1816875" y="669289"/>
                </a:lnTo>
                <a:lnTo>
                  <a:pt x="1814677" y="668019"/>
                </a:lnTo>
                <a:lnTo>
                  <a:pt x="1816875" y="666749"/>
                </a:lnTo>
                <a:lnTo>
                  <a:pt x="1812696" y="666749"/>
                </a:lnTo>
                <a:lnTo>
                  <a:pt x="1683017" y="591819"/>
                </a:lnTo>
                <a:close/>
              </a:path>
              <a:path w="2169795" h="1259839">
                <a:moveTo>
                  <a:pt x="1950746" y="591819"/>
                </a:moveTo>
                <a:lnTo>
                  <a:pt x="1946554" y="591819"/>
                </a:lnTo>
                <a:lnTo>
                  <a:pt x="2078418" y="668019"/>
                </a:lnTo>
                <a:lnTo>
                  <a:pt x="1946554" y="744219"/>
                </a:lnTo>
                <a:lnTo>
                  <a:pt x="1950746" y="744219"/>
                </a:lnTo>
                <a:lnTo>
                  <a:pt x="2080412" y="669289"/>
                </a:lnTo>
                <a:lnTo>
                  <a:pt x="2084600" y="669289"/>
                </a:lnTo>
                <a:lnTo>
                  <a:pt x="2082419" y="668019"/>
                </a:lnTo>
                <a:lnTo>
                  <a:pt x="2084619" y="666749"/>
                </a:lnTo>
                <a:lnTo>
                  <a:pt x="2080412" y="666749"/>
                </a:lnTo>
                <a:lnTo>
                  <a:pt x="1950746" y="591819"/>
                </a:lnTo>
                <a:close/>
              </a:path>
              <a:path w="2169795" h="1259839">
                <a:moveTo>
                  <a:pt x="2084600" y="669289"/>
                </a:moveTo>
                <a:lnTo>
                  <a:pt x="2080412" y="669289"/>
                </a:lnTo>
                <a:lnTo>
                  <a:pt x="2167661" y="720089"/>
                </a:lnTo>
                <a:lnTo>
                  <a:pt x="2169668" y="718819"/>
                </a:lnTo>
                <a:lnTo>
                  <a:pt x="2084600" y="669289"/>
                </a:lnTo>
                <a:close/>
              </a:path>
              <a:path w="2169795" h="1259839">
                <a:moveTo>
                  <a:pt x="76658" y="591819"/>
                </a:moveTo>
                <a:lnTo>
                  <a:pt x="72466" y="591819"/>
                </a:lnTo>
                <a:lnTo>
                  <a:pt x="204330" y="668019"/>
                </a:lnTo>
                <a:lnTo>
                  <a:pt x="135712" y="707389"/>
                </a:lnTo>
                <a:lnTo>
                  <a:pt x="137706" y="708659"/>
                </a:lnTo>
                <a:lnTo>
                  <a:pt x="206336" y="669289"/>
                </a:lnTo>
                <a:lnTo>
                  <a:pt x="210528" y="669289"/>
                </a:lnTo>
                <a:lnTo>
                  <a:pt x="208330" y="668019"/>
                </a:lnTo>
                <a:lnTo>
                  <a:pt x="210528" y="666749"/>
                </a:lnTo>
                <a:lnTo>
                  <a:pt x="206336" y="666749"/>
                </a:lnTo>
                <a:lnTo>
                  <a:pt x="76658" y="591819"/>
                </a:lnTo>
                <a:close/>
              </a:path>
              <a:path w="2169795" h="1259839">
                <a:moveTo>
                  <a:pt x="210528" y="514349"/>
                </a:moveTo>
                <a:lnTo>
                  <a:pt x="206336" y="514349"/>
                </a:lnTo>
                <a:lnTo>
                  <a:pt x="338201" y="590549"/>
                </a:lnTo>
                <a:lnTo>
                  <a:pt x="206336" y="666749"/>
                </a:lnTo>
                <a:lnTo>
                  <a:pt x="210528" y="666749"/>
                </a:lnTo>
                <a:lnTo>
                  <a:pt x="340194" y="591819"/>
                </a:lnTo>
                <a:lnTo>
                  <a:pt x="344386" y="591819"/>
                </a:lnTo>
                <a:lnTo>
                  <a:pt x="342188" y="590549"/>
                </a:lnTo>
                <a:lnTo>
                  <a:pt x="344386" y="589279"/>
                </a:lnTo>
                <a:lnTo>
                  <a:pt x="340194" y="589279"/>
                </a:lnTo>
                <a:lnTo>
                  <a:pt x="210528" y="514349"/>
                </a:lnTo>
                <a:close/>
              </a:path>
              <a:path w="2169795" h="1259839">
                <a:moveTo>
                  <a:pt x="478257" y="514349"/>
                </a:moveTo>
                <a:lnTo>
                  <a:pt x="474052" y="514349"/>
                </a:lnTo>
                <a:lnTo>
                  <a:pt x="605929" y="590549"/>
                </a:lnTo>
                <a:lnTo>
                  <a:pt x="474052" y="666749"/>
                </a:lnTo>
                <a:lnTo>
                  <a:pt x="478257" y="666749"/>
                </a:lnTo>
                <a:lnTo>
                  <a:pt x="607923" y="591819"/>
                </a:lnTo>
                <a:lnTo>
                  <a:pt x="612127" y="591819"/>
                </a:lnTo>
                <a:lnTo>
                  <a:pt x="609930" y="590549"/>
                </a:lnTo>
                <a:lnTo>
                  <a:pt x="612127" y="589279"/>
                </a:lnTo>
                <a:lnTo>
                  <a:pt x="607923" y="589279"/>
                </a:lnTo>
                <a:lnTo>
                  <a:pt x="478257" y="514349"/>
                </a:lnTo>
                <a:close/>
              </a:path>
              <a:path w="2169795" h="1259839">
                <a:moveTo>
                  <a:pt x="745985" y="514349"/>
                </a:moveTo>
                <a:lnTo>
                  <a:pt x="741781" y="514349"/>
                </a:lnTo>
                <a:lnTo>
                  <a:pt x="873645" y="590549"/>
                </a:lnTo>
                <a:lnTo>
                  <a:pt x="741781" y="666749"/>
                </a:lnTo>
                <a:lnTo>
                  <a:pt x="745985" y="666749"/>
                </a:lnTo>
                <a:lnTo>
                  <a:pt x="875652" y="591819"/>
                </a:lnTo>
                <a:lnTo>
                  <a:pt x="879831" y="591819"/>
                </a:lnTo>
                <a:lnTo>
                  <a:pt x="877633" y="590549"/>
                </a:lnTo>
                <a:lnTo>
                  <a:pt x="879831" y="589279"/>
                </a:lnTo>
                <a:lnTo>
                  <a:pt x="875652" y="589279"/>
                </a:lnTo>
                <a:lnTo>
                  <a:pt x="745985" y="514349"/>
                </a:lnTo>
                <a:close/>
              </a:path>
              <a:path w="2169795" h="1259839">
                <a:moveTo>
                  <a:pt x="1013702" y="514349"/>
                </a:moveTo>
                <a:lnTo>
                  <a:pt x="1009510" y="514349"/>
                </a:lnTo>
                <a:lnTo>
                  <a:pt x="1141374" y="590549"/>
                </a:lnTo>
                <a:lnTo>
                  <a:pt x="1009510" y="666749"/>
                </a:lnTo>
                <a:lnTo>
                  <a:pt x="1013702" y="666749"/>
                </a:lnTo>
                <a:lnTo>
                  <a:pt x="1143381" y="591819"/>
                </a:lnTo>
                <a:lnTo>
                  <a:pt x="1147572" y="591819"/>
                </a:lnTo>
                <a:lnTo>
                  <a:pt x="1145374" y="590549"/>
                </a:lnTo>
                <a:lnTo>
                  <a:pt x="1147572" y="589279"/>
                </a:lnTo>
                <a:lnTo>
                  <a:pt x="1143381" y="589279"/>
                </a:lnTo>
                <a:lnTo>
                  <a:pt x="1013702" y="514349"/>
                </a:lnTo>
                <a:close/>
              </a:path>
              <a:path w="2169795" h="1259839">
                <a:moveTo>
                  <a:pt x="1281430" y="514349"/>
                </a:moveTo>
                <a:lnTo>
                  <a:pt x="1277239" y="514349"/>
                </a:lnTo>
                <a:lnTo>
                  <a:pt x="1409103" y="590549"/>
                </a:lnTo>
                <a:lnTo>
                  <a:pt x="1277239" y="666749"/>
                </a:lnTo>
                <a:lnTo>
                  <a:pt x="1281430" y="666749"/>
                </a:lnTo>
                <a:lnTo>
                  <a:pt x="1411097" y="591819"/>
                </a:lnTo>
                <a:lnTo>
                  <a:pt x="1415301" y="591819"/>
                </a:lnTo>
                <a:lnTo>
                  <a:pt x="1413103" y="590549"/>
                </a:lnTo>
                <a:lnTo>
                  <a:pt x="1415301" y="589279"/>
                </a:lnTo>
                <a:lnTo>
                  <a:pt x="1411097" y="589279"/>
                </a:lnTo>
                <a:lnTo>
                  <a:pt x="1281430" y="514349"/>
                </a:lnTo>
                <a:close/>
              </a:path>
              <a:path w="2169795" h="1259839">
                <a:moveTo>
                  <a:pt x="1549159" y="514349"/>
                </a:moveTo>
                <a:lnTo>
                  <a:pt x="1544955" y="514349"/>
                </a:lnTo>
                <a:lnTo>
                  <a:pt x="1676819" y="590549"/>
                </a:lnTo>
                <a:lnTo>
                  <a:pt x="1544955" y="666749"/>
                </a:lnTo>
                <a:lnTo>
                  <a:pt x="1549159" y="666749"/>
                </a:lnTo>
                <a:lnTo>
                  <a:pt x="1678825" y="591819"/>
                </a:lnTo>
                <a:lnTo>
                  <a:pt x="1683017" y="591819"/>
                </a:lnTo>
                <a:lnTo>
                  <a:pt x="1680819" y="590549"/>
                </a:lnTo>
                <a:lnTo>
                  <a:pt x="1683017" y="589279"/>
                </a:lnTo>
                <a:lnTo>
                  <a:pt x="1678825" y="589279"/>
                </a:lnTo>
                <a:lnTo>
                  <a:pt x="1549159" y="514349"/>
                </a:lnTo>
                <a:close/>
              </a:path>
              <a:path w="2169795" h="1259839">
                <a:moveTo>
                  <a:pt x="1816875" y="514349"/>
                </a:moveTo>
                <a:lnTo>
                  <a:pt x="1812696" y="514349"/>
                </a:lnTo>
                <a:lnTo>
                  <a:pt x="1944547" y="590549"/>
                </a:lnTo>
                <a:lnTo>
                  <a:pt x="1812696" y="666749"/>
                </a:lnTo>
                <a:lnTo>
                  <a:pt x="1816875" y="666749"/>
                </a:lnTo>
                <a:lnTo>
                  <a:pt x="1946554" y="591819"/>
                </a:lnTo>
                <a:lnTo>
                  <a:pt x="1950746" y="591819"/>
                </a:lnTo>
                <a:lnTo>
                  <a:pt x="1948548" y="590549"/>
                </a:lnTo>
                <a:lnTo>
                  <a:pt x="1950748" y="589279"/>
                </a:lnTo>
                <a:lnTo>
                  <a:pt x="1946554" y="589279"/>
                </a:lnTo>
                <a:lnTo>
                  <a:pt x="1816875" y="514349"/>
                </a:lnTo>
                <a:close/>
              </a:path>
              <a:path w="2169795" h="1259839">
                <a:moveTo>
                  <a:pt x="2164029" y="618489"/>
                </a:moveTo>
                <a:lnTo>
                  <a:pt x="2080412" y="666749"/>
                </a:lnTo>
                <a:lnTo>
                  <a:pt x="2084619" y="666749"/>
                </a:lnTo>
                <a:lnTo>
                  <a:pt x="2166035" y="619759"/>
                </a:lnTo>
                <a:lnTo>
                  <a:pt x="2164029" y="618489"/>
                </a:lnTo>
                <a:close/>
              </a:path>
              <a:path w="2169795" h="1259839">
                <a:moveTo>
                  <a:pt x="1993" y="548639"/>
                </a:moveTo>
                <a:lnTo>
                  <a:pt x="0" y="549909"/>
                </a:lnTo>
                <a:lnTo>
                  <a:pt x="70472" y="590549"/>
                </a:lnTo>
                <a:lnTo>
                  <a:pt x="1854" y="629919"/>
                </a:lnTo>
                <a:lnTo>
                  <a:pt x="3848" y="631189"/>
                </a:lnTo>
                <a:lnTo>
                  <a:pt x="72466" y="591819"/>
                </a:lnTo>
                <a:lnTo>
                  <a:pt x="76658" y="591819"/>
                </a:lnTo>
                <a:lnTo>
                  <a:pt x="74460" y="590549"/>
                </a:lnTo>
                <a:lnTo>
                  <a:pt x="76658" y="589279"/>
                </a:lnTo>
                <a:lnTo>
                  <a:pt x="72466" y="589279"/>
                </a:lnTo>
                <a:lnTo>
                  <a:pt x="1993" y="548639"/>
                </a:lnTo>
                <a:close/>
              </a:path>
              <a:path w="2169795" h="1259839">
                <a:moveTo>
                  <a:pt x="135851" y="471169"/>
                </a:moveTo>
                <a:lnTo>
                  <a:pt x="133858" y="472439"/>
                </a:lnTo>
                <a:lnTo>
                  <a:pt x="204330" y="513079"/>
                </a:lnTo>
                <a:lnTo>
                  <a:pt x="72466" y="589279"/>
                </a:lnTo>
                <a:lnTo>
                  <a:pt x="76658" y="589279"/>
                </a:lnTo>
                <a:lnTo>
                  <a:pt x="206336" y="514349"/>
                </a:lnTo>
                <a:lnTo>
                  <a:pt x="210528" y="514349"/>
                </a:lnTo>
                <a:lnTo>
                  <a:pt x="208330" y="513079"/>
                </a:lnTo>
                <a:lnTo>
                  <a:pt x="210528" y="511809"/>
                </a:lnTo>
                <a:lnTo>
                  <a:pt x="206336" y="511809"/>
                </a:lnTo>
                <a:lnTo>
                  <a:pt x="135851" y="471169"/>
                </a:lnTo>
                <a:close/>
              </a:path>
              <a:path w="2169795" h="1259839">
                <a:moveTo>
                  <a:pt x="344386" y="436879"/>
                </a:moveTo>
                <a:lnTo>
                  <a:pt x="340194" y="436879"/>
                </a:lnTo>
                <a:lnTo>
                  <a:pt x="472059" y="513079"/>
                </a:lnTo>
                <a:lnTo>
                  <a:pt x="340194" y="589279"/>
                </a:lnTo>
                <a:lnTo>
                  <a:pt x="344386" y="589279"/>
                </a:lnTo>
                <a:lnTo>
                  <a:pt x="474052" y="514349"/>
                </a:lnTo>
                <a:lnTo>
                  <a:pt x="478257" y="514349"/>
                </a:lnTo>
                <a:lnTo>
                  <a:pt x="476059" y="513079"/>
                </a:lnTo>
                <a:lnTo>
                  <a:pt x="478257" y="511809"/>
                </a:lnTo>
                <a:lnTo>
                  <a:pt x="474052" y="511809"/>
                </a:lnTo>
                <a:lnTo>
                  <a:pt x="344386" y="436879"/>
                </a:lnTo>
                <a:close/>
              </a:path>
              <a:path w="2169795" h="1259839">
                <a:moveTo>
                  <a:pt x="612127" y="436879"/>
                </a:moveTo>
                <a:lnTo>
                  <a:pt x="607923" y="436879"/>
                </a:lnTo>
                <a:lnTo>
                  <a:pt x="739787" y="513079"/>
                </a:lnTo>
                <a:lnTo>
                  <a:pt x="607923" y="589279"/>
                </a:lnTo>
                <a:lnTo>
                  <a:pt x="612127" y="589279"/>
                </a:lnTo>
                <a:lnTo>
                  <a:pt x="741781" y="514349"/>
                </a:lnTo>
                <a:lnTo>
                  <a:pt x="745985" y="514349"/>
                </a:lnTo>
                <a:lnTo>
                  <a:pt x="743788" y="513079"/>
                </a:lnTo>
                <a:lnTo>
                  <a:pt x="745985" y="511809"/>
                </a:lnTo>
                <a:lnTo>
                  <a:pt x="741781" y="511809"/>
                </a:lnTo>
                <a:lnTo>
                  <a:pt x="612127" y="436879"/>
                </a:lnTo>
                <a:close/>
              </a:path>
              <a:path w="2169795" h="1259839">
                <a:moveTo>
                  <a:pt x="879831" y="436879"/>
                </a:moveTo>
                <a:lnTo>
                  <a:pt x="875652" y="436879"/>
                </a:lnTo>
                <a:lnTo>
                  <a:pt x="1007503" y="513079"/>
                </a:lnTo>
                <a:lnTo>
                  <a:pt x="875652" y="589279"/>
                </a:lnTo>
                <a:lnTo>
                  <a:pt x="879831" y="589279"/>
                </a:lnTo>
                <a:lnTo>
                  <a:pt x="1009510" y="514349"/>
                </a:lnTo>
                <a:lnTo>
                  <a:pt x="1013702" y="514349"/>
                </a:lnTo>
                <a:lnTo>
                  <a:pt x="1011504" y="513079"/>
                </a:lnTo>
                <a:lnTo>
                  <a:pt x="1013702" y="511809"/>
                </a:lnTo>
                <a:lnTo>
                  <a:pt x="1009510" y="511809"/>
                </a:lnTo>
                <a:lnTo>
                  <a:pt x="879831" y="436879"/>
                </a:lnTo>
                <a:close/>
              </a:path>
              <a:path w="2169795" h="1259839">
                <a:moveTo>
                  <a:pt x="1147572" y="436879"/>
                </a:moveTo>
                <a:lnTo>
                  <a:pt x="1143381" y="436879"/>
                </a:lnTo>
                <a:lnTo>
                  <a:pt x="1275232" y="513079"/>
                </a:lnTo>
                <a:lnTo>
                  <a:pt x="1143381" y="589279"/>
                </a:lnTo>
                <a:lnTo>
                  <a:pt x="1147572" y="589279"/>
                </a:lnTo>
                <a:lnTo>
                  <a:pt x="1277239" y="514349"/>
                </a:lnTo>
                <a:lnTo>
                  <a:pt x="1281430" y="514349"/>
                </a:lnTo>
                <a:lnTo>
                  <a:pt x="1279232" y="513079"/>
                </a:lnTo>
                <a:lnTo>
                  <a:pt x="1281430" y="511809"/>
                </a:lnTo>
                <a:lnTo>
                  <a:pt x="1277239" y="511809"/>
                </a:lnTo>
                <a:lnTo>
                  <a:pt x="1147572" y="436879"/>
                </a:lnTo>
                <a:close/>
              </a:path>
              <a:path w="2169795" h="1259839">
                <a:moveTo>
                  <a:pt x="1415301" y="436879"/>
                </a:moveTo>
                <a:lnTo>
                  <a:pt x="1411097" y="436879"/>
                </a:lnTo>
                <a:lnTo>
                  <a:pt x="1542973" y="513079"/>
                </a:lnTo>
                <a:lnTo>
                  <a:pt x="1411097" y="589279"/>
                </a:lnTo>
                <a:lnTo>
                  <a:pt x="1415301" y="589279"/>
                </a:lnTo>
                <a:lnTo>
                  <a:pt x="1544955" y="514349"/>
                </a:lnTo>
                <a:lnTo>
                  <a:pt x="1549159" y="514349"/>
                </a:lnTo>
                <a:lnTo>
                  <a:pt x="1546961" y="513079"/>
                </a:lnTo>
                <a:lnTo>
                  <a:pt x="1549159" y="511809"/>
                </a:lnTo>
                <a:lnTo>
                  <a:pt x="1544955" y="511809"/>
                </a:lnTo>
                <a:lnTo>
                  <a:pt x="1415301" y="436879"/>
                </a:lnTo>
                <a:close/>
              </a:path>
              <a:path w="2169795" h="1259839">
                <a:moveTo>
                  <a:pt x="1683017" y="436879"/>
                </a:moveTo>
                <a:lnTo>
                  <a:pt x="1678825" y="436879"/>
                </a:lnTo>
                <a:lnTo>
                  <a:pt x="1810677" y="513079"/>
                </a:lnTo>
                <a:lnTo>
                  <a:pt x="1678825" y="589279"/>
                </a:lnTo>
                <a:lnTo>
                  <a:pt x="1683017" y="589279"/>
                </a:lnTo>
                <a:lnTo>
                  <a:pt x="1812696" y="514349"/>
                </a:lnTo>
                <a:lnTo>
                  <a:pt x="1816875" y="514349"/>
                </a:lnTo>
                <a:lnTo>
                  <a:pt x="1814677" y="513079"/>
                </a:lnTo>
                <a:lnTo>
                  <a:pt x="1816878" y="511809"/>
                </a:lnTo>
                <a:lnTo>
                  <a:pt x="1812696" y="511809"/>
                </a:lnTo>
                <a:lnTo>
                  <a:pt x="1683017" y="436879"/>
                </a:lnTo>
                <a:close/>
              </a:path>
              <a:path w="2169795" h="1259839">
                <a:moveTo>
                  <a:pt x="2030171" y="541019"/>
                </a:moveTo>
                <a:lnTo>
                  <a:pt x="1946554" y="589279"/>
                </a:lnTo>
                <a:lnTo>
                  <a:pt x="1950748" y="589279"/>
                </a:lnTo>
                <a:lnTo>
                  <a:pt x="2032165" y="542289"/>
                </a:lnTo>
                <a:lnTo>
                  <a:pt x="2030171" y="541019"/>
                </a:lnTo>
                <a:close/>
              </a:path>
              <a:path w="2169795" h="1259839">
                <a:moveTo>
                  <a:pt x="269709" y="393699"/>
                </a:moveTo>
                <a:lnTo>
                  <a:pt x="267716" y="394969"/>
                </a:lnTo>
                <a:lnTo>
                  <a:pt x="338201" y="435609"/>
                </a:lnTo>
                <a:lnTo>
                  <a:pt x="206336" y="511809"/>
                </a:lnTo>
                <a:lnTo>
                  <a:pt x="210528" y="511809"/>
                </a:lnTo>
                <a:lnTo>
                  <a:pt x="340194" y="436879"/>
                </a:lnTo>
                <a:lnTo>
                  <a:pt x="344386" y="436879"/>
                </a:lnTo>
                <a:lnTo>
                  <a:pt x="342188" y="435609"/>
                </a:lnTo>
                <a:lnTo>
                  <a:pt x="344386" y="434339"/>
                </a:lnTo>
                <a:lnTo>
                  <a:pt x="340194" y="434339"/>
                </a:lnTo>
                <a:lnTo>
                  <a:pt x="269709" y="393699"/>
                </a:lnTo>
                <a:close/>
              </a:path>
              <a:path w="2169795" h="1259839">
                <a:moveTo>
                  <a:pt x="476059" y="359409"/>
                </a:moveTo>
                <a:lnTo>
                  <a:pt x="474052" y="359409"/>
                </a:lnTo>
                <a:lnTo>
                  <a:pt x="605929" y="435609"/>
                </a:lnTo>
                <a:lnTo>
                  <a:pt x="474052" y="511809"/>
                </a:lnTo>
                <a:lnTo>
                  <a:pt x="478257" y="511809"/>
                </a:lnTo>
                <a:lnTo>
                  <a:pt x="607923" y="436879"/>
                </a:lnTo>
                <a:lnTo>
                  <a:pt x="612127" y="436879"/>
                </a:lnTo>
                <a:lnTo>
                  <a:pt x="609930" y="435609"/>
                </a:lnTo>
                <a:lnTo>
                  <a:pt x="612127" y="434339"/>
                </a:lnTo>
                <a:lnTo>
                  <a:pt x="607923" y="434339"/>
                </a:lnTo>
                <a:lnTo>
                  <a:pt x="476059" y="359409"/>
                </a:lnTo>
                <a:close/>
              </a:path>
              <a:path w="2169795" h="1259839">
                <a:moveTo>
                  <a:pt x="743788" y="359409"/>
                </a:moveTo>
                <a:lnTo>
                  <a:pt x="741781" y="359409"/>
                </a:lnTo>
                <a:lnTo>
                  <a:pt x="873645" y="435609"/>
                </a:lnTo>
                <a:lnTo>
                  <a:pt x="741781" y="511809"/>
                </a:lnTo>
                <a:lnTo>
                  <a:pt x="745985" y="511809"/>
                </a:lnTo>
                <a:lnTo>
                  <a:pt x="875652" y="436879"/>
                </a:lnTo>
                <a:lnTo>
                  <a:pt x="879831" y="436879"/>
                </a:lnTo>
                <a:lnTo>
                  <a:pt x="877633" y="435609"/>
                </a:lnTo>
                <a:lnTo>
                  <a:pt x="879831" y="434339"/>
                </a:lnTo>
                <a:lnTo>
                  <a:pt x="875652" y="434339"/>
                </a:lnTo>
                <a:lnTo>
                  <a:pt x="743788" y="359409"/>
                </a:lnTo>
                <a:close/>
              </a:path>
              <a:path w="2169795" h="1259839">
                <a:moveTo>
                  <a:pt x="1011504" y="359409"/>
                </a:moveTo>
                <a:lnTo>
                  <a:pt x="1009510" y="359409"/>
                </a:lnTo>
                <a:lnTo>
                  <a:pt x="1141374" y="435609"/>
                </a:lnTo>
                <a:lnTo>
                  <a:pt x="1009510" y="511809"/>
                </a:lnTo>
                <a:lnTo>
                  <a:pt x="1013702" y="511809"/>
                </a:lnTo>
                <a:lnTo>
                  <a:pt x="1143381" y="436879"/>
                </a:lnTo>
                <a:lnTo>
                  <a:pt x="1147572" y="436879"/>
                </a:lnTo>
                <a:lnTo>
                  <a:pt x="1145374" y="435609"/>
                </a:lnTo>
                <a:lnTo>
                  <a:pt x="1147572" y="434339"/>
                </a:lnTo>
                <a:lnTo>
                  <a:pt x="1143381" y="434339"/>
                </a:lnTo>
                <a:lnTo>
                  <a:pt x="1011504" y="359409"/>
                </a:lnTo>
                <a:close/>
              </a:path>
              <a:path w="2169795" h="1259839">
                <a:moveTo>
                  <a:pt x="1279232" y="359409"/>
                </a:moveTo>
                <a:lnTo>
                  <a:pt x="1277239" y="359409"/>
                </a:lnTo>
                <a:lnTo>
                  <a:pt x="1409103" y="435609"/>
                </a:lnTo>
                <a:lnTo>
                  <a:pt x="1277239" y="511809"/>
                </a:lnTo>
                <a:lnTo>
                  <a:pt x="1281430" y="511809"/>
                </a:lnTo>
                <a:lnTo>
                  <a:pt x="1411097" y="436879"/>
                </a:lnTo>
                <a:lnTo>
                  <a:pt x="1415301" y="436879"/>
                </a:lnTo>
                <a:lnTo>
                  <a:pt x="1413103" y="435609"/>
                </a:lnTo>
                <a:lnTo>
                  <a:pt x="1415301" y="434339"/>
                </a:lnTo>
                <a:lnTo>
                  <a:pt x="1411097" y="434339"/>
                </a:lnTo>
                <a:lnTo>
                  <a:pt x="1279232" y="359409"/>
                </a:lnTo>
                <a:close/>
              </a:path>
              <a:path w="2169795" h="1259839">
                <a:moveTo>
                  <a:pt x="1546961" y="359409"/>
                </a:moveTo>
                <a:lnTo>
                  <a:pt x="1544955" y="359409"/>
                </a:lnTo>
                <a:lnTo>
                  <a:pt x="1676819" y="435609"/>
                </a:lnTo>
                <a:lnTo>
                  <a:pt x="1544955" y="511809"/>
                </a:lnTo>
                <a:lnTo>
                  <a:pt x="1549159" y="511809"/>
                </a:lnTo>
                <a:lnTo>
                  <a:pt x="1678825" y="436879"/>
                </a:lnTo>
                <a:lnTo>
                  <a:pt x="1683017" y="436879"/>
                </a:lnTo>
                <a:lnTo>
                  <a:pt x="1680819" y="435609"/>
                </a:lnTo>
                <a:lnTo>
                  <a:pt x="1683020" y="434339"/>
                </a:lnTo>
                <a:lnTo>
                  <a:pt x="1678825" y="434339"/>
                </a:lnTo>
                <a:lnTo>
                  <a:pt x="1546961" y="359409"/>
                </a:lnTo>
                <a:close/>
              </a:path>
              <a:path w="2169795" h="1259839">
                <a:moveTo>
                  <a:pt x="1896300" y="463549"/>
                </a:moveTo>
                <a:lnTo>
                  <a:pt x="1812696" y="511809"/>
                </a:lnTo>
                <a:lnTo>
                  <a:pt x="1816878" y="511809"/>
                </a:lnTo>
                <a:lnTo>
                  <a:pt x="1898307" y="464819"/>
                </a:lnTo>
                <a:lnTo>
                  <a:pt x="1896300" y="463549"/>
                </a:lnTo>
                <a:close/>
              </a:path>
              <a:path w="2169795" h="1259839">
                <a:moveTo>
                  <a:pt x="403580" y="317499"/>
                </a:moveTo>
                <a:lnTo>
                  <a:pt x="401574" y="317499"/>
                </a:lnTo>
                <a:lnTo>
                  <a:pt x="472059" y="359409"/>
                </a:lnTo>
                <a:lnTo>
                  <a:pt x="340194" y="434339"/>
                </a:lnTo>
                <a:lnTo>
                  <a:pt x="344386" y="434339"/>
                </a:lnTo>
                <a:lnTo>
                  <a:pt x="474052" y="359409"/>
                </a:lnTo>
                <a:lnTo>
                  <a:pt x="476059" y="359409"/>
                </a:lnTo>
                <a:lnTo>
                  <a:pt x="478257" y="358139"/>
                </a:lnTo>
                <a:lnTo>
                  <a:pt x="474052" y="358139"/>
                </a:lnTo>
                <a:lnTo>
                  <a:pt x="403580" y="317499"/>
                </a:lnTo>
                <a:close/>
              </a:path>
              <a:path w="2169795" h="1259839">
                <a:moveTo>
                  <a:pt x="612127" y="283209"/>
                </a:moveTo>
                <a:lnTo>
                  <a:pt x="607923" y="283209"/>
                </a:lnTo>
                <a:lnTo>
                  <a:pt x="739787" y="359409"/>
                </a:lnTo>
                <a:lnTo>
                  <a:pt x="607923" y="434339"/>
                </a:lnTo>
                <a:lnTo>
                  <a:pt x="612127" y="434339"/>
                </a:lnTo>
                <a:lnTo>
                  <a:pt x="741781" y="359409"/>
                </a:lnTo>
                <a:lnTo>
                  <a:pt x="743788" y="359409"/>
                </a:lnTo>
                <a:lnTo>
                  <a:pt x="745985" y="358139"/>
                </a:lnTo>
                <a:lnTo>
                  <a:pt x="741781" y="358139"/>
                </a:lnTo>
                <a:lnTo>
                  <a:pt x="612127" y="283209"/>
                </a:lnTo>
                <a:close/>
              </a:path>
              <a:path w="2169795" h="1259839">
                <a:moveTo>
                  <a:pt x="879831" y="283209"/>
                </a:moveTo>
                <a:lnTo>
                  <a:pt x="875652" y="283209"/>
                </a:lnTo>
                <a:lnTo>
                  <a:pt x="1007503" y="359409"/>
                </a:lnTo>
                <a:lnTo>
                  <a:pt x="875652" y="434339"/>
                </a:lnTo>
                <a:lnTo>
                  <a:pt x="879831" y="434339"/>
                </a:lnTo>
                <a:lnTo>
                  <a:pt x="1009510" y="359409"/>
                </a:lnTo>
                <a:lnTo>
                  <a:pt x="1011504" y="359409"/>
                </a:lnTo>
                <a:lnTo>
                  <a:pt x="1013702" y="358139"/>
                </a:lnTo>
                <a:lnTo>
                  <a:pt x="1009510" y="358139"/>
                </a:lnTo>
                <a:lnTo>
                  <a:pt x="879831" y="283209"/>
                </a:lnTo>
                <a:close/>
              </a:path>
              <a:path w="2169795" h="1259839">
                <a:moveTo>
                  <a:pt x="1147572" y="283209"/>
                </a:moveTo>
                <a:lnTo>
                  <a:pt x="1143381" y="283209"/>
                </a:lnTo>
                <a:lnTo>
                  <a:pt x="1275232" y="359409"/>
                </a:lnTo>
                <a:lnTo>
                  <a:pt x="1143381" y="434339"/>
                </a:lnTo>
                <a:lnTo>
                  <a:pt x="1147572" y="434339"/>
                </a:lnTo>
                <a:lnTo>
                  <a:pt x="1277239" y="359409"/>
                </a:lnTo>
                <a:lnTo>
                  <a:pt x="1279232" y="359409"/>
                </a:lnTo>
                <a:lnTo>
                  <a:pt x="1281430" y="358139"/>
                </a:lnTo>
                <a:lnTo>
                  <a:pt x="1277239" y="358139"/>
                </a:lnTo>
                <a:lnTo>
                  <a:pt x="1147572" y="283209"/>
                </a:lnTo>
                <a:close/>
              </a:path>
              <a:path w="2169795" h="1259839">
                <a:moveTo>
                  <a:pt x="1415301" y="283209"/>
                </a:moveTo>
                <a:lnTo>
                  <a:pt x="1411097" y="283209"/>
                </a:lnTo>
                <a:lnTo>
                  <a:pt x="1542973" y="359409"/>
                </a:lnTo>
                <a:lnTo>
                  <a:pt x="1411097" y="434339"/>
                </a:lnTo>
                <a:lnTo>
                  <a:pt x="1415301" y="434339"/>
                </a:lnTo>
                <a:lnTo>
                  <a:pt x="1544955" y="359409"/>
                </a:lnTo>
                <a:lnTo>
                  <a:pt x="1546961" y="359409"/>
                </a:lnTo>
                <a:lnTo>
                  <a:pt x="1549162" y="358139"/>
                </a:lnTo>
                <a:lnTo>
                  <a:pt x="1544955" y="358139"/>
                </a:lnTo>
                <a:lnTo>
                  <a:pt x="1415301" y="283209"/>
                </a:lnTo>
                <a:close/>
              </a:path>
              <a:path w="2169795" h="1259839">
                <a:moveTo>
                  <a:pt x="1762442" y="386079"/>
                </a:moveTo>
                <a:lnTo>
                  <a:pt x="1678825" y="434339"/>
                </a:lnTo>
                <a:lnTo>
                  <a:pt x="1683020" y="434339"/>
                </a:lnTo>
                <a:lnTo>
                  <a:pt x="1764449" y="387349"/>
                </a:lnTo>
                <a:lnTo>
                  <a:pt x="1762442" y="386079"/>
                </a:lnTo>
                <a:close/>
              </a:path>
              <a:path w="2169795" h="1259839">
                <a:moveTo>
                  <a:pt x="537438" y="240029"/>
                </a:moveTo>
                <a:lnTo>
                  <a:pt x="535432" y="241299"/>
                </a:lnTo>
                <a:lnTo>
                  <a:pt x="605929" y="281939"/>
                </a:lnTo>
                <a:lnTo>
                  <a:pt x="474052" y="358139"/>
                </a:lnTo>
                <a:lnTo>
                  <a:pt x="478257" y="358139"/>
                </a:lnTo>
                <a:lnTo>
                  <a:pt x="607923" y="283209"/>
                </a:lnTo>
                <a:lnTo>
                  <a:pt x="612127" y="283209"/>
                </a:lnTo>
                <a:lnTo>
                  <a:pt x="609930" y="281939"/>
                </a:lnTo>
                <a:lnTo>
                  <a:pt x="612127" y="280669"/>
                </a:lnTo>
                <a:lnTo>
                  <a:pt x="607923" y="280669"/>
                </a:lnTo>
                <a:lnTo>
                  <a:pt x="537438" y="240029"/>
                </a:lnTo>
                <a:close/>
              </a:path>
              <a:path w="2169795" h="1259839">
                <a:moveTo>
                  <a:pt x="745985" y="205739"/>
                </a:moveTo>
                <a:lnTo>
                  <a:pt x="741781" y="205739"/>
                </a:lnTo>
                <a:lnTo>
                  <a:pt x="873645" y="281939"/>
                </a:lnTo>
                <a:lnTo>
                  <a:pt x="741781" y="358139"/>
                </a:lnTo>
                <a:lnTo>
                  <a:pt x="745985" y="358139"/>
                </a:lnTo>
                <a:lnTo>
                  <a:pt x="875652" y="283209"/>
                </a:lnTo>
                <a:lnTo>
                  <a:pt x="879831" y="283209"/>
                </a:lnTo>
                <a:lnTo>
                  <a:pt x="877633" y="281939"/>
                </a:lnTo>
                <a:lnTo>
                  <a:pt x="879831" y="280669"/>
                </a:lnTo>
                <a:lnTo>
                  <a:pt x="875652" y="280669"/>
                </a:lnTo>
                <a:lnTo>
                  <a:pt x="745985" y="205739"/>
                </a:lnTo>
                <a:close/>
              </a:path>
              <a:path w="2169795" h="1259839">
                <a:moveTo>
                  <a:pt x="1013702" y="205739"/>
                </a:moveTo>
                <a:lnTo>
                  <a:pt x="1009510" y="205739"/>
                </a:lnTo>
                <a:lnTo>
                  <a:pt x="1141374" y="281939"/>
                </a:lnTo>
                <a:lnTo>
                  <a:pt x="1009510" y="358139"/>
                </a:lnTo>
                <a:lnTo>
                  <a:pt x="1013702" y="358139"/>
                </a:lnTo>
                <a:lnTo>
                  <a:pt x="1143381" y="283209"/>
                </a:lnTo>
                <a:lnTo>
                  <a:pt x="1147572" y="283209"/>
                </a:lnTo>
                <a:lnTo>
                  <a:pt x="1145374" y="281939"/>
                </a:lnTo>
                <a:lnTo>
                  <a:pt x="1147572" y="280669"/>
                </a:lnTo>
                <a:lnTo>
                  <a:pt x="1143381" y="280669"/>
                </a:lnTo>
                <a:lnTo>
                  <a:pt x="1013702" y="205739"/>
                </a:lnTo>
                <a:close/>
              </a:path>
              <a:path w="2169795" h="1259839">
                <a:moveTo>
                  <a:pt x="1281430" y="205739"/>
                </a:moveTo>
                <a:lnTo>
                  <a:pt x="1277239" y="205739"/>
                </a:lnTo>
                <a:lnTo>
                  <a:pt x="1409103" y="281939"/>
                </a:lnTo>
                <a:lnTo>
                  <a:pt x="1277239" y="358139"/>
                </a:lnTo>
                <a:lnTo>
                  <a:pt x="1281430" y="358139"/>
                </a:lnTo>
                <a:lnTo>
                  <a:pt x="1411097" y="283209"/>
                </a:lnTo>
                <a:lnTo>
                  <a:pt x="1415301" y="283209"/>
                </a:lnTo>
                <a:lnTo>
                  <a:pt x="1413103" y="281939"/>
                </a:lnTo>
                <a:lnTo>
                  <a:pt x="1415304" y="280669"/>
                </a:lnTo>
                <a:lnTo>
                  <a:pt x="1411097" y="280669"/>
                </a:lnTo>
                <a:lnTo>
                  <a:pt x="1281430" y="205739"/>
                </a:lnTo>
                <a:close/>
              </a:path>
              <a:path w="2169795" h="1259839">
                <a:moveTo>
                  <a:pt x="1628584" y="309879"/>
                </a:moveTo>
                <a:lnTo>
                  <a:pt x="1544955" y="358139"/>
                </a:lnTo>
                <a:lnTo>
                  <a:pt x="1549162" y="358139"/>
                </a:lnTo>
                <a:lnTo>
                  <a:pt x="1630578" y="311149"/>
                </a:lnTo>
                <a:lnTo>
                  <a:pt x="1628584" y="309879"/>
                </a:lnTo>
                <a:close/>
              </a:path>
              <a:path w="2169795" h="1259839">
                <a:moveTo>
                  <a:pt x="671296" y="162559"/>
                </a:moveTo>
                <a:lnTo>
                  <a:pt x="669290" y="163829"/>
                </a:lnTo>
                <a:lnTo>
                  <a:pt x="739787" y="204469"/>
                </a:lnTo>
                <a:lnTo>
                  <a:pt x="607923" y="280669"/>
                </a:lnTo>
                <a:lnTo>
                  <a:pt x="612127" y="280669"/>
                </a:lnTo>
                <a:lnTo>
                  <a:pt x="741781" y="205739"/>
                </a:lnTo>
                <a:lnTo>
                  <a:pt x="745985" y="205739"/>
                </a:lnTo>
                <a:lnTo>
                  <a:pt x="743788" y="204469"/>
                </a:lnTo>
                <a:lnTo>
                  <a:pt x="745985" y="203199"/>
                </a:lnTo>
                <a:lnTo>
                  <a:pt x="741781" y="203199"/>
                </a:lnTo>
                <a:lnTo>
                  <a:pt x="671296" y="162559"/>
                </a:lnTo>
                <a:close/>
              </a:path>
              <a:path w="2169795" h="1259839">
                <a:moveTo>
                  <a:pt x="879831" y="128269"/>
                </a:moveTo>
                <a:lnTo>
                  <a:pt x="875652" y="128269"/>
                </a:lnTo>
                <a:lnTo>
                  <a:pt x="1007503" y="204469"/>
                </a:lnTo>
                <a:lnTo>
                  <a:pt x="875652" y="280669"/>
                </a:lnTo>
                <a:lnTo>
                  <a:pt x="879831" y="280669"/>
                </a:lnTo>
                <a:lnTo>
                  <a:pt x="1009510" y="205739"/>
                </a:lnTo>
                <a:lnTo>
                  <a:pt x="1013702" y="205739"/>
                </a:lnTo>
                <a:lnTo>
                  <a:pt x="1011504" y="204469"/>
                </a:lnTo>
                <a:lnTo>
                  <a:pt x="1013702" y="203199"/>
                </a:lnTo>
                <a:lnTo>
                  <a:pt x="1009510" y="203199"/>
                </a:lnTo>
                <a:lnTo>
                  <a:pt x="879831" y="128269"/>
                </a:lnTo>
                <a:close/>
              </a:path>
              <a:path w="2169795" h="1259839">
                <a:moveTo>
                  <a:pt x="1147572" y="128269"/>
                </a:moveTo>
                <a:lnTo>
                  <a:pt x="1143381" y="128269"/>
                </a:lnTo>
                <a:lnTo>
                  <a:pt x="1275232" y="204469"/>
                </a:lnTo>
                <a:lnTo>
                  <a:pt x="1143381" y="280669"/>
                </a:lnTo>
                <a:lnTo>
                  <a:pt x="1147572" y="280669"/>
                </a:lnTo>
                <a:lnTo>
                  <a:pt x="1277239" y="205739"/>
                </a:lnTo>
                <a:lnTo>
                  <a:pt x="1281430" y="205739"/>
                </a:lnTo>
                <a:lnTo>
                  <a:pt x="1279232" y="204469"/>
                </a:lnTo>
                <a:lnTo>
                  <a:pt x="1281433" y="203199"/>
                </a:lnTo>
                <a:lnTo>
                  <a:pt x="1277239" y="203199"/>
                </a:lnTo>
                <a:lnTo>
                  <a:pt x="1147572" y="128269"/>
                </a:lnTo>
                <a:close/>
              </a:path>
              <a:path w="2169795" h="1259839">
                <a:moveTo>
                  <a:pt x="1494726" y="232409"/>
                </a:moveTo>
                <a:lnTo>
                  <a:pt x="1411097" y="280669"/>
                </a:lnTo>
                <a:lnTo>
                  <a:pt x="1415304" y="280669"/>
                </a:lnTo>
                <a:lnTo>
                  <a:pt x="1496720" y="233679"/>
                </a:lnTo>
                <a:lnTo>
                  <a:pt x="1494726" y="232409"/>
                </a:lnTo>
                <a:close/>
              </a:path>
              <a:path w="2169795" h="1259839">
                <a:moveTo>
                  <a:pt x="805154" y="85089"/>
                </a:moveTo>
                <a:lnTo>
                  <a:pt x="803148" y="86359"/>
                </a:lnTo>
                <a:lnTo>
                  <a:pt x="873645" y="126999"/>
                </a:lnTo>
                <a:lnTo>
                  <a:pt x="741781" y="203199"/>
                </a:lnTo>
                <a:lnTo>
                  <a:pt x="745985" y="203199"/>
                </a:lnTo>
                <a:lnTo>
                  <a:pt x="875652" y="128269"/>
                </a:lnTo>
                <a:lnTo>
                  <a:pt x="879831" y="128269"/>
                </a:lnTo>
                <a:lnTo>
                  <a:pt x="877633" y="126999"/>
                </a:lnTo>
                <a:lnTo>
                  <a:pt x="879831" y="125729"/>
                </a:lnTo>
                <a:lnTo>
                  <a:pt x="875652" y="125729"/>
                </a:lnTo>
                <a:lnTo>
                  <a:pt x="805154" y="85089"/>
                </a:lnTo>
                <a:close/>
              </a:path>
              <a:path w="2169795" h="1259839">
                <a:moveTo>
                  <a:pt x="1013702" y="50799"/>
                </a:moveTo>
                <a:lnTo>
                  <a:pt x="1009510" y="50799"/>
                </a:lnTo>
                <a:lnTo>
                  <a:pt x="1141374" y="126999"/>
                </a:lnTo>
                <a:lnTo>
                  <a:pt x="1009510" y="203199"/>
                </a:lnTo>
                <a:lnTo>
                  <a:pt x="1013702" y="203199"/>
                </a:lnTo>
                <a:lnTo>
                  <a:pt x="1143381" y="128269"/>
                </a:lnTo>
                <a:lnTo>
                  <a:pt x="1147572" y="128269"/>
                </a:lnTo>
                <a:lnTo>
                  <a:pt x="1145374" y="126999"/>
                </a:lnTo>
                <a:lnTo>
                  <a:pt x="1147575" y="125729"/>
                </a:lnTo>
                <a:lnTo>
                  <a:pt x="1143381" y="125729"/>
                </a:lnTo>
                <a:lnTo>
                  <a:pt x="1013702" y="50799"/>
                </a:lnTo>
                <a:close/>
              </a:path>
              <a:path w="2169795" h="1259839">
                <a:moveTo>
                  <a:pt x="1360868" y="154939"/>
                </a:moveTo>
                <a:lnTo>
                  <a:pt x="1277239" y="203199"/>
                </a:lnTo>
                <a:lnTo>
                  <a:pt x="1281433" y="203199"/>
                </a:lnTo>
                <a:lnTo>
                  <a:pt x="1362862" y="156209"/>
                </a:lnTo>
                <a:lnTo>
                  <a:pt x="1360868" y="154939"/>
                </a:lnTo>
                <a:close/>
              </a:path>
              <a:path w="2169795" h="1259839">
                <a:moveTo>
                  <a:pt x="939012" y="7619"/>
                </a:moveTo>
                <a:lnTo>
                  <a:pt x="937018" y="8889"/>
                </a:lnTo>
                <a:lnTo>
                  <a:pt x="1007503" y="49529"/>
                </a:lnTo>
                <a:lnTo>
                  <a:pt x="875652" y="125729"/>
                </a:lnTo>
                <a:lnTo>
                  <a:pt x="879831" y="125729"/>
                </a:lnTo>
                <a:lnTo>
                  <a:pt x="1009510" y="50799"/>
                </a:lnTo>
                <a:lnTo>
                  <a:pt x="1013702" y="50799"/>
                </a:lnTo>
                <a:lnTo>
                  <a:pt x="1011504" y="49529"/>
                </a:lnTo>
                <a:lnTo>
                  <a:pt x="1013705" y="48259"/>
                </a:lnTo>
                <a:lnTo>
                  <a:pt x="1009510" y="48259"/>
                </a:lnTo>
                <a:lnTo>
                  <a:pt x="939012" y="7619"/>
                </a:lnTo>
                <a:close/>
              </a:path>
              <a:path w="2169795" h="1259839">
                <a:moveTo>
                  <a:pt x="1227010" y="77469"/>
                </a:moveTo>
                <a:lnTo>
                  <a:pt x="1143381" y="125729"/>
                </a:lnTo>
                <a:lnTo>
                  <a:pt x="1147575" y="125729"/>
                </a:lnTo>
                <a:lnTo>
                  <a:pt x="1229004" y="78739"/>
                </a:lnTo>
                <a:lnTo>
                  <a:pt x="1227010" y="77469"/>
                </a:lnTo>
                <a:close/>
              </a:path>
              <a:path w="2169795" h="1259839">
                <a:moveTo>
                  <a:pt x="1093152" y="0"/>
                </a:moveTo>
                <a:lnTo>
                  <a:pt x="1009510" y="48259"/>
                </a:lnTo>
                <a:lnTo>
                  <a:pt x="1013705" y="48259"/>
                </a:lnTo>
                <a:lnTo>
                  <a:pt x="1095146" y="1269"/>
                </a:lnTo>
                <a:lnTo>
                  <a:pt x="1093152" y="0"/>
                </a:lnTo>
                <a:close/>
              </a:path>
            </a:pathLst>
          </a:custGeom>
          <a:solidFill>
            <a:srgbClr val="FF724F">
              <a:alpha val="29998"/>
            </a:srgbClr>
          </a:solidFill>
        </p:spPr>
        <p:txBody>
          <a:bodyPr wrap="square" lIns="0" tIns="0" rIns="0" bIns="0" rtlCol="0"/>
          <a:lstStyle/>
          <a:p/>
        </p:txBody>
      </p:sp>
      <p:sp>
        <p:nvSpPr>
          <p:cNvPr id="6" name="object 6"/>
          <p:cNvSpPr/>
          <p:nvPr/>
        </p:nvSpPr>
        <p:spPr>
          <a:xfrm>
            <a:off x="830712" y="770693"/>
            <a:ext cx="3279787" cy="1943992"/>
          </a:xfrm>
          <a:prstGeom prst="rect">
            <a:avLst/>
          </a:prstGeom>
          <a:blipFill>
            <a:blip r:embed="rId2"/>
            <a:stretch>
              <a:fillRect/>
            </a:stretch>
          </a:blipFill>
        </p:spPr>
        <p:txBody>
          <a:bodyPr wrap="square" lIns="0" tIns="0" rIns="0" bIns="0" rtlCol="0"/>
          <a:lstStyle/>
          <a:p/>
        </p:txBody>
      </p:sp>
      <p:sp>
        <p:nvSpPr>
          <p:cNvPr id="7" name="object 7"/>
          <p:cNvSpPr txBox="1"/>
          <p:nvPr/>
        </p:nvSpPr>
        <p:spPr>
          <a:xfrm>
            <a:off x="2259999" y="594553"/>
            <a:ext cx="386080" cy="142875"/>
          </a:xfrm>
          <a:prstGeom prst="rect">
            <a:avLst/>
          </a:prstGeom>
          <a:solidFill>
            <a:srgbClr val="FF724F"/>
          </a:solidFill>
        </p:spPr>
        <p:txBody>
          <a:bodyPr vert="horz" wrap="square" lIns="0" tIns="33020" rIns="0" bIns="0" rtlCol="0">
            <a:spAutoFit/>
          </a:bodyPr>
          <a:lstStyle/>
          <a:p>
            <a:pPr marL="52069">
              <a:lnSpc>
                <a:spcPct val="100000"/>
              </a:lnSpc>
              <a:spcBef>
                <a:spcPts val="260"/>
              </a:spcBef>
            </a:pPr>
            <a:r>
              <a:rPr sz="500" spc="35">
                <a:solidFill>
                  <a:srgbClr val="FFFFFF"/>
                </a:solidFill>
                <a:latin typeface="宋体"/>
                <a:cs typeface="宋体"/>
              </a:rPr>
              <a:t>诊疗观念</a:t>
            </a:r>
            <a:endParaRPr sz="500">
              <a:latin typeface="宋体"/>
              <a:cs typeface="宋体"/>
            </a:endParaRPr>
          </a:p>
        </p:txBody>
      </p:sp>
      <p:sp>
        <p:nvSpPr>
          <p:cNvPr id="8" name="object 8"/>
          <p:cNvSpPr txBox="1"/>
          <p:nvPr/>
        </p:nvSpPr>
        <p:spPr>
          <a:xfrm>
            <a:off x="3781300" y="1456830"/>
            <a:ext cx="299085" cy="107950"/>
          </a:xfrm>
          <a:prstGeom prst="rect">
            <a:avLst/>
          </a:prstGeom>
        </p:spPr>
        <p:txBody>
          <a:bodyPr vert="horz" wrap="square" lIns="0" tIns="17145" rIns="0" bIns="0" rtlCol="0">
            <a:spAutoFit/>
          </a:bodyPr>
          <a:lstStyle/>
          <a:p>
            <a:pPr marL="12700">
              <a:lnSpc>
                <a:spcPct val="100000"/>
              </a:lnSpc>
              <a:spcBef>
                <a:spcPts val="135"/>
              </a:spcBef>
            </a:pPr>
            <a:r>
              <a:rPr sz="500" spc="35">
                <a:solidFill>
                  <a:srgbClr val="FFFFFF"/>
                </a:solidFill>
                <a:latin typeface="宋体"/>
                <a:cs typeface="宋体"/>
              </a:rPr>
              <a:t>互动偏好</a:t>
            </a:r>
            <a:endParaRPr sz="500">
              <a:latin typeface="宋体"/>
              <a:cs typeface="宋体"/>
            </a:endParaRPr>
          </a:p>
        </p:txBody>
      </p:sp>
      <p:sp>
        <p:nvSpPr>
          <p:cNvPr id="9" name="object 9"/>
          <p:cNvSpPr txBox="1"/>
          <p:nvPr/>
        </p:nvSpPr>
        <p:spPr>
          <a:xfrm>
            <a:off x="888353" y="1456830"/>
            <a:ext cx="162560" cy="107950"/>
          </a:xfrm>
          <a:prstGeom prst="rect">
            <a:avLst/>
          </a:prstGeom>
        </p:spPr>
        <p:txBody>
          <a:bodyPr vert="horz" wrap="square" lIns="0" tIns="17145" rIns="0" bIns="0" rtlCol="0">
            <a:spAutoFit/>
          </a:bodyPr>
          <a:lstStyle/>
          <a:p>
            <a:pPr marL="12700">
              <a:lnSpc>
                <a:spcPct val="100000"/>
              </a:lnSpc>
              <a:spcBef>
                <a:spcPts val="135"/>
              </a:spcBef>
            </a:pPr>
            <a:r>
              <a:rPr sz="500" spc="35">
                <a:solidFill>
                  <a:srgbClr val="FFFFFF"/>
                </a:solidFill>
                <a:latin typeface="宋体"/>
                <a:cs typeface="宋体"/>
              </a:rPr>
              <a:t>潜力</a:t>
            </a:r>
            <a:endParaRPr sz="500">
              <a:latin typeface="宋体"/>
              <a:cs typeface="宋体"/>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p:nvPr/>
        </p:nvSpPr>
        <p:spPr>
          <a:xfrm>
            <a:off x="5085041" y="1197000"/>
            <a:ext cx="3485515" cy="526415"/>
          </a:xfrm>
          <a:custGeom>
            <a:rect l="l" t="t" r="r" b="b"/>
            <a:pathLst>
              <a:path w="3485515" h="526414">
                <a:moveTo>
                  <a:pt x="3244329" y="0"/>
                </a:moveTo>
                <a:lnTo>
                  <a:pt x="0" y="0"/>
                </a:lnTo>
                <a:lnTo>
                  <a:pt x="241071" y="526059"/>
                </a:lnTo>
                <a:lnTo>
                  <a:pt x="3485362" y="526059"/>
                </a:lnTo>
                <a:lnTo>
                  <a:pt x="3244329" y="0"/>
                </a:lnTo>
                <a:close/>
              </a:path>
            </a:pathLst>
          </a:custGeom>
          <a:solidFill>
            <a:srgbClr val="E0E0E0"/>
          </a:solidFill>
        </p:spPr>
        <p:txBody>
          <a:bodyPr wrap="square" lIns="0" tIns="0" rIns="0" bIns="0" rtlCol="0"/>
          <a:lstStyle/>
          <a:p/>
        </p:txBody>
      </p:sp>
      <p:sp>
        <p:nvSpPr>
          <p:cNvPr id="3" name="object 3"/>
          <p:cNvSpPr/>
          <p:nvPr/>
        </p:nvSpPr>
        <p:spPr>
          <a:xfrm>
            <a:off x="122401" y="4733999"/>
            <a:ext cx="2811780" cy="526415"/>
          </a:xfrm>
          <a:custGeom>
            <a:rect l="l" t="t" r="r" b="b"/>
            <a:pathLst>
              <a:path w="2811780" h="526414">
                <a:moveTo>
                  <a:pt x="2617165" y="0"/>
                </a:moveTo>
                <a:lnTo>
                  <a:pt x="0" y="0"/>
                </a:lnTo>
                <a:lnTo>
                  <a:pt x="194462" y="526059"/>
                </a:lnTo>
                <a:lnTo>
                  <a:pt x="2811602" y="526059"/>
                </a:lnTo>
                <a:lnTo>
                  <a:pt x="2617165" y="0"/>
                </a:lnTo>
                <a:close/>
              </a:path>
            </a:pathLst>
          </a:custGeom>
          <a:solidFill>
            <a:srgbClr val="E0E0E0"/>
          </a:solidFill>
        </p:spPr>
        <p:txBody>
          <a:bodyPr wrap="square" lIns="0" tIns="0" rIns="0" bIns="0" rtlCol="0"/>
          <a:lstStyle/>
          <a:p/>
        </p:txBody>
      </p:sp>
      <p:sp>
        <p:nvSpPr>
          <p:cNvPr id="4" name="object 4"/>
          <p:cNvSpPr/>
          <p:nvPr/>
        </p:nvSpPr>
        <p:spPr>
          <a:xfrm>
            <a:off x="0" y="1422002"/>
            <a:ext cx="9360535" cy="3657600"/>
          </a:xfrm>
          <a:custGeom>
            <a:rect l="l" t="t" r="r" b="b"/>
            <a:pathLst>
              <a:path w="9360535" h="3657600">
                <a:moveTo>
                  <a:pt x="9360001" y="0"/>
                </a:moveTo>
                <a:lnTo>
                  <a:pt x="0" y="0"/>
                </a:lnTo>
                <a:lnTo>
                  <a:pt x="0" y="1465834"/>
                </a:lnTo>
                <a:lnTo>
                  <a:pt x="1790" y="3657600"/>
                </a:lnTo>
                <a:lnTo>
                  <a:pt x="9360001" y="3657600"/>
                </a:lnTo>
                <a:lnTo>
                  <a:pt x="9360001" y="0"/>
                </a:lnTo>
                <a:close/>
              </a:path>
            </a:pathLst>
          </a:custGeom>
          <a:solidFill>
            <a:srgbClr val="FF724F"/>
          </a:solidFill>
        </p:spPr>
        <p:txBody>
          <a:bodyPr wrap="square" lIns="0" tIns="0" rIns="0" bIns="0" rtlCol="0"/>
          <a:lstStyle/>
          <a:p/>
        </p:txBody>
      </p:sp>
      <p:sp>
        <p:nvSpPr>
          <p:cNvPr id="5" name="object 5"/>
          <p:cNvSpPr/>
          <p:nvPr/>
        </p:nvSpPr>
        <p:spPr>
          <a:xfrm>
            <a:off x="820347" y="887337"/>
            <a:ext cx="25400" cy="12700"/>
          </a:xfrm>
          <a:custGeom>
            <a:rect l="l" t="t" r="r" b="b"/>
            <a:pathLst>
              <a:path w="25400" h="12700">
                <a:moveTo>
                  <a:pt x="0" y="12699"/>
                </a:moveTo>
                <a:lnTo>
                  <a:pt x="24803" y="12699"/>
                </a:lnTo>
                <a:lnTo>
                  <a:pt x="24803" y="0"/>
                </a:lnTo>
                <a:lnTo>
                  <a:pt x="0" y="0"/>
                </a:lnTo>
                <a:lnTo>
                  <a:pt x="0" y="12699"/>
                </a:lnTo>
                <a:close/>
              </a:path>
            </a:pathLst>
          </a:custGeom>
          <a:solidFill>
            <a:srgbClr val="FF734F"/>
          </a:solidFill>
        </p:spPr>
        <p:txBody>
          <a:bodyPr wrap="square" lIns="0" tIns="0" rIns="0" bIns="0" rtlCol="0"/>
          <a:lstStyle/>
          <a:p/>
        </p:txBody>
      </p:sp>
      <p:sp>
        <p:nvSpPr>
          <p:cNvPr id="6" name="object 6"/>
          <p:cNvSpPr/>
          <p:nvPr/>
        </p:nvSpPr>
        <p:spPr>
          <a:xfrm>
            <a:off x="820347" y="875272"/>
            <a:ext cx="146685" cy="0"/>
          </a:xfrm>
          <a:custGeom>
            <a:rect l="l" t="t" r="r" b="b"/>
            <a:pathLst>
              <a:path w="146684">
                <a:moveTo>
                  <a:pt x="0" y="0"/>
                </a:moveTo>
                <a:lnTo>
                  <a:pt x="146570" y="0"/>
                </a:lnTo>
              </a:path>
            </a:pathLst>
          </a:custGeom>
          <a:ln w="24130">
            <a:solidFill>
              <a:srgbClr val="FF734F"/>
            </a:solidFill>
          </a:ln>
        </p:spPr>
        <p:txBody>
          <a:bodyPr wrap="square" lIns="0" tIns="0" rIns="0" bIns="0" rtlCol="0"/>
          <a:lstStyle/>
          <a:p/>
        </p:txBody>
      </p:sp>
      <p:sp>
        <p:nvSpPr>
          <p:cNvPr id="7" name="object 7"/>
          <p:cNvSpPr/>
          <p:nvPr/>
        </p:nvSpPr>
        <p:spPr>
          <a:xfrm>
            <a:off x="820347" y="839077"/>
            <a:ext cx="25400" cy="24130"/>
          </a:xfrm>
          <a:custGeom>
            <a:rect l="l" t="t" r="r" b="b"/>
            <a:pathLst>
              <a:path w="25400" h="24130">
                <a:moveTo>
                  <a:pt x="0" y="24129"/>
                </a:moveTo>
                <a:lnTo>
                  <a:pt x="24803" y="24129"/>
                </a:lnTo>
                <a:lnTo>
                  <a:pt x="24803" y="0"/>
                </a:lnTo>
                <a:lnTo>
                  <a:pt x="0" y="0"/>
                </a:lnTo>
                <a:lnTo>
                  <a:pt x="0" y="24129"/>
                </a:lnTo>
                <a:close/>
              </a:path>
            </a:pathLst>
          </a:custGeom>
          <a:solidFill>
            <a:srgbClr val="FF734F"/>
          </a:solidFill>
        </p:spPr>
        <p:txBody>
          <a:bodyPr wrap="square" lIns="0" tIns="0" rIns="0" bIns="0" rtlCol="0"/>
          <a:lstStyle/>
          <a:p/>
        </p:txBody>
      </p:sp>
      <p:sp>
        <p:nvSpPr>
          <p:cNvPr id="8" name="object 8"/>
          <p:cNvSpPr/>
          <p:nvPr/>
        </p:nvSpPr>
        <p:spPr>
          <a:xfrm>
            <a:off x="820347" y="827647"/>
            <a:ext cx="146685" cy="0"/>
          </a:xfrm>
          <a:custGeom>
            <a:rect l="l" t="t" r="r" b="b"/>
            <a:pathLst>
              <a:path w="146684">
                <a:moveTo>
                  <a:pt x="0" y="0"/>
                </a:moveTo>
                <a:lnTo>
                  <a:pt x="146570" y="0"/>
                </a:lnTo>
              </a:path>
            </a:pathLst>
          </a:custGeom>
          <a:ln w="22860">
            <a:solidFill>
              <a:srgbClr val="FF734F"/>
            </a:solidFill>
          </a:ln>
        </p:spPr>
        <p:txBody>
          <a:bodyPr wrap="square" lIns="0" tIns="0" rIns="0" bIns="0" rtlCol="0"/>
          <a:lstStyle/>
          <a:p/>
        </p:txBody>
      </p:sp>
      <p:sp>
        <p:nvSpPr>
          <p:cNvPr id="9" name="object 9"/>
          <p:cNvSpPr/>
          <p:nvPr/>
        </p:nvSpPr>
        <p:spPr>
          <a:xfrm>
            <a:off x="820347" y="792087"/>
            <a:ext cx="25400" cy="24130"/>
          </a:xfrm>
          <a:custGeom>
            <a:rect l="l" t="t" r="r" b="b"/>
            <a:pathLst>
              <a:path w="25400" h="24130">
                <a:moveTo>
                  <a:pt x="0" y="24129"/>
                </a:moveTo>
                <a:lnTo>
                  <a:pt x="24803" y="24129"/>
                </a:lnTo>
                <a:lnTo>
                  <a:pt x="24803" y="0"/>
                </a:lnTo>
                <a:lnTo>
                  <a:pt x="0" y="0"/>
                </a:lnTo>
                <a:lnTo>
                  <a:pt x="0" y="24129"/>
                </a:lnTo>
                <a:close/>
              </a:path>
            </a:pathLst>
          </a:custGeom>
          <a:solidFill>
            <a:srgbClr val="FF734F"/>
          </a:solidFill>
        </p:spPr>
        <p:txBody>
          <a:bodyPr wrap="square" lIns="0" tIns="0" rIns="0" bIns="0" rtlCol="0"/>
          <a:lstStyle/>
          <a:p/>
        </p:txBody>
      </p:sp>
      <p:sp>
        <p:nvSpPr>
          <p:cNvPr id="10" name="object 10"/>
          <p:cNvSpPr/>
          <p:nvPr/>
        </p:nvSpPr>
        <p:spPr>
          <a:xfrm>
            <a:off x="820347" y="780657"/>
            <a:ext cx="146685" cy="0"/>
          </a:xfrm>
          <a:custGeom>
            <a:rect l="l" t="t" r="r" b="b"/>
            <a:pathLst>
              <a:path w="146684">
                <a:moveTo>
                  <a:pt x="0" y="0"/>
                </a:moveTo>
                <a:lnTo>
                  <a:pt x="146570" y="0"/>
                </a:lnTo>
              </a:path>
            </a:pathLst>
          </a:custGeom>
          <a:ln w="22860">
            <a:solidFill>
              <a:srgbClr val="FF734F"/>
            </a:solidFill>
          </a:ln>
        </p:spPr>
        <p:txBody>
          <a:bodyPr wrap="square" lIns="0" tIns="0" rIns="0" bIns="0" rtlCol="0"/>
          <a:lstStyle/>
          <a:p/>
        </p:txBody>
      </p:sp>
      <p:sp>
        <p:nvSpPr>
          <p:cNvPr id="11" name="object 11"/>
          <p:cNvSpPr/>
          <p:nvPr/>
        </p:nvSpPr>
        <p:spPr>
          <a:xfrm>
            <a:off x="820347" y="745097"/>
            <a:ext cx="25400" cy="24130"/>
          </a:xfrm>
          <a:custGeom>
            <a:rect l="l" t="t" r="r" b="b"/>
            <a:pathLst>
              <a:path w="25400" h="24129">
                <a:moveTo>
                  <a:pt x="0" y="24130"/>
                </a:moveTo>
                <a:lnTo>
                  <a:pt x="24803" y="24130"/>
                </a:lnTo>
                <a:lnTo>
                  <a:pt x="24803" y="0"/>
                </a:lnTo>
                <a:lnTo>
                  <a:pt x="0" y="0"/>
                </a:lnTo>
                <a:lnTo>
                  <a:pt x="0" y="24130"/>
                </a:lnTo>
                <a:close/>
              </a:path>
            </a:pathLst>
          </a:custGeom>
          <a:solidFill>
            <a:srgbClr val="FF734F"/>
          </a:solidFill>
        </p:spPr>
        <p:txBody>
          <a:bodyPr wrap="square" lIns="0" tIns="0" rIns="0" bIns="0" rtlCol="0"/>
          <a:lstStyle/>
          <a:p/>
        </p:txBody>
      </p:sp>
      <p:sp>
        <p:nvSpPr>
          <p:cNvPr id="12" name="object 12"/>
          <p:cNvSpPr/>
          <p:nvPr/>
        </p:nvSpPr>
        <p:spPr>
          <a:xfrm>
            <a:off x="820347" y="733032"/>
            <a:ext cx="146685" cy="0"/>
          </a:xfrm>
          <a:custGeom>
            <a:rect l="l" t="t" r="r" b="b"/>
            <a:pathLst>
              <a:path w="146684">
                <a:moveTo>
                  <a:pt x="0" y="0"/>
                </a:moveTo>
                <a:lnTo>
                  <a:pt x="146570" y="0"/>
                </a:lnTo>
              </a:path>
            </a:pathLst>
          </a:custGeom>
          <a:ln w="24129">
            <a:solidFill>
              <a:srgbClr val="FF734F"/>
            </a:solidFill>
          </a:ln>
        </p:spPr>
        <p:txBody>
          <a:bodyPr wrap="square" lIns="0" tIns="0" rIns="0" bIns="0" rtlCol="0"/>
          <a:lstStyle/>
          <a:p/>
        </p:txBody>
      </p:sp>
      <p:sp>
        <p:nvSpPr>
          <p:cNvPr id="13" name="object 13"/>
          <p:cNvSpPr/>
          <p:nvPr/>
        </p:nvSpPr>
        <p:spPr>
          <a:xfrm>
            <a:off x="940870" y="887794"/>
            <a:ext cx="26670" cy="13335"/>
          </a:xfrm>
          <a:custGeom>
            <a:rect l="l" t="t" r="r" b="b"/>
            <a:pathLst>
              <a:path w="26669" h="13333">
                <a:moveTo>
                  <a:pt x="26047" y="0"/>
                </a:moveTo>
                <a:lnTo>
                  <a:pt x="0" y="0"/>
                </a:lnTo>
                <a:lnTo>
                  <a:pt x="0" y="12826"/>
                </a:lnTo>
                <a:lnTo>
                  <a:pt x="26047" y="12826"/>
                </a:lnTo>
                <a:lnTo>
                  <a:pt x="26047" y="0"/>
                </a:lnTo>
                <a:close/>
              </a:path>
            </a:pathLst>
          </a:custGeom>
          <a:solidFill>
            <a:srgbClr val="FF734F"/>
          </a:solidFill>
        </p:spPr>
        <p:txBody>
          <a:bodyPr wrap="square" lIns="0" tIns="0" rIns="0" bIns="0" rtlCol="0"/>
          <a:lstStyle/>
          <a:p/>
        </p:txBody>
      </p:sp>
      <p:sp>
        <p:nvSpPr>
          <p:cNvPr id="14" name="object 14"/>
          <p:cNvSpPr/>
          <p:nvPr/>
        </p:nvSpPr>
        <p:spPr>
          <a:xfrm>
            <a:off x="940870" y="839420"/>
            <a:ext cx="26670" cy="24765"/>
          </a:xfrm>
          <a:custGeom>
            <a:rect l="l" t="t" r="r" b="b"/>
            <a:pathLst>
              <a:path w="26669" h="24765">
                <a:moveTo>
                  <a:pt x="26047" y="0"/>
                </a:moveTo>
                <a:lnTo>
                  <a:pt x="0" y="0"/>
                </a:lnTo>
                <a:lnTo>
                  <a:pt x="0" y="24384"/>
                </a:lnTo>
                <a:lnTo>
                  <a:pt x="26047" y="24384"/>
                </a:lnTo>
                <a:lnTo>
                  <a:pt x="26047" y="0"/>
                </a:lnTo>
                <a:close/>
              </a:path>
            </a:pathLst>
          </a:custGeom>
          <a:solidFill>
            <a:srgbClr val="FF734F"/>
          </a:solidFill>
        </p:spPr>
        <p:txBody>
          <a:bodyPr wrap="square" lIns="0" tIns="0" rIns="0" bIns="0" rtlCol="0"/>
          <a:lstStyle/>
          <a:p/>
        </p:txBody>
      </p:sp>
      <p:sp>
        <p:nvSpPr>
          <p:cNvPr id="15" name="object 15"/>
          <p:cNvSpPr/>
          <p:nvPr/>
        </p:nvSpPr>
        <p:spPr>
          <a:xfrm>
            <a:off x="940870" y="791884"/>
            <a:ext cx="26670" cy="24765"/>
          </a:xfrm>
          <a:custGeom>
            <a:rect l="l" t="t" r="r" b="b"/>
            <a:pathLst>
              <a:path w="26669" h="24765">
                <a:moveTo>
                  <a:pt x="26047" y="0"/>
                </a:moveTo>
                <a:lnTo>
                  <a:pt x="0" y="0"/>
                </a:lnTo>
                <a:lnTo>
                  <a:pt x="0" y="24383"/>
                </a:lnTo>
                <a:lnTo>
                  <a:pt x="26047" y="24383"/>
                </a:lnTo>
                <a:lnTo>
                  <a:pt x="26047" y="0"/>
                </a:lnTo>
                <a:close/>
              </a:path>
            </a:pathLst>
          </a:custGeom>
          <a:solidFill>
            <a:srgbClr val="FF734F"/>
          </a:solidFill>
        </p:spPr>
        <p:txBody>
          <a:bodyPr wrap="square" lIns="0" tIns="0" rIns="0" bIns="0" rtlCol="0"/>
          <a:lstStyle/>
          <a:p/>
        </p:txBody>
      </p:sp>
      <p:sp>
        <p:nvSpPr>
          <p:cNvPr id="16" name="object 16"/>
          <p:cNvSpPr/>
          <p:nvPr/>
        </p:nvSpPr>
        <p:spPr>
          <a:xfrm>
            <a:off x="940870" y="744945"/>
            <a:ext cx="26670" cy="24130"/>
          </a:xfrm>
          <a:custGeom>
            <a:rect l="l" t="t" r="r" b="b"/>
            <a:pathLst>
              <a:path w="26669" h="24129">
                <a:moveTo>
                  <a:pt x="26047" y="0"/>
                </a:moveTo>
                <a:lnTo>
                  <a:pt x="0" y="0"/>
                </a:lnTo>
                <a:lnTo>
                  <a:pt x="0" y="23774"/>
                </a:lnTo>
                <a:lnTo>
                  <a:pt x="26047" y="23774"/>
                </a:lnTo>
                <a:lnTo>
                  <a:pt x="26047" y="0"/>
                </a:lnTo>
                <a:close/>
              </a:path>
            </a:pathLst>
          </a:custGeom>
          <a:solidFill>
            <a:srgbClr val="FF734F"/>
          </a:solidFill>
        </p:spPr>
        <p:txBody>
          <a:bodyPr wrap="square" lIns="0" tIns="0" rIns="0" bIns="0" rtlCol="0"/>
          <a:lstStyle/>
          <a:p/>
        </p:txBody>
      </p:sp>
      <p:sp>
        <p:nvSpPr>
          <p:cNvPr id="17" name="object 17"/>
          <p:cNvSpPr/>
          <p:nvPr/>
        </p:nvSpPr>
        <p:spPr>
          <a:xfrm>
            <a:off x="1008821" y="718906"/>
            <a:ext cx="185851" cy="184810"/>
          </a:xfrm>
          <a:prstGeom prst="rect">
            <a:avLst/>
          </a:prstGeom>
          <a:blipFill>
            <a:blip r:embed="rId2"/>
            <a:stretch>
              <a:fillRect/>
            </a:stretch>
          </a:blipFill>
        </p:spPr>
        <p:txBody>
          <a:bodyPr wrap="square" lIns="0" tIns="0" rIns="0" bIns="0" rtlCol="0"/>
          <a:lstStyle/>
          <a:p/>
        </p:txBody>
      </p:sp>
      <p:sp>
        <p:nvSpPr>
          <p:cNvPr id="18" name="object 18"/>
          <p:cNvSpPr txBox="1"/>
          <p:nvPr/>
        </p:nvSpPr>
        <p:spPr>
          <a:xfrm>
            <a:off x="772100" y="1905256"/>
            <a:ext cx="6431915" cy="2514600"/>
          </a:xfrm>
          <a:prstGeom prst="rect">
            <a:avLst/>
          </a:prstGeom>
        </p:spPr>
        <p:txBody>
          <a:bodyPr vert="horz" wrap="square" lIns="0" tIns="12700" rIns="0" bIns="0" rtlCol="0">
            <a:spAutoFit/>
          </a:bodyPr>
          <a:lstStyle/>
          <a:p>
            <a:pPr marR="75565" algn="r">
              <a:lnSpc>
                <a:spcPct val="100000"/>
              </a:lnSpc>
              <a:spcBef>
                <a:spcPts val="100"/>
              </a:spcBef>
            </a:pPr>
            <a:r>
              <a:rPr sz="1000" spc="5">
                <a:solidFill>
                  <a:srgbClr val="FFFFFF"/>
                </a:solidFill>
                <a:latin typeface="宋体"/>
                <a:cs typeface="宋体"/>
              </a:rPr>
              <a:t>Part</a:t>
            </a:r>
            <a:r>
              <a:rPr sz="1000" spc="-270">
                <a:solidFill>
                  <a:srgbClr val="FFFFFF"/>
                </a:solidFill>
                <a:latin typeface="宋体"/>
                <a:cs typeface="宋体"/>
              </a:rPr>
              <a:t> </a:t>
            </a:r>
            <a:r>
              <a:rPr sz="1000" spc="35">
                <a:solidFill>
                  <a:srgbClr val="FFFFFF"/>
                </a:solidFill>
                <a:latin typeface="宋体"/>
                <a:cs typeface="宋体"/>
              </a:rPr>
              <a:t>1：</a:t>
            </a:r>
            <a:r>
              <a:rPr sz="1000" spc="65">
                <a:solidFill>
                  <a:srgbClr val="FFFFFF"/>
                </a:solidFill>
                <a:latin typeface="宋体"/>
                <a:cs typeface="宋体"/>
              </a:rPr>
              <a:t>医疗企业营销转型</a:t>
            </a:r>
            <a:r>
              <a:rPr sz="1000" spc="40">
                <a:solidFill>
                  <a:srgbClr val="FFFFFF"/>
                </a:solidFill>
                <a:latin typeface="宋体"/>
                <a:cs typeface="宋体"/>
              </a:rPr>
              <a:t>，SCRM</a:t>
            </a:r>
            <a:r>
              <a:rPr sz="1000" spc="-265">
                <a:solidFill>
                  <a:srgbClr val="FFFFFF"/>
                </a:solidFill>
                <a:latin typeface="宋体"/>
                <a:cs typeface="宋体"/>
              </a:rPr>
              <a:t> </a:t>
            </a:r>
            <a:r>
              <a:rPr sz="1000" spc="70">
                <a:solidFill>
                  <a:srgbClr val="FFFFFF"/>
                </a:solidFill>
                <a:latin typeface="宋体"/>
                <a:cs typeface="宋体"/>
              </a:rPr>
              <a:t>+</a:t>
            </a:r>
            <a:r>
              <a:rPr sz="1000" spc="-265">
                <a:solidFill>
                  <a:srgbClr val="FFFFFF"/>
                </a:solidFill>
                <a:latin typeface="宋体"/>
                <a:cs typeface="宋体"/>
              </a:rPr>
              <a:t> </a:t>
            </a:r>
            <a:r>
              <a:rPr sz="1000" spc="175">
                <a:solidFill>
                  <a:srgbClr val="FFFFFF"/>
                </a:solidFill>
                <a:latin typeface="宋体"/>
                <a:cs typeface="宋体"/>
              </a:rPr>
              <a:t>HCP</a:t>
            </a:r>
            <a:r>
              <a:rPr sz="1000" spc="-270">
                <a:solidFill>
                  <a:srgbClr val="FFFFFF"/>
                </a:solidFill>
                <a:latin typeface="宋体"/>
                <a:cs typeface="宋体"/>
              </a:rPr>
              <a:t> </a:t>
            </a:r>
            <a:r>
              <a:rPr sz="1000" spc="70">
                <a:solidFill>
                  <a:srgbClr val="FFFFFF"/>
                </a:solidFill>
                <a:latin typeface="宋体"/>
                <a:cs typeface="宋体"/>
              </a:rPr>
              <a:t>360</a:t>
            </a:r>
            <a:r>
              <a:rPr sz="1000" spc="-265">
                <a:solidFill>
                  <a:srgbClr val="FFFFFF"/>
                </a:solidFill>
                <a:latin typeface="宋体"/>
                <a:cs typeface="宋体"/>
              </a:rPr>
              <a:t> </a:t>
            </a:r>
            <a:r>
              <a:rPr sz="1000">
                <a:solidFill>
                  <a:srgbClr val="FFFFFF"/>
                </a:solidFill>
                <a:latin typeface="宋体"/>
                <a:cs typeface="宋体"/>
              </a:rPr>
              <a:t>成为必须选项</a:t>
            </a:r>
            <a:r>
              <a:rPr sz="1000" spc="-300">
                <a:solidFill>
                  <a:srgbClr val="FFFFFF"/>
                </a:solidFill>
                <a:latin typeface="宋体"/>
                <a:cs typeface="宋体"/>
              </a:rPr>
              <a:t> </a:t>
            </a:r>
            <a:r>
              <a:rPr sz="1000" spc="-215">
                <a:solidFill>
                  <a:srgbClr val="FFFFFF"/>
                </a:solidFill>
                <a:latin typeface="宋体"/>
                <a:cs typeface="宋体"/>
              </a:rPr>
              <a:t>..............................................................................P1</a:t>
            </a:r>
            <a:endParaRPr sz="1000">
              <a:latin typeface="宋体"/>
              <a:cs typeface="宋体"/>
            </a:endParaRPr>
          </a:p>
          <a:p>
            <a:pPr marR="75565" algn="r">
              <a:lnSpc>
                <a:spcPct val="100000"/>
              </a:lnSpc>
              <a:spcBef>
                <a:spcPts val="1100"/>
              </a:spcBef>
            </a:pPr>
            <a:r>
              <a:rPr sz="1000" spc="170">
                <a:solidFill>
                  <a:srgbClr val="FFFFFF"/>
                </a:solidFill>
                <a:latin typeface="宋体"/>
                <a:cs typeface="宋体"/>
              </a:rPr>
              <a:t>一、</a:t>
            </a:r>
            <a:r>
              <a:rPr sz="1000" spc="85">
                <a:solidFill>
                  <a:srgbClr val="FFFFFF"/>
                </a:solidFill>
                <a:latin typeface="宋体"/>
                <a:cs typeface="宋体"/>
              </a:rPr>
              <a:t>SCRM</a:t>
            </a:r>
            <a:r>
              <a:rPr sz="1000" spc="-185">
                <a:solidFill>
                  <a:srgbClr val="FFFFFF"/>
                </a:solidFill>
                <a:latin typeface="宋体"/>
                <a:cs typeface="宋体"/>
              </a:rPr>
              <a:t> </a:t>
            </a:r>
            <a:r>
              <a:rPr sz="1000" spc="55">
                <a:solidFill>
                  <a:srgbClr val="FFFFFF"/>
                </a:solidFill>
                <a:latin typeface="宋体"/>
                <a:cs typeface="宋体"/>
              </a:rPr>
              <a:t>+</a:t>
            </a:r>
            <a:r>
              <a:rPr sz="1000" spc="-180">
                <a:solidFill>
                  <a:srgbClr val="FFFFFF"/>
                </a:solidFill>
                <a:latin typeface="宋体"/>
                <a:cs typeface="宋体"/>
              </a:rPr>
              <a:t> </a:t>
            </a:r>
            <a:r>
              <a:rPr sz="1000" spc="165">
                <a:solidFill>
                  <a:srgbClr val="FFFFFF"/>
                </a:solidFill>
                <a:latin typeface="宋体"/>
                <a:cs typeface="宋体"/>
              </a:rPr>
              <a:t>HCP</a:t>
            </a:r>
            <a:r>
              <a:rPr sz="1000" spc="-185">
                <a:solidFill>
                  <a:srgbClr val="FFFFFF"/>
                </a:solidFill>
                <a:latin typeface="宋体"/>
                <a:cs typeface="宋体"/>
              </a:rPr>
              <a:t> </a:t>
            </a:r>
            <a:r>
              <a:rPr sz="1000" spc="55">
                <a:solidFill>
                  <a:srgbClr val="FFFFFF"/>
                </a:solidFill>
                <a:latin typeface="宋体"/>
                <a:cs typeface="宋体"/>
              </a:rPr>
              <a:t>360</a:t>
            </a:r>
            <a:r>
              <a:rPr sz="1000" spc="-180">
                <a:solidFill>
                  <a:srgbClr val="FFFFFF"/>
                </a:solidFill>
                <a:latin typeface="宋体"/>
                <a:cs typeface="宋体"/>
              </a:rPr>
              <a:t> </a:t>
            </a:r>
            <a:r>
              <a:rPr sz="1000">
                <a:solidFill>
                  <a:srgbClr val="FFFFFF"/>
                </a:solidFill>
                <a:latin typeface="宋体"/>
                <a:cs typeface="宋体"/>
              </a:rPr>
              <a:t>的趋势不可逆</a:t>
            </a:r>
            <a:r>
              <a:rPr sz="1000" spc="60">
                <a:solidFill>
                  <a:srgbClr val="FFFFFF"/>
                </a:solidFill>
                <a:latin typeface="宋体"/>
                <a:cs typeface="宋体"/>
              </a:rPr>
              <a:t>转</a:t>
            </a:r>
            <a:r>
              <a:rPr sz="1000" spc="-220">
                <a:solidFill>
                  <a:srgbClr val="FFFFFF"/>
                </a:solidFill>
                <a:latin typeface="宋体"/>
                <a:cs typeface="宋体"/>
              </a:rPr>
              <a:t>................................................................................................P2</a:t>
            </a:r>
            <a:endParaRPr sz="1000">
              <a:latin typeface="宋体"/>
              <a:cs typeface="宋体"/>
            </a:endParaRPr>
          </a:p>
          <a:p>
            <a:pPr marR="75565" algn="r">
              <a:lnSpc>
                <a:spcPct val="100000"/>
              </a:lnSpc>
              <a:spcBef>
                <a:spcPts val="1100"/>
              </a:spcBef>
            </a:pPr>
            <a:r>
              <a:rPr sz="1000">
                <a:solidFill>
                  <a:srgbClr val="FFFFFF"/>
                </a:solidFill>
                <a:latin typeface="宋体"/>
                <a:cs typeface="宋体"/>
              </a:rPr>
              <a:t>二、医疗企业数字化营销的痛点</a:t>
            </a:r>
            <a:r>
              <a:rPr sz="1000" spc="-315">
                <a:solidFill>
                  <a:srgbClr val="FFFFFF"/>
                </a:solidFill>
                <a:latin typeface="宋体"/>
                <a:cs typeface="宋体"/>
              </a:rPr>
              <a:t> </a:t>
            </a:r>
            <a:r>
              <a:rPr sz="1000">
                <a:solidFill>
                  <a:srgbClr val="FFFFFF"/>
                </a:solidFill>
                <a:latin typeface="宋体"/>
                <a:cs typeface="宋体"/>
              </a:rPr>
              <a:t>——</a:t>
            </a:r>
            <a:r>
              <a:rPr sz="1000" spc="-310">
                <a:solidFill>
                  <a:srgbClr val="FFFFFF"/>
                </a:solidFill>
                <a:latin typeface="宋体"/>
                <a:cs typeface="宋体"/>
              </a:rPr>
              <a:t> </a:t>
            </a:r>
            <a:r>
              <a:rPr sz="1000">
                <a:solidFill>
                  <a:srgbClr val="FFFFFF"/>
                </a:solidFill>
                <a:latin typeface="宋体"/>
                <a:cs typeface="宋体"/>
              </a:rPr>
              <a:t>新合规要求、数据打通和建立客户画</a:t>
            </a:r>
            <a:r>
              <a:rPr sz="1000" spc="90">
                <a:solidFill>
                  <a:srgbClr val="FFFFFF"/>
                </a:solidFill>
                <a:latin typeface="宋体"/>
                <a:cs typeface="宋体"/>
              </a:rPr>
              <a:t>像</a:t>
            </a:r>
            <a:r>
              <a:rPr sz="1000" spc="-204">
                <a:solidFill>
                  <a:srgbClr val="FFFFFF"/>
                </a:solidFill>
                <a:latin typeface="宋体"/>
                <a:cs typeface="宋体"/>
              </a:rPr>
              <a:t>....................................P7</a:t>
            </a:r>
            <a:endParaRPr sz="1000">
              <a:latin typeface="宋体"/>
              <a:cs typeface="宋体"/>
            </a:endParaRPr>
          </a:p>
          <a:p>
            <a:pPr marL="12700">
              <a:lnSpc>
                <a:spcPct val="100000"/>
              </a:lnSpc>
              <a:spcBef>
                <a:spcPts val="1100"/>
              </a:spcBef>
            </a:pPr>
            <a:r>
              <a:rPr sz="1000" spc="5">
                <a:solidFill>
                  <a:srgbClr val="FFFFFF"/>
                </a:solidFill>
                <a:latin typeface="宋体"/>
                <a:cs typeface="宋体"/>
              </a:rPr>
              <a:t>Part</a:t>
            </a:r>
            <a:r>
              <a:rPr sz="1000" spc="-220">
                <a:solidFill>
                  <a:srgbClr val="FFFFFF"/>
                </a:solidFill>
                <a:latin typeface="宋体"/>
                <a:cs typeface="宋体"/>
              </a:rPr>
              <a:t> </a:t>
            </a:r>
            <a:r>
              <a:rPr sz="1000" spc="130">
                <a:solidFill>
                  <a:srgbClr val="FFFFFF"/>
                </a:solidFill>
                <a:latin typeface="宋体"/>
                <a:cs typeface="宋体"/>
              </a:rPr>
              <a:t>2：SCRM</a:t>
            </a:r>
            <a:r>
              <a:rPr sz="1000" spc="-220">
                <a:solidFill>
                  <a:srgbClr val="FFFFFF"/>
                </a:solidFill>
                <a:latin typeface="宋体"/>
                <a:cs typeface="宋体"/>
              </a:rPr>
              <a:t> </a:t>
            </a:r>
            <a:r>
              <a:rPr sz="1000" spc="150">
                <a:solidFill>
                  <a:srgbClr val="FFFFFF"/>
                </a:solidFill>
                <a:latin typeface="宋体"/>
                <a:cs typeface="宋体"/>
              </a:rPr>
              <a:t>+HCP</a:t>
            </a:r>
            <a:r>
              <a:rPr sz="1000" spc="-220">
                <a:solidFill>
                  <a:srgbClr val="FFFFFF"/>
                </a:solidFill>
                <a:latin typeface="宋体"/>
                <a:cs typeface="宋体"/>
              </a:rPr>
              <a:t> </a:t>
            </a:r>
            <a:r>
              <a:rPr sz="1000" spc="70">
                <a:solidFill>
                  <a:srgbClr val="FFFFFF"/>
                </a:solidFill>
                <a:latin typeface="宋体"/>
                <a:cs typeface="宋体"/>
              </a:rPr>
              <a:t>360</a:t>
            </a:r>
            <a:r>
              <a:rPr sz="1000" spc="-220">
                <a:solidFill>
                  <a:srgbClr val="FFFFFF"/>
                </a:solidFill>
                <a:latin typeface="宋体"/>
                <a:cs typeface="宋体"/>
              </a:rPr>
              <a:t> </a:t>
            </a:r>
            <a:r>
              <a:rPr sz="1000">
                <a:solidFill>
                  <a:srgbClr val="FFFFFF"/>
                </a:solidFill>
                <a:latin typeface="宋体"/>
                <a:cs typeface="宋体"/>
              </a:rPr>
              <a:t>将如何优化当下的医疗行业营销</a:t>
            </a:r>
            <a:r>
              <a:rPr sz="1000" spc="-120">
                <a:solidFill>
                  <a:srgbClr val="FFFFFF"/>
                </a:solidFill>
                <a:latin typeface="宋体"/>
                <a:cs typeface="宋体"/>
              </a:rPr>
              <a:t> </a:t>
            </a:r>
            <a:r>
              <a:rPr sz="1000" spc="-215">
                <a:solidFill>
                  <a:srgbClr val="FFFFFF"/>
                </a:solidFill>
                <a:latin typeface="宋体"/>
                <a:cs typeface="宋体"/>
              </a:rPr>
              <a:t>..................................................................................P10</a:t>
            </a:r>
            <a:endParaRPr sz="1000">
              <a:latin typeface="宋体"/>
              <a:cs typeface="宋体"/>
            </a:endParaRPr>
          </a:p>
          <a:p>
            <a:pPr marL="660400" marR="5080">
              <a:lnSpc>
                <a:spcPct val="191700"/>
              </a:lnSpc>
            </a:pPr>
            <a:r>
              <a:rPr sz="1000" spc="170">
                <a:solidFill>
                  <a:srgbClr val="FFFFFF"/>
                </a:solidFill>
                <a:latin typeface="宋体"/>
                <a:cs typeface="宋体"/>
              </a:rPr>
              <a:t>一、</a:t>
            </a:r>
            <a:r>
              <a:rPr sz="1000" spc="85">
                <a:solidFill>
                  <a:srgbClr val="FFFFFF"/>
                </a:solidFill>
                <a:latin typeface="宋体"/>
                <a:cs typeface="宋体"/>
              </a:rPr>
              <a:t>SCRM</a:t>
            </a:r>
            <a:r>
              <a:rPr sz="1000" spc="-340">
                <a:solidFill>
                  <a:srgbClr val="FFFFFF"/>
                </a:solidFill>
                <a:latin typeface="宋体"/>
                <a:cs typeface="宋体"/>
              </a:rPr>
              <a:t> </a:t>
            </a:r>
            <a:r>
              <a:rPr sz="1000">
                <a:solidFill>
                  <a:srgbClr val="FFFFFF"/>
                </a:solidFill>
                <a:latin typeface="宋体"/>
                <a:cs typeface="宋体"/>
              </a:rPr>
              <a:t>从全渠道帮助企业获取客户数据，并贯穿客户每段生命旅程，形成端到端流程闭</a:t>
            </a:r>
            <a:r>
              <a:rPr sz="1000" spc="135">
                <a:solidFill>
                  <a:srgbClr val="FFFFFF"/>
                </a:solidFill>
                <a:latin typeface="宋体"/>
                <a:cs typeface="宋体"/>
              </a:rPr>
              <a:t>环</a:t>
            </a:r>
            <a:r>
              <a:rPr sz="1000" spc="-145">
                <a:solidFill>
                  <a:srgbClr val="FFFFFF"/>
                </a:solidFill>
                <a:latin typeface="宋体"/>
                <a:cs typeface="宋体"/>
              </a:rPr>
              <a:t>.........P11  </a:t>
            </a:r>
            <a:r>
              <a:rPr sz="1000" spc="130">
                <a:solidFill>
                  <a:srgbClr val="FFFFFF"/>
                </a:solidFill>
                <a:latin typeface="宋体"/>
                <a:cs typeface="宋体"/>
              </a:rPr>
              <a:t>二、</a:t>
            </a:r>
            <a:r>
              <a:rPr sz="1000" spc="65">
                <a:solidFill>
                  <a:srgbClr val="FFFFFF"/>
                </a:solidFill>
                <a:latin typeface="宋体"/>
                <a:cs typeface="宋体"/>
              </a:rPr>
              <a:t>HCP360</a:t>
            </a:r>
            <a:r>
              <a:rPr sz="1000" spc="-295">
                <a:solidFill>
                  <a:srgbClr val="FFFFFF"/>
                </a:solidFill>
                <a:latin typeface="宋体"/>
                <a:cs typeface="宋体"/>
              </a:rPr>
              <a:t> </a:t>
            </a:r>
            <a:r>
              <a:rPr sz="1000">
                <a:solidFill>
                  <a:srgbClr val="FFFFFF"/>
                </a:solidFill>
                <a:latin typeface="宋体"/>
                <a:cs typeface="宋体"/>
              </a:rPr>
              <a:t>提供最真实的客户行为信息和偏好，获取精细化的洞</a:t>
            </a:r>
            <a:r>
              <a:rPr sz="1000" spc="35">
                <a:solidFill>
                  <a:srgbClr val="FFFFFF"/>
                </a:solidFill>
                <a:latin typeface="宋体"/>
                <a:cs typeface="宋体"/>
              </a:rPr>
              <a:t>察</a:t>
            </a:r>
            <a:r>
              <a:rPr sz="1000" spc="-204">
                <a:solidFill>
                  <a:srgbClr val="FFFFFF"/>
                </a:solidFill>
                <a:latin typeface="宋体"/>
                <a:cs typeface="宋体"/>
              </a:rPr>
              <a:t>.................................................P14</a:t>
            </a:r>
            <a:endParaRPr sz="1000">
              <a:latin typeface="宋体"/>
              <a:cs typeface="宋体"/>
            </a:endParaRPr>
          </a:p>
          <a:p>
            <a:pPr marL="12700">
              <a:lnSpc>
                <a:spcPct val="100000"/>
              </a:lnSpc>
              <a:spcBef>
                <a:spcPts val="1100"/>
              </a:spcBef>
            </a:pPr>
            <a:r>
              <a:rPr sz="1000" spc="5">
                <a:solidFill>
                  <a:srgbClr val="FFFFFF"/>
                </a:solidFill>
                <a:latin typeface="宋体"/>
                <a:cs typeface="宋体"/>
              </a:rPr>
              <a:t>Part</a:t>
            </a:r>
            <a:r>
              <a:rPr sz="1000" spc="-5">
                <a:solidFill>
                  <a:srgbClr val="FFFFFF"/>
                </a:solidFill>
                <a:latin typeface="宋体"/>
                <a:cs typeface="宋体"/>
              </a:rPr>
              <a:t> </a:t>
            </a:r>
            <a:r>
              <a:rPr sz="1000" spc="35">
                <a:solidFill>
                  <a:srgbClr val="FFFFFF"/>
                </a:solidFill>
                <a:latin typeface="宋体"/>
                <a:cs typeface="宋体"/>
              </a:rPr>
              <a:t>3：</a:t>
            </a:r>
            <a:r>
              <a:rPr sz="1000">
                <a:solidFill>
                  <a:srgbClr val="FFFFFF"/>
                </a:solidFill>
                <a:latin typeface="宋体"/>
                <a:cs typeface="宋体"/>
              </a:rPr>
              <a:t>行业案例</a:t>
            </a:r>
            <a:r>
              <a:rPr sz="1000" spc="35">
                <a:solidFill>
                  <a:srgbClr val="FFFFFF"/>
                </a:solidFill>
                <a:latin typeface="宋体"/>
                <a:cs typeface="宋体"/>
              </a:rPr>
              <a:t> </a:t>
            </a:r>
            <a:r>
              <a:rPr sz="1000" spc="-220">
                <a:solidFill>
                  <a:srgbClr val="FFFFFF"/>
                </a:solidFill>
                <a:latin typeface="宋体"/>
                <a:cs typeface="宋体"/>
              </a:rPr>
              <a:t>..................................................................................................................................................P20</a:t>
            </a:r>
            <a:endParaRPr sz="1000">
              <a:latin typeface="宋体"/>
              <a:cs typeface="宋体"/>
            </a:endParaRPr>
          </a:p>
          <a:p>
            <a:pPr marR="5080" algn="r">
              <a:lnSpc>
                <a:spcPct val="100000"/>
              </a:lnSpc>
              <a:spcBef>
                <a:spcPts val="1100"/>
              </a:spcBef>
            </a:pPr>
            <a:r>
              <a:rPr sz="1000">
                <a:solidFill>
                  <a:srgbClr val="FFFFFF"/>
                </a:solidFill>
                <a:latin typeface="宋体"/>
                <a:cs typeface="宋体"/>
              </a:rPr>
              <a:t>一、致趣百川提供的服</a:t>
            </a:r>
            <a:r>
              <a:rPr sz="1000" spc="20">
                <a:solidFill>
                  <a:srgbClr val="FFFFFF"/>
                </a:solidFill>
                <a:latin typeface="宋体"/>
                <a:cs typeface="宋体"/>
              </a:rPr>
              <a:t>务</a:t>
            </a:r>
            <a:r>
              <a:rPr sz="1000" spc="-215">
                <a:solidFill>
                  <a:srgbClr val="FFFFFF"/>
                </a:solidFill>
                <a:latin typeface="宋体"/>
                <a:cs typeface="宋体"/>
              </a:rPr>
              <a:t>.....................................................................................................................P20</a:t>
            </a:r>
            <a:endParaRPr sz="1000">
              <a:latin typeface="宋体"/>
              <a:cs typeface="宋体"/>
            </a:endParaRPr>
          </a:p>
          <a:p>
            <a:pPr marR="5080" algn="r">
              <a:lnSpc>
                <a:spcPct val="100000"/>
              </a:lnSpc>
              <a:spcBef>
                <a:spcPts val="1100"/>
              </a:spcBef>
            </a:pPr>
            <a:r>
              <a:rPr sz="1000">
                <a:solidFill>
                  <a:srgbClr val="FFFFFF"/>
                </a:solidFill>
                <a:latin typeface="宋体"/>
                <a:cs typeface="宋体"/>
              </a:rPr>
              <a:t>二、致趣百川可以怎样帮助医疗企</a:t>
            </a:r>
            <a:r>
              <a:rPr sz="1000" spc="25">
                <a:solidFill>
                  <a:srgbClr val="FFFFFF"/>
                </a:solidFill>
                <a:latin typeface="宋体"/>
                <a:cs typeface="宋体"/>
              </a:rPr>
              <a:t>业</a:t>
            </a:r>
            <a:r>
              <a:rPr sz="1000" spc="-215">
                <a:solidFill>
                  <a:srgbClr val="FFFFFF"/>
                </a:solidFill>
                <a:latin typeface="宋体"/>
                <a:cs typeface="宋体"/>
              </a:rPr>
              <a:t>...................................................................................................P21</a:t>
            </a:r>
            <a:endParaRPr sz="1000">
              <a:latin typeface="宋体"/>
              <a:cs typeface="宋体"/>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6120353" y="423730"/>
            <a:ext cx="2411730" cy="4869815"/>
          </a:xfrm>
          <a:prstGeom prst="rect">
            <a:avLst/>
          </a:prstGeom>
        </p:spPr>
        <p:txBody>
          <a:bodyPr vert="horz" wrap="square" lIns="0" tIns="71755" rIns="0" bIns="0" rtlCol="0">
            <a:spAutoFit/>
          </a:bodyPr>
          <a:lstStyle/>
          <a:p>
            <a:pPr>
              <a:lnSpc>
                <a:spcPct val="100000"/>
              </a:lnSpc>
              <a:spcBef>
                <a:spcPts val="565"/>
              </a:spcBef>
            </a:pPr>
            <a:r>
              <a:rPr sz="700" spc="45">
                <a:solidFill>
                  <a:srgbClr val="FF724F"/>
                </a:solidFill>
                <a:latin typeface="宋体"/>
                <a:cs typeface="宋体"/>
              </a:rPr>
              <a:t>医疗企业营销转型</a:t>
            </a:r>
            <a:r>
              <a:rPr sz="700" spc="25">
                <a:solidFill>
                  <a:srgbClr val="FF724F"/>
                </a:solidFill>
                <a:latin typeface="宋体"/>
                <a:cs typeface="宋体"/>
              </a:rPr>
              <a:t>，SCRM</a:t>
            </a:r>
            <a:r>
              <a:rPr sz="700" spc="-200">
                <a:solidFill>
                  <a:srgbClr val="FF724F"/>
                </a:solidFill>
                <a:latin typeface="宋体"/>
                <a:cs typeface="宋体"/>
              </a:rPr>
              <a:t> </a:t>
            </a:r>
            <a:r>
              <a:rPr sz="700" spc="45">
                <a:solidFill>
                  <a:srgbClr val="FF724F"/>
                </a:solidFill>
                <a:latin typeface="宋体"/>
                <a:cs typeface="宋体"/>
              </a:rPr>
              <a:t>+</a:t>
            </a:r>
            <a:r>
              <a:rPr sz="700" spc="-195">
                <a:solidFill>
                  <a:srgbClr val="FF724F"/>
                </a:solidFill>
                <a:latin typeface="宋体"/>
                <a:cs typeface="宋体"/>
              </a:rPr>
              <a:t> </a:t>
            </a:r>
            <a:r>
              <a:rPr sz="700" spc="120">
                <a:solidFill>
                  <a:srgbClr val="FF724F"/>
                </a:solidFill>
                <a:latin typeface="宋体"/>
                <a:cs typeface="宋体"/>
              </a:rPr>
              <a:t>HCP</a:t>
            </a:r>
            <a:r>
              <a:rPr sz="700" spc="-200">
                <a:solidFill>
                  <a:srgbClr val="FF724F"/>
                </a:solidFill>
                <a:latin typeface="宋体"/>
                <a:cs typeface="宋体"/>
              </a:rPr>
              <a:t> </a:t>
            </a:r>
            <a:r>
              <a:rPr sz="700" spc="45">
                <a:solidFill>
                  <a:srgbClr val="FF724F"/>
                </a:solidFill>
                <a:latin typeface="宋体"/>
                <a:cs typeface="宋体"/>
              </a:rPr>
              <a:t>360</a:t>
            </a:r>
            <a:r>
              <a:rPr sz="700" spc="-195">
                <a:solidFill>
                  <a:srgbClr val="FF724F"/>
                </a:solidFill>
                <a:latin typeface="宋体"/>
                <a:cs typeface="宋体"/>
              </a:rPr>
              <a:t> </a:t>
            </a:r>
            <a:r>
              <a:rPr sz="700">
                <a:solidFill>
                  <a:srgbClr val="FF724F"/>
                </a:solidFill>
                <a:latin typeface="宋体"/>
                <a:cs typeface="宋体"/>
              </a:rPr>
              <a:t>成为必须选项</a:t>
            </a:r>
            <a:endParaRPr sz="700">
              <a:latin typeface="宋体"/>
              <a:cs typeface="宋体"/>
            </a:endParaRPr>
          </a:p>
          <a:p>
            <a:pPr>
              <a:lnSpc>
                <a:spcPct val="100000"/>
              </a:lnSpc>
            </a:pPr>
            <a:endParaRPr sz="2000">
              <a:latin typeface="宋体"/>
              <a:cs typeface="宋体"/>
            </a:endParaRPr>
          </a:p>
          <a:p>
            <a:pPr>
              <a:lnSpc>
                <a:spcPct val="100000"/>
              </a:lnSpc>
            </a:pPr>
            <a:endParaRPr sz="2000">
              <a:latin typeface="宋体"/>
              <a:cs typeface="宋体"/>
            </a:endParaRPr>
          </a:p>
          <a:p>
            <a:pPr>
              <a:lnSpc>
                <a:spcPct val="100000"/>
              </a:lnSpc>
            </a:pPr>
            <a:endParaRPr sz="2000">
              <a:latin typeface="宋体"/>
              <a:cs typeface="宋体"/>
            </a:endParaRPr>
          </a:p>
          <a:p>
            <a:pPr>
              <a:lnSpc>
                <a:spcPct val="100000"/>
              </a:lnSpc>
            </a:pPr>
            <a:endParaRPr sz="2000">
              <a:latin typeface="宋体"/>
              <a:cs typeface="宋体"/>
            </a:endParaRPr>
          </a:p>
          <a:p>
            <a:pPr>
              <a:lnSpc>
                <a:spcPct val="100000"/>
              </a:lnSpc>
            </a:pPr>
            <a:endParaRPr sz="2000">
              <a:latin typeface="宋体"/>
              <a:cs typeface="宋体"/>
            </a:endParaRPr>
          </a:p>
          <a:p>
            <a:pPr>
              <a:lnSpc>
                <a:spcPct val="100000"/>
              </a:lnSpc>
            </a:pPr>
            <a:endParaRPr sz="2000">
              <a:latin typeface="宋体"/>
              <a:cs typeface="宋体"/>
            </a:endParaRPr>
          </a:p>
          <a:p>
            <a:pPr>
              <a:lnSpc>
                <a:spcPct val="100000"/>
              </a:lnSpc>
            </a:pPr>
            <a:endParaRPr sz="2000">
              <a:latin typeface="宋体"/>
              <a:cs typeface="宋体"/>
            </a:endParaRPr>
          </a:p>
          <a:p>
            <a:pPr>
              <a:lnSpc>
                <a:spcPct val="100000"/>
              </a:lnSpc>
            </a:pPr>
            <a:endParaRPr sz="2000">
              <a:latin typeface="宋体"/>
              <a:cs typeface="宋体"/>
            </a:endParaRPr>
          </a:p>
          <a:p>
            <a:pPr>
              <a:lnSpc>
                <a:spcPct val="100000"/>
              </a:lnSpc>
            </a:pPr>
            <a:endParaRPr sz="2000">
              <a:latin typeface="宋体"/>
              <a:cs typeface="宋体"/>
            </a:endParaRPr>
          </a:p>
          <a:p>
            <a:pPr>
              <a:lnSpc>
                <a:spcPct val="100000"/>
              </a:lnSpc>
            </a:pPr>
            <a:endParaRPr sz="2000">
              <a:latin typeface="宋体"/>
              <a:cs typeface="宋体"/>
            </a:endParaRPr>
          </a:p>
          <a:p>
            <a:pPr>
              <a:lnSpc>
                <a:spcPct val="100000"/>
              </a:lnSpc>
            </a:pPr>
            <a:endParaRPr sz="2000">
              <a:latin typeface="宋体"/>
              <a:cs typeface="宋体"/>
            </a:endParaRPr>
          </a:p>
          <a:p>
            <a:pPr>
              <a:lnSpc>
                <a:spcPct val="100000"/>
              </a:lnSpc>
            </a:pPr>
            <a:endParaRPr sz="2000">
              <a:latin typeface="宋体"/>
              <a:cs typeface="宋体"/>
            </a:endParaRPr>
          </a:p>
          <a:p>
            <a:pPr>
              <a:lnSpc>
                <a:spcPct val="100000"/>
              </a:lnSpc>
            </a:pPr>
            <a:endParaRPr sz="2000">
              <a:latin typeface="宋体"/>
              <a:cs typeface="宋体"/>
            </a:endParaRPr>
          </a:p>
          <a:p>
            <a:pPr>
              <a:lnSpc>
                <a:spcPct val="100000"/>
              </a:lnSpc>
              <a:spcBef>
                <a:spcPts val="25"/>
              </a:spcBef>
            </a:pPr>
            <a:endParaRPr sz="1850">
              <a:latin typeface="宋体"/>
              <a:cs typeface="宋体"/>
            </a:endParaRPr>
          </a:p>
          <a:p>
            <a:pPr algn="r">
              <a:lnSpc>
                <a:spcPct val="100000"/>
              </a:lnSpc>
            </a:pPr>
            <a:r>
              <a:rPr sz="600" b="1" spc="-5">
                <a:solidFill>
                  <a:srgbClr val="616161"/>
                </a:solidFill>
                <a:latin typeface="Microsoft JhengHei"/>
                <a:cs typeface="Microsoft JhengHei"/>
              </a:rPr>
              <a:t>1</a:t>
            </a:r>
            <a:endParaRPr sz="600">
              <a:latin typeface="Microsoft JhengHei"/>
              <a:cs typeface="Microsoft JhengHei"/>
            </a:endParaRPr>
          </a:p>
        </p:txBody>
      </p:sp>
      <p:sp>
        <p:nvSpPr>
          <p:cNvPr id="3" name="object 3"/>
          <p:cNvSpPr/>
          <p:nvPr/>
        </p:nvSpPr>
        <p:spPr>
          <a:xfrm>
            <a:off x="8215200" y="497119"/>
            <a:ext cx="347760" cy="111134"/>
          </a:xfrm>
          <a:prstGeom prst="rect">
            <a:avLst/>
          </a:prstGeom>
          <a:blipFill>
            <a:blip r:embed="rId2"/>
            <a:stretch>
              <a:fillRect/>
            </a:stretch>
          </a:blipFill>
        </p:spPr>
        <p:txBody>
          <a:bodyPr wrap="square" lIns="0" tIns="0" rIns="0" bIns="0" rtlCol="0"/>
          <a:lstStyle/>
          <a:p/>
        </p:txBody>
      </p:sp>
      <p:sp>
        <p:nvSpPr>
          <p:cNvPr id="4" name="object 4"/>
          <p:cNvSpPr/>
          <p:nvPr/>
        </p:nvSpPr>
        <p:spPr>
          <a:xfrm>
            <a:off x="0" y="0"/>
            <a:ext cx="9360535" cy="5760085"/>
          </a:xfrm>
          <a:custGeom>
            <a:rect l="l" t="t" r="r" b="b"/>
            <a:pathLst>
              <a:path w="9360535" h="5760085">
                <a:moveTo>
                  <a:pt x="0" y="5759996"/>
                </a:moveTo>
                <a:lnTo>
                  <a:pt x="9360001" y="5759996"/>
                </a:lnTo>
                <a:lnTo>
                  <a:pt x="9360001" y="0"/>
                </a:lnTo>
                <a:lnTo>
                  <a:pt x="0" y="0"/>
                </a:lnTo>
                <a:lnTo>
                  <a:pt x="0" y="5759996"/>
                </a:lnTo>
                <a:close/>
              </a:path>
            </a:pathLst>
          </a:custGeom>
          <a:solidFill>
            <a:srgbClr val="FF724F"/>
          </a:solidFill>
        </p:spPr>
        <p:txBody>
          <a:bodyPr wrap="square" lIns="0" tIns="0" rIns="0" bIns="0" rtlCol="0"/>
          <a:lstStyle/>
          <a:p/>
        </p:txBody>
      </p:sp>
      <p:sp>
        <p:nvSpPr>
          <p:cNvPr id="5" name="object 5"/>
          <p:cNvSpPr txBox="1"/>
          <p:nvPr/>
        </p:nvSpPr>
        <p:spPr>
          <a:xfrm>
            <a:off x="753899" y="2472716"/>
            <a:ext cx="4590415" cy="1252855"/>
          </a:xfrm>
          <a:prstGeom prst="rect">
            <a:avLst/>
          </a:prstGeom>
        </p:spPr>
        <p:txBody>
          <a:bodyPr vert="horz" wrap="square" lIns="0" tIns="3810" rIns="0" bIns="0" rtlCol="0">
            <a:spAutoFit/>
          </a:bodyPr>
          <a:lstStyle/>
          <a:p>
            <a:pPr marL="38100" marR="30480">
              <a:lnSpc>
                <a:spcPct val="101200"/>
              </a:lnSpc>
              <a:spcBef>
                <a:spcPts val="30"/>
              </a:spcBef>
            </a:pPr>
            <a:r>
              <a:rPr sz="5100" spc="-5100" baseline="89869">
                <a:solidFill>
                  <a:srgbClr val="FFFFFF"/>
                </a:solidFill>
                <a:latin typeface="宋体"/>
                <a:cs typeface="宋体"/>
              </a:rPr>
              <a:t>医</a:t>
            </a:r>
            <a:r>
              <a:rPr sz="4600" spc="-605">
                <a:solidFill>
                  <a:srgbClr val="FFFFFF"/>
                </a:solidFill>
                <a:latin typeface="宋体"/>
                <a:cs typeface="宋体"/>
              </a:rPr>
              <a:t>SC</a:t>
            </a:r>
            <a:r>
              <a:rPr sz="5100" spc="-1552" baseline="89869">
                <a:solidFill>
                  <a:srgbClr val="FFFFFF"/>
                </a:solidFill>
                <a:latin typeface="宋体"/>
                <a:cs typeface="宋体"/>
              </a:rPr>
              <a:t>疗</a:t>
            </a:r>
            <a:r>
              <a:rPr sz="4600" spc="-1275">
                <a:solidFill>
                  <a:srgbClr val="FFFFFF"/>
                </a:solidFill>
                <a:latin typeface="宋体"/>
                <a:cs typeface="宋体"/>
              </a:rPr>
              <a:t>R</a:t>
            </a:r>
            <a:r>
              <a:rPr sz="5100" spc="-2129" baseline="89869">
                <a:solidFill>
                  <a:srgbClr val="FFFFFF"/>
                </a:solidFill>
                <a:latin typeface="宋体"/>
                <a:cs typeface="宋体"/>
              </a:rPr>
              <a:t>企</a:t>
            </a:r>
            <a:r>
              <a:rPr sz="4600" spc="-885">
                <a:solidFill>
                  <a:srgbClr val="FFFFFF"/>
                </a:solidFill>
                <a:latin typeface="宋体"/>
                <a:cs typeface="宋体"/>
              </a:rPr>
              <a:t>M</a:t>
            </a:r>
            <a:r>
              <a:rPr sz="5100" baseline="89869">
                <a:solidFill>
                  <a:srgbClr val="FFFFFF"/>
                </a:solidFill>
                <a:latin typeface="宋体"/>
                <a:cs typeface="宋体"/>
              </a:rPr>
              <a:t>业</a:t>
            </a:r>
            <a:r>
              <a:rPr sz="5100" spc="-5055" baseline="89869">
                <a:solidFill>
                  <a:srgbClr val="FFFFFF"/>
                </a:solidFill>
                <a:latin typeface="宋体"/>
                <a:cs typeface="宋体"/>
              </a:rPr>
              <a:t>营</a:t>
            </a:r>
            <a:r>
              <a:rPr sz="4600" spc="320">
                <a:solidFill>
                  <a:srgbClr val="FFFFFF"/>
                </a:solidFill>
                <a:latin typeface="宋体"/>
                <a:cs typeface="宋体"/>
              </a:rPr>
              <a:t>+</a:t>
            </a:r>
            <a:r>
              <a:rPr sz="4600" spc="-1635">
                <a:solidFill>
                  <a:srgbClr val="FFFFFF"/>
                </a:solidFill>
                <a:latin typeface="宋体"/>
                <a:cs typeface="宋体"/>
              </a:rPr>
              <a:t> </a:t>
            </a:r>
            <a:r>
              <a:rPr sz="5100" spc="-4665" baseline="89869">
                <a:solidFill>
                  <a:srgbClr val="FFFFFF"/>
                </a:solidFill>
                <a:latin typeface="宋体"/>
                <a:cs typeface="宋体"/>
              </a:rPr>
              <a:t>销</a:t>
            </a:r>
            <a:r>
              <a:rPr sz="4600" spc="800">
                <a:solidFill>
                  <a:srgbClr val="FFFFFF"/>
                </a:solidFill>
                <a:latin typeface="宋体"/>
                <a:cs typeface="宋体"/>
              </a:rPr>
              <a:t>H</a:t>
            </a:r>
            <a:r>
              <a:rPr sz="5100" spc="-4657" baseline="89869">
                <a:solidFill>
                  <a:srgbClr val="FFFFFF"/>
                </a:solidFill>
                <a:latin typeface="宋体"/>
                <a:cs typeface="宋体"/>
              </a:rPr>
              <a:t>转</a:t>
            </a:r>
            <a:r>
              <a:rPr sz="4600" spc="-750">
                <a:solidFill>
                  <a:srgbClr val="FFFFFF"/>
                </a:solidFill>
                <a:latin typeface="宋体"/>
                <a:cs typeface="宋体"/>
              </a:rPr>
              <a:t>CP</a:t>
            </a:r>
            <a:r>
              <a:rPr sz="5100" baseline="89869">
                <a:solidFill>
                  <a:srgbClr val="FFFFFF"/>
                </a:solidFill>
                <a:latin typeface="宋体"/>
                <a:cs typeface="宋体"/>
              </a:rPr>
              <a:t>型</a:t>
            </a:r>
            <a:r>
              <a:rPr sz="5100" spc="-735" baseline="89869">
                <a:solidFill>
                  <a:srgbClr val="FFFFFF"/>
                </a:solidFill>
                <a:latin typeface="宋体"/>
                <a:cs typeface="宋体"/>
              </a:rPr>
              <a:t>，</a:t>
            </a:r>
            <a:r>
              <a:rPr sz="4600" spc="-490">
                <a:solidFill>
                  <a:srgbClr val="FFFFFF"/>
                </a:solidFill>
                <a:latin typeface="宋体"/>
                <a:cs typeface="宋体"/>
              </a:rPr>
              <a:t>360  </a:t>
            </a:r>
            <a:r>
              <a:rPr sz="3400">
                <a:solidFill>
                  <a:srgbClr val="FFFFFF"/>
                </a:solidFill>
                <a:latin typeface="宋体"/>
                <a:cs typeface="宋体"/>
              </a:rPr>
              <a:t>成为必须选</a:t>
            </a:r>
            <a:r>
              <a:rPr sz="3400" spc="-3400">
                <a:solidFill>
                  <a:srgbClr val="FFFFFF"/>
                </a:solidFill>
                <a:latin typeface="宋体"/>
                <a:cs typeface="宋体"/>
              </a:rPr>
              <a:t>项</a:t>
            </a:r>
            <a:endParaRPr sz="3400">
              <a:latin typeface="宋体"/>
              <a:cs typeface="宋体"/>
            </a:endParaRPr>
          </a:p>
        </p:txBody>
      </p:sp>
      <p:sp>
        <p:nvSpPr>
          <p:cNvPr id="6" name="object 6"/>
          <p:cNvSpPr/>
          <p:nvPr/>
        </p:nvSpPr>
        <p:spPr>
          <a:xfrm>
            <a:off x="791999" y="1724390"/>
            <a:ext cx="4156710" cy="0"/>
          </a:xfrm>
          <a:custGeom>
            <a:rect l="l" t="t" r="r" b="b"/>
            <a:pathLst>
              <a:path w="4156710">
                <a:moveTo>
                  <a:pt x="0" y="0"/>
                </a:moveTo>
                <a:lnTo>
                  <a:pt x="4156570" y="0"/>
                </a:lnTo>
              </a:path>
            </a:pathLst>
          </a:custGeom>
          <a:ln w="3594">
            <a:solidFill>
              <a:srgbClr val="FFFFFF"/>
            </a:solidFill>
          </a:ln>
        </p:spPr>
        <p:txBody>
          <a:bodyPr wrap="square" lIns="0" tIns="0" rIns="0" bIns="0" rtlCol="0"/>
          <a:lstStyle/>
          <a:p/>
        </p:txBody>
      </p:sp>
      <p:sp>
        <p:nvSpPr>
          <p:cNvPr id="7" name="object 7"/>
          <p:cNvSpPr/>
          <p:nvPr/>
        </p:nvSpPr>
        <p:spPr>
          <a:xfrm>
            <a:off x="5244845" y="1492796"/>
            <a:ext cx="4115155" cy="4267200"/>
          </a:xfrm>
          <a:prstGeom prst="rect">
            <a:avLst/>
          </a:prstGeom>
          <a:blipFill>
            <a:blip r:embed="rId3"/>
            <a:stretch>
              <a:fillRect/>
            </a:stretch>
          </a:blipFill>
        </p:spPr>
        <p:txBody>
          <a:bodyPr wrap="square" lIns="0" tIns="0" rIns="0" bIns="0" rtlCol="0"/>
          <a:lstStyle/>
          <a:p/>
        </p:txBody>
      </p:sp>
      <p:sp>
        <p:nvSpPr>
          <p:cNvPr id="8" name="object 8"/>
          <p:cNvSpPr txBox="1"/>
          <p:nvPr/>
        </p:nvSpPr>
        <p:spPr>
          <a:xfrm>
            <a:off x="6164900" y="5018520"/>
            <a:ext cx="2489835" cy="132080"/>
          </a:xfrm>
          <a:prstGeom prst="rect">
            <a:avLst/>
          </a:prstGeom>
        </p:spPr>
        <p:txBody>
          <a:bodyPr vert="horz" wrap="square" lIns="0" tIns="12700" rIns="0" bIns="0" rtlCol="0">
            <a:spAutoFit/>
          </a:bodyPr>
          <a:lstStyle/>
          <a:p>
            <a:pPr marL="12700">
              <a:lnSpc>
                <a:spcPct val="100000"/>
              </a:lnSpc>
              <a:spcBef>
                <a:spcPts val="100"/>
              </a:spcBef>
            </a:pPr>
            <a:r>
              <a:rPr sz="700" spc="-15">
                <a:solidFill>
                  <a:srgbClr val="FFFFFF"/>
                </a:solidFill>
                <a:latin typeface="宋体"/>
                <a:cs typeface="宋体"/>
              </a:rPr>
              <a:t>如需了解更多信息，欢迎访问</a:t>
            </a:r>
            <a:r>
              <a:rPr sz="700" spc="-10">
                <a:solidFill>
                  <a:srgbClr val="FFFFFF"/>
                </a:solidFill>
                <a:latin typeface="宋体"/>
                <a:cs typeface="宋体"/>
              </a:rPr>
              <a:t>:</a:t>
            </a:r>
            <a:r>
              <a:rPr sz="700" spc="-220">
                <a:solidFill>
                  <a:srgbClr val="FFFFFF"/>
                </a:solidFill>
                <a:latin typeface="宋体"/>
                <a:cs typeface="宋体"/>
              </a:rPr>
              <a:t> </a:t>
            </a:r>
            <a:r>
              <a:rPr sz="700" spc="5">
                <a:solidFill>
                  <a:srgbClr val="FFFFFF"/>
                </a:solidFill>
                <a:latin typeface="宋体"/>
                <a:cs typeface="宋体"/>
                <a:hlinkClick r:id="rId4"/>
              </a:rPr>
              <a:t>https://www.beschannels.com/</a:t>
            </a:r>
            <a:endParaRPr sz="700">
              <a:latin typeface="宋体"/>
              <a:cs typeface="宋体"/>
            </a:endParaRPr>
          </a:p>
        </p:txBody>
      </p:sp>
      <p:sp>
        <p:nvSpPr>
          <p:cNvPr id="9" name="object 9"/>
          <p:cNvSpPr/>
          <p:nvPr/>
        </p:nvSpPr>
        <p:spPr>
          <a:xfrm>
            <a:off x="791999" y="4957698"/>
            <a:ext cx="617395" cy="188582"/>
          </a:xfrm>
          <a:prstGeom prst="rect">
            <a:avLst/>
          </a:prstGeom>
          <a:blipFill>
            <a:blip r:embed="rId5"/>
            <a:stretch>
              <a:fillRect/>
            </a:stretch>
          </a:blipFill>
        </p:spPr>
        <p:txBody>
          <a:bodyPr wrap="square" lIns="0" tIns="0" rIns="0" bIns="0" rtlCol="0"/>
          <a:lstStyle/>
          <a:p/>
        </p:txBody>
      </p:sp>
      <p:sp>
        <p:nvSpPr>
          <p:cNvPr id="10" name="object 10"/>
          <p:cNvSpPr txBox="1"/>
          <p:nvPr/>
        </p:nvSpPr>
        <p:spPr>
          <a:xfrm>
            <a:off x="1524500" y="4941241"/>
            <a:ext cx="2432685" cy="177800"/>
          </a:xfrm>
          <a:prstGeom prst="rect">
            <a:avLst/>
          </a:prstGeom>
        </p:spPr>
        <p:txBody>
          <a:bodyPr vert="horz" wrap="square" lIns="0" tIns="12700" rIns="0" bIns="0" rtlCol="0">
            <a:spAutoFit/>
          </a:bodyPr>
          <a:lstStyle/>
          <a:p>
            <a:pPr marL="12700">
              <a:lnSpc>
                <a:spcPct val="100000"/>
              </a:lnSpc>
              <a:spcBef>
                <a:spcPts val="100"/>
              </a:spcBef>
            </a:pPr>
            <a:r>
              <a:rPr sz="1000" u="heavy" spc="180">
                <a:solidFill>
                  <a:srgbClr val="FFFFFF"/>
                </a:solidFill>
                <a:uFill>
                  <a:solidFill>
                    <a:srgbClr val="FFFFFF"/>
                  </a:solidFill>
                </a:uFill>
                <a:latin typeface="宋体"/>
                <a:cs typeface="宋体"/>
              </a:rPr>
              <a:t>SCRM</a:t>
            </a:r>
            <a:r>
              <a:rPr sz="1000" u="heavy" spc="-295">
                <a:solidFill>
                  <a:srgbClr val="FFFFFF"/>
                </a:solidFill>
                <a:uFill>
                  <a:solidFill>
                    <a:srgbClr val="FFFFFF"/>
                  </a:solidFill>
                </a:uFill>
                <a:latin typeface="宋体"/>
                <a:cs typeface="宋体"/>
              </a:rPr>
              <a:t> </a:t>
            </a:r>
            <a:r>
              <a:rPr sz="1000" u="heavy" spc="70">
                <a:solidFill>
                  <a:srgbClr val="FFFFFF"/>
                </a:solidFill>
                <a:uFill>
                  <a:solidFill>
                    <a:srgbClr val="FFFFFF"/>
                  </a:solidFill>
                </a:uFill>
                <a:latin typeface="宋体"/>
                <a:cs typeface="宋体"/>
              </a:rPr>
              <a:t>+</a:t>
            </a:r>
            <a:r>
              <a:rPr sz="1000" u="heavy" spc="-290">
                <a:solidFill>
                  <a:srgbClr val="FFFFFF"/>
                </a:solidFill>
                <a:uFill>
                  <a:solidFill>
                    <a:srgbClr val="FFFFFF"/>
                  </a:solidFill>
                </a:uFill>
                <a:latin typeface="宋体"/>
                <a:cs typeface="宋体"/>
              </a:rPr>
              <a:t> </a:t>
            </a:r>
            <a:r>
              <a:rPr sz="1000" u="heavy" spc="175">
                <a:solidFill>
                  <a:srgbClr val="FFFFFF"/>
                </a:solidFill>
                <a:uFill>
                  <a:solidFill>
                    <a:srgbClr val="FFFFFF"/>
                  </a:solidFill>
                </a:uFill>
                <a:latin typeface="宋体"/>
                <a:cs typeface="宋体"/>
              </a:rPr>
              <a:t>HCP</a:t>
            </a:r>
            <a:r>
              <a:rPr sz="1000" spc="-290">
                <a:solidFill>
                  <a:srgbClr val="FFFFFF"/>
                </a:solidFill>
                <a:latin typeface="宋体"/>
                <a:cs typeface="宋体"/>
              </a:rPr>
              <a:t> </a:t>
            </a:r>
            <a:r>
              <a:rPr sz="1000" spc="70">
                <a:solidFill>
                  <a:srgbClr val="FFFFFF"/>
                </a:solidFill>
                <a:latin typeface="宋体"/>
                <a:cs typeface="宋体"/>
              </a:rPr>
              <a:t>360</a:t>
            </a:r>
            <a:r>
              <a:rPr sz="1000" spc="-295">
                <a:solidFill>
                  <a:srgbClr val="FFFFFF"/>
                </a:solidFill>
                <a:latin typeface="宋体"/>
                <a:cs typeface="宋体"/>
              </a:rPr>
              <a:t> </a:t>
            </a:r>
            <a:r>
              <a:rPr sz="1000">
                <a:solidFill>
                  <a:srgbClr val="FFFFFF"/>
                </a:solidFill>
                <a:latin typeface="宋体"/>
                <a:cs typeface="宋体"/>
              </a:rPr>
              <a:t>赋能医疗营销数字化转型</a:t>
            </a:r>
            <a:endParaRPr sz="1000">
              <a:latin typeface="宋体"/>
              <a:cs typeface="宋体"/>
            </a:endParaRPr>
          </a:p>
        </p:txBody>
      </p:sp>
      <p:sp>
        <p:nvSpPr>
          <p:cNvPr id="11" name="object 11"/>
          <p:cNvSpPr/>
          <p:nvPr/>
        </p:nvSpPr>
        <p:spPr>
          <a:xfrm>
            <a:off x="808763" y="1273107"/>
            <a:ext cx="746125" cy="199390"/>
          </a:xfrm>
          <a:custGeom>
            <a:rect l="l" t="t" r="r" b="b"/>
            <a:pathLst>
              <a:path w="746125" h="199390">
                <a:moveTo>
                  <a:pt x="93599" y="0"/>
                </a:moveTo>
                <a:lnTo>
                  <a:pt x="0" y="0"/>
                </a:lnTo>
                <a:lnTo>
                  <a:pt x="0" y="195580"/>
                </a:lnTo>
                <a:lnTo>
                  <a:pt x="46101" y="195580"/>
                </a:lnTo>
                <a:lnTo>
                  <a:pt x="46101" y="126568"/>
                </a:lnTo>
                <a:lnTo>
                  <a:pt x="93599" y="126568"/>
                </a:lnTo>
                <a:lnTo>
                  <a:pt x="132387" y="117299"/>
                </a:lnTo>
                <a:lnTo>
                  <a:pt x="155510" y="89687"/>
                </a:lnTo>
                <a:lnTo>
                  <a:pt x="46101" y="89687"/>
                </a:lnTo>
                <a:lnTo>
                  <a:pt x="46101" y="36880"/>
                </a:lnTo>
                <a:lnTo>
                  <a:pt x="155488" y="36880"/>
                </a:lnTo>
                <a:lnTo>
                  <a:pt x="155379" y="36468"/>
                </a:lnTo>
                <a:lnTo>
                  <a:pt x="121080" y="4122"/>
                </a:lnTo>
                <a:lnTo>
                  <a:pt x="108151" y="1030"/>
                </a:lnTo>
                <a:lnTo>
                  <a:pt x="93599" y="0"/>
                </a:lnTo>
                <a:close/>
              </a:path>
              <a:path w="746125" h="199390">
                <a:moveTo>
                  <a:pt x="155488" y="36880"/>
                </a:moveTo>
                <a:lnTo>
                  <a:pt x="98717" y="36880"/>
                </a:lnTo>
                <a:lnTo>
                  <a:pt x="105892" y="39395"/>
                </a:lnTo>
                <a:lnTo>
                  <a:pt x="115951" y="49453"/>
                </a:lnTo>
                <a:lnTo>
                  <a:pt x="118465" y="55791"/>
                </a:lnTo>
                <a:lnTo>
                  <a:pt x="118465" y="70878"/>
                </a:lnTo>
                <a:lnTo>
                  <a:pt x="115951" y="77114"/>
                </a:lnTo>
                <a:lnTo>
                  <a:pt x="105892" y="87172"/>
                </a:lnTo>
                <a:lnTo>
                  <a:pt x="98717" y="89687"/>
                </a:lnTo>
                <a:lnTo>
                  <a:pt x="155510" y="89687"/>
                </a:lnTo>
                <a:lnTo>
                  <a:pt x="158707" y="77656"/>
                </a:lnTo>
                <a:lnTo>
                  <a:pt x="159816" y="63423"/>
                </a:lnTo>
                <a:lnTo>
                  <a:pt x="158707" y="49074"/>
                </a:lnTo>
                <a:lnTo>
                  <a:pt x="155488" y="36880"/>
                </a:lnTo>
                <a:close/>
              </a:path>
              <a:path w="746125" h="199390">
                <a:moveTo>
                  <a:pt x="251637" y="41071"/>
                </a:moveTo>
                <a:lnTo>
                  <a:pt x="245313" y="41071"/>
                </a:lnTo>
                <a:lnTo>
                  <a:pt x="235294" y="41700"/>
                </a:lnTo>
                <a:lnTo>
                  <a:pt x="195368" y="63179"/>
                </a:lnTo>
                <a:lnTo>
                  <a:pt x="178708" y="98525"/>
                </a:lnTo>
                <a:lnTo>
                  <a:pt x="176580" y="120421"/>
                </a:lnTo>
                <a:lnTo>
                  <a:pt x="177112" y="131789"/>
                </a:lnTo>
                <a:lnTo>
                  <a:pt x="189814" y="169822"/>
                </a:lnTo>
                <a:lnTo>
                  <a:pt x="226553" y="196697"/>
                </a:lnTo>
                <a:lnTo>
                  <a:pt x="246430" y="199212"/>
                </a:lnTo>
                <a:lnTo>
                  <a:pt x="257898" y="198357"/>
                </a:lnTo>
                <a:lnTo>
                  <a:pt x="268566" y="195791"/>
                </a:lnTo>
                <a:lnTo>
                  <a:pt x="278434" y="191513"/>
                </a:lnTo>
                <a:lnTo>
                  <a:pt x="287502" y="185521"/>
                </a:lnTo>
                <a:lnTo>
                  <a:pt x="329645" y="185521"/>
                </a:lnTo>
                <a:lnTo>
                  <a:pt x="328571" y="180492"/>
                </a:lnTo>
                <a:lnTo>
                  <a:pt x="327525" y="171062"/>
                </a:lnTo>
                <a:lnTo>
                  <a:pt x="327395" y="167081"/>
                </a:lnTo>
                <a:lnTo>
                  <a:pt x="249872" y="167081"/>
                </a:lnTo>
                <a:lnTo>
                  <a:pt x="221043" y="136817"/>
                </a:lnTo>
                <a:lnTo>
                  <a:pt x="219329" y="128993"/>
                </a:lnTo>
                <a:lnTo>
                  <a:pt x="219329" y="111671"/>
                </a:lnTo>
                <a:lnTo>
                  <a:pt x="243865" y="75539"/>
                </a:lnTo>
                <a:lnTo>
                  <a:pt x="249872" y="73482"/>
                </a:lnTo>
                <a:lnTo>
                  <a:pt x="327177" y="73482"/>
                </a:lnTo>
                <a:lnTo>
                  <a:pt x="327177" y="54203"/>
                </a:lnTo>
                <a:lnTo>
                  <a:pt x="282473" y="54203"/>
                </a:lnTo>
                <a:lnTo>
                  <a:pt x="276885" y="50114"/>
                </a:lnTo>
                <a:lnTo>
                  <a:pt x="270878" y="46901"/>
                </a:lnTo>
                <a:lnTo>
                  <a:pt x="258025" y="42240"/>
                </a:lnTo>
                <a:lnTo>
                  <a:pt x="251637" y="41071"/>
                </a:lnTo>
                <a:close/>
              </a:path>
              <a:path w="746125" h="199390">
                <a:moveTo>
                  <a:pt x="329645" y="185521"/>
                </a:moveTo>
                <a:lnTo>
                  <a:pt x="287502" y="185521"/>
                </a:lnTo>
                <a:lnTo>
                  <a:pt x="288429" y="189623"/>
                </a:lnTo>
                <a:lnTo>
                  <a:pt x="289547" y="192976"/>
                </a:lnTo>
                <a:lnTo>
                  <a:pt x="290855" y="195580"/>
                </a:lnTo>
                <a:lnTo>
                  <a:pt x="332765" y="195580"/>
                </a:lnTo>
                <a:lnTo>
                  <a:pt x="330317" y="188664"/>
                </a:lnTo>
                <a:lnTo>
                  <a:pt x="329645" y="185521"/>
                </a:lnTo>
                <a:close/>
              </a:path>
              <a:path w="746125" h="199390">
                <a:moveTo>
                  <a:pt x="327177" y="73482"/>
                </a:moveTo>
                <a:lnTo>
                  <a:pt x="260858" y="73482"/>
                </a:lnTo>
                <a:lnTo>
                  <a:pt x="265938" y="74422"/>
                </a:lnTo>
                <a:lnTo>
                  <a:pt x="276923" y="78143"/>
                </a:lnTo>
                <a:lnTo>
                  <a:pt x="281724" y="82334"/>
                </a:lnTo>
                <a:lnTo>
                  <a:pt x="285826" y="88849"/>
                </a:lnTo>
                <a:lnTo>
                  <a:pt x="285826" y="151434"/>
                </a:lnTo>
                <a:lnTo>
                  <a:pt x="281724" y="157962"/>
                </a:lnTo>
                <a:lnTo>
                  <a:pt x="276885" y="162191"/>
                </a:lnTo>
                <a:lnTo>
                  <a:pt x="265709" y="166103"/>
                </a:lnTo>
                <a:lnTo>
                  <a:pt x="260680" y="167081"/>
                </a:lnTo>
                <a:lnTo>
                  <a:pt x="327395" y="167081"/>
                </a:lnTo>
                <a:lnTo>
                  <a:pt x="327213" y="161493"/>
                </a:lnTo>
                <a:lnTo>
                  <a:pt x="327177" y="73482"/>
                </a:lnTo>
                <a:close/>
              </a:path>
              <a:path w="746125" h="199390">
                <a:moveTo>
                  <a:pt x="327177" y="44703"/>
                </a:moveTo>
                <a:lnTo>
                  <a:pt x="282473" y="44704"/>
                </a:lnTo>
                <a:lnTo>
                  <a:pt x="282473" y="54203"/>
                </a:lnTo>
                <a:lnTo>
                  <a:pt x="327177" y="54203"/>
                </a:lnTo>
                <a:lnTo>
                  <a:pt x="327177" y="44703"/>
                </a:lnTo>
                <a:close/>
              </a:path>
              <a:path w="746125" h="199390">
                <a:moveTo>
                  <a:pt x="399808" y="44704"/>
                </a:moveTo>
                <a:lnTo>
                  <a:pt x="355104" y="44704"/>
                </a:lnTo>
                <a:lnTo>
                  <a:pt x="355104" y="195580"/>
                </a:lnTo>
                <a:lnTo>
                  <a:pt x="399808" y="195580"/>
                </a:lnTo>
                <a:lnTo>
                  <a:pt x="399808" y="93319"/>
                </a:lnTo>
                <a:lnTo>
                  <a:pt x="404101" y="88290"/>
                </a:lnTo>
                <a:lnTo>
                  <a:pt x="409409" y="84620"/>
                </a:lnTo>
                <a:lnTo>
                  <a:pt x="422071" y="79959"/>
                </a:lnTo>
                <a:lnTo>
                  <a:pt x="428777" y="78790"/>
                </a:lnTo>
                <a:lnTo>
                  <a:pt x="450659" y="78790"/>
                </a:lnTo>
                <a:lnTo>
                  <a:pt x="450659" y="60909"/>
                </a:lnTo>
                <a:lnTo>
                  <a:pt x="399808" y="60909"/>
                </a:lnTo>
                <a:lnTo>
                  <a:pt x="399808" y="44704"/>
                </a:lnTo>
                <a:close/>
              </a:path>
              <a:path w="746125" h="199390">
                <a:moveTo>
                  <a:pt x="450659" y="78790"/>
                </a:moveTo>
                <a:lnTo>
                  <a:pt x="440512" y="78790"/>
                </a:lnTo>
                <a:lnTo>
                  <a:pt x="445452" y="79451"/>
                </a:lnTo>
                <a:lnTo>
                  <a:pt x="450659" y="80746"/>
                </a:lnTo>
                <a:lnTo>
                  <a:pt x="450659" y="78790"/>
                </a:lnTo>
                <a:close/>
              </a:path>
              <a:path w="746125" h="199390">
                <a:moveTo>
                  <a:pt x="442188" y="44424"/>
                </a:moveTo>
                <a:lnTo>
                  <a:pt x="430822" y="44424"/>
                </a:lnTo>
                <a:lnTo>
                  <a:pt x="424078" y="45872"/>
                </a:lnTo>
                <a:lnTo>
                  <a:pt x="410476" y="51650"/>
                </a:lnTo>
                <a:lnTo>
                  <a:pt x="404660" y="55702"/>
                </a:lnTo>
                <a:lnTo>
                  <a:pt x="399808" y="60909"/>
                </a:lnTo>
                <a:lnTo>
                  <a:pt x="450659" y="60909"/>
                </a:lnTo>
                <a:lnTo>
                  <a:pt x="450659" y="46380"/>
                </a:lnTo>
                <a:lnTo>
                  <a:pt x="446570" y="45085"/>
                </a:lnTo>
                <a:lnTo>
                  <a:pt x="442188" y="44424"/>
                </a:lnTo>
                <a:close/>
              </a:path>
              <a:path w="746125" h="199390">
                <a:moveTo>
                  <a:pt x="522744" y="78790"/>
                </a:moveTo>
                <a:lnTo>
                  <a:pt x="480834" y="78790"/>
                </a:lnTo>
                <a:lnTo>
                  <a:pt x="480844" y="153111"/>
                </a:lnTo>
                <a:lnTo>
                  <a:pt x="493776" y="191300"/>
                </a:lnTo>
                <a:lnTo>
                  <a:pt x="528891" y="197815"/>
                </a:lnTo>
                <a:lnTo>
                  <a:pt x="535597" y="197815"/>
                </a:lnTo>
                <a:lnTo>
                  <a:pt x="542861" y="197345"/>
                </a:lnTo>
                <a:lnTo>
                  <a:pt x="550684" y="196418"/>
                </a:lnTo>
                <a:lnTo>
                  <a:pt x="550684" y="163169"/>
                </a:lnTo>
                <a:lnTo>
                  <a:pt x="534111" y="163169"/>
                </a:lnTo>
                <a:lnTo>
                  <a:pt x="530847" y="162661"/>
                </a:lnTo>
                <a:lnTo>
                  <a:pt x="526376" y="160616"/>
                </a:lnTo>
                <a:lnTo>
                  <a:pt x="524840" y="158699"/>
                </a:lnTo>
                <a:lnTo>
                  <a:pt x="523163" y="153111"/>
                </a:lnTo>
                <a:lnTo>
                  <a:pt x="522744" y="149021"/>
                </a:lnTo>
                <a:lnTo>
                  <a:pt x="522744" y="78790"/>
                </a:lnTo>
                <a:close/>
              </a:path>
              <a:path w="746125" h="199390">
                <a:moveTo>
                  <a:pt x="550684" y="162052"/>
                </a:moveTo>
                <a:lnTo>
                  <a:pt x="549198" y="162433"/>
                </a:lnTo>
                <a:lnTo>
                  <a:pt x="547471" y="162712"/>
                </a:lnTo>
                <a:lnTo>
                  <a:pt x="543560" y="163080"/>
                </a:lnTo>
                <a:lnTo>
                  <a:pt x="541185" y="163169"/>
                </a:lnTo>
                <a:lnTo>
                  <a:pt x="550684" y="163169"/>
                </a:lnTo>
                <a:lnTo>
                  <a:pt x="550684" y="162052"/>
                </a:lnTo>
                <a:close/>
              </a:path>
              <a:path w="746125" h="199390">
                <a:moveTo>
                  <a:pt x="551802" y="44704"/>
                </a:moveTo>
                <a:lnTo>
                  <a:pt x="459041" y="44704"/>
                </a:lnTo>
                <a:lnTo>
                  <a:pt x="459041" y="78790"/>
                </a:lnTo>
                <a:lnTo>
                  <a:pt x="551802" y="78790"/>
                </a:lnTo>
                <a:lnTo>
                  <a:pt x="551802" y="44704"/>
                </a:lnTo>
                <a:close/>
              </a:path>
              <a:path w="746125" h="199390">
                <a:moveTo>
                  <a:pt x="522744" y="1676"/>
                </a:moveTo>
                <a:lnTo>
                  <a:pt x="480834" y="1676"/>
                </a:lnTo>
                <a:lnTo>
                  <a:pt x="480834" y="44704"/>
                </a:lnTo>
                <a:lnTo>
                  <a:pt x="522744" y="44704"/>
                </a:lnTo>
                <a:lnTo>
                  <a:pt x="522744" y="1676"/>
                </a:lnTo>
                <a:close/>
              </a:path>
              <a:path w="746125" h="199390">
                <a:moveTo>
                  <a:pt x="745705" y="53365"/>
                </a:moveTo>
                <a:lnTo>
                  <a:pt x="704354" y="53365"/>
                </a:lnTo>
                <a:lnTo>
                  <a:pt x="704354" y="195580"/>
                </a:lnTo>
                <a:lnTo>
                  <a:pt x="745705" y="195580"/>
                </a:lnTo>
                <a:lnTo>
                  <a:pt x="745705" y="53365"/>
                </a:lnTo>
                <a:close/>
              </a:path>
              <a:path w="746125" h="199390">
                <a:moveTo>
                  <a:pt x="745705" y="279"/>
                </a:moveTo>
                <a:lnTo>
                  <a:pt x="716368" y="279"/>
                </a:lnTo>
                <a:lnTo>
                  <a:pt x="668312" y="27660"/>
                </a:lnTo>
                <a:lnTo>
                  <a:pt x="668312" y="68453"/>
                </a:lnTo>
                <a:lnTo>
                  <a:pt x="704354" y="53365"/>
                </a:lnTo>
                <a:lnTo>
                  <a:pt x="745705" y="53365"/>
                </a:lnTo>
                <a:lnTo>
                  <a:pt x="745705" y="279"/>
                </a:lnTo>
                <a:close/>
              </a:path>
            </a:pathLst>
          </a:custGeom>
          <a:solidFill>
            <a:srgbClr val="FFFFFF"/>
          </a:solidFill>
        </p:spPr>
        <p:txBody>
          <a:bodyPr wrap="square" lIns="0" tIns="0" rIns="0" bIns="0" rtlCol="0"/>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p:nvPr/>
        </p:nvSpPr>
        <p:spPr>
          <a:xfrm flipH="1">
            <a:off x="8561647" y="5146291"/>
            <a:ext cx="0" cy="72390"/>
          </a:xfrm>
          <a:custGeom>
            <a:rect l="l" t="t" r="r" b="b"/>
            <a:pathLst>
              <a:path h="72389">
                <a:moveTo>
                  <a:pt x="0" y="0"/>
                </a:moveTo>
                <a:lnTo>
                  <a:pt x="0" y="71996"/>
                </a:lnTo>
              </a:path>
            </a:pathLst>
          </a:custGeom>
          <a:ln w="12700">
            <a:solidFill>
              <a:srgbClr val="FF734F"/>
            </a:solidFill>
          </a:ln>
        </p:spPr>
        <p:txBody>
          <a:bodyPr wrap="square" lIns="0" tIns="0" rIns="0" bIns="0" rtlCol="0"/>
          <a:lstStyle/>
          <a:p/>
        </p:txBody>
      </p:sp>
      <p:sp>
        <p:nvSpPr>
          <p:cNvPr id="3" name="object 3"/>
          <p:cNvSpPr txBox="1"/>
          <p:nvPr/>
        </p:nvSpPr>
        <p:spPr>
          <a:xfrm>
            <a:off x="6107653" y="482772"/>
            <a:ext cx="2066289" cy="132080"/>
          </a:xfrm>
          <a:prstGeom prst="rect">
            <a:avLst/>
          </a:prstGeom>
        </p:spPr>
        <p:txBody>
          <a:bodyPr vert="horz" wrap="square" lIns="0" tIns="12700" rIns="0" bIns="0" rtlCol="0">
            <a:spAutoFit/>
          </a:bodyPr>
          <a:lstStyle/>
          <a:p>
            <a:pPr marL="12700">
              <a:lnSpc>
                <a:spcPct val="100000"/>
              </a:lnSpc>
              <a:spcBef>
                <a:spcPts val="100"/>
              </a:spcBef>
            </a:pPr>
            <a:r>
              <a:rPr sz="700" spc="45">
                <a:solidFill>
                  <a:srgbClr val="FF724F"/>
                </a:solidFill>
                <a:latin typeface="宋体"/>
                <a:cs typeface="宋体"/>
              </a:rPr>
              <a:t>医疗企业营销转型</a:t>
            </a:r>
            <a:r>
              <a:rPr sz="700" spc="25">
                <a:solidFill>
                  <a:srgbClr val="FF724F"/>
                </a:solidFill>
                <a:latin typeface="宋体"/>
                <a:cs typeface="宋体"/>
              </a:rPr>
              <a:t>，SCRM</a:t>
            </a:r>
            <a:r>
              <a:rPr sz="700" spc="-204">
                <a:solidFill>
                  <a:srgbClr val="FF724F"/>
                </a:solidFill>
                <a:latin typeface="宋体"/>
                <a:cs typeface="宋体"/>
              </a:rPr>
              <a:t> </a:t>
            </a:r>
            <a:r>
              <a:rPr sz="700" spc="45">
                <a:solidFill>
                  <a:srgbClr val="FF724F"/>
                </a:solidFill>
                <a:latin typeface="宋体"/>
                <a:cs typeface="宋体"/>
              </a:rPr>
              <a:t>+</a:t>
            </a:r>
            <a:r>
              <a:rPr sz="700" spc="-204">
                <a:solidFill>
                  <a:srgbClr val="FF724F"/>
                </a:solidFill>
                <a:latin typeface="宋体"/>
                <a:cs typeface="宋体"/>
              </a:rPr>
              <a:t> </a:t>
            </a:r>
            <a:r>
              <a:rPr sz="700" spc="120">
                <a:solidFill>
                  <a:srgbClr val="FF724F"/>
                </a:solidFill>
                <a:latin typeface="宋体"/>
                <a:cs typeface="宋体"/>
              </a:rPr>
              <a:t>HCP</a:t>
            </a:r>
            <a:r>
              <a:rPr sz="700" spc="-200">
                <a:solidFill>
                  <a:srgbClr val="FF724F"/>
                </a:solidFill>
                <a:latin typeface="宋体"/>
                <a:cs typeface="宋体"/>
              </a:rPr>
              <a:t> </a:t>
            </a:r>
            <a:r>
              <a:rPr sz="700" spc="45">
                <a:solidFill>
                  <a:srgbClr val="FF724F"/>
                </a:solidFill>
                <a:latin typeface="宋体"/>
                <a:cs typeface="宋体"/>
              </a:rPr>
              <a:t>360</a:t>
            </a:r>
            <a:r>
              <a:rPr sz="700" spc="-204">
                <a:solidFill>
                  <a:srgbClr val="FF724F"/>
                </a:solidFill>
                <a:latin typeface="宋体"/>
                <a:cs typeface="宋体"/>
              </a:rPr>
              <a:t> </a:t>
            </a:r>
            <a:r>
              <a:rPr sz="700">
                <a:solidFill>
                  <a:srgbClr val="FF724F"/>
                </a:solidFill>
                <a:latin typeface="宋体"/>
                <a:cs typeface="宋体"/>
              </a:rPr>
              <a:t>成为必须选项</a:t>
            </a:r>
            <a:endParaRPr sz="700">
              <a:latin typeface="宋体"/>
              <a:cs typeface="宋体"/>
            </a:endParaRPr>
          </a:p>
        </p:txBody>
      </p:sp>
      <p:sp>
        <p:nvSpPr>
          <p:cNvPr id="4" name="object 4"/>
          <p:cNvSpPr/>
          <p:nvPr/>
        </p:nvSpPr>
        <p:spPr>
          <a:xfrm>
            <a:off x="8215200" y="497119"/>
            <a:ext cx="347760" cy="111134"/>
          </a:xfrm>
          <a:prstGeom prst="rect">
            <a:avLst/>
          </a:prstGeom>
          <a:blipFill>
            <a:blip r:embed="rId2"/>
            <a:stretch>
              <a:fillRect/>
            </a:stretch>
          </a:blipFill>
        </p:spPr>
        <p:txBody>
          <a:bodyPr wrap="square" lIns="0" tIns="0" rIns="0" bIns="0" rtlCol="0"/>
          <a:lstStyle/>
          <a:p/>
        </p:txBody>
      </p:sp>
      <p:sp>
        <p:nvSpPr>
          <p:cNvPr id="5" name="object 5"/>
          <p:cNvSpPr/>
          <p:nvPr/>
        </p:nvSpPr>
        <p:spPr>
          <a:xfrm>
            <a:off x="792002" y="2128197"/>
            <a:ext cx="806394" cy="165155"/>
          </a:xfrm>
          <a:prstGeom prst="rect">
            <a:avLst/>
          </a:prstGeom>
          <a:blipFill>
            <a:blip r:embed="rId3"/>
            <a:stretch>
              <a:fillRect/>
            </a:stretch>
          </a:blipFill>
        </p:spPr>
        <p:txBody>
          <a:bodyPr wrap="square" lIns="0" tIns="0" rIns="0" bIns="0" rtlCol="0"/>
          <a:lstStyle/>
          <a:p/>
        </p:txBody>
      </p:sp>
      <p:sp>
        <p:nvSpPr>
          <p:cNvPr id="6" name="object 6"/>
          <p:cNvSpPr/>
          <p:nvPr/>
        </p:nvSpPr>
        <p:spPr>
          <a:xfrm>
            <a:off x="791997" y="612000"/>
            <a:ext cx="160020" cy="376555"/>
          </a:xfrm>
          <a:custGeom>
            <a:rect l="l" t="t" r="r" b="b"/>
            <a:pathLst>
              <a:path w="160019" h="376555">
                <a:moveTo>
                  <a:pt x="0" y="376199"/>
                </a:moveTo>
                <a:lnTo>
                  <a:pt x="159905" y="376199"/>
                </a:lnTo>
                <a:lnTo>
                  <a:pt x="159905" y="0"/>
                </a:lnTo>
                <a:lnTo>
                  <a:pt x="0" y="0"/>
                </a:lnTo>
                <a:lnTo>
                  <a:pt x="0" y="376199"/>
                </a:lnTo>
                <a:close/>
              </a:path>
            </a:pathLst>
          </a:custGeom>
          <a:solidFill>
            <a:srgbClr val="FF724F"/>
          </a:solidFill>
        </p:spPr>
        <p:txBody>
          <a:bodyPr wrap="square" lIns="0" tIns="0" rIns="0" bIns="0" rtlCol="0"/>
          <a:lstStyle/>
          <a:p/>
        </p:txBody>
      </p:sp>
      <p:sp>
        <p:nvSpPr>
          <p:cNvPr id="7" name="object 7"/>
          <p:cNvSpPr txBox="1">
            <a:spLocks noGrp="1"/>
          </p:cNvSpPr>
          <p:nvPr>
            <p:ph type="title"/>
          </p:nvPr>
        </p:nvSpPr>
        <p:spPr>
          <a:xfrm>
            <a:off x="955692" y="776940"/>
            <a:ext cx="4448810" cy="254000"/>
          </a:xfrm>
          <a:prstGeom prst="rect">
            <a:avLst/>
          </a:prstGeom>
        </p:spPr>
        <p:txBody>
          <a:bodyPr vert="horz" wrap="square" lIns="0" tIns="12700" rIns="0" bIns="0" rtlCol="0">
            <a:spAutoFit/>
          </a:bodyPr>
          <a:lstStyle/>
          <a:p>
            <a:pPr marL="38100">
              <a:lnSpc>
                <a:spcPct val="100000"/>
              </a:lnSpc>
              <a:spcBef>
                <a:spcPts val="100"/>
              </a:spcBef>
            </a:pPr>
            <a:r>
              <a:rPr sz="2250" spc="-1132" baseline="62962">
                <a:solidFill>
                  <a:srgbClr val="999999"/>
                </a:solidFill>
              </a:rPr>
              <a:t>P</a:t>
            </a:r>
            <a:r>
              <a:rPr sz="1500" spc="-530">
                <a:solidFill>
                  <a:srgbClr val="FF724F"/>
                </a:solidFill>
              </a:rPr>
              <a:t>医</a:t>
            </a:r>
            <a:r>
              <a:rPr sz="2250" spc="-337" baseline="62962">
                <a:solidFill>
                  <a:srgbClr val="999999"/>
                </a:solidFill>
              </a:rPr>
              <a:t>a</a:t>
            </a:r>
            <a:r>
              <a:rPr sz="1500" spc="-1170">
                <a:solidFill>
                  <a:srgbClr val="FF724F"/>
                </a:solidFill>
              </a:rPr>
              <a:t>疗</a:t>
            </a:r>
            <a:r>
              <a:rPr sz="2250" spc="-254" baseline="62962">
                <a:solidFill>
                  <a:srgbClr val="999999"/>
                </a:solidFill>
              </a:rPr>
              <a:t>rt</a:t>
            </a:r>
            <a:r>
              <a:rPr sz="1500" spc="-1125">
                <a:solidFill>
                  <a:srgbClr val="FF724F"/>
                </a:solidFill>
              </a:rPr>
              <a:t>企</a:t>
            </a:r>
            <a:r>
              <a:rPr sz="2250" spc="-434" baseline="62962">
                <a:solidFill>
                  <a:srgbClr val="999999"/>
                </a:solidFill>
              </a:rPr>
              <a:t>I</a:t>
            </a:r>
            <a:r>
              <a:rPr sz="2250" spc="-165" baseline="62962">
                <a:solidFill>
                  <a:srgbClr val="999999"/>
                </a:solidFill>
              </a:rPr>
              <a:t> </a:t>
            </a:r>
            <a:r>
              <a:rPr sz="1500" spc="135">
                <a:solidFill>
                  <a:srgbClr val="FF724F"/>
                </a:solidFill>
              </a:rPr>
              <a:t>业营销转型</a:t>
            </a:r>
            <a:r>
              <a:rPr sz="1500" spc="80">
                <a:solidFill>
                  <a:srgbClr val="FF724F"/>
                </a:solidFill>
              </a:rPr>
              <a:t>，SCRM</a:t>
            </a:r>
            <a:r>
              <a:rPr sz="1500" spc="-425">
                <a:solidFill>
                  <a:srgbClr val="FF724F"/>
                </a:solidFill>
              </a:rPr>
              <a:t> </a:t>
            </a:r>
            <a:r>
              <a:rPr sz="1500" spc="105">
                <a:solidFill>
                  <a:srgbClr val="FF724F"/>
                </a:solidFill>
              </a:rPr>
              <a:t>+</a:t>
            </a:r>
            <a:r>
              <a:rPr sz="1500" spc="-420">
                <a:solidFill>
                  <a:srgbClr val="FF724F"/>
                </a:solidFill>
              </a:rPr>
              <a:t> </a:t>
            </a:r>
            <a:r>
              <a:rPr sz="1500" spc="265">
                <a:solidFill>
                  <a:srgbClr val="FF724F"/>
                </a:solidFill>
              </a:rPr>
              <a:t>HCP</a:t>
            </a:r>
            <a:r>
              <a:rPr sz="1500" spc="-420">
                <a:solidFill>
                  <a:srgbClr val="FF724F"/>
                </a:solidFill>
              </a:rPr>
              <a:t> </a:t>
            </a:r>
            <a:r>
              <a:rPr sz="1500" spc="105">
                <a:solidFill>
                  <a:srgbClr val="FF724F"/>
                </a:solidFill>
              </a:rPr>
              <a:t>360</a:t>
            </a:r>
            <a:r>
              <a:rPr sz="1500" spc="-425">
                <a:solidFill>
                  <a:srgbClr val="FF724F"/>
                </a:solidFill>
              </a:rPr>
              <a:t> </a:t>
            </a:r>
            <a:r>
              <a:rPr sz="1500">
                <a:solidFill>
                  <a:srgbClr val="FF724F"/>
                </a:solidFill>
              </a:rPr>
              <a:t>成为必须选项</a:t>
            </a:r>
            <a:endParaRPr sz="1500"/>
          </a:p>
        </p:txBody>
      </p:sp>
      <p:sp>
        <p:nvSpPr>
          <p:cNvPr id="8" name="object 8"/>
          <p:cNvSpPr/>
          <p:nvPr/>
        </p:nvSpPr>
        <p:spPr>
          <a:xfrm>
            <a:off x="792001" y="1352078"/>
            <a:ext cx="7776209" cy="0"/>
          </a:xfrm>
          <a:custGeom>
            <a:rect l="l" t="t" r="r" b="b"/>
            <a:pathLst>
              <a:path w="7776209">
                <a:moveTo>
                  <a:pt x="0" y="0"/>
                </a:moveTo>
                <a:lnTo>
                  <a:pt x="7775994" y="0"/>
                </a:lnTo>
              </a:path>
            </a:pathLst>
          </a:custGeom>
          <a:ln w="3175">
            <a:solidFill>
              <a:srgbClr val="FF734F"/>
            </a:solidFill>
            <a:prstDash val="sysDot"/>
          </a:ln>
        </p:spPr>
        <p:txBody>
          <a:bodyPr wrap="square" lIns="0" tIns="0" rIns="0" bIns="0" rtlCol="0"/>
          <a:lstStyle/>
          <a:p/>
        </p:txBody>
      </p:sp>
      <p:sp>
        <p:nvSpPr>
          <p:cNvPr id="9" name="object 9"/>
          <p:cNvSpPr/>
          <p:nvPr/>
        </p:nvSpPr>
        <p:spPr>
          <a:xfrm>
            <a:off x="798959" y="2528997"/>
            <a:ext cx="95046" cy="95034"/>
          </a:xfrm>
          <a:prstGeom prst="rect">
            <a:avLst/>
          </a:prstGeom>
          <a:blipFill>
            <a:blip r:embed="rId4"/>
            <a:stretch>
              <a:fillRect/>
            </a:stretch>
          </a:blipFill>
        </p:spPr>
        <p:txBody>
          <a:bodyPr wrap="square" lIns="0" tIns="0" rIns="0" bIns="0" rtlCol="0"/>
          <a:lstStyle/>
          <a:p/>
        </p:txBody>
      </p:sp>
      <p:sp>
        <p:nvSpPr>
          <p:cNvPr id="10" name="object 10"/>
          <p:cNvSpPr/>
          <p:nvPr/>
        </p:nvSpPr>
        <p:spPr>
          <a:xfrm>
            <a:off x="798959" y="2715808"/>
            <a:ext cx="95046" cy="95034"/>
          </a:xfrm>
          <a:prstGeom prst="rect">
            <a:avLst/>
          </a:prstGeom>
          <a:blipFill>
            <a:blip r:embed="rId4"/>
            <a:stretch>
              <a:fillRect/>
            </a:stretch>
          </a:blipFill>
        </p:spPr>
        <p:txBody>
          <a:bodyPr wrap="square" lIns="0" tIns="0" rIns="0" bIns="0" rtlCol="0"/>
          <a:lstStyle/>
          <a:p/>
        </p:txBody>
      </p:sp>
      <p:sp>
        <p:nvSpPr>
          <p:cNvPr id="11" name="object 11"/>
          <p:cNvSpPr txBox="1"/>
          <p:nvPr/>
        </p:nvSpPr>
        <p:spPr>
          <a:xfrm>
            <a:off x="741199" y="2091329"/>
            <a:ext cx="7858125" cy="1534795"/>
          </a:xfrm>
          <a:prstGeom prst="rect">
            <a:avLst/>
          </a:prstGeom>
        </p:spPr>
        <p:txBody>
          <a:bodyPr vert="horz" wrap="square" lIns="0" tIns="12700" rIns="0" bIns="0" rtlCol="0">
            <a:spAutoFit/>
          </a:bodyPr>
          <a:lstStyle/>
          <a:p>
            <a:pPr marL="218440">
              <a:lnSpc>
                <a:spcPct val="100000"/>
              </a:lnSpc>
              <a:spcBef>
                <a:spcPts val="100"/>
              </a:spcBef>
            </a:pPr>
            <a:r>
              <a:rPr sz="1100" spc="200">
                <a:solidFill>
                  <a:srgbClr val="616161"/>
                </a:solidFill>
                <a:latin typeface="宋体"/>
                <a:cs typeface="宋体"/>
              </a:rPr>
              <a:t>一、</a:t>
            </a:r>
            <a:r>
              <a:rPr sz="1100" spc="100">
                <a:solidFill>
                  <a:srgbClr val="616161"/>
                </a:solidFill>
                <a:latin typeface="宋体"/>
                <a:cs typeface="宋体"/>
              </a:rPr>
              <a:t>SCRM</a:t>
            </a:r>
            <a:r>
              <a:rPr sz="1100" spc="-310">
                <a:solidFill>
                  <a:srgbClr val="616161"/>
                </a:solidFill>
                <a:latin typeface="宋体"/>
                <a:cs typeface="宋体"/>
              </a:rPr>
              <a:t> </a:t>
            </a:r>
            <a:r>
              <a:rPr sz="1100" spc="75">
                <a:solidFill>
                  <a:srgbClr val="616161"/>
                </a:solidFill>
                <a:latin typeface="宋体"/>
                <a:cs typeface="宋体"/>
              </a:rPr>
              <a:t>+</a:t>
            </a:r>
            <a:r>
              <a:rPr sz="1100" spc="-305">
                <a:solidFill>
                  <a:srgbClr val="616161"/>
                </a:solidFill>
                <a:latin typeface="宋体"/>
                <a:cs typeface="宋体"/>
              </a:rPr>
              <a:t> </a:t>
            </a:r>
            <a:r>
              <a:rPr sz="1100" spc="195">
                <a:solidFill>
                  <a:srgbClr val="616161"/>
                </a:solidFill>
                <a:latin typeface="宋体"/>
                <a:cs typeface="宋体"/>
              </a:rPr>
              <a:t>HCP</a:t>
            </a:r>
            <a:r>
              <a:rPr sz="1100" spc="-305">
                <a:solidFill>
                  <a:srgbClr val="616161"/>
                </a:solidFill>
                <a:latin typeface="宋体"/>
                <a:cs typeface="宋体"/>
              </a:rPr>
              <a:t> </a:t>
            </a:r>
            <a:r>
              <a:rPr sz="1100" spc="75">
                <a:solidFill>
                  <a:srgbClr val="616161"/>
                </a:solidFill>
                <a:latin typeface="宋体"/>
                <a:cs typeface="宋体"/>
              </a:rPr>
              <a:t>360</a:t>
            </a:r>
            <a:r>
              <a:rPr sz="1100" spc="-305">
                <a:solidFill>
                  <a:srgbClr val="616161"/>
                </a:solidFill>
                <a:latin typeface="宋体"/>
                <a:cs typeface="宋体"/>
              </a:rPr>
              <a:t> </a:t>
            </a:r>
            <a:r>
              <a:rPr sz="1100">
                <a:solidFill>
                  <a:srgbClr val="616161"/>
                </a:solidFill>
                <a:latin typeface="宋体"/>
                <a:cs typeface="宋体"/>
              </a:rPr>
              <a:t>的趋势不可逆转</a:t>
            </a:r>
            <a:endParaRPr sz="1100">
              <a:latin typeface="宋体"/>
              <a:cs typeface="宋体"/>
            </a:endParaRPr>
          </a:p>
          <a:p>
            <a:pPr marL="83185">
              <a:lnSpc>
                <a:spcPct val="100000"/>
              </a:lnSpc>
              <a:spcBef>
                <a:spcPts val="1765"/>
              </a:spcBef>
            </a:pPr>
            <a:r>
              <a:rPr sz="900" spc="60" baseline="13888">
                <a:solidFill>
                  <a:srgbClr val="FFFFFF"/>
                </a:solidFill>
                <a:latin typeface="宋体"/>
                <a:cs typeface="宋体"/>
              </a:rPr>
              <a:t>1</a:t>
            </a:r>
            <a:r>
              <a:rPr sz="900" spc="337" baseline="13888">
                <a:solidFill>
                  <a:srgbClr val="FFFFFF"/>
                </a:solidFill>
                <a:latin typeface="宋体"/>
                <a:cs typeface="宋体"/>
              </a:rPr>
              <a:t> </a:t>
            </a:r>
            <a:r>
              <a:rPr sz="1000">
                <a:solidFill>
                  <a:srgbClr val="616161"/>
                </a:solidFill>
                <a:latin typeface="宋体"/>
                <a:cs typeface="宋体"/>
              </a:rPr>
              <a:t>行业使用营销云</a:t>
            </a:r>
            <a:r>
              <a:rPr sz="1000" spc="-280">
                <a:solidFill>
                  <a:srgbClr val="616161"/>
                </a:solidFill>
                <a:latin typeface="宋体"/>
                <a:cs typeface="宋体"/>
              </a:rPr>
              <a:t> </a:t>
            </a:r>
            <a:r>
              <a:rPr sz="1000" spc="35">
                <a:solidFill>
                  <a:srgbClr val="616161"/>
                </a:solidFill>
                <a:latin typeface="宋体"/>
                <a:cs typeface="宋体"/>
              </a:rPr>
              <a:t>+</a:t>
            </a:r>
            <a:r>
              <a:rPr sz="1000" spc="-280">
                <a:solidFill>
                  <a:srgbClr val="616161"/>
                </a:solidFill>
                <a:latin typeface="宋体"/>
                <a:cs typeface="宋体"/>
              </a:rPr>
              <a:t> </a:t>
            </a:r>
            <a:r>
              <a:rPr sz="1000" spc="145">
                <a:solidFill>
                  <a:srgbClr val="616161"/>
                </a:solidFill>
                <a:latin typeface="宋体"/>
                <a:cs typeface="宋体"/>
              </a:rPr>
              <a:t>HCP</a:t>
            </a:r>
            <a:r>
              <a:rPr sz="1000" spc="-280">
                <a:solidFill>
                  <a:srgbClr val="616161"/>
                </a:solidFill>
                <a:latin typeface="宋体"/>
                <a:cs typeface="宋体"/>
              </a:rPr>
              <a:t> </a:t>
            </a:r>
            <a:r>
              <a:rPr sz="1000" spc="35">
                <a:solidFill>
                  <a:srgbClr val="616161"/>
                </a:solidFill>
                <a:latin typeface="宋体"/>
                <a:cs typeface="宋体"/>
              </a:rPr>
              <a:t>360</a:t>
            </a:r>
            <a:r>
              <a:rPr sz="1000" spc="-280">
                <a:solidFill>
                  <a:srgbClr val="616161"/>
                </a:solidFill>
                <a:latin typeface="宋体"/>
                <a:cs typeface="宋体"/>
              </a:rPr>
              <a:t> </a:t>
            </a:r>
            <a:r>
              <a:rPr sz="1000">
                <a:solidFill>
                  <a:srgbClr val="616161"/>
                </a:solidFill>
                <a:latin typeface="宋体"/>
                <a:cs typeface="宋体"/>
              </a:rPr>
              <a:t>成为大势所趋：国外现状和大公司案例简述</a:t>
            </a:r>
            <a:endParaRPr sz="1000">
              <a:latin typeface="宋体"/>
              <a:cs typeface="宋体"/>
            </a:endParaRPr>
          </a:p>
          <a:p>
            <a:pPr marL="83185">
              <a:lnSpc>
                <a:spcPct val="100000"/>
              </a:lnSpc>
              <a:spcBef>
                <a:spcPts val="300"/>
              </a:spcBef>
            </a:pPr>
            <a:r>
              <a:rPr sz="900" spc="60" baseline="18518">
                <a:solidFill>
                  <a:srgbClr val="FFFFFF"/>
                </a:solidFill>
                <a:latin typeface="宋体"/>
                <a:cs typeface="宋体"/>
              </a:rPr>
              <a:t>2</a:t>
            </a:r>
            <a:r>
              <a:rPr sz="900" spc="337" baseline="18518">
                <a:solidFill>
                  <a:srgbClr val="FFFFFF"/>
                </a:solidFill>
                <a:latin typeface="宋体"/>
                <a:cs typeface="宋体"/>
              </a:rPr>
              <a:t> </a:t>
            </a:r>
            <a:r>
              <a:rPr sz="1000">
                <a:solidFill>
                  <a:srgbClr val="616161"/>
                </a:solidFill>
                <a:latin typeface="宋体"/>
                <a:cs typeface="宋体"/>
              </a:rPr>
              <a:t>营销模式升级和数字化进程的深入改变了医疗行业的决策旅程</a:t>
            </a:r>
            <a:endParaRPr sz="1000">
              <a:latin typeface="宋体"/>
              <a:cs typeface="宋体"/>
            </a:endParaRPr>
          </a:p>
          <a:p>
            <a:pPr marL="50800">
              <a:lnSpc>
                <a:spcPct val="100000"/>
              </a:lnSpc>
              <a:spcBef>
                <a:spcPts val="1775"/>
              </a:spcBef>
            </a:pPr>
            <a:r>
              <a:rPr sz="1800" b="1" spc="97" baseline="-69444">
                <a:solidFill>
                  <a:srgbClr val="616161"/>
                </a:solidFill>
                <a:latin typeface="Microsoft JhengHei"/>
                <a:cs typeface="Microsoft JhengHei"/>
              </a:rPr>
              <a:t>·</a:t>
            </a:r>
            <a:r>
              <a:rPr sz="1200" b="1" spc="65">
                <a:solidFill>
                  <a:srgbClr val="616161"/>
                </a:solidFill>
                <a:latin typeface="Microsoft JhengHei"/>
                <a:cs typeface="Microsoft JhengHei"/>
              </a:rPr>
              <a:t>·</a:t>
            </a:r>
            <a:r>
              <a:rPr sz="1500" spc="60" baseline="5555">
                <a:solidFill>
                  <a:srgbClr val="616161"/>
                </a:solidFill>
                <a:latin typeface="宋体"/>
                <a:cs typeface="宋体"/>
              </a:rPr>
              <a:t>政策改变让医疗企业加紧开拓新市场的步</a:t>
            </a:r>
            <a:r>
              <a:rPr sz="1500" baseline="5555">
                <a:solidFill>
                  <a:srgbClr val="616161"/>
                </a:solidFill>
                <a:latin typeface="宋体"/>
                <a:cs typeface="宋体"/>
              </a:rPr>
              <a:t>伐</a:t>
            </a:r>
            <a:r>
              <a:rPr sz="1500" spc="60" baseline="5555">
                <a:solidFill>
                  <a:srgbClr val="616161"/>
                </a:solidFill>
                <a:latin typeface="宋体"/>
                <a:cs typeface="宋体"/>
              </a:rPr>
              <a:t>，下沉市场成为新的战</a:t>
            </a:r>
            <a:r>
              <a:rPr sz="1500" baseline="5555">
                <a:solidFill>
                  <a:srgbClr val="616161"/>
                </a:solidFill>
                <a:latin typeface="宋体"/>
                <a:cs typeface="宋体"/>
              </a:rPr>
              <a:t>场</a:t>
            </a:r>
            <a:r>
              <a:rPr sz="1500" spc="60" baseline="5555">
                <a:solidFill>
                  <a:srgbClr val="616161"/>
                </a:solidFill>
                <a:latin typeface="宋体"/>
                <a:cs typeface="宋体"/>
              </a:rPr>
              <a:t>，但处于隔绝和分散的状</a:t>
            </a:r>
            <a:r>
              <a:rPr sz="1500" baseline="5555">
                <a:solidFill>
                  <a:srgbClr val="616161"/>
                </a:solidFill>
                <a:latin typeface="宋体"/>
                <a:cs typeface="宋体"/>
              </a:rPr>
              <a:t>态</a:t>
            </a:r>
            <a:r>
              <a:rPr sz="1500" spc="60" baseline="5555">
                <a:solidFill>
                  <a:srgbClr val="616161"/>
                </a:solidFill>
                <a:latin typeface="宋体"/>
                <a:cs typeface="宋体"/>
              </a:rPr>
              <a:t>，需要有效的线上营销把客户圈起来</a:t>
            </a:r>
            <a:endParaRPr sz="1500" baseline="5555">
              <a:latin typeface="宋体"/>
              <a:cs typeface="宋体"/>
            </a:endParaRPr>
          </a:p>
          <a:p>
            <a:pPr marL="168275" indent="-118110">
              <a:lnSpc>
                <a:spcPct val="100000"/>
              </a:lnSpc>
              <a:spcBef>
                <a:spcPts val="185"/>
              </a:spcBef>
              <a:buSzPct val="120000"/>
              <a:buFont typeface="Microsoft JhengHei"/>
              <a:buChar char="·"/>
              <a:tabLst>
                <a:tab pos="168910"/>
              </a:tabLst>
            </a:pPr>
            <a:r>
              <a:rPr sz="1000" spc="215">
                <a:solidFill>
                  <a:srgbClr val="616161"/>
                </a:solidFill>
                <a:latin typeface="宋体"/>
                <a:cs typeface="宋体"/>
              </a:rPr>
              <a:t>数字化进程</a:t>
            </a:r>
            <a:r>
              <a:rPr sz="1000">
                <a:solidFill>
                  <a:srgbClr val="616161"/>
                </a:solidFill>
                <a:latin typeface="宋体"/>
                <a:cs typeface="宋体"/>
              </a:rPr>
              <a:t>深</a:t>
            </a:r>
            <a:r>
              <a:rPr sz="1000" spc="-305">
                <a:solidFill>
                  <a:srgbClr val="616161"/>
                </a:solidFill>
                <a:latin typeface="宋体"/>
                <a:cs typeface="宋体"/>
              </a:rPr>
              <a:t> </a:t>
            </a:r>
            <a:r>
              <a:rPr sz="1000">
                <a:solidFill>
                  <a:srgbClr val="616161"/>
                </a:solidFill>
                <a:latin typeface="宋体"/>
                <a:cs typeface="宋体"/>
              </a:rPr>
              <a:t>入</a:t>
            </a:r>
            <a:r>
              <a:rPr sz="1000" spc="215">
                <a:solidFill>
                  <a:srgbClr val="616161"/>
                </a:solidFill>
                <a:latin typeface="宋体"/>
                <a:cs typeface="宋体"/>
              </a:rPr>
              <a:t>，学术会议等线上交流成为医生出没的主流</a:t>
            </a:r>
            <a:r>
              <a:rPr sz="1000">
                <a:solidFill>
                  <a:srgbClr val="616161"/>
                </a:solidFill>
                <a:latin typeface="宋体"/>
                <a:cs typeface="宋体"/>
              </a:rPr>
              <a:t>阵</a:t>
            </a:r>
            <a:r>
              <a:rPr sz="1000" spc="-300">
                <a:solidFill>
                  <a:srgbClr val="616161"/>
                </a:solidFill>
                <a:latin typeface="宋体"/>
                <a:cs typeface="宋体"/>
              </a:rPr>
              <a:t> </a:t>
            </a:r>
            <a:r>
              <a:rPr sz="1000">
                <a:solidFill>
                  <a:srgbClr val="616161"/>
                </a:solidFill>
                <a:latin typeface="宋体"/>
                <a:cs typeface="宋体"/>
              </a:rPr>
              <a:t>地</a:t>
            </a:r>
            <a:r>
              <a:rPr sz="1000" spc="215">
                <a:solidFill>
                  <a:srgbClr val="616161"/>
                </a:solidFill>
                <a:latin typeface="宋体"/>
                <a:cs typeface="宋体"/>
              </a:rPr>
              <a:t>，因此需要掌握其线上行为和</a:t>
            </a:r>
            <a:r>
              <a:rPr sz="1000">
                <a:solidFill>
                  <a:srgbClr val="616161"/>
                </a:solidFill>
                <a:latin typeface="宋体"/>
                <a:cs typeface="宋体"/>
              </a:rPr>
              <a:t>偏</a:t>
            </a:r>
            <a:r>
              <a:rPr sz="1000" spc="-300">
                <a:solidFill>
                  <a:srgbClr val="616161"/>
                </a:solidFill>
                <a:latin typeface="宋体"/>
                <a:cs typeface="宋体"/>
              </a:rPr>
              <a:t> </a:t>
            </a:r>
            <a:r>
              <a:rPr sz="1000">
                <a:solidFill>
                  <a:srgbClr val="616161"/>
                </a:solidFill>
                <a:latin typeface="宋体"/>
                <a:cs typeface="宋体"/>
              </a:rPr>
              <a:t>好</a:t>
            </a:r>
            <a:r>
              <a:rPr sz="1000" spc="215">
                <a:solidFill>
                  <a:srgbClr val="616161"/>
                </a:solidFill>
                <a:latin typeface="宋体"/>
                <a:cs typeface="宋体"/>
              </a:rPr>
              <a:t>，精准进行营</a:t>
            </a:r>
            <a:r>
              <a:rPr sz="1000">
                <a:solidFill>
                  <a:srgbClr val="616161"/>
                </a:solidFill>
                <a:latin typeface="宋体"/>
                <a:cs typeface="宋体"/>
              </a:rPr>
              <a:t>销</a:t>
            </a:r>
            <a:r>
              <a:rPr sz="1000" spc="-285">
                <a:solidFill>
                  <a:srgbClr val="616161"/>
                </a:solidFill>
                <a:latin typeface="宋体"/>
                <a:cs typeface="宋体"/>
              </a:rPr>
              <a:t> </a:t>
            </a:r>
            <a:endParaRPr sz="1000">
              <a:latin typeface="宋体"/>
              <a:cs typeface="宋体"/>
            </a:endParaRPr>
          </a:p>
          <a:p>
            <a:pPr marL="140970">
              <a:lnSpc>
                <a:spcPct val="100000"/>
              </a:lnSpc>
              <a:spcBef>
                <a:spcPts val="300"/>
              </a:spcBef>
            </a:pPr>
            <a:r>
              <a:rPr sz="1000">
                <a:solidFill>
                  <a:srgbClr val="616161"/>
                </a:solidFill>
                <a:latin typeface="宋体"/>
                <a:cs typeface="宋体"/>
              </a:rPr>
              <a:t>当前医疗行业营销模式重拉新、私域，但缺少精细化的行为数据，无法有效转化</a:t>
            </a:r>
            <a:endParaRPr sz="1000">
              <a:latin typeface="宋体"/>
              <a:cs typeface="宋体"/>
            </a:endParaRPr>
          </a:p>
        </p:txBody>
      </p:sp>
      <p:sp>
        <p:nvSpPr>
          <p:cNvPr id="12" name="object 12"/>
          <p:cNvSpPr txBox="1"/>
          <p:nvPr/>
        </p:nvSpPr>
        <p:spPr>
          <a:xfrm>
            <a:off x="8449017" y="5063027"/>
            <a:ext cx="121285" cy="243204"/>
          </a:xfrm>
          <a:prstGeom prst="rect">
            <a:avLst/>
          </a:prstGeom>
        </p:spPr>
        <p:txBody>
          <a:bodyPr vert="horz" wrap="square" lIns="0" tIns="73660" rIns="0" bIns="0" rtlCol="0">
            <a:spAutoFit/>
          </a:bodyPr>
          <a:lstStyle/>
          <a:p>
            <a:pPr marL="38100">
              <a:lnSpc>
                <a:spcPct val="100000"/>
              </a:lnSpc>
              <a:spcBef>
                <a:spcPts val="580"/>
              </a:spcBef>
            </a:pPr>
            <a:r>
              <a:rPr sz="600" b="1" spc="-5">
                <a:solidFill>
                  <a:srgbClr val="616161"/>
                </a:solidFill>
                <a:latin typeface="Microsoft JhengHei"/>
                <a:cs typeface="Microsoft JhengHei"/>
              </a:rPr>
              <a:t>2</a:t>
            </a:r>
            <a:endParaRPr sz="600">
              <a:latin typeface="Microsoft JhengHei"/>
              <a:cs typeface="Microsoft JhengHei"/>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107653" y="482772"/>
            <a:ext cx="2066289" cy="132080"/>
          </a:xfrm>
          <a:prstGeom prst="rect">
            <a:avLst/>
          </a:prstGeom>
        </p:spPr>
        <p:txBody>
          <a:bodyPr vert="horz" wrap="square" lIns="0" tIns="12700" rIns="0" bIns="0" rtlCol="0">
            <a:spAutoFit/>
          </a:bodyPr>
          <a:lstStyle/>
          <a:p>
            <a:pPr marL="12700">
              <a:lnSpc>
                <a:spcPct val="100000"/>
              </a:lnSpc>
              <a:spcBef>
                <a:spcPts val="100"/>
              </a:spcBef>
            </a:pPr>
            <a:r>
              <a:rPr sz="700" spc="45">
                <a:solidFill>
                  <a:srgbClr val="FF724F"/>
                </a:solidFill>
                <a:latin typeface="宋体"/>
                <a:cs typeface="宋体"/>
              </a:rPr>
              <a:t>医疗企业营销转型</a:t>
            </a:r>
            <a:r>
              <a:rPr sz="700" spc="25">
                <a:solidFill>
                  <a:srgbClr val="FF724F"/>
                </a:solidFill>
                <a:latin typeface="宋体"/>
                <a:cs typeface="宋体"/>
              </a:rPr>
              <a:t>，SCRM</a:t>
            </a:r>
            <a:r>
              <a:rPr sz="700" spc="-204">
                <a:solidFill>
                  <a:srgbClr val="FF724F"/>
                </a:solidFill>
                <a:latin typeface="宋体"/>
                <a:cs typeface="宋体"/>
              </a:rPr>
              <a:t> </a:t>
            </a:r>
            <a:r>
              <a:rPr sz="700" spc="45">
                <a:solidFill>
                  <a:srgbClr val="FF724F"/>
                </a:solidFill>
                <a:latin typeface="宋体"/>
                <a:cs typeface="宋体"/>
              </a:rPr>
              <a:t>+</a:t>
            </a:r>
            <a:r>
              <a:rPr sz="700" spc="-204">
                <a:solidFill>
                  <a:srgbClr val="FF724F"/>
                </a:solidFill>
                <a:latin typeface="宋体"/>
                <a:cs typeface="宋体"/>
              </a:rPr>
              <a:t> </a:t>
            </a:r>
            <a:r>
              <a:rPr sz="700" spc="120">
                <a:solidFill>
                  <a:srgbClr val="FF724F"/>
                </a:solidFill>
                <a:latin typeface="宋体"/>
                <a:cs typeface="宋体"/>
              </a:rPr>
              <a:t>HCP</a:t>
            </a:r>
            <a:r>
              <a:rPr sz="700" spc="-200">
                <a:solidFill>
                  <a:srgbClr val="FF724F"/>
                </a:solidFill>
                <a:latin typeface="宋体"/>
                <a:cs typeface="宋体"/>
              </a:rPr>
              <a:t> </a:t>
            </a:r>
            <a:r>
              <a:rPr sz="700" spc="45">
                <a:solidFill>
                  <a:srgbClr val="FF724F"/>
                </a:solidFill>
                <a:latin typeface="宋体"/>
                <a:cs typeface="宋体"/>
              </a:rPr>
              <a:t>360</a:t>
            </a:r>
            <a:r>
              <a:rPr sz="700" spc="-204">
                <a:solidFill>
                  <a:srgbClr val="FF724F"/>
                </a:solidFill>
                <a:latin typeface="宋体"/>
                <a:cs typeface="宋体"/>
              </a:rPr>
              <a:t> </a:t>
            </a:r>
            <a:r>
              <a:rPr sz="700">
                <a:solidFill>
                  <a:srgbClr val="FF724F"/>
                </a:solidFill>
                <a:latin typeface="宋体"/>
                <a:cs typeface="宋体"/>
              </a:rPr>
              <a:t>成为必须选项</a:t>
            </a:r>
            <a:endParaRPr sz="700">
              <a:latin typeface="宋体"/>
              <a:cs typeface="宋体"/>
            </a:endParaRPr>
          </a:p>
        </p:txBody>
      </p:sp>
      <p:sp>
        <p:nvSpPr>
          <p:cNvPr id="3" name="object 3"/>
          <p:cNvSpPr/>
          <p:nvPr/>
        </p:nvSpPr>
        <p:spPr>
          <a:xfrm>
            <a:off x="8215200" y="497119"/>
            <a:ext cx="347760" cy="111134"/>
          </a:xfrm>
          <a:prstGeom prst="rect">
            <a:avLst/>
          </a:prstGeom>
          <a:blipFill>
            <a:blip r:embed="rId2"/>
            <a:stretch>
              <a:fillRect/>
            </a:stretch>
          </a:blipFill>
        </p:spPr>
        <p:txBody>
          <a:bodyPr wrap="square" lIns="0" tIns="0" rIns="0" bIns="0" rtlCol="0"/>
          <a:lstStyle/>
          <a:p/>
        </p:txBody>
      </p:sp>
      <p:sp>
        <p:nvSpPr>
          <p:cNvPr id="4" name="object 4"/>
          <p:cNvSpPr txBox="1"/>
          <p:nvPr/>
        </p:nvSpPr>
        <p:spPr>
          <a:xfrm>
            <a:off x="753899" y="502989"/>
            <a:ext cx="1534160" cy="101600"/>
          </a:xfrm>
          <a:prstGeom prst="rect">
            <a:avLst/>
          </a:prstGeom>
        </p:spPr>
        <p:txBody>
          <a:bodyPr vert="horz" wrap="square" lIns="0" tIns="12700" rIns="0" bIns="0" rtlCol="0">
            <a:spAutoFit/>
          </a:bodyPr>
          <a:lstStyle/>
          <a:p>
            <a:pPr marL="38100">
              <a:lnSpc>
                <a:spcPct val="100000"/>
              </a:lnSpc>
              <a:spcBef>
                <a:spcPts val="100"/>
              </a:spcBef>
            </a:pPr>
            <a:r>
              <a:rPr sz="750" spc="-382" baseline="77777">
                <a:solidFill>
                  <a:srgbClr val="C2C3C4"/>
                </a:solidFill>
                <a:latin typeface="宋体"/>
                <a:cs typeface="宋体"/>
              </a:rPr>
              <a:t>P</a:t>
            </a:r>
            <a:r>
              <a:rPr sz="500" spc="-180">
                <a:solidFill>
                  <a:srgbClr val="C2C3C4"/>
                </a:solidFill>
                <a:latin typeface="宋体"/>
                <a:cs typeface="宋体"/>
              </a:rPr>
              <a:t>医</a:t>
            </a:r>
            <a:r>
              <a:rPr sz="750" spc="-120" baseline="77777">
                <a:solidFill>
                  <a:srgbClr val="C2C3C4"/>
                </a:solidFill>
                <a:latin typeface="宋体"/>
                <a:cs typeface="宋体"/>
              </a:rPr>
              <a:t>a</a:t>
            </a:r>
            <a:r>
              <a:rPr sz="500" spc="-390">
                <a:solidFill>
                  <a:srgbClr val="C2C3C4"/>
                </a:solidFill>
                <a:latin typeface="宋体"/>
                <a:cs typeface="宋体"/>
              </a:rPr>
              <a:t>疗</a:t>
            </a:r>
            <a:r>
              <a:rPr sz="750" spc="-89" baseline="77777">
                <a:solidFill>
                  <a:srgbClr val="C2C3C4"/>
                </a:solidFill>
                <a:latin typeface="宋体"/>
                <a:cs typeface="宋体"/>
              </a:rPr>
              <a:t>rt</a:t>
            </a:r>
            <a:r>
              <a:rPr sz="500" spc="-375">
                <a:solidFill>
                  <a:srgbClr val="C2C3C4"/>
                </a:solidFill>
                <a:latin typeface="宋体"/>
                <a:cs typeface="宋体"/>
              </a:rPr>
              <a:t>企</a:t>
            </a:r>
            <a:r>
              <a:rPr sz="750" spc="-150" baseline="77777">
                <a:solidFill>
                  <a:srgbClr val="C2C3C4"/>
                </a:solidFill>
                <a:latin typeface="宋体"/>
                <a:cs typeface="宋体"/>
              </a:rPr>
              <a:t>I</a:t>
            </a:r>
            <a:r>
              <a:rPr sz="750" spc="-75" baseline="77777">
                <a:solidFill>
                  <a:srgbClr val="C2C3C4"/>
                </a:solidFill>
                <a:latin typeface="宋体"/>
                <a:cs typeface="宋体"/>
              </a:rPr>
              <a:t> </a:t>
            </a:r>
            <a:r>
              <a:rPr sz="500" spc="45">
                <a:solidFill>
                  <a:srgbClr val="C2C3C4"/>
                </a:solidFill>
                <a:latin typeface="宋体"/>
                <a:cs typeface="宋体"/>
              </a:rPr>
              <a:t>业营销转型</a:t>
            </a:r>
            <a:r>
              <a:rPr sz="500" spc="25">
                <a:solidFill>
                  <a:srgbClr val="C2C3C4"/>
                </a:solidFill>
                <a:latin typeface="宋体"/>
                <a:cs typeface="宋体"/>
              </a:rPr>
              <a:t>，SCRM</a:t>
            </a:r>
            <a:r>
              <a:rPr sz="500" spc="-145">
                <a:solidFill>
                  <a:srgbClr val="C2C3C4"/>
                </a:solidFill>
                <a:latin typeface="宋体"/>
                <a:cs typeface="宋体"/>
              </a:rPr>
              <a:t> </a:t>
            </a:r>
            <a:r>
              <a:rPr sz="500" spc="35">
                <a:solidFill>
                  <a:srgbClr val="C2C3C4"/>
                </a:solidFill>
                <a:latin typeface="宋体"/>
                <a:cs typeface="宋体"/>
              </a:rPr>
              <a:t>+</a:t>
            </a:r>
            <a:r>
              <a:rPr sz="500" spc="-145">
                <a:solidFill>
                  <a:srgbClr val="C2C3C4"/>
                </a:solidFill>
                <a:latin typeface="宋体"/>
                <a:cs typeface="宋体"/>
              </a:rPr>
              <a:t> </a:t>
            </a:r>
            <a:r>
              <a:rPr sz="500" spc="85">
                <a:solidFill>
                  <a:srgbClr val="C2C3C4"/>
                </a:solidFill>
                <a:latin typeface="宋体"/>
                <a:cs typeface="宋体"/>
              </a:rPr>
              <a:t>HCP</a:t>
            </a:r>
            <a:r>
              <a:rPr sz="500" spc="-145">
                <a:solidFill>
                  <a:srgbClr val="C2C3C4"/>
                </a:solidFill>
                <a:latin typeface="宋体"/>
                <a:cs typeface="宋体"/>
              </a:rPr>
              <a:t> </a:t>
            </a:r>
            <a:r>
              <a:rPr sz="500" spc="35">
                <a:solidFill>
                  <a:srgbClr val="C2C3C4"/>
                </a:solidFill>
                <a:latin typeface="宋体"/>
                <a:cs typeface="宋体"/>
              </a:rPr>
              <a:t>360</a:t>
            </a:r>
            <a:r>
              <a:rPr sz="500" spc="-145">
                <a:solidFill>
                  <a:srgbClr val="C2C3C4"/>
                </a:solidFill>
                <a:latin typeface="宋体"/>
                <a:cs typeface="宋体"/>
              </a:rPr>
              <a:t> </a:t>
            </a:r>
            <a:r>
              <a:rPr sz="500">
                <a:solidFill>
                  <a:srgbClr val="C2C3C4"/>
                </a:solidFill>
                <a:latin typeface="宋体"/>
                <a:cs typeface="宋体"/>
              </a:rPr>
              <a:t>成为必须选项</a:t>
            </a:r>
            <a:endParaRPr sz="500">
              <a:latin typeface="宋体"/>
              <a:cs typeface="宋体"/>
            </a:endParaRPr>
          </a:p>
        </p:txBody>
      </p:sp>
      <p:sp>
        <p:nvSpPr>
          <p:cNvPr id="5" name="object 5"/>
          <p:cNvSpPr txBox="1"/>
          <p:nvPr/>
        </p:nvSpPr>
        <p:spPr>
          <a:xfrm>
            <a:off x="779299" y="911310"/>
            <a:ext cx="7829550" cy="3575685"/>
          </a:xfrm>
          <a:prstGeom prst="rect">
            <a:avLst/>
          </a:prstGeom>
        </p:spPr>
        <p:txBody>
          <a:bodyPr vert="horz" wrap="square" lIns="0" tIns="12700" rIns="0" bIns="0" rtlCol="0">
            <a:spAutoFit/>
          </a:bodyPr>
          <a:lstStyle/>
          <a:p>
            <a:pPr marL="351155" indent="-163195">
              <a:lnSpc>
                <a:spcPct val="100000"/>
              </a:lnSpc>
              <a:spcBef>
                <a:spcPts val="100"/>
              </a:spcBef>
              <a:buAutoNum type="arabicPeriod"/>
              <a:tabLst>
                <a:tab pos="351790"/>
              </a:tabLst>
            </a:pPr>
            <a:r>
              <a:rPr sz="1100" b="1">
                <a:solidFill>
                  <a:srgbClr val="616161"/>
                </a:solidFill>
                <a:latin typeface="Microsoft JhengHei"/>
                <a:cs typeface="Microsoft JhengHei"/>
              </a:rPr>
              <a:t>行业使用</a:t>
            </a:r>
            <a:r>
              <a:rPr sz="1100" b="1" spc="-35">
                <a:solidFill>
                  <a:srgbClr val="616161"/>
                </a:solidFill>
                <a:latin typeface="Microsoft JhengHei"/>
                <a:cs typeface="Microsoft JhengHei"/>
              </a:rPr>
              <a:t> </a:t>
            </a:r>
            <a:r>
              <a:rPr sz="1100" b="1" spc="-60">
                <a:solidFill>
                  <a:srgbClr val="616161"/>
                </a:solidFill>
                <a:latin typeface="Microsoft JhengHei"/>
                <a:cs typeface="Microsoft JhengHei"/>
              </a:rPr>
              <a:t>SCRM+</a:t>
            </a:r>
            <a:r>
              <a:rPr sz="1100" b="1" spc="-30">
                <a:solidFill>
                  <a:srgbClr val="616161"/>
                </a:solidFill>
                <a:latin typeface="Microsoft JhengHei"/>
                <a:cs typeface="Microsoft JhengHei"/>
              </a:rPr>
              <a:t> </a:t>
            </a:r>
            <a:r>
              <a:rPr sz="1100" b="1" spc="-5">
                <a:solidFill>
                  <a:srgbClr val="616161"/>
                </a:solidFill>
                <a:latin typeface="Microsoft JhengHei"/>
                <a:cs typeface="Microsoft JhengHei"/>
              </a:rPr>
              <a:t>HCP</a:t>
            </a:r>
            <a:r>
              <a:rPr sz="1100" b="1" spc="-30">
                <a:solidFill>
                  <a:srgbClr val="616161"/>
                </a:solidFill>
                <a:latin typeface="Microsoft JhengHei"/>
                <a:cs typeface="Microsoft JhengHei"/>
              </a:rPr>
              <a:t> </a:t>
            </a:r>
            <a:r>
              <a:rPr sz="1100" b="1" spc="-10">
                <a:solidFill>
                  <a:srgbClr val="616161"/>
                </a:solidFill>
                <a:latin typeface="Microsoft JhengHei"/>
                <a:cs typeface="Microsoft JhengHei"/>
              </a:rPr>
              <a:t>360</a:t>
            </a:r>
            <a:r>
              <a:rPr sz="1100" b="1" spc="-30">
                <a:solidFill>
                  <a:srgbClr val="616161"/>
                </a:solidFill>
                <a:latin typeface="Microsoft JhengHei"/>
                <a:cs typeface="Microsoft JhengHei"/>
              </a:rPr>
              <a:t> </a:t>
            </a:r>
            <a:r>
              <a:rPr sz="1100" b="1">
                <a:solidFill>
                  <a:srgbClr val="616161"/>
                </a:solidFill>
                <a:latin typeface="Microsoft JhengHei"/>
                <a:cs typeface="Microsoft JhengHei"/>
              </a:rPr>
              <a:t>成为大势所趋</a:t>
            </a:r>
            <a:endParaRPr sz="1100">
              <a:latin typeface="Microsoft JhengHei"/>
              <a:cs typeface="Microsoft JhengHei"/>
            </a:endParaRPr>
          </a:p>
          <a:p>
            <a:pPr marL="12700" marR="5080">
              <a:lnSpc>
                <a:spcPct val="125000"/>
              </a:lnSpc>
              <a:spcBef>
                <a:spcPts val="750"/>
              </a:spcBef>
            </a:pPr>
            <a:r>
              <a:rPr sz="1000" spc="105">
                <a:solidFill>
                  <a:srgbClr val="616161"/>
                </a:solidFill>
                <a:latin typeface="宋体"/>
                <a:cs typeface="宋体"/>
              </a:rPr>
              <a:t>B2B</a:t>
            </a:r>
            <a:r>
              <a:rPr sz="1000" spc="-280">
                <a:solidFill>
                  <a:srgbClr val="616161"/>
                </a:solidFill>
                <a:latin typeface="宋体"/>
                <a:cs typeface="宋体"/>
              </a:rPr>
              <a:t> </a:t>
            </a:r>
            <a:r>
              <a:rPr sz="1000" spc="5">
                <a:solidFill>
                  <a:srgbClr val="616161"/>
                </a:solidFill>
                <a:latin typeface="宋体"/>
                <a:cs typeface="宋体"/>
              </a:rPr>
              <a:t>行业</a:t>
            </a:r>
            <a:r>
              <a:rPr sz="1000">
                <a:solidFill>
                  <a:srgbClr val="616161"/>
                </a:solidFill>
                <a:latin typeface="宋体"/>
                <a:cs typeface="宋体"/>
              </a:rPr>
              <a:t>的</a:t>
            </a:r>
            <a:r>
              <a:rPr sz="1000" spc="-275">
                <a:solidFill>
                  <a:srgbClr val="616161"/>
                </a:solidFill>
                <a:latin typeface="宋体"/>
                <a:cs typeface="宋体"/>
              </a:rPr>
              <a:t> </a:t>
            </a:r>
            <a:r>
              <a:rPr sz="1000" spc="150">
                <a:solidFill>
                  <a:srgbClr val="616161"/>
                </a:solidFill>
                <a:latin typeface="宋体"/>
                <a:cs typeface="宋体"/>
              </a:rPr>
              <a:t>SCRM</a:t>
            </a:r>
            <a:r>
              <a:rPr sz="1000" spc="-275">
                <a:solidFill>
                  <a:srgbClr val="616161"/>
                </a:solidFill>
                <a:latin typeface="宋体"/>
                <a:cs typeface="宋体"/>
              </a:rPr>
              <a:t> </a:t>
            </a:r>
            <a:r>
              <a:rPr sz="1000" spc="5">
                <a:solidFill>
                  <a:srgbClr val="616161"/>
                </a:solidFill>
                <a:latin typeface="宋体"/>
                <a:cs typeface="宋体"/>
              </a:rPr>
              <a:t>进程早已在进行中</a:t>
            </a:r>
            <a:r>
              <a:rPr sz="1000" spc="-125">
                <a:solidFill>
                  <a:srgbClr val="616161"/>
                </a:solidFill>
                <a:latin typeface="宋体"/>
                <a:cs typeface="宋体"/>
              </a:rPr>
              <a:t>。</a:t>
            </a:r>
            <a:r>
              <a:rPr sz="1000" spc="5">
                <a:solidFill>
                  <a:srgbClr val="616161"/>
                </a:solidFill>
                <a:latin typeface="宋体"/>
                <a:cs typeface="宋体"/>
              </a:rPr>
              <a:t>无论</a:t>
            </a:r>
            <a:r>
              <a:rPr sz="1000">
                <a:solidFill>
                  <a:srgbClr val="616161"/>
                </a:solidFill>
                <a:latin typeface="宋体"/>
                <a:cs typeface="宋体"/>
              </a:rPr>
              <a:t>是</a:t>
            </a:r>
            <a:r>
              <a:rPr sz="1000" spc="-275">
                <a:solidFill>
                  <a:srgbClr val="616161"/>
                </a:solidFill>
                <a:latin typeface="宋体"/>
                <a:cs typeface="宋体"/>
              </a:rPr>
              <a:t> </a:t>
            </a:r>
            <a:r>
              <a:rPr sz="1000" spc="105">
                <a:solidFill>
                  <a:srgbClr val="616161"/>
                </a:solidFill>
                <a:latin typeface="宋体"/>
                <a:cs typeface="宋体"/>
              </a:rPr>
              <a:t>B2B</a:t>
            </a:r>
            <a:r>
              <a:rPr sz="1000" spc="-275">
                <a:solidFill>
                  <a:srgbClr val="616161"/>
                </a:solidFill>
                <a:latin typeface="宋体"/>
                <a:cs typeface="宋体"/>
              </a:rPr>
              <a:t> </a:t>
            </a:r>
            <a:r>
              <a:rPr sz="1000" spc="5">
                <a:solidFill>
                  <a:srgbClr val="616161"/>
                </a:solidFill>
                <a:latin typeface="宋体"/>
                <a:cs typeface="宋体"/>
              </a:rPr>
              <a:t>科技行业</a:t>
            </a:r>
            <a:r>
              <a:rPr sz="1000" spc="-125">
                <a:solidFill>
                  <a:srgbClr val="616161"/>
                </a:solidFill>
                <a:latin typeface="宋体"/>
                <a:cs typeface="宋体"/>
              </a:rPr>
              <a:t>、</a:t>
            </a:r>
            <a:r>
              <a:rPr sz="1000" spc="5">
                <a:solidFill>
                  <a:srgbClr val="616161"/>
                </a:solidFill>
                <a:latin typeface="宋体"/>
                <a:cs typeface="宋体"/>
              </a:rPr>
              <a:t>还是工业行业</a:t>
            </a:r>
            <a:r>
              <a:rPr sz="1000" spc="-125">
                <a:solidFill>
                  <a:srgbClr val="616161"/>
                </a:solidFill>
                <a:latin typeface="宋体"/>
                <a:cs typeface="宋体"/>
              </a:rPr>
              <a:t>、</a:t>
            </a:r>
            <a:r>
              <a:rPr sz="1000" spc="5">
                <a:solidFill>
                  <a:srgbClr val="616161"/>
                </a:solidFill>
                <a:latin typeface="宋体"/>
                <a:cs typeface="宋体"/>
              </a:rPr>
              <a:t>还</a:t>
            </a:r>
            <a:r>
              <a:rPr sz="1000">
                <a:solidFill>
                  <a:srgbClr val="616161"/>
                </a:solidFill>
                <a:latin typeface="宋体"/>
                <a:cs typeface="宋体"/>
              </a:rPr>
              <a:t>是</a:t>
            </a:r>
            <a:r>
              <a:rPr sz="1000" spc="-275">
                <a:solidFill>
                  <a:srgbClr val="616161"/>
                </a:solidFill>
                <a:latin typeface="宋体"/>
                <a:cs typeface="宋体"/>
              </a:rPr>
              <a:t> </a:t>
            </a:r>
            <a:r>
              <a:rPr sz="1000" spc="100">
                <a:solidFill>
                  <a:srgbClr val="616161"/>
                </a:solidFill>
                <a:latin typeface="宋体"/>
                <a:cs typeface="宋体"/>
              </a:rPr>
              <a:t>B2C</a:t>
            </a:r>
            <a:r>
              <a:rPr sz="1000" spc="-280">
                <a:solidFill>
                  <a:srgbClr val="616161"/>
                </a:solidFill>
                <a:latin typeface="宋体"/>
                <a:cs typeface="宋体"/>
              </a:rPr>
              <a:t> </a:t>
            </a:r>
            <a:r>
              <a:rPr sz="1000" spc="5">
                <a:solidFill>
                  <a:srgbClr val="616161"/>
                </a:solidFill>
                <a:latin typeface="宋体"/>
                <a:cs typeface="宋体"/>
              </a:rPr>
              <a:t>的零售行业</a:t>
            </a:r>
            <a:r>
              <a:rPr sz="1000" spc="-125">
                <a:solidFill>
                  <a:srgbClr val="616161"/>
                </a:solidFill>
                <a:latin typeface="宋体"/>
                <a:cs typeface="宋体"/>
              </a:rPr>
              <a:t>，</a:t>
            </a:r>
            <a:r>
              <a:rPr sz="1000" spc="5">
                <a:solidFill>
                  <a:srgbClr val="616161"/>
                </a:solidFill>
                <a:latin typeface="宋体"/>
                <a:cs typeface="宋体"/>
              </a:rPr>
              <a:t>都早早开启了以营销促进增长的路径，  构建了线上流畅客户旅程与完整、闭环的获客模式。根据德勤的《</a:t>
            </a:r>
            <a:r>
              <a:rPr sz="1000" spc="35">
                <a:solidFill>
                  <a:srgbClr val="616161"/>
                </a:solidFill>
                <a:latin typeface="宋体"/>
                <a:cs typeface="宋体"/>
              </a:rPr>
              <a:t>2021</a:t>
            </a:r>
            <a:r>
              <a:rPr sz="1000" spc="-225">
                <a:solidFill>
                  <a:srgbClr val="616161"/>
                </a:solidFill>
                <a:latin typeface="宋体"/>
                <a:cs typeface="宋体"/>
              </a:rPr>
              <a:t> </a:t>
            </a:r>
            <a:r>
              <a:rPr sz="1000" spc="5">
                <a:solidFill>
                  <a:srgbClr val="616161"/>
                </a:solidFill>
                <a:latin typeface="宋体"/>
                <a:cs typeface="宋体"/>
              </a:rPr>
              <a:t>年全球营销趋势报告》，“营销人员利用相关数字工具并设计企业 路线图以实现敏捷营销的时机已到。随着越来越多的企</a:t>
            </a:r>
            <a:r>
              <a:rPr sz="1000">
                <a:solidFill>
                  <a:srgbClr val="616161"/>
                </a:solidFill>
                <a:latin typeface="宋体"/>
                <a:cs typeface="宋体"/>
              </a:rPr>
              <a:t>业</a:t>
            </a:r>
            <a:r>
              <a:rPr sz="1000" spc="-265">
                <a:solidFill>
                  <a:srgbClr val="616161"/>
                </a:solidFill>
                <a:latin typeface="宋体"/>
                <a:cs typeface="宋体"/>
              </a:rPr>
              <a:t> </a:t>
            </a:r>
            <a:r>
              <a:rPr sz="1000" spc="-185">
                <a:solidFill>
                  <a:srgbClr val="616161"/>
                </a:solidFill>
                <a:latin typeface="宋体"/>
                <a:cs typeface="宋体"/>
              </a:rPr>
              <a:t>(</a:t>
            </a:r>
            <a:r>
              <a:rPr sz="1000" spc="-260">
                <a:solidFill>
                  <a:srgbClr val="616161"/>
                </a:solidFill>
                <a:latin typeface="宋体"/>
                <a:cs typeface="宋体"/>
              </a:rPr>
              <a:t> </a:t>
            </a:r>
            <a:r>
              <a:rPr sz="1000" spc="5">
                <a:solidFill>
                  <a:srgbClr val="616161"/>
                </a:solidFill>
                <a:latin typeface="宋体"/>
                <a:cs typeface="宋体"/>
              </a:rPr>
              <a:t>尤其是在中</a:t>
            </a:r>
            <a:r>
              <a:rPr sz="1000">
                <a:solidFill>
                  <a:srgbClr val="616161"/>
                </a:solidFill>
                <a:latin typeface="宋体"/>
                <a:cs typeface="宋体"/>
              </a:rPr>
              <a:t>国</a:t>
            </a:r>
            <a:r>
              <a:rPr sz="1000" spc="-260">
                <a:solidFill>
                  <a:srgbClr val="616161"/>
                </a:solidFill>
                <a:latin typeface="宋体"/>
                <a:cs typeface="宋体"/>
              </a:rPr>
              <a:t> </a:t>
            </a:r>
            <a:r>
              <a:rPr sz="1000" spc="-185">
                <a:solidFill>
                  <a:srgbClr val="616161"/>
                </a:solidFill>
                <a:latin typeface="宋体"/>
                <a:cs typeface="宋体"/>
              </a:rPr>
              <a:t>)</a:t>
            </a:r>
            <a:r>
              <a:rPr sz="1000" spc="-265">
                <a:solidFill>
                  <a:srgbClr val="616161"/>
                </a:solidFill>
                <a:latin typeface="宋体"/>
                <a:cs typeface="宋体"/>
              </a:rPr>
              <a:t> </a:t>
            </a:r>
            <a:r>
              <a:rPr sz="1000" spc="5">
                <a:solidFill>
                  <a:srgbClr val="616161"/>
                </a:solidFill>
                <a:latin typeface="宋体"/>
                <a:cs typeface="宋体"/>
              </a:rPr>
              <a:t>利用其社交渠道与客户进行更广泛、更活跃的互动，一套全新应 用案例通过社会化客户关系管理涌现。”</a:t>
            </a:r>
            <a:endParaRPr sz="1000">
              <a:latin typeface="宋体"/>
              <a:cs typeface="宋体"/>
            </a:endParaRPr>
          </a:p>
          <a:p>
            <a:pPr marL="12700" marR="68580">
              <a:lnSpc>
                <a:spcPct val="125000"/>
              </a:lnSpc>
              <a:spcBef>
                <a:spcPts val="1500"/>
              </a:spcBef>
            </a:pPr>
            <a:r>
              <a:rPr sz="1000" spc="10">
                <a:solidFill>
                  <a:srgbClr val="616161"/>
                </a:solidFill>
                <a:latin typeface="宋体"/>
                <a:cs typeface="宋体"/>
              </a:rPr>
              <a:t>在中</a:t>
            </a:r>
            <a:r>
              <a:rPr sz="1000">
                <a:solidFill>
                  <a:srgbClr val="616161"/>
                </a:solidFill>
                <a:latin typeface="宋体"/>
                <a:cs typeface="宋体"/>
              </a:rPr>
              <a:t>国</a:t>
            </a:r>
            <a:r>
              <a:rPr sz="1000" spc="-210">
                <a:solidFill>
                  <a:srgbClr val="616161"/>
                </a:solidFill>
                <a:latin typeface="宋体"/>
                <a:cs typeface="宋体"/>
              </a:rPr>
              <a:t> </a:t>
            </a:r>
            <a:r>
              <a:rPr sz="1000" spc="105">
                <a:solidFill>
                  <a:srgbClr val="616161"/>
                </a:solidFill>
                <a:latin typeface="宋体"/>
                <a:cs typeface="宋体"/>
              </a:rPr>
              <a:t>B2B</a:t>
            </a:r>
            <a:r>
              <a:rPr sz="1000" spc="-200">
                <a:solidFill>
                  <a:srgbClr val="616161"/>
                </a:solidFill>
                <a:latin typeface="宋体"/>
                <a:cs typeface="宋体"/>
              </a:rPr>
              <a:t> </a:t>
            </a:r>
            <a:r>
              <a:rPr sz="1000" spc="10">
                <a:solidFill>
                  <a:srgbClr val="616161"/>
                </a:solidFill>
                <a:latin typeface="宋体"/>
                <a:cs typeface="宋体"/>
              </a:rPr>
              <a:t>医疗领域</a:t>
            </a:r>
            <a:r>
              <a:rPr sz="1000" spc="5">
                <a:solidFill>
                  <a:srgbClr val="616161"/>
                </a:solidFill>
                <a:latin typeface="宋体"/>
                <a:cs typeface="宋体"/>
              </a:rPr>
              <a:t>中</a:t>
            </a:r>
            <a:r>
              <a:rPr sz="1000" spc="10">
                <a:solidFill>
                  <a:srgbClr val="616161"/>
                </a:solidFill>
                <a:latin typeface="宋体"/>
                <a:cs typeface="宋体"/>
              </a:rPr>
              <a:t>，西门子医疗已经开启了精准营</a:t>
            </a:r>
            <a:r>
              <a:rPr sz="1000" spc="5">
                <a:solidFill>
                  <a:srgbClr val="616161"/>
                </a:solidFill>
                <a:latin typeface="宋体"/>
                <a:cs typeface="宋体"/>
              </a:rPr>
              <a:t>销</a:t>
            </a:r>
            <a:r>
              <a:rPr sz="1000" spc="10">
                <a:solidFill>
                  <a:srgbClr val="616161"/>
                </a:solidFill>
                <a:latin typeface="宋体"/>
                <a:cs typeface="宋体"/>
              </a:rPr>
              <a:t>，成为行业典</a:t>
            </a:r>
            <a:r>
              <a:rPr sz="1000" spc="5">
                <a:solidFill>
                  <a:srgbClr val="616161"/>
                </a:solidFill>
                <a:latin typeface="宋体"/>
                <a:cs typeface="宋体"/>
              </a:rPr>
              <a:t>范</a:t>
            </a:r>
            <a:r>
              <a:rPr sz="1000" spc="10">
                <a:solidFill>
                  <a:srgbClr val="616161"/>
                </a:solidFill>
                <a:latin typeface="宋体"/>
                <a:cs typeface="宋体"/>
              </a:rPr>
              <a:t>。在海</a:t>
            </a:r>
            <a:r>
              <a:rPr sz="1000">
                <a:solidFill>
                  <a:srgbClr val="616161"/>
                </a:solidFill>
                <a:latin typeface="宋体"/>
                <a:cs typeface="宋体"/>
              </a:rPr>
              <a:t>外</a:t>
            </a:r>
            <a:r>
              <a:rPr sz="1000" spc="10">
                <a:solidFill>
                  <a:srgbClr val="616161"/>
                </a:solidFill>
                <a:latin typeface="宋体"/>
                <a:cs typeface="宋体"/>
              </a:rPr>
              <a:t>，医疗行业也是如</a:t>
            </a:r>
            <a:r>
              <a:rPr sz="1000" spc="5">
                <a:solidFill>
                  <a:srgbClr val="616161"/>
                </a:solidFill>
                <a:latin typeface="宋体"/>
                <a:cs typeface="宋体"/>
              </a:rPr>
              <a:t>此</a:t>
            </a:r>
            <a:r>
              <a:rPr sz="1000" spc="10">
                <a:solidFill>
                  <a:srgbClr val="616161"/>
                </a:solidFill>
                <a:latin typeface="宋体"/>
                <a:cs typeface="宋体"/>
              </a:rPr>
              <a:t>，罗氏诊</a:t>
            </a:r>
            <a:r>
              <a:rPr sz="1000" spc="5">
                <a:solidFill>
                  <a:srgbClr val="616161"/>
                </a:solidFill>
                <a:latin typeface="宋体"/>
                <a:cs typeface="宋体"/>
              </a:rPr>
              <a:t>断、</a:t>
            </a:r>
            <a:r>
              <a:rPr sz="1000" spc="125">
                <a:solidFill>
                  <a:srgbClr val="616161"/>
                </a:solidFill>
                <a:latin typeface="宋体"/>
                <a:cs typeface="宋体"/>
              </a:rPr>
              <a:t>GE</a:t>
            </a:r>
            <a:r>
              <a:rPr sz="1000" spc="-204">
                <a:solidFill>
                  <a:srgbClr val="616161"/>
                </a:solidFill>
                <a:latin typeface="宋体"/>
                <a:cs typeface="宋体"/>
              </a:rPr>
              <a:t> </a:t>
            </a:r>
            <a:r>
              <a:rPr sz="1000" spc="-5">
                <a:solidFill>
                  <a:srgbClr val="616161"/>
                </a:solidFill>
                <a:latin typeface="宋体"/>
                <a:cs typeface="宋体"/>
              </a:rPr>
              <a:t>Healthcare</a:t>
            </a:r>
            <a:r>
              <a:rPr sz="1000" spc="-204">
                <a:solidFill>
                  <a:srgbClr val="616161"/>
                </a:solidFill>
                <a:latin typeface="宋体"/>
                <a:cs typeface="宋体"/>
              </a:rPr>
              <a:t> </a:t>
            </a:r>
            <a:r>
              <a:rPr sz="1000" spc="10">
                <a:solidFill>
                  <a:srgbClr val="616161"/>
                </a:solidFill>
                <a:latin typeface="宋体"/>
                <a:cs typeface="宋体"/>
              </a:rPr>
              <a:t>等企 </a:t>
            </a:r>
            <a:r>
              <a:rPr sz="1000" spc="5">
                <a:solidFill>
                  <a:srgbClr val="616161"/>
                </a:solidFill>
                <a:latin typeface="宋体"/>
                <a:cs typeface="宋体"/>
              </a:rPr>
              <a:t>业也早已开</a:t>
            </a:r>
            <a:r>
              <a:rPr sz="1000">
                <a:solidFill>
                  <a:srgbClr val="616161"/>
                </a:solidFill>
                <a:latin typeface="宋体"/>
                <a:cs typeface="宋体"/>
              </a:rPr>
              <a:t>启</a:t>
            </a:r>
            <a:r>
              <a:rPr sz="1000" spc="-275">
                <a:solidFill>
                  <a:srgbClr val="616161"/>
                </a:solidFill>
                <a:latin typeface="宋体"/>
                <a:cs typeface="宋体"/>
              </a:rPr>
              <a:t> </a:t>
            </a:r>
            <a:r>
              <a:rPr sz="1000" spc="150">
                <a:solidFill>
                  <a:srgbClr val="616161"/>
                </a:solidFill>
                <a:latin typeface="宋体"/>
                <a:cs typeface="宋体"/>
              </a:rPr>
              <a:t>SCRM</a:t>
            </a:r>
            <a:r>
              <a:rPr sz="1000" spc="-270">
                <a:solidFill>
                  <a:srgbClr val="616161"/>
                </a:solidFill>
                <a:latin typeface="宋体"/>
                <a:cs typeface="宋体"/>
              </a:rPr>
              <a:t> </a:t>
            </a:r>
            <a:r>
              <a:rPr sz="1000" spc="5">
                <a:solidFill>
                  <a:srgbClr val="616161"/>
                </a:solidFill>
                <a:latin typeface="宋体"/>
                <a:cs typeface="宋体"/>
              </a:rPr>
              <a:t>的进程，并成为海外医疗行业营销的经典案例。</a:t>
            </a:r>
            <a:endParaRPr sz="1000">
              <a:latin typeface="宋体"/>
              <a:cs typeface="宋体"/>
            </a:endParaRPr>
          </a:p>
          <a:p>
            <a:pPr>
              <a:lnSpc>
                <a:spcPct val="100000"/>
              </a:lnSpc>
              <a:spcBef>
                <a:spcPts val="45"/>
              </a:spcBef>
            </a:pPr>
            <a:endParaRPr sz="2100">
              <a:latin typeface="宋体"/>
              <a:cs typeface="宋体"/>
            </a:endParaRPr>
          </a:p>
          <a:p>
            <a:pPr marL="351155" indent="-163195">
              <a:lnSpc>
                <a:spcPct val="100000"/>
              </a:lnSpc>
              <a:buAutoNum type="arabicPeriod" startAt="2"/>
              <a:tabLst>
                <a:tab pos="351790"/>
              </a:tabLst>
            </a:pPr>
            <a:r>
              <a:rPr sz="1100" b="1">
                <a:solidFill>
                  <a:srgbClr val="616161"/>
                </a:solidFill>
                <a:latin typeface="Microsoft JhengHei"/>
                <a:cs typeface="Microsoft JhengHei"/>
              </a:rPr>
              <a:t>数字化进程的深入、政策重构、营销模式升级改变了医疗行业的决策旅程</a:t>
            </a:r>
            <a:endParaRPr sz="1100">
              <a:latin typeface="Microsoft JhengHei"/>
              <a:cs typeface="Microsoft JhengHei"/>
            </a:endParaRPr>
          </a:p>
          <a:p>
            <a:pPr marL="12700">
              <a:lnSpc>
                <a:spcPct val="100000"/>
              </a:lnSpc>
              <a:spcBef>
                <a:spcPts val="1125"/>
              </a:spcBef>
            </a:pPr>
            <a:r>
              <a:rPr sz="1000" spc="-80">
                <a:solidFill>
                  <a:srgbClr val="FF724F"/>
                </a:solidFill>
                <a:latin typeface="宋体"/>
                <a:cs typeface="宋体"/>
              </a:rPr>
              <a:t>a.</a:t>
            </a:r>
            <a:r>
              <a:rPr sz="1000" spc="-275">
                <a:solidFill>
                  <a:srgbClr val="FF724F"/>
                </a:solidFill>
                <a:latin typeface="宋体"/>
                <a:cs typeface="宋体"/>
              </a:rPr>
              <a:t> </a:t>
            </a:r>
            <a:r>
              <a:rPr sz="1000" spc="5">
                <a:solidFill>
                  <a:srgbClr val="FF724F"/>
                </a:solidFill>
                <a:latin typeface="宋体"/>
                <a:cs typeface="宋体"/>
              </a:rPr>
              <a:t>疫情促使数字化医疗进程加快</a:t>
            </a:r>
            <a:endParaRPr sz="1000">
              <a:latin typeface="宋体"/>
              <a:cs typeface="宋体"/>
            </a:endParaRPr>
          </a:p>
          <a:p>
            <a:pPr marL="12700" marR="66040">
              <a:lnSpc>
                <a:spcPct val="125000"/>
              </a:lnSpc>
            </a:pPr>
            <a:r>
              <a:rPr sz="1000" spc="10">
                <a:solidFill>
                  <a:srgbClr val="616161"/>
                </a:solidFill>
                <a:latin typeface="宋体"/>
                <a:cs typeface="宋体"/>
              </a:rPr>
              <a:t>疫情期</a:t>
            </a:r>
            <a:r>
              <a:rPr sz="1000" spc="5">
                <a:solidFill>
                  <a:srgbClr val="616161"/>
                </a:solidFill>
                <a:latin typeface="宋体"/>
                <a:cs typeface="宋体"/>
              </a:rPr>
              <a:t>间</a:t>
            </a:r>
            <a:r>
              <a:rPr sz="1000" spc="10">
                <a:solidFill>
                  <a:srgbClr val="616161"/>
                </a:solidFill>
                <a:latin typeface="宋体"/>
                <a:cs typeface="宋体"/>
              </a:rPr>
              <a:t>，国内数字化医疗产业进入快速发展</a:t>
            </a:r>
            <a:r>
              <a:rPr sz="1000" spc="5">
                <a:solidFill>
                  <a:srgbClr val="616161"/>
                </a:solidFill>
                <a:latin typeface="宋体"/>
                <a:cs typeface="宋体"/>
              </a:rPr>
              <a:t>期</a:t>
            </a:r>
            <a:r>
              <a:rPr sz="1000" spc="10">
                <a:solidFill>
                  <a:srgbClr val="616161"/>
                </a:solidFill>
                <a:latin typeface="宋体"/>
                <a:cs typeface="宋体"/>
              </a:rPr>
              <a:t>，基于互联网的医疗平台已经覆盖大部分城市及乡镇医</a:t>
            </a:r>
            <a:r>
              <a:rPr sz="1000" spc="5">
                <a:solidFill>
                  <a:srgbClr val="616161"/>
                </a:solidFill>
                <a:latin typeface="宋体"/>
                <a:cs typeface="宋体"/>
              </a:rPr>
              <a:t>院</a:t>
            </a:r>
            <a:r>
              <a:rPr sz="1000" spc="10">
                <a:solidFill>
                  <a:srgbClr val="616161"/>
                </a:solidFill>
                <a:latin typeface="宋体"/>
                <a:cs typeface="宋体"/>
              </a:rPr>
              <a:t>。据相关资料显</a:t>
            </a:r>
            <a:r>
              <a:rPr sz="1000" spc="5">
                <a:solidFill>
                  <a:srgbClr val="616161"/>
                </a:solidFill>
                <a:latin typeface="宋体"/>
                <a:cs typeface="宋体"/>
              </a:rPr>
              <a:t>示</a:t>
            </a:r>
            <a:r>
              <a:rPr sz="1000" spc="30">
                <a:solidFill>
                  <a:srgbClr val="616161"/>
                </a:solidFill>
                <a:latin typeface="宋体"/>
                <a:cs typeface="宋体"/>
              </a:rPr>
              <a:t>，2022</a:t>
            </a:r>
            <a:r>
              <a:rPr sz="1000" spc="-330">
                <a:solidFill>
                  <a:srgbClr val="616161"/>
                </a:solidFill>
                <a:latin typeface="宋体"/>
                <a:cs typeface="宋体"/>
              </a:rPr>
              <a:t> </a:t>
            </a:r>
            <a:r>
              <a:rPr sz="1000" spc="10">
                <a:solidFill>
                  <a:srgbClr val="616161"/>
                </a:solidFill>
                <a:latin typeface="宋体"/>
                <a:cs typeface="宋体"/>
              </a:rPr>
              <a:t>年我国 </a:t>
            </a:r>
            <a:r>
              <a:rPr sz="1000" spc="5">
                <a:solidFill>
                  <a:srgbClr val="616161"/>
                </a:solidFill>
                <a:latin typeface="宋体"/>
                <a:cs typeface="宋体"/>
              </a:rPr>
              <a:t>线上医疗平台用户数量</a:t>
            </a:r>
            <a:r>
              <a:rPr sz="1000">
                <a:solidFill>
                  <a:srgbClr val="616161"/>
                </a:solidFill>
                <a:latin typeface="宋体"/>
                <a:cs typeface="宋体"/>
              </a:rPr>
              <a:t>为</a:t>
            </a:r>
            <a:r>
              <a:rPr sz="1000" spc="-275">
                <a:solidFill>
                  <a:srgbClr val="616161"/>
                </a:solidFill>
                <a:latin typeface="宋体"/>
                <a:cs typeface="宋体"/>
              </a:rPr>
              <a:t> </a:t>
            </a:r>
            <a:r>
              <a:rPr sz="1000" spc="-35">
                <a:solidFill>
                  <a:srgbClr val="616161"/>
                </a:solidFill>
                <a:latin typeface="宋体"/>
                <a:cs typeface="宋体"/>
              </a:rPr>
              <a:t>3.63</a:t>
            </a:r>
            <a:r>
              <a:rPr sz="1000" spc="-270">
                <a:solidFill>
                  <a:srgbClr val="616161"/>
                </a:solidFill>
                <a:latin typeface="宋体"/>
                <a:cs typeface="宋体"/>
              </a:rPr>
              <a:t> </a:t>
            </a:r>
            <a:r>
              <a:rPr sz="1000" spc="5">
                <a:solidFill>
                  <a:srgbClr val="616161"/>
                </a:solidFill>
                <a:latin typeface="宋体"/>
                <a:cs typeface="宋体"/>
              </a:rPr>
              <a:t>亿人，</a:t>
            </a:r>
            <a:r>
              <a:rPr sz="1000">
                <a:solidFill>
                  <a:srgbClr val="616161"/>
                </a:solidFill>
                <a:latin typeface="宋体"/>
                <a:cs typeface="宋体"/>
              </a:rPr>
              <a:t>较</a:t>
            </a:r>
            <a:r>
              <a:rPr sz="1000" spc="-270">
                <a:solidFill>
                  <a:srgbClr val="616161"/>
                </a:solidFill>
                <a:latin typeface="宋体"/>
                <a:cs typeface="宋体"/>
              </a:rPr>
              <a:t> </a:t>
            </a:r>
            <a:r>
              <a:rPr sz="1000" spc="35">
                <a:solidFill>
                  <a:srgbClr val="616161"/>
                </a:solidFill>
                <a:latin typeface="宋体"/>
                <a:cs typeface="宋体"/>
              </a:rPr>
              <a:t>2021</a:t>
            </a:r>
            <a:r>
              <a:rPr sz="1000" spc="-270">
                <a:solidFill>
                  <a:srgbClr val="616161"/>
                </a:solidFill>
                <a:latin typeface="宋体"/>
                <a:cs typeface="宋体"/>
              </a:rPr>
              <a:t> </a:t>
            </a:r>
            <a:r>
              <a:rPr sz="1000" spc="5">
                <a:solidFill>
                  <a:srgbClr val="616161"/>
                </a:solidFill>
                <a:latin typeface="宋体"/>
                <a:cs typeface="宋体"/>
              </a:rPr>
              <a:t>年增</a:t>
            </a:r>
            <a:r>
              <a:rPr sz="1000">
                <a:solidFill>
                  <a:srgbClr val="616161"/>
                </a:solidFill>
                <a:latin typeface="宋体"/>
                <a:cs typeface="宋体"/>
              </a:rPr>
              <a:t>长</a:t>
            </a:r>
            <a:r>
              <a:rPr sz="1000" spc="-270">
                <a:solidFill>
                  <a:srgbClr val="616161"/>
                </a:solidFill>
                <a:latin typeface="宋体"/>
                <a:cs typeface="宋体"/>
              </a:rPr>
              <a:t> </a:t>
            </a:r>
            <a:r>
              <a:rPr sz="1000" spc="35">
                <a:solidFill>
                  <a:srgbClr val="616161"/>
                </a:solidFill>
                <a:latin typeface="宋体"/>
                <a:cs typeface="宋体"/>
              </a:rPr>
              <a:t>6466</a:t>
            </a:r>
            <a:r>
              <a:rPr sz="1000" spc="-270">
                <a:solidFill>
                  <a:srgbClr val="616161"/>
                </a:solidFill>
                <a:latin typeface="宋体"/>
                <a:cs typeface="宋体"/>
              </a:rPr>
              <a:t> </a:t>
            </a:r>
            <a:r>
              <a:rPr sz="1000" spc="5">
                <a:solidFill>
                  <a:srgbClr val="616161"/>
                </a:solidFill>
                <a:latin typeface="宋体"/>
                <a:cs typeface="宋体"/>
              </a:rPr>
              <a:t>万人。</a:t>
            </a:r>
            <a:endParaRPr sz="1000">
              <a:latin typeface="宋体"/>
              <a:cs typeface="宋体"/>
            </a:endParaRPr>
          </a:p>
          <a:p>
            <a:pPr marL="12700" marR="5080">
              <a:lnSpc>
                <a:spcPct val="125000"/>
              </a:lnSpc>
              <a:spcBef>
                <a:spcPts val="1500"/>
              </a:spcBef>
            </a:pPr>
            <a:r>
              <a:rPr sz="1000" spc="10">
                <a:solidFill>
                  <a:srgbClr val="616161"/>
                </a:solidFill>
                <a:latin typeface="宋体"/>
                <a:cs typeface="宋体"/>
              </a:rPr>
              <a:t>在医院</a:t>
            </a:r>
            <a:r>
              <a:rPr sz="1000" spc="5">
                <a:solidFill>
                  <a:srgbClr val="616161"/>
                </a:solidFill>
                <a:latin typeface="宋体"/>
                <a:cs typeface="宋体"/>
              </a:rPr>
              <a:t>侧</a:t>
            </a:r>
            <a:r>
              <a:rPr sz="1000" spc="10">
                <a:solidFill>
                  <a:srgbClr val="616161"/>
                </a:solidFill>
                <a:latin typeface="宋体"/>
                <a:cs typeface="宋体"/>
              </a:rPr>
              <a:t>，大数</a:t>
            </a:r>
            <a:r>
              <a:rPr sz="1000">
                <a:solidFill>
                  <a:srgbClr val="616161"/>
                </a:solidFill>
                <a:latin typeface="宋体"/>
                <a:cs typeface="宋体"/>
              </a:rPr>
              <a:t>据</a:t>
            </a:r>
            <a:r>
              <a:rPr sz="1000" spc="5">
                <a:solidFill>
                  <a:srgbClr val="616161"/>
                </a:solidFill>
                <a:latin typeface="宋体"/>
                <a:cs typeface="宋体"/>
              </a:rPr>
              <a:t>、</a:t>
            </a:r>
            <a:r>
              <a:rPr sz="1000" spc="105">
                <a:solidFill>
                  <a:srgbClr val="616161"/>
                </a:solidFill>
                <a:latin typeface="宋体"/>
                <a:cs typeface="宋体"/>
              </a:rPr>
              <a:t>5G</a:t>
            </a:r>
            <a:r>
              <a:rPr sz="1000" spc="10">
                <a:solidFill>
                  <a:srgbClr val="616161"/>
                </a:solidFill>
                <a:latin typeface="宋体"/>
                <a:cs typeface="宋体"/>
              </a:rPr>
              <a:t>、人工智</a:t>
            </a:r>
            <a:r>
              <a:rPr sz="1000" spc="5">
                <a:solidFill>
                  <a:srgbClr val="616161"/>
                </a:solidFill>
                <a:latin typeface="宋体"/>
                <a:cs typeface="宋体"/>
              </a:rPr>
              <a:t>能</a:t>
            </a:r>
            <a:r>
              <a:rPr sz="1000" spc="10">
                <a:solidFill>
                  <a:srgbClr val="616161"/>
                </a:solidFill>
                <a:latin typeface="宋体"/>
                <a:cs typeface="宋体"/>
              </a:rPr>
              <a:t>、云等数字技术也逐渐成为医护人员诊疗的辅助手</a:t>
            </a:r>
            <a:r>
              <a:rPr sz="1000" spc="5">
                <a:solidFill>
                  <a:srgbClr val="616161"/>
                </a:solidFill>
                <a:latin typeface="宋体"/>
                <a:cs typeface="宋体"/>
              </a:rPr>
              <a:t>段</a:t>
            </a:r>
            <a:r>
              <a:rPr sz="1000" spc="10">
                <a:solidFill>
                  <a:srgbClr val="616161"/>
                </a:solidFill>
                <a:latin typeface="宋体"/>
                <a:cs typeface="宋体"/>
              </a:rPr>
              <a:t>，帮助医生进行体检报</a:t>
            </a:r>
            <a:r>
              <a:rPr sz="1000" spc="5">
                <a:solidFill>
                  <a:srgbClr val="616161"/>
                </a:solidFill>
                <a:latin typeface="宋体"/>
                <a:cs typeface="宋体"/>
              </a:rPr>
              <a:t>告</a:t>
            </a:r>
            <a:r>
              <a:rPr sz="1000" spc="10">
                <a:solidFill>
                  <a:srgbClr val="616161"/>
                </a:solidFill>
                <a:latin typeface="宋体"/>
                <a:cs typeface="宋体"/>
              </a:rPr>
              <a:t>、病理报告等统</a:t>
            </a:r>
            <a:r>
              <a:rPr sz="1000" spc="5">
                <a:solidFill>
                  <a:srgbClr val="616161"/>
                </a:solidFill>
                <a:latin typeface="宋体"/>
                <a:cs typeface="宋体"/>
              </a:rPr>
              <a:t>计</a:t>
            </a:r>
            <a:r>
              <a:rPr sz="1000" spc="10">
                <a:solidFill>
                  <a:srgbClr val="616161"/>
                </a:solidFill>
                <a:latin typeface="宋体"/>
                <a:cs typeface="宋体"/>
              </a:rPr>
              <a:t>，甚</a:t>
            </a:r>
            <a:r>
              <a:rPr sz="1000">
                <a:solidFill>
                  <a:srgbClr val="616161"/>
                </a:solidFill>
                <a:latin typeface="宋体"/>
                <a:cs typeface="宋体"/>
              </a:rPr>
              <a:t>至 </a:t>
            </a:r>
            <a:r>
              <a:rPr sz="1000" spc="5">
                <a:solidFill>
                  <a:srgbClr val="616161"/>
                </a:solidFill>
                <a:latin typeface="宋体"/>
                <a:cs typeface="宋体"/>
              </a:rPr>
              <a:t>辅助影像诊</a:t>
            </a:r>
            <a:r>
              <a:rPr sz="1000" spc="-185">
                <a:solidFill>
                  <a:srgbClr val="616161"/>
                </a:solidFill>
                <a:latin typeface="宋体"/>
                <a:cs typeface="宋体"/>
              </a:rPr>
              <a:t>断；</a:t>
            </a:r>
            <a:r>
              <a:rPr sz="1000" spc="5">
                <a:solidFill>
                  <a:srgbClr val="616161"/>
                </a:solidFill>
                <a:latin typeface="宋体"/>
                <a:cs typeface="宋体"/>
              </a:rPr>
              <a:t>在病患侧</a:t>
            </a:r>
            <a:r>
              <a:rPr sz="1000" spc="-370">
                <a:solidFill>
                  <a:srgbClr val="616161"/>
                </a:solidFill>
                <a:latin typeface="宋体"/>
                <a:cs typeface="宋体"/>
              </a:rPr>
              <a:t>，</a:t>
            </a:r>
            <a:r>
              <a:rPr sz="1000" spc="5">
                <a:solidFill>
                  <a:srgbClr val="616161"/>
                </a:solidFill>
                <a:latin typeface="宋体"/>
                <a:cs typeface="宋体"/>
              </a:rPr>
              <a:t>患者能够通过线上问诊</a:t>
            </a:r>
            <a:r>
              <a:rPr sz="1000" spc="-370">
                <a:solidFill>
                  <a:srgbClr val="616161"/>
                </a:solidFill>
                <a:latin typeface="宋体"/>
                <a:cs typeface="宋体"/>
              </a:rPr>
              <a:t>、</a:t>
            </a:r>
            <a:r>
              <a:rPr sz="1000" spc="5">
                <a:solidFill>
                  <a:srgbClr val="616161"/>
                </a:solidFill>
                <a:latin typeface="宋体"/>
                <a:cs typeface="宋体"/>
              </a:rPr>
              <a:t>远程购药咨询等途径接触到更多医疗资源</a:t>
            </a:r>
            <a:r>
              <a:rPr sz="1000" spc="-370">
                <a:solidFill>
                  <a:srgbClr val="616161"/>
                </a:solidFill>
                <a:latin typeface="宋体"/>
                <a:cs typeface="宋体"/>
              </a:rPr>
              <a:t>。</a:t>
            </a:r>
            <a:r>
              <a:rPr sz="1000" spc="5">
                <a:solidFill>
                  <a:srgbClr val="616161"/>
                </a:solidFill>
                <a:latin typeface="宋体"/>
                <a:cs typeface="宋体"/>
              </a:rPr>
              <a:t>可以预测</a:t>
            </a:r>
            <a:r>
              <a:rPr sz="1000" spc="-370">
                <a:solidFill>
                  <a:srgbClr val="616161"/>
                </a:solidFill>
                <a:latin typeface="宋体"/>
                <a:cs typeface="宋体"/>
              </a:rPr>
              <a:t>，</a:t>
            </a:r>
            <a:r>
              <a:rPr sz="1000" spc="5">
                <a:solidFill>
                  <a:srgbClr val="616161"/>
                </a:solidFill>
                <a:latin typeface="宋体"/>
                <a:cs typeface="宋体"/>
              </a:rPr>
              <a:t>医疗服务数字化将在未来持续深入， 进一步提升诊疗效率及医疗资源的可触达性。</a:t>
            </a:r>
            <a:endParaRPr sz="1000">
              <a:latin typeface="宋体"/>
              <a:cs typeface="宋体"/>
            </a:endParaRPr>
          </a:p>
        </p:txBody>
      </p:sp>
      <p:sp>
        <p:nvSpPr>
          <p:cNvPr id="6" name="object 6"/>
          <p:cNvSpPr/>
          <p:nvPr/>
        </p:nvSpPr>
        <p:spPr>
          <a:xfrm>
            <a:off x="791547" y="936010"/>
            <a:ext cx="142646" cy="142646"/>
          </a:xfrm>
          <a:prstGeom prst="rect">
            <a:avLst/>
          </a:prstGeom>
          <a:blipFill>
            <a:blip r:embed="rId3"/>
            <a:stretch>
              <a:fillRect/>
            </a:stretch>
          </a:blipFill>
        </p:spPr>
        <p:txBody>
          <a:bodyPr wrap="square" lIns="0" tIns="0" rIns="0" bIns="0" rtlCol="0"/>
          <a:lstStyle/>
          <a:p/>
        </p:txBody>
      </p:sp>
      <p:sp>
        <p:nvSpPr>
          <p:cNvPr id="7" name="object 7"/>
          <p:cNvSpPr/>
          <p:nvPr/>
        </p:nvSpPr>
        <p:spPr>
          <a:xfrm>
            <a:off x="791547" y="2880003"/>
            <a:ext cx="142646" cy="142646"/>
          </a:xfrm>
          <a:prstGeom prst="rect">
            <a:avLst/>
          </a:prstGeom>
          <a:blipFill>
            <a:blip r:embed="rId3"/>
            <a:stretch>
              <a:fillRect/>
            </a:stretch>
          </a:blipFill>
        </p:spPr>
        <p:txBody>
          <a:bodyPr wrap="square" lIns="0" tIns="0" rIns="0" bIns="0" rtlCol="0"/>
          <a:lstStyle/>
          <a:p/>
        </p:txBody>
      </p:sp>
      <p:sp>
        <p:nvSpPr>
          <p:cNvPr id="8" name="object 8"/>
          <p:cNvSpPr txBox="1"/>
          <p:nvPr/>
        </p:nvSpPr>
        <p:spPr>
          <a:xfrm>
            <a:off x="8449017" y="5063027"/>
            <a:ext cx="121285" cy="243204"/>
          </a:xfrm>
          <a:prstGeom prst="rect">
            <a:avLst/>
          </a:prstGeom>
        </p:spPr>
        <p:txBody>
          <a:bodyPr vert="horz" wrap="square" lIns="0" tIns="73660" rIns="0" bIns="0" rtlCol="0">
            <a:spAutoFit/>
          </a:bodyPr>
          <a:lstStyle/>
          <a:p>
            <a:pPr marL="38100">
              <a:lnSpc>
                <a:spcPct val="100000"/>
              </a:lnSpc>
              <a:spcBef>
                <a:spcPts val="580"/>
              </a:spcBef>
            </a:pPr>
            <a:r>
              <a:rPr sz="600" b="1" spc="-5">
                <a:solidFill>
                  <a:srgbClr val="616161"/>
                </a:solidFill>
                <a:latin typeface="Microsoft JhengHei"/>
                <a:cs typeface="Microsoft JhengHei"/>
              </a:rPr>
              <a:t>3</a:t>
            </a:r>
            <a:endParaRPr sz="600">
              <a:latin typeface="Microsoft JhengHei"/>
              <a:cs typeface="Microsoft JhengHei"/>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107653" y="482772"/>
            <a:ext cx="2066289" cy="132080"/>
          </a:xfrm>
          <a:prstGeom prst="rect">
            <a:avLst/>
          </a:prstGeom>
        </p:spPr>
        <p:txBody>
          <a:bodyPr vert="horz" wrap="square" lIns="0" tIns="12700" rIns="0" bIns="0" rtlCol="0">
            <a:spAutoFit/>
          </a:bodyPr>
          <a:lstStyle/>
          <a:p>
            <a:pPr marL="12700">
              <a:lnSpc>
                <a:spcPct val="100000"/>
              </a:lnSpc>
              <a:spcBef>
                <a:spcPts val="100"/>
              </a:spcBef>
            </a:pPr>
            <a:r>
              <a:rPr sz="700" spc="45">
                <a:solidFill>
                  <a:srgbClr val="FF724F"/>
                </a:solidFill>
                <a:latin typeface="宋体"/>
                <a:cs typeface="宋体"/>
              </a:rPr>
              <a:t>医疗企业营销转型</a:t>
            </a:r>
            <a:r>
              <a:rPr sz="700" spc="25">
                <a:solidFill>
                  <a:srgbClr val="FF724F"/>
                </a:solidFill>
                <a:latin typeface="宋体"/>
                <a:cs typeface="宋体"/>
              </a:rPr>
              <a:t>，SCRM</a:t>
            </a:r>
            <a:r>
              <a:rPr sz="700" spc="-204">
                <a:solidFill>
                  <a:srgbClr val="FF724F"/>
                </a:solidFill>
                <a:latin typeface="宋体"/>
                <a:cs typeface="宋体"/>
              </a:rPr>
              <a:t> </a:t>
            </a:r>
            <a:r>
              <a:rPr sz="700" spc="45">
                <a:solidFill>
                  <a:srgbClr val="FF724F"/>
                </a:solidFill>
                <a:latin typeface="宋体"/>
                <a:cs typeface="宋体"/>
              </a:rPr>
              <a:t>+</a:t>
            </a:r>
            <a:r>
              <a:rPr sz="700" spc="-204">
                <a:solidFill>
                  <a:srgbClr val="FF724F"/>
                </a:solidFill>
                <a:latin typeface="宋体"/>
                <a:cs typeface="宋体"/>
              </a:rPr>
              <a:t> </a:t>
            </a:r>
            <a:r>
              <a:rPr sz="700" spc="120">
                <a:solidFill>
                  <a:srgbClr val="FF724F"/>
                </a:solidFill>
                <a:latin typeface="宋体"/>
                <a:cs typeface="宋体"/>
              </a:rPr>
              <a:t>HCP</a:t>
            </a:r>
            <a:r>
              <a:rPr sz="700" spc="-200">
                <a:solidFill>
                  <a:srgbClr val="FF724F"/>
                </a:solidFill>
                <a:latin typeface="宋体"/>
                <a:cs typeface="宋体"/>
              </a:rPr>
              <a:t> </a:t>
            </a:r>
            <a:r>
              <a:rPr sz="700" spc="45">
                <a:solidFill>
                  <a:srgbClr val="FF724F"/>
                </a:solidFill>
                <a:latin typeface="宋体"/>
                <a:cs typeface="宋体"/>
              </a:rPr>
              <a:t>360</a:t>
            </a:r>
            <a:r>
              <a:rPr sz="700" spc="-204">
                <a:solidFill>
                  <a:srgbClr val="FF724F"/>
                </a:solidFill>
                <a:latin typeface="宋体"/>
                <a:cs typeface="宋体"/>
              </a:rPr>
              <a:t> </a:t>
            </a:r>
            <a:r>
              <a:rPr sz="700">
                <a:solidFill>
                  <a:srgbClr val="FF724F"/>
                </a:solidFill>
                <a:latin typeface="宋体"/>
                <a:cs typeface="宋体"/>
              </a:rPr>
              <a:t>成为必须选项</a:t>
            </a:r>
            <a:endParaRPr sz="700">
              <a:latin typeface="宋体"/>
              <a:cs typeface="宋体"/>
            </a:endParaRPr>
          </a:p>
        </p:txBody>
      </p:sp>
      <p:sp>
        <p:nvSpPr>
          <p:cNvPr id="3" name="object 3"/>
          <p:cNvSpPr/>
          <p:nvPr/>
        </p:nvSpPr>
        <p:spPr>
          <a:xfrm>
            <a:off x="8215200" y="497119"/>
            <a:ext cx="347760" cy="111134"/>
          </a:xfrm>
          <a:prstGeom prst="rect">
            <a:avLst/>
          </a:prstGeom>
          <a:blipFill>
            <a:blip r:embed="rId2"/>
            <a:stretch>
              <a:fillRect/>
            </a:stretch>
          </a:blipFill>
        </p:spPr>
        <p:txBody>
          <a:bodyPr wrap="square" lIns="0" tIns="0" rIns="0" bIns="0" rtlCol="0"/>
          <a:lstStyle/>
          <a:p/>
        </p:txBody>
      </p:sp>
      <p:sp>
        <p:nvSpPr>
          <p:cNvPr id="4" name="object 4"/>
          <p:cNvSpPr txBox="1"/>
          <p:nvPr/>
        </p:nvSpPr>
        <p:spPr>
          <a:xfrm>
            <a:off x="779299" y="728957"/>
            <a:ext cx="7865745" cy="3454400"/>
          </a:xfrm>
          <a:prstGeom prst="rect">
            <a:avLst/>
          </a:prstGeom>
        </p:spPr>
        <p:txBody>
          <a:bodyPr vert="horz" wrap="square" lIns="0" tIns="50800" rIns="0" bIns="0" rtlCol="0">
            <a:spAutoFit/>
          </a:bodyPr>
          <a:lstStyle/>
          <a:p>
            <a:pPr marL="12700">
              <a:lnSpc>
                <a:spcPct val="100000"/>
              </a:lnSpc>
              <a:spcBef>
                <a:spcPts val="400"/>
              </a:spcBef>
            </a:pPr>
            <a:r>
              <a:rPr sz="1000" spc="-50">
                <a:solidFill>
                  <a:srgbClr val="FF724F"/>
                </a:solidFill>
                <a:latin typeface="宋体"/>
                <a:cs typeface="宋体"/>
              </a:rPr>
              <a:t>b.</a:t>
            </a:r>
            <a:r>
              <a:rPr sz="1000" spc="-275">
                <a:solidFill>
                  <a:srgbClr val="FF724F"/>
                </a:solidFill>
                <a:latin typeface="宋体"/>
                <a:cs typeface="宋体"/>
              </a:rPr>
              <a:t> </a:t>
            </a:r>
            <a:r>
              <a:rPr sz="1000" spc="5">
                <a:solidFill>
                  <a:srgbClr val="FF724F"/>
                </a:solidFill>
                <a:latin typeface="宋体"/>
                <a:cs typeface="宋体"/>
              </a:rPr>
              <a:t>政策重构，监管持续发力，下沉市场成为兵家必争之地</a:t>
            </a:r>
            <a:endParaRPr sz="1000">
              <a:latin typeface="宋体"/>
              <a:cs typeface="宋体"/>
            </a:endParaRPr>
          </a:p>
          <a:p>
            <a:pPr marL="12700" marR="5080">
              <a:lnSpc>
                <a:spcPct val="125000"/>
              </a:lnSpc>
            </a:pPr>
            <a:r>
              <a:rPr sz="1000" spc="5">
                <a:solidFill>
                  <a:srgbClr val="616161"/>
                </a:solidFill>
                <a:latin typeface="宋体"/>
                <a:cs typeface="宋体"/>
              </a:rPr>
              <a:t>医疗行业数字化飞速发展</a:t>
            </a:r>
            <a:r>
              <a:rPr sz="1000" spc="-10">
                <a:solidFill>
                  <a:srgbClr val="616161"/>
                </a:solidFill>
                <a:latin typeface="宋体"/>
                <a:cs typeface="宋体"/>
              </a:rPr>
              <a:t>，</a:t>
            </a:r>
            <a:r>
              <a:rPr sz="1000" spc="5">
                <a:solidFill>
                  <a:srgbClr val="616161"/>
                </a:solidFill>
                <a:latin typeface="宋体"/>
                <a:cs typeface="宋体"/>
              </a:rPr>
              <a:t>促使医药行业产业链价值重构</a:t>
            </a:r>
            <a:r>
              <a:rPr sz="1000" spc="-10">
                <a:solidFill>
                  <a:srgbClr val="616161"/>
                </a:solidFill>
                <a:latin typeface="宋体"/>
                <a:cs typeface="宋体"/>
              </a:rPr>
              <a:t>，</a:t>
            </a:r>
            <a:r>
              <a:rPr sz="1000" spc="5">
                <a:solidFill>
                  <a:srgbClr val="616161"/>
                </a:solidFill>
                <a:latin typeface="宋体"/>
                <a:cs typeface="宋体"/>
              </a:rPr>
              <a:t>进一步规范药品的销售模式</a:t>
            </a:r>
            <a:r>
              <a:rPr sz="1000" spc="-10">
                <a:solidFill>
                  <a:srgbClr val="616161"/>
                </a:solidFill>
                <a:latin typeface="宋体"/>
                <a:cs typeface="宋体"/>
              </a:rPr>
              <a:t>，</a:t>
            </a:r>
            <a:r>
              <a:rPr sz="1000" spc="5">
                <a:solidFill>
                  <a:srgbClr val="616161"/>
                </a:solidFill>
                <a:latin typeface="宋体"/>
                <a:cs typeface="宋体"/>
              </a:rPr>
              <a:t>将医疗产业向更加透明</a:t>
            </a:r>
            <a:r>
              <a:rPr sz="1000" spc="-10">
                <a:solidFill>
                  <a:srgbClr val="616161"/>
                </a:solidFill>
                <a:latin typeface="宋体"/>
                <a:cs typeface="宋体"/>
              </a:rPr>
              <a:t>、</a:t>
            </a:r>
            <a:r>
              <a:rPr sz="1000" spc="5">
                <a:solidFill>
                  <a:srgbClr val="616161"/>
                </a:solidFill>
                <a:latin typeface="宋体"/>
                <a:cs typeface="宋体"/>
              </a:rPr>
              <a:t>公开</a:t>
            </a:r>
            <a:r>
              <a:rPr sz="1000" spc="-10">
                <a:solidFill>
                  <a:srgbClr val="616161"/>
                </a:solidFill>
                <a:latin typeface="宋体"/>
                <a:cs typeface="宋体"/>
              </a:rPr>
              <a:t>、</a:t>
            </a:r>
            <a:r>
              <a:rPr sz="1000" spc="5">
                <a:solidFill>
                  <a:srgbClr val="616161"/>
                </a:solidFill>
                <a:latin typeface="宋体"/>
                <a:cs typeface="宋体"/>
              </a:rPr>
              <a:t>标准的方向重</a:t>
            </a:r>
            <a:r>
              <a:rPr sz="1000" spc="-5">
                <a:solidFill>
                  <a:srgbClr val="616161"/>
                </a:solidFill>
                <a:latin typeface="宋体"/>
                <a:cs typeface="宋体"/>
              </a:rPr>
              <a:t>构</a:t>
            </a:r>
            <a:r>
              <a:rPr sz="1000">
                <a:solidFill>
                  <a:srgbClr val="616161"/>
                </a:solidFill>
                <a:latin typeface="宋体"/>
                <a:cs typeface="宋体"/>
              </a:rPr>
              <a:t>：  </a:t>
            </a:r>
            <a:r>
              <a:rPr sz="1000" spc="5">
                <a:solidFill>
                  <a:srgbClr val="616161"/>
                </a:solidFill>
                <a:latin typeface="宋体"/>
                <a:cs typeface="宋体"/>
              </a:rPr>
              <a:t>为规范医药代表学术推广行为</a:t>
            </a:r>
            <a:r>
              <a:rPr sz="1000" spc="-385">
                <a:solidFill>
                  <a:srgbClr val="616161"/>
                </a:solidFill>
                <a:latin typeface="宋体"/>
                <a:cs typeface="宋体"/>
              </a:rPr>
              <a:t>，</a:t>
            </a:r>
            <a:r>
              <a:rPr sz="1000" spc="5">
                <a:solidFill>
                  <a:srgbClr val="616161"/>
                </a:solidFill>
                <a:latin typeface="宋体"/>
                <a:cs typeface="宋体"/>
              </a:rPr>
              <a:t>促进医药产业健康有序发展</a:t>
            </a:r>
            <a:r>
              <a:rPr sz="1000" spc="-385">
                <a:solidFill>
                  <a:srgbClr val="616161"/>
                </a:solidFill>
                <a:latin typeface="宋体"/>
                <a:cs typeface="宋体"/>
              </a:rPr>
              <a:t>，</a:t>
            </a:r>
            <a:r>
              <a:rPr sz="1000" spc="5">
                <a:solidFill>
                  <a:srgbClr val="616161"/>
                </a:solidFill>
                <a:latin typeface="宋体"/>
                <a:cs typeface="宋体"/>
              </a:rPr>
              <a:t>国家近年来出台了一系列包</a:t>
            </a:r>
            <a:r>
              <a:rPr sz="1000" spc="-385">
                <a:solidFill>
                  <a:srgbClr val="616161"/>
                </a:solidFill>
                <a:latin typeface="宋体"/>
                <a:cs typeface="宋体"/>
              </a:rPr>
              <a:t>括</a:t>
            </a:r>
            <a:r>
              <a:rPr sz="1000" spc="-55">
                <a:solidFill>
                  <a:srgbClr val="616161"/>
                </a:solidFill>
                <a:latin typeface="宋体"/>
                <a:cs typeface="宋体"/>
              </a:rPr>
              <a:t>“4+7”</a:t>
            </a:r>
            <a:r>
              <a:rPr sz="1000" spc="5">
                <a:solidFill>
                  <a:srgbClr val="616161"/>
                </a:solidFill>
                <a:latin typeface="宋体"/>
                <a:cs typeface="宋体"/>
              </a:rPr>
              <a:t>带量采购政策</a:t>
            </a:r>
            <a:r>
              <a:rPr sz="1000" spc="-770">
                <a:solidFill>
                  <a:srgbClr val="616161"/>
                </a:solidFill>
                <a:latin typeface="宋体"/>
                <a:cs typeface="宋体"/>
              </a:rPr>
              <a:t>、</a:t>
            </a:r>
            <a:r>
              <a:rPr sz="1000" spc="5">
                <a:solidFill>
                  <a:srgbClr val="616161"/>
                </a:solidFill>
                <a:latin typeface="宋体"/>
                <a:cs typeface="宋体"/>
              </a:rPr>
              <a:t>《医药代表备案管理办</a:t>
            </a:r>
            <a:r>
              <a:rPr sz="1000" spc="-385">
                <a:solidFill>
                  <a:srgbClr val="616161"/>
                </a:solidFill>
                <a:latin typeface="宋体"/>
                <a:cs typeface="宋体"/>
              </a:rPr>
              <a:t>法</a:t>
            </a:r>
            <a:r>
              <a:rPr sz="1000" spc="5">
                <a:solidFill>
                  <a:srgbClr val="616161"/>
                </a:solidFill>
                <a:latin typeface="宋体"/>
                <a:cs typeface="宋体"/>
              </a:rPr>
              <a:t>（试 行</a:t>
            </a:r>
            <a:r>
              <a:rPr sz="1000" spc="-285">
                <a:solidFill>
                  <a:srgbClr val="616161"/>
                </a:solidFill>
                <a:latin typeface="宋体"/>
                <a:cs typeface="宋体"/>
              </a:rPr>
              <a:t>）》</a:t>
            </a:r>
            <a:r>
              <a:rPr sz="1000" spc="-570">
                <a:solidFill>
                  <a:srgbClr val="616161"/>
                </a:solidFill>
                <a:latin typeface="宋体"/>
                <a:cs typeface="宋体"/>
              </a:rPr>
              <a:t>、</a:t>
            </a:r>
            <a:r>
              <a:rPr sz="1000" spc="5">
                <a:solidFill>
                  <a:srgbClr val="616161"/>
                </a:solidFill>
                <a:latin typeface="宋体"/>
                <a:cs typeface="宋体"/>
              </a:rPr>
              <a:t>《互联网诊疗监管细</a:t>
            </a:r>
            <a:r>
              <a:rPr sz="1000" spc="-285">
                <a:solidFill>
                  <a:srgbClr val="616161"/>
                </a:solidFill>
                <a:latin typeface="宋体"/>
                <a:cs typeface="宋体"/>
              </a:rPr>
              <a:t>则</a:t>
            </a:r>
            <a:r>
              <a:rPr sz="1000" spc="5">
                <a:solidFill>
                  <a:srgbClr val="616161"/>
                </a:solidFill>
                <a:latin typeface="宋体"/>
                <a:cs typeface="宋体"/>
              </a:rPr>
              <a:t>（试行</a:t>
            </a:r>
            <a:r>
              <a:rPr sz="1000" spc="-285">
                <a:solidFill>
                  <a:srgbClr val="616161"/>
                </a:solidFill>
                <a:latin typeface="宋体"/>
                <a:cs typeface="宋体"/>
              </a:rPr>
              <a:t>）》</a:t>
            </a:r>
            <a:r>
              <a:rPr sz="1000" spc="5">
                <a:solidFill>
                  <a:srgbClr val="616161"/>
                </a:solidFill>
                <a:latin typeface="宋体"/>
                <a:cs typeface="宋体"/>
              </a:rPr>
              <a:t>等在内的重要政策</a:t>
            </a:r>
            <a:r>
              <a:rPr sz="1000" spc="-285">
                <a:solidFill>
                  <a:srgbClr val="616161"/>
                </a:solidFill>
                <a:latin typeface="宋体"/>
                <a:cs typeface="宋体"/>
              </a:rPr>
              <a:t>。</a:t>
            </a:r>
            <a:r>
              <a:rPr sz="1000" spc="5">
                <a:solidFill>
                  <a:srgbClr val="616161"/>
                </a:solidFill>
                <a:latin typeface="宋体"/>
                <a:cs typeface="宋体"/>
              </a:rPr>
              <a:t>一系列举措旨在进一步降低处方药价格</a:t>
            </a:r>
            <a:r>
              <a:rPr sz="1000" spc="-285">
                <a:solidFill>
                  <a:srgbClr val="616161"/>
                </a:solidFill>
                <a:latin typeface="宋体"/>
                <a:cs typeface="宋体"/>
              </a:rPr>
              <a:t>，</a:t>
            </a:r>
            <a:r>
              <a:rPr sz="1000" spc="5">
                <a:solidFill>
                  <a:srgbClr val="616161"/>
                </a:solidFill>
                <a:latin typeface="宋体"/>
                <a:cs typeface="宋体"/>
              </a:rPr>
              <a:t>让患者接触到更适合自己的药品的同时， 降低购药负担。</a:t>
            </a:r>
            <a:endParaRPr sz="1000">
              <a:latin typeface="宋体"/>
              <a:cs typeface="宋体"/>
            </a:endParaRPr>
          </a:p>
          <a:p>
            <a:pPr marL="12700" marR="66040" algn="just">
              <a:lnSpc>
                <a:spcPct val="125000"/>
              </a:lnSpc>
              <a:spcBef>
                <a:spcPts val="1500"/>
              </a:spcBef>
            </a:pPr>
            <a:r>
              <a:rPr sz="1000" spc="10">
                <a:solidFill>
                  <a:srgbClr val="616161"/>
                </a:solidFill>
                <a:latin typeface="宋体"/>
                <a:cs typeface="宋体"/>
              </a:rPr>
              <a:t>例</a:t>
            </a:r>
            <a:r>
              <a:rPr sz="1000" spc="5">
                <a:solidFill>
                  <a:srgbClr val="616161"/>
                </a:solidFill>
                <a:latin typeface="宋体"/>
                <a:cs typeface="宋体"/>
              </a:rPr>
              <a:t>如，“</a:t>
            </a:r>
            <a:r>
              <a:rPr sz="1000" spc="40">
                <a:solidFill>
                  <a:srgbClr val="616161"/>
                </a:solidFill>
                <a:latin typeface="宋体"/>
                <a:cs typeface="宋体"/>
              </a:rPr>
              <a:t>4+7</a:t>
            </a:r>
            <a:r>
              <a:rPr sz="1000" spc="10">
                <a:solidFill>
                  <a:srgbClr val="616161"/>
                </a:solidFill>
                <a:latin typeface="宋体"/>
                <a:cs typeface="宋体"/>
              </a:rPr>
              <a:t>”带量采购政策对公立医</a:t>
            </a:r>
            <a:r>
              <a:rPr sz="1000" spc="5">
                <a:solidFill>
                  <a:srgbClr val="616161"/>
                </a:solidFill>
                <a:latin typeface="宋体"/>
                <a:cs typeface="宋体"/>
              </a:rPr>
              <a:t>院</a:t>
            </a:r>
            <a:r>
              <a:rPr sz="1000" spc="10">
                <a:solidFill>
                  <a:srgbClr val="616161"/>
                </a:solidFill>
                <a:latin typeface="宋体"/>
                <a:cs typeface="宋体"/>
              </a:rPr>
              <a:t>、基层医疗机构及零售药店的影响巨</a:t>
            </a:r>
            <a:r>
              <a:rPr sz="1000" spc="5">
                <a:solidFill>
                  <a:srgbClr val="616161"/>
                </a:solidFill>
                <a:latin typeface="宋体"/>
                <a:cs typeface="宋体"/>
              </a:rPr>
              <a:t>大</a:t>
            </a:r>
            <a:r>
              <a:rPr sz="1000" spc="10">
                <a:solidFill>
                  <a:srgbClr val="616161"/>
                </a:solidFill>
                <a:latin typeface="宋体"/>
                <a:cs typeface="宋体"/>
              </a:rPr>
              <a:t>，加强了药品采购全过程综合监</a:t>
            </a:r>
            <a:r>
              <a:rPr sz="1000" spc="5">
                <a:solidFill>
                  <a:srgbClr val="616161"/>
                </a:solidFill>
                <a:latin typeface="宋体"/>
                <a:cs typeface="宋体"/>
              </a:rPr>
              <a:t>管</a:t>
            </a:r>
            <a:r>
              <a:rPr sz="1000" spc="10">
                <a:solidFill>
                  <a:srgbClr val="616161"/>
                </a:solidFill>
                <a:latin typeface="宋体"/>
                <a:cs typeface="宋体"/>
              </a:rPr>
              <a:t>，预防和遏制了药品购销 </a:t>
            </a:r>
            <a:r>
              <a:rPr sz="1000" spc="20">
                <a:solidFill>
                  <a:srgbClr val="616161"/>
                </a:solidFill>
                <a:latin typeface="宋体"/>
                <a:cs typeface="宋体"/>
              </a:rPr>
              <a:t>领域腐败行</a:t>
            </a:r>
            <a:r>
              <a:rPr sz="1000" spc="5">
                <a:solidFill>
                  <a:srgbClr val="616161"/>
                </a:solidFill>
                <a:latin typeface="宋体"/>
                <a:cs typeface="宋体"/>
              </a:rPr>
              <a:t>为</a:t>
            </a:r>
            <a:r>
              <a:rPr sz="1000" spc="20">
                <a:solidFill>
                  <a:srgbClr val="616161"/>
                </a:solidFill>
                <a:latin typeface="宋体"/>
                <a:cs typeface="宋体"/>
              </a:rPr>
              <a:t>，消除商业贿</a:t>
            </a:r>
            <a:r>
              <a:rPr sz="1000" spc="5">
                <a:solidFill>
                  <a:srgbClr val="616161"/>
                </a:solidFill>
                <a:latin typeface="宋体"/>
                <a:cs typeface="宋体"/>
              </a:rPr>
              <a:t>赂</a:t>
            </a:r>
            <a:r>
              <a:rPr sz="1000" spc="20">
                <a:solidFill>
                  <a:srgbClr val="616161"/>
                </a:solidFill>
                <a:latin typeface="宋体"/>
                <a:cs typeface="宋体"/>
              </a:rPr>
              <a:t>。这意味着医药行业的商品流通向更健康和公平的方式转</a:t>
            </a:r>
            <a:r>
              <a:rPr sz="1000" spc="5">
                <a:solidFill>
                  <a:srgbClr val="616161"/>
                </a:solidFill>
                <a:latin typeface="宋体"/>
                <a:cs typeface="宋体"/>
              </a:rPr>
              <a:t>变</a:t>
            </a:r>
            <a:r>
              <a:rPr sz="1000" spc="20">
                <a:solidFill>
                  <a:srgbClr val="616161"/>
                </a:solidFill>
                <a:latin typeface="宋体"/>
                <a:cs typeface="宋体"/>
              </a:rPr>
              <a:t>，同时也更加强调了医药企业转型的必要</a:t>
            </a:r>
            <a:r>
              <a:rPr sz="1000" spc="5">
                <a:solidFill>
                  <a:srgbClr val="616161"/>
                </a:solidFill>
                <a:latin typeface="宋体"/>
                <a:cs typeface="宋体"/>
              </a:rPr>
              <a:t>性</a:t>
            </a:r>
            <a:r>
              <a:rPr sz="1000" spc="20">
                <a:solidFill>
                  <a:srgbClr val="616161"/>
                </a:solidFill>
                <a:latin typeface="宋体"/>
                <a:cs typeface="宋体"/>
              </a:rPr>
              <a:t>。在 </a:t>
            </a:r>
            <a:r>
              <a:rPr sz="1000" spc="5">
                <a:solidFill>
                  <a:srgbClr val="616161"/>
                </a:solidFill>
                <a:latin typeface="宋体"/>
                <a:cs typeface="宋体"/>
              </a:rPr>
              <a:t>具体的企业行为规范方面</a:t>
            </a:r>
            <a:r>
              <a:rPr sz="1000" spc="-20">
                <a:solidFill>
                  <a:srgbClr val="616161"/>
                </a:solidFill>
                <a:latin typeface="宋体"/>
                <a:cs typeface="宋体"/>
              </a:rPr>
              <a:t>，</a:t>
            </a:r>
            <a:r>
              <a:rPr sz="1000" spc="5">
                <a:solidFill>
                  <a:srgbClr val="616161"/>
                </a:solidFill>
                <a:latin typeface="宋体"/>
                <a:cs typeface="宋体"/>
              </a:rPr>
              <a:t>《医药代表备案管理办</a:t>
            </a:r>
            <a:r>
              <a:rPr sz="1000" spc="-10">
                <a:solidFill>
                  <a:srgbClr val="616161"/>
                </a:solidFill>
                <a:latin typeface="宋体"/>
                <a:cs typeface="宋体"/>
              </a:rPr>
              <a:t>法</a:t>
            </a:r>
            <a:r>
              <a:rPr sz="1000" spc="5">
                <a:solidFill>
                  <a:srgbClr val="616161"/>
                </a:solidFill>
                <a:latin typeface="宋体"/>
                <a:cs typeface="宋体"/>
              </a:rPr>
              <a:t>（试行</a:t>
            </a:r>
            <a:r>
              <a:rPr sz="1000" spc="-10">
                <a:solidFill>
                  <a:srgbClr val="616161"/>
                </a:solidFill>
                <a:latin typeface="宋体"/>
                <a:cs typeface="宋体"/>
              </a:rPr>
              <a:t>）》</a:t>
            </a:r>
            <a:r>
              <a:rPr sz="1000" spc="5">
                <a:solidFill>
                  <a:srgbClr val="616161"/>
                </a:solidFill>
                <a:latin typeface="宋体"/>
                <a:cs typeface="宋体"/>
              </a:rPr>
              <a:t>规定了医药代表接触医院和医生的合法途径</a:t>
            </a:r>
            <a:r>
              <a:rPr sz="1000" spc="-10">
                <a:solidFill>
                  <a:srgbClr val="616161"/>
                </a:solidFill>
                <a:latin typeface="宋体"/>
                <a:cs typeface="宋体"/>
              </a:rPr>
              <a:t>，</a:t>
            </a:r>
            <a:r>
              <a:rPr sz="1000" spc="5">
                <a:solidFill>
                  <a:srgbClr val="616161"/>
                </a:solidFill>
                <a:latin typeface="宋体"/>
                <a:cs typeface="宋体"/>
              </a:rPr>
              <a:t>加强了医药代表的进院限制， 迫使药企开拓新的增长模式。</a:t>
            </a:r>
            <a:endParaRPr sz="1000">
              <a:latin typeface="宋体"/>
              <a:cs typeface="宋体"/>
            </a:endParaRPr>
          </a:p>
          <a:p>
            <a:pPr marL="12700" marR="67945" algn="just">
              <a:lnSpc>
                <a:spcPct val="125000"/>
              </a:lnSpc>
              <a:spcBef>
                <a:spcPts val="1500"/>
              </a:spcBef>
            </a:pPr>
            <a:r>
              <a:rPr sz="1000" spc="60">
                <a:solidFill>
                  <a:srgbClr val="616161"/>
                </a:solidFill>
                <a:latin typeface="宋体"/>
                <a:cs typeface="宋体"/>
              </a:rPr>
              <a:t>在这种药品流通秩序重</a:t>
            </a:r>
            <a:r>
              <a:rPr sz="1000" spc="5">
                <a:solidFill>
                  <a:srgbClr val="616161"/>
                </a:solidFill>
                <a:latin typeface="宋体"/>
                <a:cs typeface="宋体"/>
              </a:rPr>
              <a:t>构</a:t>
            </a:r>
            <a:r>
              <a:rPr sz="1000" spc="60">
                <a:solidFill>
                  <a:srgbClr val="616161"/>
                </a:solidFill>
                <a:latin typeface="宋体"/>
                <a:cs typeface="宋体"/>
              </a:rPr>
              <a:t>，药品供应保障体系进一步加强的态势</a:t>
            </a:r>
            <a:r>
              <a:rPr sz="1000" spc="5">
                <a:solidFill>
                  <a:srgbClr val="616161"/>
                </a:solidFill>
                <a:latin typeface="宋体"/>
                <a:cs typeface="宋体"/>
              </a:rPr>
              <a:t>下</a:t>
            </a:r>
            <a:r>
              <a:rPr sz="1000" spc="60">
                <a:solidFill>
                  <a:srgbClr val="616161"/>
                </a:solidFill>
                <a:latin typeface="宋体"/>
                <a:cs typeface="宋体"/>
              </a:rPr>
              <a:t>，药品采购过程中的搜</a:t>
            </a:r>
            <a:r>
              <a:rPr sz="1000" spc="5">
                <a:solidFill>
                  <a:srgbClr val="616161"/>
                </a:solidFill>
                <a:latin typeface="宋体"/>
                <a:cs typeface="宋体"/>
              </a:rPr>
              <a:t>寻</a:t>
            </a:r>
            <a:r>
              <a:rPr sz="1000" spc="60">
                <a:solidFill>
                  <a:srgbClr val="616161"/>
                </a:solidFill>
                <a:latin typeface="宋体"/>
                <a:cs typeface="宋体"/>
              </a:rPr>
              <a:t>、谈判及监督费用大大降</a:t>
            </a:r>
            <a:r>
              <a:rPr sz="1000" spc="5">
                <a:solidFill>
                  <a:srgbClr val="616161"/>
                </a:solidFill>
                <a:latin typeface="宋体"/>
                <a:cs typeface="宋体"/>
              </a:rPr>
              <a:t>低</a:t>
            </a:r>
            <a:r>
              <a:rPr sz="1000" spc="60">
                <a:solidFill>
                  <a:srgbClr val="616161"/>
                </a:solidFill>
                <a:latin typeface="宋体"/>
                <a:cs typeface="宋体"/>
              </a:rPr>
              <a:t>，药品购销</a:t>
            </a:r>
            <a:r>
              <a:rPr sz="1000">
                <a:solidFill>
                  <a:srgbClr val="616161"/>
                </a:solidFill>
                <a:latin typeface="宋体"/>
                <a:cs typeface="宋体"/>
              </a:rPr>
              <a:t>过 </a:t>
            </a:r>
            <a:r>
              <a:rPr sz="1000" spc="60">
                <a:solidFill>
                  <a:srgbClr val="616161"/>
                </a:solidFill>
                <a:latin typeface="宋体"/>
                <a:cs typeface="宋体"/>
              </a:rPr>
              <a:t>程中的灰色空间被进一步压</a:t>
            </a:r>
            <a:r>
              <a:rPr sz="1000" spc="5">
                <a:solidFill>
                  <a:srgbClr val="616161"/>
                </a:solidFill>
                <a:latin typeface="宋体"/>
                <a:cs typeface="宋体"/>
              </a:rPr>
              <a:t>缩</a:t>
            </a:r>
            <a:r>
              <a:rPr sz="1000" spc="60">
                <a:solidFill>
                  <a:srgbClr val="616161"/>
                </a:solidFill>
                <a:latin typeface="宋体"/>
                <a:cs typeface="宋体"/>
              </a:rPr>
              <a:t>，促使药品价格大幅下</a:t>
            </a:r>
            <a:r>
              <a:rPr sz="1000" spc="5">
                <a:solidFill>
                  <a:srgbClr val="616161"/>
                </a:solidFill>
                <a:latin typeface="宋体"/>
                <a:cs typeface="宋体"/>
              </a:rPr>
              <a:t>降</a:t>
            </a:r>
            <a:r>
              <a:rPr sz="1000" spc="60">
                <a:solidFill>
                  <a:srgbClr val="616161"/>
                </a:solidFill>
                <a:latin typeface="宋体"/>
                <a:cs typeface="宋体"/>
              </a:rPr>
              <a:t>。医药企业需要重新思考药品的营销和销售模</a:t>
            </a:r>
            <a:r>
              <a:rPr sz="1000" spc="5">
                <a:solidFill>
                  <a:srgbClr val="616161"/>
                </a:solidFill>
                <a:latin typeface="宋体"/>
                <a:cs typeface="宋体"/>
              </a:rPr>
              <a:t>式</a:t>
            </a:r>
            <a:r>
              <a:rPr sz="1000" spc="60">
                <a:solidFill>
                  <a:srgbClr val="616161"/>
                </a:solidFill>
                <a:latin typeface="宋体"/>
                <a:cs typeface="宋体"/>
              </a:rPr>
              <a:t>，在合法的前提下抢占渠</a:t>
            </a:r>
            <a:r>
              <a:rPr sz="1000" spc="5">
                <a:solidFill>
                  <a:srgbClr val="616161"/>
                </a:solidFill>
                <a:latin typeface="宋体"/>
                <a:cs typeface="宋体"/>
              </a:rPr>
              <a:t>道</a:t>
            </a:r>
            <a:r>
              <a:rPr sz="1000">
                <a:solidFill>
                  <a:srgbClr val="616161"/>
                </a:solidFill>
                <a:latin typeface="宋体"/>
                <a:cs typeface="宋体"/>
              </a:rPr>
              <a:t>。</a:t>
            </a:r>
            <a:endParaRPr sz="1000">
              <a:latin typeface="宋体"/>
              <a:cs typeface="宋体"/>
            </a:endParaRPr>
          </a:p>
          <a:p>
            <a:pPr marL="12700" marR="63500" algn="just">
              <a:lnSpc>
                <a:spcPct val="125000"/>
              </a:lnSpc>
              <a:spcBef>
                <a:spcPts val="1500"/>
              </a:spcBef>
            </a:pPr>
            <a:r>
              <a:rPr sz="1000" spc="20">
                <a:solidFill>
                  <a:srgbClr val="616161"/>
                </a:solidFill>
                <a:latin typeface="宋体"/>
                <a:cs typeface="宋体"/>
              </a:rPr>
              <a:t>医药体制改革的持续深入不仅影响了药品的购销模</a:t>
            </a:r>
            <a:r>
              <a:rPr sz="1000" spc="5">
                <a:solidFill>
                  <a:srgbClr val="616161"/>
                </a:solidFill>
                <a:latin typeface="宋体"/>
                <a:cs typeface="宋体"/>
              </a:rPr>
              <a:t>式</a:t>
            </a:r>
            <a:r>
              <a:rPr sz="1000" spc="20">
                <a:solidFill>
                  <a:srgbClr val="616161"/>
                </a:solidFill>
                <a:latin typeface="宋体"/>
                <a:cs typeface="宋体"/>
              </a:rPr>
              <a:t>，暴露出药企以人力为基础的传统营销模式成本高</a:t>
            </a:r>
            <a:r>
              <a:rPr sz="1000" spc="5">
                <a:solidFill>
                  <a:srgbClr val="616161"/>
                </a:solidFill>
                <a:latin typeface="宋体"/>
                <a:cs typeface="宋体"/>
              </a:rPr>
              <a:t>昂</a:t>
            </a:r>
            <a:r>
              <a:rPr sz="1000" spc="20">
                <a:solidFill>
                  <a:srgbClr val="616161"/>
                </a:solidFill>
                <a:latin typeface="宋体"/>
                <a:cs typeface="宋体"/>
              </a:rPr>
              <a:t>、效率低下等痛</a:t>
            </a:r>
            <a:r>
              <a:rPr sz="1000" spc="5">
                <a:solidFill>
                  <a:srgbClr val="616161"/>
                </a:solidFill>
                <a:latin typeface="宋体"/>
                <a:cs typeface="宋体"/>
              </a:rPr>
              <a:t>点</a:t>
            </a:r>
            <a:r>
              <a:rPr sz="1000" spc="20">
                <a:solidFill>
                  <a:srgbClr val="616161"/>
                </a:solidFill>
                <a:latin typeface="宋体"/>
                <a:cs typeface="宋体"/>
              </a:rPr>
              <a:t>，也明确了医 疗行业寻求进一步发展的方</a:t>
            </a:r>
            <a:r>
              <a:rPr sz="1000" spc="5">
                <a:solidFill>
                  <a:srgbClr val="616161"/>
                </a:solidFill>
                <a:latin typeface="宋体"/>
                <a:cs typeface="宋体"/>
              </a:rPr>
              <a:t>向</a:t>
            </a:r>
            <a:r>
              <a:rPr sz="1000" spc="20">
                <a:solidFill>
                  <a:srgbClr val="616161"/>
                </a:solidFill>
                <a:latin typeface="宋体"/>
                <a:cs typeface="宋体"/>
              </a:rPr>
              <a:t>：基层医疗机</a:t>
            </a:r>
            <a:r>
              <a:rPr sz="1000" spc="5">
                <a:solidFill>
                  <a:srgbClr val="616161"/>
                </a:solidFill>
                <a:latin typeface="宋体"/>
                <a:cs typeface="宋体"/>
              </a:rPr>
              <a:t>构</a:t>
            </a:r>
            <a:r>
              <a:rPr sz="1000" spc="20">
                <a:solidFill>
                  <a:srgbClr val="616161"/>
                </a:solidFill>
                <a:latin typeface="宋体"/>
                <a:cs typeface="宋体"/>
              </a:rPr>
              <a:t>。医保筹资水平提</a:t>
            </a:r>
            <a:r>
              <a:rPr sz="1000" spc="5">
                <a:solidFill>
                  <a:srgbClr val="616161"/>
                </a:solidFill>
                <a:latin typeface="宋体"/>
                <a:cs typeface="宋体"/>
              </a:rPr>
              <a:t>高</a:t>
            </a:r>
            <a:r>
              <a:rPr sz="1000" spc="20">
                <a:solidFill>
                  <a:srgbClr val="616161"/>
                </a:solidFill>
                <a:latin typeface="宋体"/>
                <a:cs typeface="宋体"/>
              </a:rPr>
              <a:t>、覆盖面拓宽让广大乡镇卫生</a:t>
            </a:r>
            <a:r>
              <a:rPr sz="1000" spc="5">
                <a:solidFill>
                  <a:srgbClr val="616161"/>
                </a:solidFill>
                <a:latin typeface="宋体"/>
                <a:cs typeface="宋体"/>
              </a:rPr>
              <a:t>院</a:t>
            </a:r>
            <a:r>
              <a:rPr sz="1000" spc="20">
                <a:solidFill>
                  <a:srgbClr val="616161"/>
                </a:solidFill>
                <a:latin typeface="宋体"/>
                <a:cs typeface="宋体"/>
              </a:rPr>
              <a:t>、城市社区卫生中心等基层医疗的重要 性日益凸</a:t>
            </a:r>
            <a:r>
              <a:rPr sz="1000" spc="5">
                <a:solidFill>
                  <a:srgbClr val="616161"/>
                </a:solidFill>
                <a:latin typeface="宋体"/>
                <a:cs typeface="宋体"/>
              </a:rPr>
              <a:t>显</a:t>
            </a:r>
            <a:r>
              <a:rPr sz="1000" spc="20">
                <a:solidFill>
                  <a:srgbClr val="616161"/>
                </a:solidFill>
                <a:latin typeface="宋体"/>
                <a:cs typeface="宋体"/>
              </a:rPr>
              <a:t>。下沉的医疗市场因此成为医药企业寻求增长的新标</a:t>
            </a:r>
            <a:r>
              <a:rPr sz="1000" spc="5">
                <a:solidFill>
                  <a:srgbClr val="616161"/>
                </a:solidFill>
                <a:latin typeface="宋体"/>
                <a:cs typeface="宋体"/>
              </a:rPr>
              <a:t>地</a:t>
            </a:r>
            <a:r>
              <a:rPr sz="1000" spc="20">
                <a:solidFill>
                  <a:srgbClr val="616161"/>
                </a:solidFill>
                <a:latin typeface="宋体"/>
                <a:cs typeface="宋体"/>
              </a:rPr>
              <a:t>。但基层医疗机构普遍规模</a:t>
            </a:r>
            <a:r>
              <a:rPr sz="1000" spc="5">
                <a:solidFill>
                  <a:srgbClr val="616161"/>
                </a:solidFill>
                <a:latin typeface="宋体"/>
                <a:cs typeface="宋体"/>
              </a:rPr>
              <a:t>小</a:t>
            </a:r>
            <a:r>
              <a:rPr sz="1000" spc="20">
                <a:solidFill>
                  <a:srgbClr val="616161"/>
                </a:solidFill>
                <a:latin typeface="宋体"/>
                <a:cs typeface="宋体"/>
              </a:rPr>
              <a:t>、位置分</a:t>
            </a:r>
            <a:r>
              <a:rPr sz="1000" spc="5">
                <a:solidFill>
                  <a:srgbClr val="616161"/>
                </a:solidFill>
                <a:latin typeface="宋体"/>
                <a:cs typeface="宋体"/>
              </a:rPr>
              <a:t>散</a:t>
            </a:r>
            <a:r>
              <a:rPr sz="1000" spc="20">
                <a:solidFill>
                  <a:srgbClr val="616161"/>
                </a:solidFill>
                <a:latin typeface="宋体"/>
                <a:cs typeface="宋体"/>
              </a:rPr>
              <a:t>，为药品的营销和供应都增加 </a:t>
            </a:r>
            <a:r>
              <a:rPr sz="1000" spc="5">
                <a:solidFill>
                  <a:srgbClr val="616161"/>
                </a:solidFill>
                <a:latin typeface="宋体"/>
                <a:cs typeface="宋体"/>
              </a:rPr>
              <a:t>了不少难度，依靠传统的营销方式无法高效抢夺渠道。</a:t>
            </a:r>
            <a:endParaRPr sz="1000">
              <a:latin typeface="宋体"/>
              <a:cs typeface="宋体"/>
            </a:endParaRPr>
          </a:p>
        </p:txBody>
      </p:sp>
      <p:sp>
        <p:nvSpPr>
          <p:cNvPr id="6" name="object 6"/>
          <p:cNvSpPr txBox="1"/>
          <p:nvPr/>
        </p:nvSpPr>
        <p:spPr>
          <a:xfrm>
            <a:off x="8449017" y="5063027"/>
            <a:ext cx="121285" cy="243204"/>
          </a:xfrm>
          <a:prstGeom prst="rect">
            <a:avLst/>
          </a:prstGeom>
        </p:spPr>
        <p:txBody>
          <a:bodyPr vert="horz" wrap="square" lIns="0" tIns="73660" rIns="0" bIns="0" rtlCol="0">
            <a:spAutoFit/>
          </a:bodyPr>
          <a:lstStyle/>
          <a:p>
            <a:pPr marL="38100">
              <a:lnSpc>
                <a:spcPct val="100000"/>
              </a:lnSpc>
              <a:spcBef>
                <a:spcPts val="580"/>
              </a:spcBef>
            </a:pPr>
            <a:r>
              <a:rPr sz="600" b="1" spc="-5">
                <a:solidFill>
                  <a:srgbClr val="616161"/>
                </a:solidFill>
                <a:latin typeface="Microsoft JhengHei"/>
                <a:cs typeface="Microsoft JhengHei"/>
              </a:rPr>
              <a:t>4</a:t>
            </a:r>
            <a:endParaRPr sz="600">
              <a:latin typeface="Microsoft JhengHei"/>
              <a:cs typeface="Microsoft JhengHei"/>
            </a:endParaRPr>
          </a:p>
        </p:txBody>
      </p:sp>
      <p:sp>
        <p:nvSpPr>
          <p:cNvPr id="5" name="object 5"/>
          <p:cNvSpPr txBox="1"/>
          <p:nvPr/>
        </p:nvSpPr>
        <p:spPr>
          <a:xfrm>
            <a:off x="753899" y="502989"/>
            <a:ext cx="1534160" cy="101600"/>
          </a:xfrm>
          <a:prstGeom prst="rect">
            <a:avLst/>
          </a:prstGeom>
        </p:spPr>
        <p:txBody>
          <a:bodyPr vert="horz" wrap="square" lIns="0" tIns="12700" rIns="0" bIns="0" rtlCol="0">
            <a:spAutoFit/>
          </a:bodyPr>
          <a:lstStyle/>
          <a:p>
            <a:pPr marL="38100">
              <a:lnSpc>
                <a:spcPct val="100000"/>
              </a:lnSpc>
              <a:spcBef>
                <a:spcPts val="100"/>
              </a:spcBef>
            </a:pPr>
            <a:r>
              <a:rPr sz="750" spc="-382" baseline="77777">
                <a:solidFill>
                  <a:srgbClr val="C2C3C4"/>
                </a:solidFill>
                <a:latin typeface="宋体"/>
                <a:cs typeface="宋体"/>
              </a:rPr>
              <a:t>P</a:t>
            </a:r>
            <a:r>
              <a:rPr sz="500" spc="-180">
                <a:solidFill>
                  <a:srgbClr val="C2C3C4"/>
                </a:solidFill>
                <a:latin typeface="宋体"/>
                <a:cs typeface="宋体"/>
              </a:rPr>
              <a:t>医</a:t>
            </a:r>
            <a:r>
              <a:rPr sz="750" spc="-120" baseline="77777">
                <a:solidFill>
                  <a:srgbClr val="C2C3C4"/>
                </a:solidFill>
                <a:latin typeface="宋体"/>
                <a:cs typeface="宋体"/>
              </a:rPr>
              <a:t>a</a:t>
            </a:r>
            <a:r>
              <a:rPr sz="500" spc="-390">
                <a:solidFill>
                  <a:srgbClr val="C2C3C4"/>
                </a:solidFill>
                <a:latin typeface="宋体"/>
                <a:cs typeface="宋体"/>
              </a:rPr>
              <a:t>疗</a:t>
            </a:r>
            <a:r>
              <a:rPr sz="750" spc="-89" baseline="77777">
                <a:solidFill>
                  <a:srgbClr val="C2C3C4"/>
                </a:solidFill>
                <a:latin typeface="宋体"/>
                <a:cs typeface="宋体"/>
              </a:rPr>
              <a:t>rt</a:t>
            </a:r>
            <a:r>
              <a:rPr sz="500" spc="-375">
                <a:solidFill>
                  <a:srgbClr val="C2C3C4"/>
                </a:solidFill>
                <a:latin typeface="宋体"/>
                <a:cs typeface="宋体"/>
              </a:rPr>
              <a:t>企</a:t>
            </a:r>
            <a:r>
              <a:rPr sz="750" spc="-150" baseline="77777">
                <a:solidFill>
                  <a:srgbClr val="C2C3C4"/>
                </a:solidFill>
                <a:latin typeface="宋体"/>
                <a:cs typeface="宋体"/>
              </a:rPr>
              <a:t>I</a:t>
            </a:r>
            <a:r>
              <a:rPr sz="750" spc="-75" baseline="77777">
                <a:solidFill>
                  <a:srgbClr val="C2C3C4"/>
                </a:solidFill>
                <a:latin typeface="宋体"/>
                <a:cs typeface="宋体"/>
              </a:rPr>
              <a:t> </a:t>
            </a:r>
            <a:r>
              <a:rPr sz="500" spc="45">
                <a:solidFill>
                  <a:srgbClr val="C2C3C4"/>
                </a:solidFill>
                <a:latin typeface="宋体"/>
                <a:cs typeface="宋体"/>
              </a:rPr>
              <a:t>业营销转型</a:t>
            </a:r>
            <a:r>
              <a:rPr sz="500" spc="25">
                <a:solidFill>
                  <a:srgbClr val="C2C3C4"/>
                </a:solidFill>
                <a:latin typeface="宋体"/>
                <a:cs typeface="宋体"/>
              </a:rPr>
              <a:t>，SCRM</a:t>
            </a:r>
            <a:r>
              <a:rPr sz="500" spc="-145">
                <a:solidFill>
                  <a:srgbClr val="C2C3C4"/>
                </a:solidFill>
                <a:latin typeface="宋体"/>
                <a:cs typeface="宋体"/>
              </a:rPr>
              <a:t> </a:t>
            </a:r>
            <a:r>
              <a:rPr sz="500" spc="35">
                <a:solidFill>
                  <a:srgbClr val="C2C3C4"/>
                </a:solidFill>
                <a:latin typeface="宋体"/>
                <a:cs typeface="宋体"/>
              </a:rPr>
              <a:t>+</a:t>
            </a:r>
            <a:r>
              <a:rPr sz="500" spc="-145">
                <a:solidFill>
                  <a:srgbClr val="C2C3C4"/>
                </a:solidFill>
                <a:latin typeface="宋体"/>
                <a:cs typeface="宋体"/>
              </a:rPr>
              <a:t> </a:t>
            </a:r>
            <a:r>
              <a:rPr sz="500" spc="85">
                <a:solidFill>
                  <a:srgbClr val="C2C3C4"/>
                </a:solidFill>
                <a:latin typeface="宋体"/>
                <a:cs typeface="宋体"/>
              </a:rPr>
              <a:t>HCP</a:t>
            </a:r>
            <a:r>
              <a:rPr sz="500" spc="-145">
                <a:solidFill>
                  <a:srgbClr val="C2C3C4"/>
                </a:solidFill>
                <a:latin typeface="宋体"/>
                <a:cs typeface="宋体"/>
              </a:rPr>
              <a:t> </a:t>
            </a:r>
            <a:r>
              <a:rPr sz="500" spc="35">
                <a:solidFill>
                  <a:srgbClr val="C2C3C4"/>
                </a:solidFill>
                <a:latin typeface="宋体"/>
                <a:cs typeface="宋体"/>
              </a:rPr>
              <a:t>360</a:t>
            </a:r>
            <a:r>
              <a:rPr sz="500" spc="-145">
                <a:solidFill>
                  <a:srgbClr val="C2C3C4"/>
                </a:solidFill>
                <a:latin typeface="宋体"/>
                <a:cs typeface="宋体"/>
              </a:rPr>
              <a:t> </a:t>
            </a:r>
            <a:r>
              <a:rPr sz="500">
                <a:solidFill>
                  <a:srgbClr val="C2C3C4"/>
                </a:solidFill>
                <a:latin typeface="宋体"/>
                <a:cs typeface="宋体"/>
              </a:rPr>
              <a:t>成为必须选项</a:t>
            </a:r>
            <a:endParaRPr sz="500">
              <a:latin typeface="宋体"/>
              <a:cs typeface="宋体"/>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107653" y="482772"/>
            <a:ext cx="2066289" cy="132080"/>
          </a:xfrm>
          <a:prstGeom prst="rect">
            <a:avLst/>
          </a:prstGeom>
        </p:spPr>
        <p:txBody>
          <a:bodyPr vert="horz" wrap="square" lIns="0" tIns="12700" rIns="0" bIns="0" rtlCol="0">
            <a:spAutoFit/>
          </a:bodyPr>
          <a:lstStyle/>
          <a:p>
            <a:pPr marL="12700">
              <a:lnSpc>
                <a:spcPct val="100000"/>
              </a:lnSpc>
              <a:spcBef>
                <a:spcPts val="100"/>
              </a:spcBef>
            </a:pPr>
            <a:r>
              <a:rPr sz="700" spc="45">
                <a:solidFill>
                  <a:srgbClr val="FF724F"/>
                </a:solidFill>
                <a:latin typeface="宋体"/>
                <a:cs typeface="宋体"/>
              </a:rPr>
              <a:t>医疗企业营销转型</a:t>
            </a:r>
            <a:r>
              <a:rPr sz="700" spc="25">
                <a:solidFill>
                  <a:srgbClr val="FF724F"/>
                </a:solidFill>
                <a:latin typeface="宋体"/>
                <a:cs typeface="宋体"/>
              </a:rPr>
              <a:t>，SCRM</a:t>
            </a:r>
            <a:r>
              <a:rPr sz="700" spc="-204">
                <a:solidFill>
                  <a:srgbClr val="FF724F"/>
                </a:solidFill>
                <a:latin typeface="宋体"/>
                <a:cs typeface="宋体"/>
              </a:rPr>
              <a:t> </a:t>
            </a:r>
            <a:r>
              <a:rPr sz="700" spc="45">
                <a:solidFill>
                  <a:srgbClr val="FF724F"/>
                </a:solidFill>
                <a:latin typeface="宋体"/>
                <a:cs typeface="宋体"/>
              </a:rPr>
              <a:t>+</a:t>
            </a:r>
            <a:r>
              <a:rPr sz="700" spc="-204">
                <a:solidFill>
                  <a:srgbClr val="FF724F"/>
                </a:solidFill>
                <a:latin typeface="宋体"/>
                <a:cs typeface="宋体"/>
              </a:rPr>
              <a:t> </a:t>
            </a:r>
            <a:r>
              <a:rPr sz="700" spc="120">
                <a:solidFill>
                  <a:srgbClr val="FF724F"/>
                </a:solidFill>
                <a:latin typeface="宋体"/>
                <a:cs typeface="宋体"/>
              </a:rPr>
              <a:t>HCP</a:t>
            </a:r>
            <a:r>
              <a:rPr sz="700" spc="-200">
                <a:solidFill>
                  <a:srgbClr val="FF724F"/>
                </a:solidFill>
                <a:latin typeface="宋体"/>
                <a:cs typeface="宋体"/>
              </a:rPr>
              <a:t> </a:t>
            </a:r>
            <a:r>
              <a:rPr sz="700" spc="45">
                <a:solidFill>
                  <a:srgbClr val="FF724F"/>
                </a:solidFill>
                <a:latin typeface="宋体"/>
                <a:cs typeface="宋体"/>
              </a:rPr>
              <a:t>360</a:t>
            </a:r>
            <a:r>
              <a:rPr sz="700" spc="-204">
                <a:solidFill>
                  <a:srgbClr val="FF724F"/>
                </a:solidFill>
                <a:latin typeface="宋体"/>
                <a:cs typeface="宋体"/>
              </a:rPr>
              <a:t> </a:t>
            </a:r>
            <a:r>
              <a:rPr sz="700">
                <a:solidFill>
                  <a:srgbClr val="FF724F"/>
                </a:solidFill>
                <a:latin typeface="宋体"/>
                <a:cs typeface="宋体"/>
              </a:rPr>
              <a:t>成为必须选项</a:t>
            </a:r>
            <a:endParaRPr sz="700">
              <a:latin typeface="宋体"/>
              <a:cs typeface="宋体"/>
            </a:endParaRPr>
          </a:p>
        </p:txBody>
      </p:sp>
      <p:sp>
        <p:nvSpPr>
          <p:cNvPr id="3" name="object 3"/>
          <p:cNvSpPr/>
          <p:nvPr/>
        </p:nvSpPr>
        <p:spPr>
          <a:xfrm>
            <a:off x="8215200" y="497119"/>
            <a:ext cx="347760" cy="111134"/>
          </a:xfrm>
          <a:prstGeom prst="rect">
            <a:avLst/>
          </a:prstGeom>
          <a:blipFill>
            <a:blip r:embed="rId2"/>
            <a:stretch>
              <a:fillRect/>
            </a:stretch>
          </a:blipFill>
        </p:spPr>
        <p:txBody>
          <a:bodyPr wrap="square" lIns="0" tIns="0" rIns="0" bIns="0" rtlCol="0"/>
          <a:lstStyle/>
          <a:p/>
        </p:txBody>
      </p:sp>
      <p:sp>
        <p:nvSpPr>
          <p:cNvPr id="4" name="object 4"/>
          <p:cNvSpPr txBox="1"/>
          <p:nvPr/>
        </p:nvSpPr>
        <p:spPr>
          <a:xfrm>
            <a:off x="779299" y="2669956"/>
            <a:ext cx="7865745" cy="1739900"/>
          </a:xfrm>
          <a:prstGeom prst="rect">
            <a:avLst/>
          </a:prstGeom>
        </p:spPr>
        <p:txBody>
          <a:bodyPr vert="horz" wrap="square" lIns="0" tIns="12700" rIns="0" bIns="0" rtlCol="0">
            <a:spAutoFit/>
          </a:bodyPr>
          <a:lstStyle/>
          <a:p>
            <a:pPr marL="12700" marR="63500">
              <a:lnSpc>
                <a:spcPct val="125000"/>
              </a:lnSpc>
              <a:spcBef>
                <a:spcPts val="100"/>
              </a:spcBef>
            </a:pPr>
            <a:r>
              <a:rPr sz="1000" spc="20">
                <a:solidFill>
                  <a:srgbClr val="616161"/>
                </a:solidFill>
                <a:latin typeface="宋体"/>
                <a:cs typeface="宋体"/>
              </a:rPr>
              <a:t>在这种新形势</a:t>
            </a:r>
            <a:r>
              <a:rPr sz="1000" spc="5">
                <a:solidFill>
                  <a:srgbClr val="616161"/>
                </a:solidFill>
                <a:latin typeface="宋体"/>
                <a:cs typeface="宋体"/>
              </a:rPr>
              <a:t>下</a:t>
            </a:r>
            <a:r>
              <a:rPr sz="1000" spc="20">
                <a:solidFill>
                  <a:srgbClr val="616161"/>
                </a:solidFill>
                <a:latin typeface="宋体"/>
                <a:cs typeface="宋体"/>
              </a:rPr>
              <a:t>，不少医疗企业开始关注线上营</a:t>
            </a:r>
            <a:r>
              <a:rPr sz="1000" spc="5">
                <a:solidFill>
                  <a:srgbClr val="616161"/>
                </a:solidFill>
                <a:latin typeface="宋体"/>
                <a:cs typeface="宋体"/>
              </a:rPr>
              <a:t>销</a:t>
            </a:r>
            <a:r>
              <a:rPr sz="1000" spc="20">
                <a:solidFill>
                  <a:srgbClr val="616161"/>
                </a:solidFill>
                <a:latin typeface="宋体"/>
                <a:cs typeface="宋体"/>
              </a:rPr>
              <a:t>，但自主开发和运营营销平台的成本高</a:t>
            </a:r>
            <a:r>
              <a:rPr sz="1000">
                <a:solidFill>
                  <a:srgbClr val="616161"/>
                </a:solidFill>
                <a:latin typeface="宋体"/>
                <a:cs typeface="宋体"/>
              </a:rPr>
              <a:t>昂</a:t>
            </a:r>
            <a:r>
              <a:rPr sz="1000" spc="20">
                <a:solidFill>
                  <a:srgbClr val="616161"/>
                </a:solidFill>
                <a:latin typeface="宋体"/>
                <a:cs typeface="宋体"/>
              </a:rPr>
              <a:t>，而通过外部平台推广营销又无法获得有用的 </a:t>
            </a:r>
            <a:r>
              <a:rPr sz="1000" spc="5">
                <a:solidFill>
                  <a:srgbClr val="616161"/>
                </a:solidFill>
                <a:latin typeface="宋体"/>
                <a:cs typeface="宋体"/>
              </a:rPr>
              <a:t>数据，因此医疗企业亟需进行数字化营销升级，来匹配更加深入和独立的下沉市场。</a:t>
            </a:r>
            <a:endParaRPr sz="1000">
              <a:latin typeface="宋体"/>
              <a:cs typeface="宋体"/>
            </a:endParaRPr>
          </a:p>
          <a:p>
            <a:pPr marL="12700">
              <a:lnSpc>
                <a:spcPct val="100000"/>
              </a:lnSpc>
              <a:spcBef>
                <a:spcPts val="1800"/>
              </a:spcBef>
            </a:pPr>
            <a:r>
              <a:rPr sz="1000" spc="-105">
                <a:solidFill>
                  <a:srgbClr val="FF724F"/>
                </a:solidFill>
                <a:latin typeface="宋体"/>
                <a:cs typeface="宋体"/>
              </a:rPr>
              <a:t>c.</a:t>
            </a:r>
            <a:r>
              <a:rPr sz="1000" spc="-275">
                <a:solidFill>
                  <a:srgbClr val="FF724F"/>
                </a:solidFill>
                <a:latin typeface="宋体"/>
                <a:cs typeface="宋体"/>
              </a:rPr>
              <a:t> </a:t>
            </a:r>
            <a:r>
              <a:rPr sz="1000" spc="5">
                <a:solidFill>
                  <a:srgbClr val="FF724F"/>
                </a:solidFill>
                <a:latin typeface="宋体"/>
                <a:cs typeface="宋体"/>
              </a:rPr>
              <a:t>数据驱动成为数字化营销的准则和基础</a:t>
            </a:r>
            <a:endParaRPr sz="1000">
              <a:latin typeface="宋体"/>
              <a:cs typeface="宋体"/>
            </a:endParaRPr>
          </a:p>
          <a:p>
            <a:pPr marL="12700" marR="67945">
              <a:lnSpc>
                <a:spcPct val="125000"/>
              </a:lnSpc>
            </a:pPr>
            <a:r>
              <a:rPr sz="1000" spc="20">
                <a:solidFill>
                  <a:srgbClr val="616161"/>
                </a:solidFill>
                <a:latin typeface="宋体"/>
                <a:cs typeface="宋体"/>
              </a:rPr>
              <a:t>数字化水平提升也改变了医生交</a:t>
            </a:r>
            <a:r>
              <a:rPr sz="1000" spc="5">
                <a:solidFill>
                  <a:srgbClr val="616161"/>
                </a:solidFill>
                <a:latin typeface="宋体"/>
                <a:cs typeface="宋体"/>
              </a:rPr>
              <a:t>流</a:t>
            </a:r>
            <a:r>
              <a:rPr sz="1000" spc="20">
                <a:solidFill>
                  <a:srgbClr val="616161"/>
                </a:solidFill>
                <a:latin typeface="宋体"/>
                <a:cs typeface="宋体"/>
              </a:rPr>
              <a:t>、学习的方</a:t>
            </a:r>
            <a:r>
              <a:rPr sz="1000" spc="5">
                <a:solidFill>
                  <a:srgbClr val="616161"/>
                </a:solidFill>
                <a:latin typeface="宋体"/>
                <a:cs typeface="宋体"/>
              </a:rPr>
              <a:t>式</a:t>
            </a:r>
            <a:r>
              <a:rPr sz="1000" spc="20">
                <a:solidFill>
                  <a:srgbClr val="616161"/>
                </a:solidFill>
                <a:latin typeface="宋体"/>
                <a:cs typeface="宋体"/>
              </a:rPr>
              <a:t>：线上学术资源越来越丰</a:t>
            </a:r>
            <a:r>
              <a:rPr sz="1000" spc="5">
                <a:solidFill>
                  <a:srgbClr val="616161"/>
                </a:solidFill>
                <a:latin typeface="宋体"/>
                <a:cs typeface="宋体"/>
              </a:rPr>
              <a:t>富</a:t>
            </a:r>
            <a:r>
              <a:rPr sz="1000" spc="20">
                <a:solidFill>
                  <a:srgbClr val="616161"/>
                </a:solidFill>
                <a:latin typeface="宋体"/>
                <a:cs typeface="宋体"/>
              </a:rPr>
              <a:t>，大量论</a:t>
            </a:r>
            <a:r>
              <a:rPr sz="1000">
                <a:solidFill>
                  <a:srgbClr val="616161"/>
                </a:solidFill>
                <a:latin typeface="宋体"/>
                <a:cs typeface="宋体"/>
              </a:rPr>
              <a:t>文</a:t>
            </a:r>
            <a:r>
              <a:rPr sz="1000" spc="20">
                <a:solidFill>
                  <a:srgbClr val="616161"/>
                </a:solidFill>
                <a:latin typeface="宋体"/>
                <a:cs typeface="宋体"/>
              </a:rPr>
              <a:t>、科研成果和案例都被分享在学术资源</a:t>
            </a:r>
            <a:r>
              <a:rPr sz="1000" spc="5">
                <a:solidFill>
                  <a:srgbClr val="616161"/>
                </a:solidFill>
                <a:latin typeface="宋体"/>
                <a:cs typeface="宋体"/>
              </a:rPr>
              <a:t>库</a:t>
            </a:r>
            <a:r>
              <a:rPr sz="1000" spc="20">
                <a:solidFill>
                  <a:srgbClr val="616161"/>
                </a:solidFill>
                <a:latin typeface="宋体"/>
                <a:cs typeface="宋体"/>
              </a:rPr>
              <a:t>、医院网 </a:t>
            </a:r>
            <a:r>
              <a:rPr sz="1000" spc="5">
                <a:solidFill>
                  <a:srgbClr val="616161"/>
                </a:solidFill>
                <a:latin typeface="宋体"/>
                <a:cs typeface="宋体"/>
              </a:rPr>
              <a:t>站和医学社交媒体上；论坛、线上研讨会等等平台也为医生提供了职场交流和自我提升的手段。</a:t>
            </a:r>
            <a:endParaRPr sz="1000">
              <a:latin typeface="宋体"/>
              <a:cs typeface="宋体"/>
            </a:endParaRPr>
          </a:p>
          <a:p>
            <a:pPr marL="12700" marR="5080">
              <a:lnSpc>
                <a:spcPct val="125000"/>
              </a:lnSpc>
              <a:spcBef>
                <a:spcPts val="1500"/>
              </a:spcBef>
            </a:pPr>
            <a:r>
              <a:rPr sz="1000" spc="5">
                <a:solidFill>
                  <a:srgbClr val="616161"/>
                </a:solidFill>
                <a:latin typeface="宋体"/>
                <a:cs typeface="宋体"/>
              </a:rPr>
              <a:t>多样化的线上交流场景催生了一系列医疗数字化营销机遇</a:t>
            </a:r>
            <a:r>
              <a:rPr sz="1000">
                <a:solidFill>
                  <a:srgbClr val="616161"/>
                </a:solidFill>
                <a:latin typeface="宋体"/>
                <a:cs typeface="宋体"/>
              </a:rPr>
              <a:t>和</a:t>
            </a:r>
            <a:r>
              <a:rPr sz="1000" spc="-295">
                <a:solidFill>
                  <a:srgbClr val="616161"/>
                </a:solidFill>
                <a:latin typeface="宋体"/>
                <a:cs typeface="宋体"/>
              </a:rPr>
              <a:t> </a:t>
            </a:r>
            <a:r>
              <a:rPr sz="1000" spc="65">
                <a:solidFill>
                  <a:srgbClr val="616161"/>
                </a:solidFill>
                <a:latin typeface="宋体"/>
                <a:cs typeface="宋体"/>
              </a:rPr>
              <a:t>SaaS</a:t>
            </a:r>
            <a:r>
              <a:rPr sz="1000" spc="-290">
                <a:solidFill>
                  <a:srgbClr val="616161"/>
                </a:solidFill>
                <a:latin typeface="宋体"/>
                <a:cs typeface="宋体"/>
              </a:rPr>
              <a:t> </a:t>
            </a:r>
            <a:r>
              <a:rPr sz="1000" spc="5">
                <a:solidFill>
                  <a:srgbClr val="616161"/>
                </a:solidFill>
                <a:latin typeface="宋体"/>
                <a:cs typeface="宋体"/>
              </a:rPr>
              <a:t>产品</a:t>
            </a:r>
            <a:r>
              <a:rPr sz="1000" spc="-105">
                <a:solidFill>
                  <a:srgbClr val="616161"/>
                </a:solidFill>
                <a:latin typeface="宋体"/>
                <a:cs typeface="宋体"/>
              </a:rPr>
              <a:t>。</a:t>
            </a:r>
            <a:r>
              <a:rPr sz="1000" spc="5">
                <a:solidFill>
                  <a:srgbClr val="616161"/>
                </a:solidFill>
                <a:latin typeface="宋体"/>
                <a:cs typeface="宋体"/>
              </a:rPr>
              <a:t>例如</a:t>
            </a:r>
            <a:r>
              <a:rPr sz="1000" spc="-330">
                <a:solidFill>
                  <a:srgbClr val="616161"/>
                </a:solidFill>
                <a:latin typeface="宋体"/>
                <a:cs typeface="宋体"/>
              </a:rPr>
              <a:t>，</a:t>
            </a:r>
            <a:r>
              <a:rPr sz="1000" spc="5">
                <a:solidFill>
                  <a:srgbClr val="616161"/>
                </a:solidFill>
                <a:latin typeface="宋体"/>
                <a:cs typeface="宋体"/>
              </a:rPr>
              <a:t>数据前台的销售和市场部触达医生和患</a:t>
            </a:r>
            <a:r>
              <a:rPr sz="1000" spc="-165">
                <a:solidFill>
                  <a:srgbClr val="616161"/>
                </a:solidFill>
                <a:latin typeface="宋体"/>
                <a:cs typeface="宋体"/>
              </a:rPr>
              <a:t>者；</a:t>
            </a:r>
            <a:r>
              <a:rPr sz="1000" spc="5">
                <a:solidFill>
                  <a:srgbClr val="616161"/>
                </a:solidFill>
                <a:latin typeface="宋体"/>
                <a:cs typeface="宋体"/>
              </a:rPr>
              <a:t>中台</a:t>
            </a:r>
            <a:r>
              <a:rPr sz="1000">
                <a:solidFill>
                  <a:srgbClr val="616161"/>
                </a:solidFill>
                <a:latin typeface="宋体"/>
                <a:cs typeface="宋体"/>
              </a:rPr>
              <a:t>的</a:t>
            </a:r>
            <a:r>
              <a:rPr sz="1000" spc="-290">
                <a:solidFill>
                  <a:srgbClr val="616161"/>
                </a:solidFill>
                <a:latin typeface="宋体"/>
                <a:cs typeface="宋体"/>
              </a:rPr>
              <a:t> </a:t>
            </a:r>
            <a:r>
              <a:rPr sz="1000" spc="175">
                <a:solidFill>
                  <a:srgbClr val="616161"/>
                </a:solidFill>
                <a:latin typeface="宋体"/>
                <a:cs typeface="宋体"/>
              </a:rPr>
              <a:t>CRM</a:t>
            </a:r>
            <a:r>
              <a:rPr sz="1000" spc="-290">
                <a:solidFill>
                  <a:srgbClr val="616161"/>
                </a:solidFill>
                <a:latin typeface="宋体"/>
                <a:cs typeface="宋体"/>
              </a:rPr>
              <a:t> </a:t>
            </a:r>
            <a:r>
              <a:rPr sz="1000" spc="5">
                <a:solidFill>
                  <a:srgbClr val="616161"/>
                </a:solidFill>
                <a:latin typeface="宋体"/>
                <a:cs typeface="宋体"/>
              </a:rPr>
              <a:t>系统、 医生管理系统等进行数据记录和管理；后台为基础的底层数据系统，创建数据流等。</a:t>
            </a:r>
            <a:endParaRPr sz="1000">
              <a:latin typeface="宋体"/>
              <a:cs typeface="宋体"/>
            </a:endParaRPr>
          </a:p>
        </p:txBody>
      </p:sp>
      <p:sp>
        <p:nvSpPr>
          <p:cNvPr id="5" name="object 5"/>
          <p:cNvSpPr txBox="1"/>
          <p:nvPr/>
        </p:nvSpPr>
        <p:spPr>
          <a:xfrm>
            <a:off x="753899" y="502989"/>
            <a:ext cx="1534160" cy="101600"/>
          </a:xfrm>
          <a:prstGeom prst="rect">
            <a:avLst/>
          </a:prstGeom>
        </p:spPr>
        <p:txBody>
          <a:bodyPr vert="horz" wrap="square" lIns="0" tIns="12700" rIns="0" bIns="0" rtlCol="0">
            <a:spAutoFit/>
          </a:bodyPr>
          <a:lstStyle/>
          <a:p>
            <a:pPr marL="38100">
              <a:lnSpc>
                <a:spcPct val="100000"/>
              </a:lnSpc>
              <a:spcBef>
                <a:spcPts val="100"/>
              </a:spcBef>
            </a:pPr>
            <a:r>
              <a:rPr sz="750" spc="-382" baseline="77777">
                <a:solidFill>
                  <a:srgbClr val="C2C3C4"/>
                </a:solidFill>
                <a:latin typeface="宋体"/>
                <a:cs typeface="宋体"/>
              </a:rPr>
              <a:t>P</a:t>
            </a:r>
            <a:r>
              <a:rPr sz="500" spc="-180">
                <a:solidFill>
                  <a:srgbClr val="C2C3C4"/>
                </a:solidFill>
                <a:latin typeface="宋体"/>
                <a:cs typeface="宋体"/>
              </a:rPr>
              <a:t>医</a:t>
            </a:r>
            <a:r>
              <a:rPr sz="750" spc="-120" baseline="77777">
                <a:solidFill>
                  <a:srgbClr val="C2C3C4"/>
                </a:solidFill>
                <a:latin typeface="宋体"/>
                <a:cs typeface="宋体"/>
              </a:rPr>
              <a:t>a</a:t>
            </a:r>
            <a:r>
              <a:rPr sz="500" spc="-390">
                <a:solidFill>
                  <a:srgbClr val="C2C3C4"/>
                </a:solidFill>
                <a:latin typeface="宋体"/>
                <a:cs typeface="宋体"/>
              </a:rPr>
              <a:t>疗</a:t>
            </a:r>
            <a:r>
              <a:rPr sz="750" spc="-89" baseline="77777">
                <a:solidFill>
                  <a:srgbClr val="C2C3C4"/>
                </a:solidFill>
                <a:latin typeface="宋体"/>
                <a:cs typeface="宋体"/>
              </a:rPr>
              <a:t>rt</a:t>
            </a:r>
            <a:r>
              <a:rPr sz="500" spc="-375">
                <a:solidFill>
                  <a:srgbClr val="C2C3C4"/>
                </a:solidFill>
                <a:latin typeface="宋体"/>
                <a:cs typeface="宋体"/>
              </a:rPr>
              <a:t>企</a:t>
            </a:r>
            <a:r>
              <a:rPr sz="750" spc="-150" baseline="77777">
                <a:solidFill>
                  <a:srgbClr val="C2C3C4"/>
                </a:solidFill>
                <a:latin typeface="宋体"/>
                <a:cs typeface="宋体"/>
              </a:rPr>
              <a:t>I</a:t>
            </a:r>
            <a:r>
              <a:rPr sz="750" spc="-75" baseline="77777">
                <a:solidFill>
                  <a:srgbClr val="C2C3C4"/>
                </a:solidFill>
                <a:latin typeface="宋体"/>
                <a:cs typeface="宋体"/>
              </a:rPr>
              <a:t> </a:t>
            </a:r>
            <a:r>
              <a:rPr sz="500" spc="45">
                <a:solidFill>
                  <a:srgbClr val="C2C3C4"/>
                </a:solidFill>
                <a:latin typeface="宋体"/>
                <a:cs typeface="宋体"/>
              </a:rPr>
              <a:t>业营销转型</a:t>
            </a:r>
            <a:r>
              <a:rPr sz="500" spc="25">
                <a:solidFill>
                  <a:srgbClr val="C2C3C4"/>
                </a:solidFill>
                <a:latin typeface="宋体"/>
                <a:cs typeface="宋体"/>
              </a:rPr>
              <a:t>，SCRM</a:t>
            </a:r>
            <a:r>
              <a:rPr sz="500" spc="-145">
                <a:solidFill>
                  <a:srgbClr val="C2C3C4"/>
                </a:solidFill>
                <a:latin typeface="宋体"/>
                <a:cs typeface="宋体"/>
              </a:rPr>
              <a:t> </a:t>
            </a:r>
            <a:r>
              <a:rPr sz="500" spc="35">
                <a:solidFill>
                  <a:srgbClr val="C2C3C4"/>
                </a:solidFill>
                <a:latin typeface="宋体"/>
                <a:cs typeface="宋体"/>
              </a:rPr>
              <a:t>+</a:t>
            </a:r>
            <a:r>
              <a:rPr sz="500" spc="-145">
                <a:solidFill>
                  <a:srgbClr val="C2C3C4"/>
                </a:solidFill>
                <a:latin typeface="宋体"/>
                <a:cs typeface="宋体"/>
              </a:rPr>
              <a:t> </a:t>
            </a:r>
            <a:r>
              <a:rPr sz="500" spc="85">
                <a:solidFill>
                  <a:srgbClr val="C2C3C4"/>
                </a:solidFill>
                <a:latin typeface="宋体"/>
                <a:cs typeface="宋体"/>
              </a:rPr>
              <a:t>HCP</a:t>
            </a:r>
            <a:r>
              <a:rPr sz="500" spc="-145">
                <a:solidFill>
                  <a:srgbClr val="C2C3C4"/>
                </a:solidFill>
                <a:latin typeface="宋体"/>
                <a:cs typeface="宋体"/>
              </a:rPr>
              <a:t> </a:t>
            </a:r>
            <a:r>
              <a:rPr sz="500" spc="35">
                <a:solidFill>
                  <a:srgbClr val="C2C3C4"/>
                </a:solidFill>
                <a:latin typeface="宋体"/>
                <a:cs typeface="宋体"/>
              </a:rPr>
              <a:t>360</a:t>
            </a:r>
            <a:r>
              <a:rPr sz="500" spc="-145">
                <a:solidFill>
                  <a:srgbClr val="C2C3C4"/>
                </a:solidFill>
                <a:latin typeface="宋体"/>
                <a:cs typeface="宋体"/>
              </a:rPr>
              <a:t> </a:t>
            </a:r>
            <a:r>
              <a:rPr sz="500">
                <a:solidFill>
                  <a:srgbClr val="C2C3C4"/>
                </a:solidFill>
                <a:latin typeface="宋体"/>
                <a:cs typeface="宋体"/>
              </a:rPr>
              <a:t>成为必须选项</a:t>
            </a:r>
            <a:endParaRPr sz="500">
              <a:latin typeface="宋体"/>
              <a:cs typeface="宋体"/>
            </a:endParaRPr>
          </a:p>
        </p:txBody>
      </p:sp>
      <p:sp>
        <p:nvSpPr>
          <p:cNvPr id="6" name="object 6"/>
          <p:cNvSpPr/>
          <p:nvPr/>
        </p:nvSpPr>
        <p:spPr>
          <a:xfrm>
            <a:off x="711949" y="730961"/>
            <a:ext cx="7937500" cy="1887220"/>
          </a:xfrm>
          <a:custGeom>
            <a:rect l="l" t="t" r="r" b="b"/>
            <a:pathLst>
              <a:path w="7937500" h="1887220">
                <a:moveTo>
                  <a:pt x="0" y="0"/>
                </a:moveTo>
                <a:lnTo>
                  <a:pt x="7936992" y="0"/>
                </a:lnTo>
                <a:lnTo>
                  <a:pt x="7936992" y="1886712"/>
                </a:lnTo>
                <a:lnTo>
                  <a:pt x="0" y="1886712"/>
                </a:lnTo>
                <a:lnTo>
                  <a:pt x="0" y="0"/>
                </a:lnTo>
                <a:close/>
              </a:path>
            </a:pathLst>
          </a:custGeom>
          <a:solidFill>
            <a:srgbClr val="999999">
              <a:alpha val="25000"/>
            </a:srgbClr>
          </a:solidFill>
        </p:spPr>
        <p:txBody>
          <a:bodyPr wrap="square" lIns="0" tIns="0" rIns="0" bIns="0" rtlCol="0"/>
          <a:lstStyle/>
          <a:p/>
        </p:txBody>
      </p:sp>
      <p:sp>
        <p:nvSpPr>
          <p:cNvPr id="7" name="object 7"/>
          <p:cNvSpPr/>
          <p:nvPr/>
        </p:nvSpPr>
        <p:spPr>
          <a:xfrm>
            <a:off x="791994" y="809994"/>
            <a:ext cx="7776209" cy="1728470"/>
          </a:xfrm>
          <a:custGeom>
            <a:rect l="l" t="t" r="r" b="b"/>
            <a:pathLst>
              <a:path w="7776209" h="1728470">
                <a:moveTo>
                  <a:pt x="7705801" y="0"/>
                </a:moveTo>
                <a:lnTo>
                  <a:pt x="70205" y="0"/>
                </a:lnTo>
                <a:lnTo>
                  <a:pt x="42878" y="5517"/>
                </a:lnTo>
                <a:lnTo>
                  <a:pt x="20562" y="20562"/>
                </a:lnTo>
                <a:lnTo>
                  <a:pt x="5517" y="42878"/>
                </a:lnTo>
                <a:lnTo>
                  <a:pt x="0" y="70205"/>
                </a:lnTo>
                <a:lnTo>
                  <a:pt x="0" y="1657794"/>
                </a:lnTo>
                <a:lnTo>
                  <a:pt x="5517" y="1685121"/>
                </a:lnTo>
                <a:lnTo>
                  <a:pt x="20562" y="1707437"/>
                </a:lnTo>
                <a:lnTo>
                  <a:pt x="42878" y="1722482"/>
                </a:lnTo>
                <a:lnTo>
                  <a:pt x="70205" y="1728000"/>
                </a:lnTo>
                <a:lnTo>
                  <a:pt x="7705801" y="1728000"/>
                </a:lnTo>
                <a:lnTo>
                  <a:pt x="7733128" y="1722482"/>
                </a:lnTo>
                <a:lnTo>
                  <a:pt x="7755443" y="1707437"/>
                </a:lnTo>
                <a:lnTo>
                  <a:pt x="7770489" y="1685121"/>
                </a:lnTo>
                <a:lnTo>
                  <a:pt x="7776006" y="1657794"/>
                </a:lnTo>
                <a:lnTo>
                  <a:pt x="7776006" y="70205"/>
                </a:lnTo>
                <a:lnTo>
                  <a:pt x="7770489" y="42878"/>
                </a:lnTo>
                <a:lnTo>
                  <a:pt x="7755443" y="20562"/>
                </a:lnTo>
                <a:lnTo>
                  <a:pt x="7733128" y="5517"/>
                </a:lnTo>
                <a:lnTo>
                  <a:pt x="7705801" y="0"/>
                </a:lnTo>
                <a:close/>
              </a:path>
            </a:pathLst>
          </a:custGeom>
          <a:solidFill>
            <a:srgbClr val="FFFFFF"/>
          </a:solidFill>
        </p:spPr>
        <p:txBody>
          <a:bodyPr wrap="square" lIns="0" tIns="0" rIns="0" bIns="0" rtlCol="0"/>
          <a:lstStyle/>
          <a:p/>
        </p:txBody>
      </p:sp>
      <p:sp>
        <p:nvSpPr>
          <p:cNvPr id="8" name="object 8"/>
          <p:cNvSpPr txBox="1"/>
          <p:nvPr/>
        </p:nvSpPr>
        <p:spPr>
          <a:xfrm>
            <a:off x="1284000" y="989924"/>
            <a:ext cx="1028700" cy="177800"/>
          </a:xfrm>
          <a:prstGeom prst="rect">
            <a:avLst/>
          </a:prstGeom>
        </p:spPr>
        <p:txBody>
          <a:bodyPr vert="horz" wrap="square" lIns="0" tIns="12700" rIns="0" bIns="0" rtlCol="0">
            <a:spAutoFit/>
          </a:bodyPr>
          <a:lstStyle/>
          <a:p>
            <a:pPr>
              <a:lnSpc>
                <a:spcPct val="100000"/>
              </a:lnSpc>
              <a:spcBef>
                <a:spcPts val="100"/>
              </a:spcBef>
            </a:pPr>
            <a:r>
              <a:rPr sz="1000">
                <a:solidFill>
                  <a:srgbClr val="616161"/>
                </a:solidFill>
                <a:latin typeface="宋体"/>
                <a:cs typeface="宋体"/>
              </a:rPr>
              <a:t>重销售代表的模式</a:t>
            </a:r>
            <a:endParaRPr sz="1000">
              <a:latin typeface="宋体"/>
              <a:cs typeface="宋体"/>
            </a:endParaRPr>
          </a:p>
        </p:txBody>
      </p:sp>
      <p:sp>
        <p:nvSpPr>
          <p:cNvPr id="9" name="object 9"/>
          <p:cNvSpPr txBox="1"/>
          <p:nvPr/>
        </p:nvSpPr>
        <p:spPr>
          <a:xfrm>
            <a:off x="3092861" y="989924"/>
            <a:ext cx="1663700" cy="177800"/>
          </a:xfrm>
          <a:prstGeom prst="rect">
            <a:avLst/>
          </a:prstGeom>
        </p:spPr>
        <p:txBody>
          <a:bodyPr vert="horz" wrap="square" lIns="0" tIns="12700" rIns="0" bIns="0" rtlCol="0">
            <a:spAutoFit/>
          </a:bodyPr>
          <a:lstStyle/>
          <a:p>
            <a:pPr>
              <a:lnSpc>
                <a:spcPct val="100000"/>
              </a:lnSpc>
              <a:spcBef>
                <a:spcPts val="100"/>
              </a:spcBef>
            </a:pPr>
            <a:r>
              <a:rPr sz="1000">
                <a:solidFill>
                  <a:srgbClr val="616161"/>
                </a:solidFill>
                <a:latin typeface="宋体"/>
                <a:cs typeface="宋体"/>
              </a:rPr>
              <a:t>以营销为转化目标医生的模式</a:t>
            </a:r>
            <a:endParaRPr sz="1000">
              <a:latin typeface="宋体"/>
              <a:cs typeface="宋体"/>
            </a:endParaRPr>
          </a:p>
        </p:txBody>
      </p:sp>
      <p:sp>
        <p:nvSpPr>
          <p:cNvPr id="10" name="object 10"/>
          <p:cNvSpPr/>
          <p:nvPr/>
        </p:nvSpPr>
        <p:spPr>
          <a:xfrm>
            <a:off x="5827204" y="1275019"/>
            <a:ext cx="2284766" cy="827376"/>
          </a:xfrm>
          <a:prstGeom prst="rect">
            <a:avLst/>
          </a:prstGeom>
          <a:blipFill>
            <a:blip r:embed="rId3"/>
            <a:stretch>
              <a:fillRect/>
            </a:stretch>
          </a:blipFill>
        </p:spPr>
        <p:txBody>
          <a:bodyPr wrap="square" lIns="0" tIns="0" rIns="0" bIns="0" rtlCol="0"/>
          <a:lstStyle/>
          <a:p/>
        </p:txBody>
      </p:sp>
      <p:sp>
        <p:nvSpPr>
          <p:cNvPr id="11" name="object 11"/>
          <p:cNvSpPr txBox="1"/>
          <p:nvPr/>
        </p:nvSpPr>
        <p:spPr>
          <a:xfrm>
            <a:off x="5772489" y="2164457"/>
            <a:ext cx="647700" cy="177800"/>
          </a:xfrm>
          <a:prstGeom prst="rect">
            <a:avLst/>
          </a:prstGeom>
        </p:spPr>
        <p:txBody>
          <a:bodyPr vert="horz" wrap="square" lIns="0" tIns="12700" rIns="0" bIns="0" rtlCol="0">
            <a:spAutoFit/>
          </a:bodyPr>
          <a:lstStyle/>
          <a:p>
            <a:pPr>
              <a:lnSpc>
                <a:spcPct val="100000"/>
              </a:lnSpc>
              <a:spcBef>
                <a:spcPts val="100"/>
              </a:spcBef>
            </a:pPr>
            <a:r>
              <a:rPr sz="1000">
                <a:solidFill>
                  <a:srgbClr val="616161"/>
                </a:solidFill>
                <a:latin typeface="宋体"/>
                <a:cs typeface="宋体"/>
              </a:rPr>
              <a:t>一二线城市</a:t>
            </a:r>
            <a:endParaRPr sz="1000">
              <a:latin typeface="宋体"/>
              <a:cs typeface="宋体"/>
            </a:endParaRPr>
          </a:p>
        </p:txBody>
      </p:sp>
      <p:sp>
        <p:nvSpPr>
          <p:cNvPr id="12" name="object 12"/>
          <p:cNvSpPr txBox="1"/>
          <p:nvPr/>
        </p:nvSpPr>
        <p:spPr>
          <a:xfrm>
            <a:off x="7204033" y="2164457"/>
            <a:ext cx="1155700" cy="177800"/>
          </a:xfrm>
          <a:prstGeom prst="rect">
            <a:avLst/>
          </a:prstGeom>
        </p:spPr>
        <p:txBody>
          <a:bodyPr vert="horz" wrap="square" lIns="0" tIns="12700" rIns="0" bIns="0" rtlCol="0">
            <a:spAutoFit/>
          </a:bodyPr>
          <a:lstStyle/>
          <a:p>
            <a:pPr>
              <a:lnSpc>
                <a:spcPct val="100000"/>
              </a:lnSpc>
              <a:spcBef>
                <a:spcPts val="100"/>
              </a:spcBef>
            </a:pPr>
            <a:r>
              <a:rPr sz="1000">
                <a:solidFill>
                  <a:srgbClr val="616161"/>
                </a:solidFill>
                <a:latin typeface="宋体"/>
                <a:cs typeface="宋体"/>
              </a:rPr>
              <a:t>三线及以下城市乡镇</a:t>
            </a:r>
            <a:endParaRPr sz="1000">
              <a:latin typeface="宋体"/>
              <a:cs typeface="宋体"/>
            </a:endParaRPr>
          </a:p>
        </p:txBody>
      </p:sp>
      <p:sp>
        <p:nvSpPr>
          <p:cNvPr id="13" name="object 13"/>
          <p:cNvSpPr/>
          <p:nvPr/>
        </p:nvSpPr>
        <p:spPr>
          <a:xfrm>
            <a:off x="1323595" y="1702451"/>
            <a:ext cx="929005" cy="340995"/>
          </a:xfrm>
          <a:custGeom>
            <a:rect l="l" t="t" r="r" b="b"/>
            <a:pathLst>
              <a:path w="929005" h="340994">
                <a:moveTo>
                  <a:pt x="838809" y="0"/>
                </a:moveTo>
                <a:lnTo>
                  <a:pt x="90004" y="0"/>
                </a:lnTo>
                <a:lnTo>
                  <a:pt x="54971" y="7072"/>
                </a:lnTo>
                <a:lnTo>
                  <a:pt x="26362" y="26360"/>
                </a:lnTo>
                <a:lnTo>
                  <a:pt x="7073" y="54965"/>
                </a:lnTo>
                <a:lnTo>
                  <a:pt x="0" y="89992"/>
                </a:lnTo>
                <a:lnTo>
                  <a:pt x="0" y="250545"/>
                </a:lnTo>
                <a:lnTo>
                  <a:pt x="7073" y="285579"/>
                </a:lnTo>
                <a:lnTo>
                  <a:pt x="26362" y="314188"/>
                </a:lnTo>
                <a:lnTo>
                  <a:pt x="54971" y="333477"/>
                </a:lnTo>
                <a:lnTo>
                  <a:pt x="90004" y="340550"/>
                </a:lnTo>
                <a:lnTo>
                  <a:pt x="838809" y="340550"/>
                </a:lnTo>
                <a:lnTo>
                  <a:pt x="873836" y="333477"/>
                </a:lnTo>
                <a:lnTo>
                  <a:pt x="902441" y="314188"/>
                </a:lnTo>
                <a:lnTo>
                  <a:pt x="921728" y="285579"/>
                </a:lnTo>
                <a:lnTo>
                  <a:pt x="928801" y="250545"/>
                </a:lnTo>
                <a:lnTo>
                  <a:pt x="928801" y="89992"/>
                </a:lnTo>
                <a:lnTo>
                  <a:pt x="921728" y="54965"/>
                </a:lnTo>
                <a:lnTo>
                  <a:pt x="902441" y="26360"/>
                </a:lnTo>
                <a:lnTo>
                  <a:pt x="873836" y="7072"/>
                </a:lnTo>
                <a:lnTo>
                  <a:pt x="838809" y="0"/>
                </a:lnTo>
                <a:close/>
              </a:path>
            </a:pathLst>
          </a:custGeom>
          <a:solidFill>
            <a:srgbClr val="C2C3C4"/>
          </a:solidFill>
        </p:spPr>
        <p:txBody>
          <a:bodyPr wrap="square" lIns="0" tIns="0" rIns="0" bIns="0" rtlCol="0"/>
          <a:lstStyle/>
          <a:p/>
        </p:txBody>
      </p:sp>
      <p:sp>
        <p:nvSpPr>
          <p:cNvPr id="14" name="object 14"/>
          <p:cNvSpPr/>
          <p:nvPr/>
        </p:nvSpPr>
        <p:spPr>
          <a:xfrm>
            <a:off x="3360115" y="1702451"/>
            <a:ext cx="929005" cy="340995"/>
          </a:xfrm>
          <a:custGeom>
            <a:rect l="l" t="t" r="r" b="b"/>
            <a:pathLst>
              <a:path w="929003" h="340994">
                <a:moveTo>
                  <a:pt x="838809" y="0"/>
                </a:moveTo>
                <a:lnTo>
                  <a:pt x="90004" y="0"/>
                </a:lnTo>
                <a:lnTo>
                  <a:pt x="54971" y="7072"/>
                </a:lnTo>
                <a:lnTo>
                  <a:pt x="26362" y="26360"/>
                </a:lnTo>
                <a:lnTo>
                  <a:pt x="7073" y="54965"/>
                </a:lnTo>
                <a:lnTo>
                  <a:pt x="0" y="89992"/>
                </a:lnTo>
                <a:lnTo>
                  <a:pt x="0" y="250545"/>
                </a:lnTo>
                <a:lnTo>
                  <a:pt x="7073" y="285579"/>
                </a:lnTo>
                <a:lnTo>
                  <a:pt x="26362" y="314188"/>
                </a:lnTo>
                <a:lnTo>
                  <a:pt x="54971" y="333477"/>
                </a:lnTo>
                <a:lnTo>
                  <a:pt x="90004" y="340550"/>
                </a:lnTo>
                <a:lnTo>
                  <a:pt x="838809" y="340550"/>
                </a:lnTo>
                <a:lnTo>
                  <a:pt x="873836" y="333477"/>
                </a:lnTo>
                <a:lnTo>
                  <a:pt x="902441" y="314188"/>
                </a:lnTo>
                <a:lnTo>
                  <a:pt x="921728" y="285579"/>
                </a:lnTo>
                <a:lnTo>
                  <a:pt x="928801" y="250545"/>
                </a:lnTo>
                <a:lnTo>
                  <a:pt x="928801" y="89992"/>
                </a:lnTo>
                <a:lnTo>
                  <a:pt x="921728" y="54965"/>
                </a:lnTo>
                <a:lnTo>
                  <a:pt x="902441" y="26360"/>
                </a:lnTo>
                <a:lnTo>
                  <a:pt x="873836" y="7072"/>
                </a:lnTo>
                <a:lnTo>
                  <a:pt x="838809" y="0"/>
                </a:lnTo>
                <a:close/>
              </a:path>
            </a:pathLst>
          </a:custGeom>
          <a:solidFill>
            <a:srgbClr val="C2C3C4"/>
          </a:solidFill>
        </p:spPr>
        <p:txBody>
          <a:bodyPr wrap="square" lIns="0" tIns="0" rIns="0" bIns="0" rtlCol="0"/>
          <a:lstStyle/>
          <a:p/>
        </p:txBody>
      </p:sp>
      <p:sp>
        <p:nvSpPr>
          <p:cNvPr id="15" name="object 15"/>
          <p:cNvSpPr txBox="1"/>
          <p:nvPr/>
        </p:nvSpPr>
        <p:spPr>
          <a:xfrm>
            <a:off x="1408200" y="1790040"/>
            <a:ext cx="782955" cy="162560"/>
          </a:xfrm>
          <a:prstGeom prst="rect">
            <a:avLst/>
          </a:prstGeom>
        </p:spPr>
        <p:txBody>
          <a:bodyPr vert="horz" wrap="square" lIns="0" tIns="12700" rIns="0" bIns="0" rtlCol="0">
            <a:spAutoFit/>
          </a:bodyPr>
          <a:lstStyle/>
          <a:p>
            <a:pPr>
              <a:lnSpc>
                <a:spcPct val="100000"/>
              </a:lnSpc>
              <a:spcBef>
                <a:spcPts val="100"/>
              </a:spcBef>
            </a:pPr>
            <a:r>
              <a:rPr sz="900" spc="25">
                <a:solidFill>
                  <a:srgbClr val="FFFFFF"/>
                </a:solidFill>
                <a:latin typeface="宋体"/>
                <a:cs typeface="宋体"/>
              </a:rPr>
              <a:t>1V1的转化模式</a:t>
            </a:r>
            <a:endParaRPr sz="900">
              <a:latin typeface="宋体"/>
              <a:cs typeface="宋体"/>
            </a:endParaRPr>
          </a:p>
        </p:txBody>
      </p:sp>
      <p:sp>
        <p:nvSpPr>
          <p:cNvPr id="16" name="object 16"/>
          <p:cNvSpPr txBox="1"/>
          <p:nvPr/>
        </p:nvSpPr>
        <p:spPr>
          <a:xfrm>
            <a:off x="3444683" y="1790040"/>
            <a:ext cx="801370" cy="162560"/>
          </a:xfrm>
          <a:prstGeom prst="rect">
            <a:avLst/>
          </a:prstGeom>
        </p:spPr>
        <p:txBody>
          <a:bodyPr vert="horz" wrap="square" lIns="0" tIns="12700" rIns="0" bIns="0" rtlCol="0">
            <a:spAutoFit/>
          </a:bodyPr>
          <a:lstStyle/>
          <a:p>
            <a:pPr>
              <a:lnSpc>
                <a:spcPct val="100000"/>
              </a:lnSpc>
              <a:spcBef>
                <a:spcPts val="100"/>
              </a:spcBef>
            </a:pPr>
            <a:r>
              <a:rPr sz="900" spc="40">
                <a:solidFill>
                  <a:srgbClr val="FFFFFF"/>
                </a:solidFill>
                <a:latin typeface="宋体"/>
                <a:cs typeface="宋体"/>
              </a:rPr>
              <a:t>1VN的转化模式</a:t>
            </a:r>
            <a:endParaRPr sz="900">
              <a:latin typeface="宋体"/>
              <a:cs typeface="宋体"/>
            </a:endParaRPr>
          </a:p>
        </p:txBody>
      </p:sp>
      <p:sp>
        <p:nvSpPr>
          <p:cNvPr id="17" name="object 17"/>
          <p:cNvSpPr/>
          <p:nvPr/>
        </p:nvSpPr>
        <p:spPr>
          <a:xfrm>
            <a:off x="4365603" y="1340735"/>
            <a:ext cx="230504" cy="309880"/>
          </a:xfrm>
          <a:custGeom>
            <a:rect l="l" t="t" r="r" b="b"/>
            <a:pathLst>
              <a:path w="230502" h="309880">
                <a:moveTo>
                  <a:pt x="80505" y="158927"/>
                </a:moveTo>
                <a:lnTo>
                  <a:pt x="43081" y="175912"/>
                </a:lnTo>
                <a:lnTo>
                  <a:pt x="9810" y="214809"/>
                </a:lnTo>
                <a:lnTo>
                  <a:pt x="2450" y="282460"/>
                </a:lnTo>
                <a:lnTo>
                  <a:pt x="0" y="309626"/>
                </a:lnTo>
                <a:lnTo>
                  <a:pt x="230416" y="309626"/>
                </a:lnTo>
                <a:lnTo>
                  <a:pt x="229105" y="295109"/>
                </a:lnTo>
                <a:lnTo>
                  <a:pt x="15951" y="295109"/>
                </a:lnTo>
                <a:lnTo>
                  <a:pt x="16306" y="291096"/>
                </a:lnTo>
                <a:lnTo>
                  <a:pt x="21489" y="233991"/>
                </a:lnTo>
                <a:lnTo>
                  <a:pt x="36842" y="195859"/>
                </a:lnTo>
                <a:lnTo>
                  <a:pt x="45059" y="191274"/>
                </a:lnTo>
                <a:lnTo>
                  <a:pt x="54428" y="191274"/>
                </a:lnTo>
                <a:lnTo>
                  <a:pt x="54914" y="186105"/>
                </a:lnTo>
                <a:lnTo>
                  <a:pt x="59944" y="183616"/>
                </a:lnTo>
                <a:lnTo>
                  <a:pt x="65214" y="181203"/>
                </a:lnTo>
                <a:lnTo>
                  <a:pt x="70396" y="178930"/>
                </a:lnTo>
                <a:lnTo>
                  <a:pt x="84993" y="178930"/>
                </a:lnTo>
                <a:lnTo>
                  <a:pt x="84836" y="177965"/>
                </a:lnTo>
                <a:lnTo>
                  <a:pt x="84594" y="172834"/>
                </a:lnTo>
                <a:lnTo>
                  <a:pt x="85699" y="168059"/>
                </a:lnTo>
                <a:lnTo>
                  <a:pt x="87947" y="163449"/>
                </a:lnTo>
                <a:lnTo>
                  <a:pt x="80505" y="158927"/>
                </a:lnTo>
                <a:close/>
              </a:path>
              <a:path w="230502" h="309880">
                <a:moveTo>
                  <a:pt x="149910" y="158927"/>
                </a:moveTo>
                <a:lnTo>
                  <a:pt x="142468" y="163449"/>
                </a:lnTo>
                <a:lnTo>
                  <a:pt x="144703" y="168059"/>
                </a:lnTo>
                <a:lnTo>
                  <a:pt x="145821" y="172834"/>
                </a:lnTo>
                <a:lnTo>
                  <a:pt x="127814" y="214235"/>
                </a:lnTo>
                <a:lnTo>
                  <a:pt x="105778" y="241020"/>
                </a:lnTo>
                <a:lnTo>
                  <a:pt x="107810" y="295109"/>
                </a:lnTo>
                <a:lnTo>
                  <a:pt x="118351" y="295109"/>
                </a:lnTo>
                <a:lnTo>
                  <a:pt x="120751" y="245643"/>
                </a:lnTo>
                <a:lnTo>
                  <a:pt x="127399" y="237713"/>
                </a:lnTo>
                <a:lnTo>
                  <a:pt x="152615" y="203555"/>
                </a:lnTo>
                <a:lnTo>
                  <a:pt x="160020" y="178930"/>
                </a:lnTo>
                <a:lnTo>
                  <a:pt x="192368" y="178930"/>
                </a:lnTo>
                <a:lnTo>
                  <a:pt x="187328" y="175912"/>
                </a:lnTo>
                <a:lnTo>
                  <a:pt x="168351" y="166802"/>
                </a:lnTo>
                <a:lnTo>
                  <a:pt x="149910" y="158927"/>
                </a:lnTo>
                <a:close/>
              </a:path>
              <a:path w="230502" h="309880">
                <a:moveTo>
                  <a:pt x="211459" y="192836"/>
                </a:moveTo>
                <a:lnTo>
                  <a:pt x="188087" y="192836"/>
                </a:lnTo>
                <a:lnTo>
                  <a:pt x="195033" y="196900"/>
                </a:lnTo>
                <a:lnTo>
                  <a:pt x="200545" y="200888"/>
                </a:lnTo>
                <a:lnTo>
                  <a:pt x="211317" y="257906"/>
                </a:lnTo>
                <a:lnTo>
                  <a:pt x="214109" y="291096"/>
                </a:lnTo>
                <a:lnTo>
                  <a:pt x="214464" y="295109"/>
                </a:lnTo>
                <a:lnTo>
                  <a:pt x="229105" y="295109"/>
                </a:lnTo>
                <a:lnTo>
                  <a:pt x="224785" y="246627"/>
                </a:lnTo>
                <a:lnTo>
                  <a:pt x="220653" y="215074"/>
                </a:lnTo>
                <a:lnTo>
                  <a:pt x="220594" y="214809"/>
                </a:lnTo>
                <a:lnTo>
                  <a:pt x="214896" y="196011"/>
                </a:lnTo>
                <a:lnTo>
                  <a:pt x="211459" y="192836"/>
                </a:lnTo>
                <a:close/>
              </a:path>
              <a:path w="230502" h="309880">
                <a:moveTo>
                  <a:pt x="175323" y="267893"/>
                </a:moveTo>
                <a:lnTo>
                  <a:pt x="173342" y="276707"/>
                </a:lnTo>
                <a:lnTo>
                  <a:pt x="179146" y="278015"/>
                </a:lnTo>
                <a:lnTo>
                  <a:pt x="193136" y="275439"/>
                </a:lnTo>
                <a:lnTo>
                  <a:pt x="195632" y="270471"/>
                </a:lnTo>
                <a:lnTo>
                  <a:pt x="186842" y="270471"/>
                </a:lnTo>
                <a:lnTo>
                  <a:pt x="175323" y="267893"/>
                </a:lnTo>
                <a:close/>
              </a:path>
              <a:path w="230502" h="309880">
                <a:moveTo>
                  <a:pt x="54428" y="191274"/>
                </a:moveTo>
                <a:lnTo>
                  <a:pt x="45059" y="191274"/>
                </a:lnTo>
                <a:lnTo>
                  <a:pt x="44561" y="202567"/>
                </a:lnTo>
                <a:lnTo>
                  <a:pt x="44444" y="208470"/>
                </a:lnTo>
                <a:lnTo>
                  <a:pt x="45588" y="223345"/>
                </a:lnTo>
                <a:lnTo>
                  <a:pt x="48570" y="238762"/>
                </a:lnTo>
                <a:lnTo>
                  <a:pt x="53136" y="252984"/>
                </a:lnTo>
                <a:lnTo>
                  <a:pt x="49747" y="259711"/>
                </a:lnTo>
                <a:lnTo>
                  <a:pt x="50623" y="266723"/>
                </a:lnTo>
                <a:lnTo>
                  <a:pt x="55045" y="272238"/>
                </a:lnTo>
                <a:lnTo>
                  <a:pt x="62293" y="274472"/>
                </a:lnTo>
                <a:lnTo>
                  <a:pt x="69303" y="274472"/>
                </a:lnTo>
                <a:lnTo>
                  <a:pt x="74980" y="268782"/>
                </a:lnTo>
                <a:lnTo>
                  <a:pt x="74980" y="254381"/>
                </a:lnTo>
                <a:lnTo>
                  <a:pt x="69309" y="249123"/>
                </a:lnTo>
                <a:lnTo>
                  <a:pt x="61315" y="249123"/>
                </a:lnTo>
                <a:lnTo>
                  <a:pt x="56854" y="234674"/>
                </a:lnTo>
                <a:lnTo>
                  <a:pt x="54182" y="219138"/>
                </a:lnTo>
                <a:lnTo>
                  <a:pt x="54098" y="218220"/>
                </a:lnTo>
                <a:lnTo>
                  <a:pt x="53389" y="202333"/>
                </a:lnTo>
                <a:lnTo>
                  <a:pt x="54428" y="191274"/>
                </a:lnTo>
                <a:close/>
              </a:path>
              <a:path w="230502" h="309880">
                <a:moveTo>
                  <a:pt x="192368" y="178930"/>
                </a:moveTo>
                <a:lnTo>
                  <a:pt x="160020" y="178930"/>
                </a:lnTo>
                <a:lnTo>
                  <a:pt x="166649" y="181851"/>
                </a:lnTo>
                <a:lnTo>
                  <a:pt x="173418" y="184975"/>
                </a:lnTo>
                <a:lnTo>
                  <a:pt x="179654" y="188214"/>
                </a:lnTo>
                <a:lnTo>
                  <a:pt x="179311" y="190754"/>
                </a:lnTo>
                <a:lnTo>
                  <a:pt x="178828" y="193306"/>
                </a:lnTo>
                <a:lnTo>
                  <a:pt x="178244" y="195859"/>
                </a:lnTo>
                <a:lnTo>
                  <a:pt x="169271" y="196777"/>
                </a:lnTo>
                <a:lnTo>
                  <a:pt x="161228" y="200607"/>
                </a:lnTo>
                <a:lnTo>
                  <a:pt x="139228" y="248564"/>
                </a:lnTo>
                <a:lnTo>
                  <a:pt x="139106" y="252984"/>
                </a:lnTo>
                <a:lnTo>
                  <a:pt x="139356" y="263372"/>
                </a:lnTo>
                <a:lnTo>
                  <a:pt x="150888" y="271665"/>
                </a:lnTo>
                <a:lnTo>
                  <a:pt x="156705" y="272973"/>
                </a:lnTo>
                <a:lnTo>
                  <a:pt x="158686" y="264147"/>
                </a:lnTo>
                <a:lnTo>
                  <a:pt x="147167" y="261556"/>
                </a:lnTo>
                <a:lnTo>
                  <a:pt x="146532" y="256959"/>
                </a:lnTo>
                <a:lnTo>
                  <a:pt x="147891" y="250939"/>
                </a:lnTo>
                <a:lnTo>
                  <a:pt x="150041" y="243695"/>
                </a:lnTo>
                <a:lnTo>
                  <a:pt x="153095" y="235457"/>
                </a:lnTo>
                <a:lnTo>
                  <a:pt x="156305" y="227054"/>
                </a:lnTo>
                <a:lnTo>
                  <a:pt x="158991" y="219138"/>
                </a:lnTo>
                <a:lnTo>
                  <a:pt x="167953" y="207107"/>
                </a:lnTo>
                <a:lnTo>
                  <a:pt x="180660" y="205292"/>
                </a:lnTo>
                <a:lnTo>
                  <a:pt x="196924" y="205292"/>
                </a:lnTo>
                <a:lnTo>
                  <a:pt x="194729" y="202567"/>
                </a:lnTo>
                <a:lnTo>
                  <a:pt x="187071" y="197866"/>
                </a:lnTo>
                <a:lnTo>
                  <a:pt x="187522" y="195859"/>
                </a:lnTo>
                <a:lnTo>
                  <a:pt x="187794" y="194525"/>
                </a:lnTo>
                <a:lnTo>
                  <a:pt x="188087" y="192836"/>
                </a:lnTo>
                <a:lnTo>
                  <a:pt x="211459" y="192836"/>
                </a:lnTo>
                <a:lnTo>
                  <a:pt x="203842" y="185800"/>
                </a:lnTo>
                <a:lnTo>
                  <a:pt x="192368" y="178930"/>
                </a:lnTo>
                <a:close/>
              </a:path>
              <a:path w="230502" h="309880">
                <a:moveTo>
                  <a:pt x="196924" y="205292"/>
                </a:moveTo>
                <a:lnTo>
                  <a:pt x="180660" y="205292"/>
                </a:lnTo>
                <a:lnTo>
                  <a:pt x="191363" y="212387"/>
                </a:lnTo>
                <a:lnTo>
                  <a:pt x="194310" y="227088"/>
                </a:lnTo>
                <a:lnTo>
                  <a:pt x="193339" y="235486"/>
                </a:lnTo>
                <a:lnTo>
                  <a:pt x="192225" y="249216"/>
                </a:lnTo>
                <a:lnTo>
                  <a:pt x="191881" y="253161"/>
                </a:lnTo>
                <a:lnTo>
                  <a:pt x="190741" y="260565"/>
                </a:lnTo>
                <a:lnTo>
                  <a:pt x="189382" y="266598"/>
                </a:lnTo>
                <a:lnTo>
                  <a:pt x="186842" y="270471"/>
                </a:lnTo>
                <a:lnTo>
                  <a:pt x="195632" y="270471"/>
                </a:lnTo>
                <a:lnTo>
                  <a:pt x="203125" y="229717"/>
                </a:lnTo>
                <a:lnTo>
                  <a:pt x="203280" y="218220"/>
                </a:lnTo>
                <a:lnTo>
                  <a:pt x="200288" y="209469"/>
                </a:lnTo>
                <a:lnTo>
                  <a:pt x="196924" y="205292"/>
                </a:lnTo>
                <a:close/>
              </a:path>
              <a:path w="230502" h="309880">
                <a:moveTo>
                  <a:pt x="68707" y="248564"/>
                </a:moveTo>
                <a:lnTo>
                  <a:pt x="61315" y="249123"/>
                </a:lnTo>
                <a:lnTo>
                  <a:pt x="69309" y="249123"/>
                </a:lnTo>
                <a:lnTo>
                  <a:pt x="68707" y="248564"/>
                </a:lnTo>
                <a:close/>
              </a:path>
              <a:path w="230502" h="309880">
                <a:moveTo>
                  <a:pt x="84993" y="178930"/>
                </a:moveTo>
                <a:lnTo>
                  <a:pt x="70396" y="178930"/>
                </a:lnTo>
                <a:lnTo>
                  <a:pt x="70726" y="184975"/>
                </a:lnTo>
                <a:lnTo>
                  <a:pt x="88341" y="219595"/>
                </a:lnTo>
                <a:lnTo>
                  <a:pt x="97497" y="231038"/>
                </a:lnTo>
                <a:lnTo>
                  <a:pt x="103263" y="215074"/>
                </a:lnTo>
                <a:lnTo>
                  <a:pt x="100711" y="211797"/>
                </a:lnTo>
                <a:lnTo>
                  <a:pt x="98259" y="208470"/>
                </a:lnTo>
                <a:lnTo>
                  <a:pt x="95948" y="205079"/>
                </a:lnTo>
                <a:lnTo>
                  <a:pt x="92026" y="198885"/>
                </a:lnTo>
                <a:lnTo>
                  <a:pt x="88565" y="192212"/>
                </a:lnTo>
                <a:lnTo>
                  <a:pt x="86017" y="185193"/>
                </a:lnTo>
                <a:lnTo>
                  <a:pt x="84993" y="178930"/>
                </a:lnTo>
                <a:close/>
              </a:path>
              <a:path w="230502" h="309880">
                <a:moveTo>
                  <a:pt x="115506" y="0"/>
                </a:moveTo>
                <a:lnTo>
                  <a:pt x="73809" y="14549"/>
                </a:lnTo>
                <a:lnTo>
                  <a:pt x="55029" y="53911"/>
                </a:lnTo>
                <a:lnTo>
                  <a:pt x="50371" y="105943"/>
                </a:lnTo>
                <a:lnTo>
                  <a:pt x="49879" y="132877"/>
                </a:lnTo>
                <a:lnTo>
                  <a:pt x="49923" y="161671"/>
                </a:lnTo>
                <a:lnTo>
                  <a:pt x="57454" y="158115"/>
                </a:lnTo>
                <a:lnTo>
                  <a:pt x="64833" y="154965"/>
                </a:lnTo>
                <a:lnTo>
                  <a:pt x="71145" y="152336"/>
                </a:lnTo>
                <a:lnTo>
                  <a:pt x="100533" y="141084"/>
                </a:lnTo>
                <a:lnTo>
                  <a:pt x="91152" y="132877"/>
                </a:lnTo>
                <a:lnTo>
                  <a:pt x="82807" y="120041"/>
                </a:lnTo>
                <a:lnTo>
                  <a:pt x="77826" y="108712"/>
                </a:lnTo>
                <a:lnTo>
                  <a:pt x="70256" y="108712"/>
                </a:lnTo>
                <a:lnTo>
                  <a:pt x="66852" y="98704"/>
                </a:lnTo>
                <a:lnTo>
                  <a:pt x="67640" y="90589"/>
                </a:lnTo>
                <a:lnTo>
                  <a:pt x="68821" y="84455"/>
                </a:lnTo>
                <a:lnTo>
                  <a:pt x="72396" y="71457"/>
                </a:lnTo>
                <a:lnTo>
                  <a:pt x="77924" y="59412"/>
                </a:lnTo>
                <a:lnTo>
                  <a:pt x="85351" y="48759"/>
                </a:lnTo>
                <a:lnTo>
                  <a:pt x="94627" y="39941"/>
                </a:lnTo>
                <a:lnTo>
                  <a:pt x="171439" y="39941"/>
                </a:lnTo>
                <a:lnTo>
                  <a:pt x="168870" y="31548"/>
                </a:lnTo>
                <a:lnTo>
                  <a:pt x="157127" y="14549"/>
                </a:lnTo>
                <a:lnTo>
                  <a:pt x="139626" y="3753"/>
                </a:lnTo>
                <a:lnTo>
                  <a:pt x="115506" y="0"/>
                </a:lnTo>
                <a:close/>
              </a:path>
              <a:path w="230502" h="309880">
                <a:moveTo>
                  <a:pt x="156502" y="94297"/>
                </a:moveTo>
                <a:lnTo>
                  <a:pt x="153184" y="107963"/>
                </a:lnTo>
                <a:lnTo>
                  <a:pt x="147066" y="122102"/>
                </a:lnTo>
                <a:lnTo>
                  <a:pt x="139385" y="134057"/>
                </a:lnTo>
                <a:lnTo>
                  <a:pt x="131381" y="141173"/>
                </a:lnTo>
                <a:lnTo>
                  <a:pt x="159943" y="152615"/>
                </a:lnTo>
                <a:lnTo>
                  <a:pt x="166065" y="155168"/>
                </a:lnTo>
                <a:lnTo>
                  <a:pt x="173151" y="158203"/>
                </a:lnTo>
                <a:lnTo>
                  <a:pt x="180378" y="161607"/>
                </a:lnTo>
                <a:lnTo>
                  <a:pt x="180468" y="150685"/>
                </a:lnTo>
                <a:lnTo>
                  <a:pt x="180561" y="132877"/>
                </a:lnTo>
                <a:lnTo>
                  <a:pt x="180400" y="120891"/>
                </a:lnTo>
                <a:lnTo>
                  <a:pt x="161607" y="120891"/>
                </a:lnTo>
                <a:lnTo>
                  <a:pt x="160724" y="112623"/>
                </a:lnTo>
                <a:lnTo>
                  <a:pt x="159492" y="104941"/>
                </a:lnTo>
                <a:lnTo>
                  <a:pt x="158042" y="98586"/>
                </a:lnTo>
                <a:lnTo>
                  <a:pt x="156502" y="94297"/>
                </a:lnTo>
                <a:close/>
              </a:path>
              <a:path w="230502" h="309880">
                <a:moveTo>
                  <a:pt x="172186" y="42379"/>
                </a:moveTo>
                <a:lnTo>
                  <a:pt x="115138" y="42379"/>
                </a:lnTo>
                <a:lnTo>
                  <a:pt x="131768" y="50054"/>
                </a:lnTo>
                <a:lnTo>
                  <a:pt x="144737" y="59588"/>
                </a:lnTo>
                <a:lnTo>
                  <a:pt x="161605" y="94297"/>
                </a:lnTo>
                <a:lnTo>
                  <a:pt x="162342" y="102639"/>
                </a:lnTo>
                <a:lnTo>
                  <a:pt x="162231" y="112623"/>
                </a:lnTo>
                <a:lnTo>
                  <a:pt x="161607" y="120891"/>
                </a:lnTo>
                <a:lnTo>
                  <a:pt x="180400" y="120891"/>
                </a:lnTo>
                <a:lnTo>
                  <a:pt x="180176" y="105770"/>
                </a:lnTo>
                <a:lnTo>
                  <a:pt x="178736" y="78045"/>
                </a:lnTo>
                <a:lnTo>
                  <a:pt x="175717" y="53911"/>
                </a:lnTo>
                <a:lnTo>
                  <a:pt x="172186" y="42379"/>
                </a:lnTo>
                <a:close/>
              </a:path>
              <a:path w="230502" h="309880">
                <a:moveTo>
                  <a:pt x="73367" y="93256"/>
                </a:moveTo>
                <a:lnTo>
                  <a:pt x="71818" y="95288"/>
                </a:lnTo>
                <a:lnTo>
                  <a:pt x="70650" y="103746"/>
                </a:lnTo>
                <a:lnTo>
                  <a:pt x="70256" y="108712"/>
                </a:lnTo>
                <a:lnTo>
                  <a:pt x="77826" y="108712"/>
                </a:lnTo>
                <a:lnTo>
                  <a:pt x="76533" y="105770"/>
                </a:lnTo>
                <a:lnTo>
                  <a:pt x="73367" y="93256"/>
                </a:lnTo>
                <a:close/>
              </a:path>
              <a:path w="230502" h="309880">
                <a:moveTo>
                  <a:pt x="171439" y="39941"/>
                </a:moveTo>
                <a:lnTo>
                  <a:pt x="94627" y="39941"/>
                </a:lnTo>
                <a:lnTo>
                  <a:pt x="107065" y="54313"/>
                </a:lnTo>
                <a:lnTo>
                  <a:pt x="120918" y="64308"/>
                </a:lnTo>
                <a:lnTo>
                  <a:pt x="135631" y="72275"/>
                </a:lnTo>
                <a:lnTo>
                  <a:pt x="150647" y="80568"/>
                </a:lnTo>
                <a:lnTo>
                  <a:pt x="120870" y="48227"/>
                </a:lnTo>
                <a:lnTo>
                  <a:pt x="115138" y="42379"/>
                </a:lnTo>
                <a:lnTo>
                  <a:pt x="172186" y="42379"/>
                </a:lnTo>
                <a:lnTo>
                  <a:pt x="171439" y="39941"/>
                </a:lnTo>
                <a:close/>
              </a:path>
            </a:pathLst>
          </a:custGeom>
          <a:solidFill>
            <a:srgbClr val="FF734F"/>
          </a:solidFill>
        </p:spPr>
        <p:txBody>
          <a:bodyPr wrap="square" lIns="0" tIns="0" rIns="0" bIns="0" rtlCol="0"/>
          <a:lstStyle/>
          <a:p/>
        </p:txBody>
      </p:sp>
      <p:sp>
        <p:nvSpPr>
          <p:cNvPr id="18" name="object 18"/>
          <p:cNvSpPr/>
          <p:nvPr/>
        </p:nvSpPr>
        <p:spPr>
          <a:xfrm>
            <a:off x="4460234" y="1519744"/>
            <a:ext cx="41275" cy="35560"/>
          </a:xfrm>
          <a:custGeom>
            <a:rect l="l" t="t" r="r" b="b"/>
            <a:pathLst>
              <a:path w="41275" h="35559">
                <a:moveTo>
                  <a:pt x="0" y="0"/>
                </a:moveTo>
                <a:lnTo>
                  <a:pt x="2870" y="9415"/>
                </a:lnTo>
                <a:lnTo>
                  <a:pt x="8285" y="19113"/>
                </a:lnTo>
                <a:lnTo>
                  <a:pt x="14700" y="28135"/>
                </a:lnTo>
                <a:lnTo>
                  <a:pt x="20574" y="35521"/>
                </a:lnTo>
                <a:lnTo>
                  <a:pt x="26451" y="28130"/>
                </a:lnTo>
                <a:lnTo>
                  <a:pt x="32870" y="19108"/>
                </a:lnTo>
                <a:lnTo>
                  <a:pt x="38287" y="9413"/>
                </a:lnTo>
                <a:lnTo>
                  <a:pt x="40160" y="3276"/>
                </a:lnTo>
                <a:lnTo>
                  <a:pt x="20580" y="3276"/>
                </a:lnTo>
                <a:lnTo>
                  <a:pt x="10156" y="2457"/>
                </a:lnTo>
                <a:lnTo>
                  <a:pt x="0" y="0"/>
                </a:lnTo>
                <a:close/>
              </a:path>
              <a:path w="41275" h="35559">
                <a:moveTo>
                  <a:pt x="41160" y="0"/>
                </a:moveTo>
                <a:lnTo>
                  <a:pt x="31003" y="2457"/>
                </a:lnTo>
                <a:lnTo>
                  <a:pt x="20580" y="3276"/>
                </a:lnTo>
                <a:lnTo>
                  <a:pt x="40160" y="3276"/>
                </a:lnTo>
                <a:lnTo>
                  <a:pt x="41160" y="0"/>
                </a:lnTo>
                <a:close/>
              </a:path>
            </a:pathLst>
          </a:custGeom>
          <a:solidFill>
            <a:srgbClr val="FF734F"/>
          </a:solidFill>
        </p:spPr>
        <p:txBody>
          <a:bodyPr wrap="square" lIns="0" tIns="0" rIns="0" bIns="0" rtlCol="0"/>
          <a:lstStyle/>
          <a:p/>
        </p:txBody>
      </p:sp>
      <p:sp>
        <p:nvSpPr>
          <p:cNvPr id="19" name="object 19"/>
          <p:cNvSpPr/>
          <p:nvPr/>
        </p:nvSpPr>
        <p:spPr>
          <a:xfrm>
            <a:off x="4650431" y="1340735"/>
            <a:ext cx="230504" cy="309880"/>
          </a:xfrm>
          <a:custGeom>
            <a:rect l="l" t="t" r="r" b="b"/>
            <a:pathLst>
              <a:path w="230502" h="309880">
                <a:moveTo>
                  <a:pt x="80505" y="158927"/>
                </a:moveTo>
                <a:lnTo>
                  <a:pt x="43081" y="175912"/>
                </a:lnTo>
                <a:lnTo>
                  <a:pt x="9810" y="214809"/>
                </a:lnTo>
                <a:lnTo>
                  <a:pt x="2450" y="282460"/>
                </a:lnTo>
                <a:lnTo>
                  <a:pt x="0" y="309626"/>
                </a:lnTo>
                <a:lnTo>
                  <a:pt x="230416" y="309626"/>
                </a:lnTo>
                <a:lnTo>
                  <a:pt x="229105" y="295109"/>
                </a:lnTo>
                <a:lnTo>
                  <a:pt x="15951" y="295109"/>
                </a:lnTo>
                <a:lnTo>
                  <a:pt x="16306" y="291096"/>
                </a:lnTo>
                <a:lnTo>
                  <a:pt x="21489" y="233991"/>
                </a:lnTo>
                <a:lnTo>
                  <a:pt x="36842" y="195859"/>
                </a:lnTo>
                <a:lnTo>
                  <a:pt x="45059" y="191274"/>
                </a:lnTo>
                <a:lnTo>
                  <a:pt x="54428" y="191274"/>
                </a:lnTo>
                <a:lnTo>
                  <a:pt x="54914" y="186105"/>
                </a:lnTo>
                <a:lnTo>
                  <a:pt x="59944" y="183616"/>
                </a:lnTo>
                <a:lnTo>
                  <a:pt x="65214" y="181203"/>
                </a:lnTo>
                <a:lnTo>
                  <a:pt x="70396" y="178930"/>
                </a:lnTo>
                <a:lnTo>
                  <a:pt x="84993" y="178930"/>
                </a:lnTo>
                <a:lnTo>
                  <a:pt x="84836" y="177965"/>
                </a:lnTo>
                <a:lnTo>
                  <a:pt x="84594" y="172834"/>
                </a:lnTo>
                <a:lnTo>
                  <a:pt x="85699" y="168059"/>
                </a:lnTo>
                <a:lnTo>
                  <a:pt x="87947" y="163449"/>
                </a:lnTo>
                <a:lnTo>
                  <a:pt x="80505" y="158927"/>
                </a:lnTo>
                <a:close/>
              </a:path>
              <a:path w="230502" h="309880">
                <a:moveTo>
                  <a:pt x="149910" y="158927"/>
                </a:moveTo>
                <a:lnTo>
                  <a:pt x="142468" y="163449"/>
                </a:lnTo>
                <a:lnTo>
                  <a:pt x="144703" y="168059"/>
                </a:lnTo>
                <a:lnTo>
                  <a:pt x="145821" y="172834"/>
                </a:lnTo>
                <a:lnTo>
                  <a:pt x="127814" y="214235"/>
                </a:lnTo>
                <a:lnTo>
                  <a:pt x="105778" y="241020"/>
                </a:lnTo>
                <a:lnTo>
                  <a:pt x="107810" y="295109"/>
                </a:lnTo>
                <a:lnTo>
                  <a:pt x="118351" y="295109"/>
                </a:lnTo>
                <a:lnTo>
                  <a:pt x="120751" y="245643"/>
                </a:lnTo>
                <a:lnTo>
                  <a:pt x="127399" y="237713"/>
                </a:lnTo>
                <a:lnTo>
                  <a:pt x="152615" y="203555"/>
                </a:lnTo>
                <a:lnTo>
                  <a:pt x="160020" y="178930"/>
                </a:lnTo>
                <a:lnTo>
                  <a:pt x="192368" y="178930"/>
                </a:lnTo>
                <a:lnTo>
                  <a:pt x="187328" y="175912"/>
                </a:lnTo>
                <a:lnTo>
                  <a:pt x="168351" y="166802"/>
                </a:lnTo>
                <a:lnTo>
                  <a:pt x="149910" y="158927"/>
                </a:lnTo>
                <a:close/>
              </a:path>
              <a:path w="230502" h="309880">
                <a:moveTo>
                  <a:pt x="211459" y="192836"/>
                </a:moveTo>
                <a:lnTo>
                  <a:pt x="188087" y="192836"/>
                </a:lnTo>
                <a:lnTo>
                  <a:pt x="195033" y="196900"/>
                </a:lnTo>
                <a:lnTo>
                  <a:pt x="200545" y="200888"/>
                </a:lnTo>
                <a:lnTo>
                  <a:pt x="211317" y="257906"/>
                </a:lnTo>
                <a:lnTo>
                  <a:pt x="214109" y="291096"/>
                </a:lnTo>
                <a:lnTo>
                  <a:pt x="214464" y="295109"/>
                </a:lnTo>
                <a:lnTo>
                  <a:pt x="229105" y="295109"/>
                </a:lnTo>
                <a:lnTo>
                  <a:pt x="224785" y="246627"/>
                </a:lnTo>
                <a:lnTo>
                  <a:pt x="220653" y="215074"/>
                </a:lnTo>
                <a:lnTo>
                  <a:pt x="220594" y="214809"/>
                </a:lnTo>
                <a:lnTo>
                  <a:pt x="214896" y="196011"/>
                </a:lnTo>
                <a:lnTo>
                  <a:pt x="211459" y="192836"/>
                </a:lnTo>
                <a:close/>
              </a:path>
              <a:path w="230502" h="309880">
                <a:moveTo>
                  <a:pt x="175323" y="267893"/>
                </a:moveTo>
                <a:lnTo>
                  <a:pt x="173342" y="276707"/>
                </a:lnTo>
                <a:lnTo>
                  <a:pt x="179146" y="278015"/>
                </a:lnTo>
                <a:lnTo>
                  <a:pt x="193136" y="275439"/>
                </a:lnTo>
                <a:lnTo>
                  <a:pt x="195632" y="270471"/>
                </a:lnTo>
                <a:lnTo>
                  <a:pt x="186842" y="270471"/>
                </a:lnTo>
                <a:lnTo>
                  <a:pt x="175323" y="267893"/>
                </a:lnTo>
                <a:close/>
              </a:path>
              <a:path w="230502" h="309880">
                <a:moveTo>
                  <a:pt x="54428" y="191274"/>
                </a:moveTo>
                <a:lnTo>
                  <a:pt x="45059" y="191274"/>
                </a:lnTo>
                <a:lnTo>
                  <a:pt x="44561" y="202567"/>
                </a:lnTo>
                <a:lnTo>
                  <a:pt x="44444" y="208470"/>
                </a:lnTo>
                <a:lnTo>
                  <a:pt x="45588" y="223345"/>
                </a:lnTo>
                <a:lnTo>
                  <a:pt x="48570" y="238762"/>
                </a:lnTo>
                <a:lnTo>
                  <a:pt x="53136" y="252984"/>
                </a:lnTo>
                <a:lnTo>
                  <a:pt x="49747" y="259711"/>
                </a:lnTo>
                <a:lnTo>
                  <a:pt x="50623" y="266723"/>
                </a:lnTo>
                <a:lnTo>
                  <a:pt x="55045" y="272238"/>
                </a:lnTo>
                <a:lnTo>
                  <a:pt x="62293" y="274472"/>
                </a:lnTo>
                <a:lnTo>
                  <a:pt x="69303" y="274472"/>
                </a:lnTo>
                <a:lnTo>
                  <a:pt x="74980" y="268782"/>
                </a:lnTo>
                <a:lnTo>
                  <a:pt x="74980" y="254381"/>
                </a:lnTo>
                <a:lnTo>
                  <a:pt x="69309" y="249123"/>
                </a:lnTo>
                <a:lnTo>
                  <a:pt x="61315" y="249123"/>
                </a:lnTo>
                <a:lnTo>
                  <a:pt x="56854" y="234674"/>
                </a:lnTo>
                <a:lnTo>
                  <a:pt x="54182" y="219138"/>
                </a:lnTo>
                <a:lnTo>
                  <a:pt x="54098" y="218220"/>
                </a:lnTo>
                <a:lnTo>
                  <a:pt x="53389" y="202333"/>
                </a:lnTo>
                <a:lnTo>
                  <a:pt x="54428" y="191274"/>
                </a:lnTo>
                <a:close/>
              </a:path>
              <a:path w="230502" h="309880">
                <a:moveTo>
                  <a:pt x="192368" y="178930"/>
                </a:moveTo>
                <a:lnTo>
                  <a:pt x="160020" y="178930"/>
                </a:lnTo>
                <a:lnTo>
                  <a:pt x="166649" y="181851"/>
                </a:lnTo>
                <a:lnTo>
                  <a:pt x="173418" y="184975"/>
                </a:lnTo>
                <a:lnTo>
                  <a:pt x="179654" y="188214"/>
                </a:lnTo>
                <a:lnTo>
                  <a:pt x="179311" y="190754"/>
                </a:lnTo>
                <a:lnTo>
                  <a:pt x="178828" y="193306"/>
                </a:lnTo>
                <a:lnTo>
                  <a:pt x="178244" y="195859"/>
                </a:lnTo>
                <a:lnTo>
                  <a:pt x="169271" y="196777"/>
                </a:lnTo>
                <a:lnTo>
                  <a:pt x="161228" y="200607"/>
                </a:lnTo>
                <a:lnTo>
                  <a:pt x="139228" y="248564"/>
                </a:lnTo>
                <a:lnTo>
                  <a:pt x="139106" y="252984"/>
                </a:lnTo>
                <a:lnTo>
                  <a:pt x="139356" y="263372"/>
                </a:lnTo>
                <a:lnTo>
                  <a:pt x="150888" y="271665"/>
                </a:lnTo>
                <a:lnTo>
                  <a:pt x="156705" y="272973"/>
                </a:lnTo>
                <a:lnTo>
                  <a:pt x="158686" y="264147"/>
                </a:lnTo>
                <a:lnTo>
                  <a:pt x="147167" y="261556"/>
                </a:lnTo>
                <a:lnTo>
                  <a:pt x="146532" y="256959"/>
                </a:lnTo>
                <a:lnTo>
                  <a:pt x="147891" y="250939"/>
                </a:lnTo>
                <a:lnTo>
                  <a:pt x="150041" y="243695"/>
                </a:lnTo>
                <a:lnTo>
                  <a:pt x="153095" y="235457"/>
                </a:lnTo>
                <a:lnTo>
                  <a:pt x="156305" y="227054"/>
                </a:lnTo>
                <a:lnTo>
                  <a:pt x="158991" y="219138"/>
                </a:lnTo>
                <a:lnTo>
                  <a:pt x="167953" y="207107"/>
                </a:lnTo>
                <a:lnTo>
                  <a:pt x="180660" y="205292"/>
                </a:lnTo>
                <a:lnTo>
                  <a:pt x="196924" y="205292"/>
                </a:lnTo>
                <a:lnTo>
                  <a:pt x="194729" y="202567"/>
                </a:lnTo>
                <a:lnTo>
                  <a:pt x="187071" y="197866"/>
                </a:lnTo>
                <a:lnTo>
                  <a:pt x="187522" y="195859"/>
                </a:lnTo>
                <a:lnTo>
                  <a:pt x="187794" y="194525"/>
                </a:lnTo>
                <a:lnTo>
                  <a:pt x="188087" y="192836"/>
                </a:lnTo>
                <a:lnTo>
                  <a:pt x="211459" y="192836"/>
                </a:lnTo>
                <a:lnTo>
                  <a:pt x="203842" y="185800"/>
                </a:lnTo>
                <a:lnTo>
                  <a:pt x="192368" y="178930"/>
                </a:lnTo>
                <a:close/>
              </a:path>
              <a:path w="230502" h="309880">
                <a:moveTo>
                  <a:pt x="196924" y="205292"/>
                </a:moveTo>
                <a:lnTo>
                  <a:pt x="180660" y="205292"/>
                </a:lnTo>
                <a:lnTo>
                  <a:pt x="191363" y="212387"/>
                </a:lnTo>
                <a:lnTo>
                  <a:pt x="194310" y="227088"/>
                </a:lnTo>
                <a:lnTo>
                  <a:pt x="193339" y="235486"/>
                </a:lnTo>
                <a:lnTo>
                  <a:pt x="192225" y="249216"/>
                </a:lnTo>
                <a:lnTo>
                  <a:pt x="191881" y="253161"/>
                </a:lnTo>
                <a:lnTo>
                  <a:pt x="190741" y="260565"/>
                </a:lnTo>
                <a:lnTo>
                  <a:pt x="189382" y="266598"/>
                </a:lnTo>
                <a:lnTo>
                  <a:pt x="186842" y="270471"/>
                </a:lnTo>
                <a:lnTo>
                  <a:pt x="195632" y="270471"/>
                </a:lnTo>
                <a:lnTo>
                  <a:pt x="203125" y="229717"/>
                </a:lnTo>
                <a:lnTo>
                  <a:pt x="203280" y="218220"/>
                </a:lnTo>
                <a:lnTo>
                  <a:pt x="200288" y="209469"/>
                </a:lnTo>
                <a:lnTo>
                  <a:pt x="196924" y="205292"/>
                </a:lnTo>
                <a:close/>
              </a:path>
              <a:path w="230502" h="309880">
                <a:moveTo>
                  <a:pt x="68707" y="248564"/>
                </a:moveTo>
                <a:lnTo>
                  <a:pt x="61315" y="249123"/>
                </a:lnTo>
                <a:lnTo>
                  <a:pt x="69309" y="249123"/>
                </a:lnTo>
                <a:lnTo>
                  <a:pt x="68707" y="248564"/>
                </a:lnTo>
                <a:close/>
              </a:path>
              <a:path w="230502" h="309880">
                <a:moveTo>
                  <a:pt x="84993" y="178930"/>
                </a:moveTo>
                <a:lnTo>
                  <a:pt x="70396" y="178930"/>
                </a:lnTo>
                <a:lnTo>
                  <a:pt x="70726" y="184975"/>
                </a:lnTo>
                <a:lnTo>
                  <a:pt x="88341" y="219595"/>
                </a:lnTo>
                <a:lnTo>
                  <a:pt x="97497" y="231038"/>
                </a:lnTo>
                <a:lnTo>
                  <a:pt x="103263" y="215074"/>
                </a:lnTo>
                <a:lnTo>
                  <a:pt x="100711" y="211797"/>
                </a:lnTo>
                <a:lnTo>
                  <a:pt x="98259" y="208470"/>
                </a:lnTo>
                <a:lnTo>
                  <a:pt x="95948" y="205079"/>
                </a:lnTo>
                <a:lnTo>
                  <a:pt x="92026" y="198885"/>
                </a:lnTo>
                <a:lnTo>
                  <a:pt x="88565" y="192212"/>
                </a:lnTo>
                <a:lnTo>
                  <a:pt x="86017" y="185193"/>
                </a:lnTo>
                <a:lnTo>
                  <a:pt x="84993" y="178930"/>
                </a:lnTo>
                <a:close/>
              </a:path>
              <a:path w="230502" h="309880">
                <a:moveTo>
                  <a:pt x="115506" y="0"/>
                </a:moveTo>
                <a:lnTo>
                  <a:pt x="73809" y="14549"/>
                </a:lnTo>
                <a:lnTo>
                  <a:pt x="55029" y="53911"/>
                </a:lnTo>
                <a:lnTo>
                  <a:pt x="50371" y="105943"/>
                </a:lnTo>
                <a:lnTo>
                  <a:pt x="49879" y="132877"/>
                </a:lnTo>
                <a:lnTo>
                  <a:pt x="49923" y="161671"/>
                </a:lnTo>
                <a:lnTo>
                  <a:pt x="57454" y="158115"/>
                </a:lnTo>
                <a:lnTo>
                  <a:pt x="64833" y="154965"/>
                </a:lnTo>
                <a:lnTo>
                  <a:pt x="71145" y="152336"/>
                </a:lnTo>
                <a:lnTo>
                  <a:pt x="100533" y="141084"/>
                </a:lnTo>
                <a:lnTo>
                  <a:pt x="91152" y="132877"/>
                </a:lnTo>
                <a:lnTo>
                  <a:pt x="82807" y="120041"/>
                </a:lnTo>
                <a:lnTo>
                  <a:pt x="77826" y="108712"/>
                </a:lnTo>
                <a:lnTo>
                  <a:pt x="70256" y="108712"/>
                </a:lnTo>
                <a:lnTo>
                  <a:pt x="66852" y="98704"/>
                </a:lnTo>
                <a:lnTo>
                  <a:pt x="67640" y="90589"/>
                </a:lnTo>
                <a:lnTo>
                  <a:pt x="68821" y="84455"/>
                </a:lnTo>
                <a:lnTo>
                  <a:pt x="72396" y="71457"/>
                </a:lnTo>
                <a:lnTo>
                  <a:pt x="77924" y="59412"/>
                </a:lnTo>
                <a:lnTo>
                  <a:pt x="85351" y="48759"/>
                </a:lnTo>
                <a:lnTo>
                  <a:pt x="94627" y="39941"/>
                </a:lnTo>
                <a:lnTo>
                  <a:pt x="171439" y="39941"/>
                </a:lnTo>
                <a:lnTo>
                  <a:pt x="168870" y="31548"/>
                </a:lnTo>
                <a:lnTo>
                  <a:pt x="157127" y="14549"/>
                </a:lnTo>
                <a:lnTo>
                  <a:pt x="139626" y="3753"/>
                </a:lnTo>
                <a:lnTo>
                  <a:pt x="115506" y="0"/>
                </a:lnTo>
                <a:close/>
              </a:path>
              <a:path w="230502" h="309880">
                <a:moveTo>
                  <a:pt x="156502" y="94297"/>
                </a:moveTo>
                <a:lnTo>
                  <a:pt x="153184" y="107963"/>
                </a:lnTo>
                <a:lnTo>
                  <a:pt x="147066" y="122102"/>
                </a:lnTo>
                <a:lnTo>
                  <a:pt x="139385" y="134057"/>
                </a:lnTo>
                <a:lnTo>
                  <a:pt x="131381" y="141173"/>
                </a:lnTo>
                <a:lnTo>
                  <a:pt x="159943" y="152615"/>
                </a:lnTo>
                <a:lnTo>
                  <a:pt x="166065" y="155168"/>
                </a:lnTo>
                <a:lnTo>
                  <a:pt x="173151" y="158203"/>
                </a:lnTo>
                <a:lnTo>
                  <a:pt x="180378" y="161607"/>
                </a:lnTo>
                <a:lnTo>
                  <a:pt x="180468" y="150685"/>
                </a:lnTo>
                <a:lnTo>
                  <a:pt x="180561" y="132877"/>
                </a:lnTo>
                <a:lnTo>
                  <a:pt x="180400" y="120891"/>
                </a:lnTo>
                <a:lnTo>
                  <a:pt x="161607" y="120891"/>
                </a:lnTo>
                <a:lnTo>
                  <a:pt x="160724" y="112623"/>
                </a:lnTo>
                <a:lnTo>
                  <a:pt x="159492" y="104941"/>
                </a:lnTo>
                <a:lnTo>
                  <a:pt x="158042" y="98586"/>
                </a:lnTo>
                <a:lnTo>
                  <a:pt x="156502" y="94297"/>
                </a:lnTo>
                <a:close/>
              </a:path>
              <a:path w="230502" h="309880">
                <a:moveTo>
                  <a:pt x="172186" y="42379"/>
                </a:moveTo>
                <a:lnTo>
                  <a:pt x="115138" y="42379"/>
                </a:lnTo>
                <a:lnTo>
                  <a:pt x="131768" y="50054"/>
                </a:lnTo>
                <a:lnTo>
                  <a:pt x="144737" y="59588"/>
                </a:lnTo>
                <a:lnTo>
                  <a:pt x="161605" y="94297"/>
                </a:lnTo>
                <a:lnTo>
                  <a:pt x="162342" y="102639"/>
                </a:lnTo>
                <a:lnTo>
                  <a:pt x="162231" y="112623"/>
                </a:lnTo>
                <a:lnTo>
                  <a:pt x="161607" y="120891"/>
                </a:lnTo>
                <a:lnTo>
                  <a:pt x="180400" y="120891"/>
                </a:lnTo>
                <a:lnTo>
                  <a:pt x="180176" y="105770"/>
                </a:lnTo>
                <a:lnTo>
                  <a:pt x="178736" y="78045"/>
                </a:lnTo>
                <a:lnTo>
                  <a:pt x="175717" y="53911"/>
                </a:lnTo>
                <a:lnTo>
                  <a:pt x="172186" y="42379"/>
                </a:lnTo>
                <a:close/>
              </a:path>
              <a:path w="230502" h="309880">
                <a:moveTo>
                  <a:pt x="73367" y="93256"/>
                </a:moveTo>
                <a:lnTo>
                  <a:pt x="71818" y="95288"/>
                </a:lnTo>
                <a:lnTo>
                  <a:pt x="70650" y="103746"/>
                </a:lnTo>
                <a:lnTo>
                  <a:pt x="70256" y="108712"/>
                </a:lnTo>
                <a:lnTo>
                  <a:pt x="77826" y="108712"/>
                </a:lnTo>
                <a:lnTo>
                  <a:pt x="76533" y="105770"/>
                </a:lnTo>
                <a:lnTo>
                  <a:pt x="73367" y="93256"/>
                </a:lnTo>
                <a:close/>
              </a:path>
              <a:path w="230502" h="309880">
                <a:moveTo>
                  <a:pt x="171439" y="39941"/>
                </a:moveTo>
                <a:lnTo>
                  <a:pt x="94627" y="39941"/>
                </a:lnTo>
                <a:lnTo>
                  <a:pt x="107065" y="54313"/>
                </a:lnTo>
                <a:lnTo>
                  <a:pt x="120918" y="64308"/>
                </a:lnTo>
                <a:lnTo>
                  <a:pt x="135631" y="72275"/>
                </a:lnTo>
                <a:lnTo>
                  <a:pt x="150647" y="80568"/>
                </a:lnTo>
                <a:lnTo>
                  <a:pt x="120870" y="48227"/>
                </a:lnTo>
                <a:lnTo>
                  <a:pt x="115138" y="42379"/>
                </a:lnTo>
                <a:lnTo>
                  <a:pt x="172186" y="42379"/>
                </a:lnTo>
                <a:lnTo>
                  <a:pt x="171439" y="39941"/>
                </a:lnTo>
                <a:close/>
              </a:path>
            </a:pathLst>
          </a:custGeom>
          <a:solidFill>
            <a:srgbClr val="FF734F"/>
          </a:solidFill>
        </p:spPr>
        <p:txBody>
          <a:bodyPr wrap="square" lIns="0" tIns="0" rIns="0" bIns="0" rtlCol="0"/>
          <a:lstStyle/>
          <a:p/>
        </p:txBody>
      </p:sp>
      <p:sp>
        <p:nvSpPr>
          <p:cNvPr id="20" name="object 20"/>
          <p:cNvSpPr/>
          <p:nvPr/>
        </p:nvSpPr>
        <p:spPr>
          <a:xfrm>
            <a:off x="4745061" y="1519744"/>
            <a:ext cx="41275" cy="35560"/>
          </a:xfrm>
          <a:custGeom>
            <a:rect l="l" t="t" r="r" b="b"/>
            <a:pathLst>
              <a:path w="41275" h="35559">
                <a:moveTo>
                  <a:pt x="0" y="0"/>
                </a:moveTo>
                <a:lnTo>
                  <a:pt x="2870" y="9415"/>
                </a:lnTo>
                <a:lnTo>
                  <a:pt x="8285" y="19113"/>
                </a:lnTo>
                <a:lnTo>
                  <a:pt x="14700" y="28135"/>
                </a:lnTo>
                <a:lnTo>
                  <a:pt x="20574" y="35521"/>
                </a:lnTo>
                <a:lnTo>
                  <a:pt x="26451" y="28130"/>
                </a:lnTo>
                <a:lnTo>
                  <a:pt x="32870" y="19108"/>
                </a:lnTo>
                <a:lnTo>
                  <a:pt x="38287" y="9413"/>
                </a:lnTo>
                <a:lnTo>
                  <a:pt x="40160" y="3276"/>
                </a:lnTo>
                <a:lnTo>
                  <a:pt x="20580" y="3276"/>
                </a:lnTo>
                <a:lnTo>
                  <a:pt x="10156" y="2457"/>
                </a:lnTo>
                <a:lnTo>
                  <a:pt x="0" y="0"/>
                </a:lnTo>
                <a:close/>
              </a:path>
              <a:path w="41275" h="35559">
                <a:moveTo>
                  <a:pt x="41160" y="0"/>
                </a:moveTo>
                <a:lnTo>
                  <a:pt x="31003" y="2457"/>
                </a:lnTo>
                <a:lnTo>
                  <a:pt x="20580" y="3276"/>
                </a:lnTo>
                <a:lnTo>
                  <a:pt x="40160" y="3276"/>
                </a:lnTo>
                <a:lnTo>
                  <a:pt x="41160" y="0"/>
                </a:lnTo>
                <a:close/>
              </a:path>
            </a:pathLst>
          </a:custGeom>
          <a:solidFill>
            <a:srgbClr val="FF734F"/>
          </a:solidFill>
        </p:spPr>
        <p:txBody>
          <a:bodyPr wrap="square" lIns="0" tIns="0" rIns="0" bIns="0" rtlCol="0"/>
          <a:lstStyle/>
          <a:p/>
        </p:txBody>
      </p:sp>
      <p:sp>
        <p:nvSpPr>
          <p:cNvPr id="21" name="object 21"/>
          <p:cNvSpPr/>
          <p:nvPr/>
        </p:nvSpPr>
        <p:spPr>
          <a:xfrm>
            <a:off x="4935258" y="1340735"/>
            <a:ext cx="230504" cy="309880"/>
          </a:xfrm>
          <a:custGeom>
            <a:rect l="l" t="t" r="r" b="b"/>
            <a:pathLst>
              <a:path w="230502" h="309880">
                <a:moveTo>
                  <a:pt x="80505" y="158927"/>
                </a:moveTo>
                <a:lnTo>
                  <a:pt x="43081" y="175912"/>
                </a:lnTo>
                <a:lnTo>
                  <a:pt x="9810" y="214809"/>
                </a:lnTo>
                <a:lnTo>
                  <a:pt x="2450" y="282460"/>
                </a:lnTo>
                <a:lnTo>
                  <a:pt x="0" y="309626"/>
                </a:lnTo>
                <a:lnTo>
                  <a:pt x="230416" y="309626"/>
                </a:lnTo>
                <a:lnTo>
                  <a:pt x="229105" y="295109"/>
                </a:lnTo>
                <a:lnTo>
                  <a:pt x="15951" y="295109"/>
                </a:lnTo>
                <a:lnTo>
                  <a:pt x="16306" y="291096"/>
                </a:lnTo>
                <a:lnTo>
                  <a:pt x="21489" y="233991"/>
                </a:lnTo>
                <a:lnTo>
                  <a:pt x="36842" y="195859"/>
                </a:lnTo>
                <a:lnTo>
                  <a:pt x="45059" y="191274"/>
                </a:lnTo>
                <a:lnTo>
                  <a:pt x="54428" y="191274"/>
                </a:lnTo>
                <a:lnTo>
                  <a:pt x="54914" y="186105"/>
                </a:lnTo>
                <a:lnTo>
                  <a:pt x="59944" y="183616"/>
                </a:lnTo>
                <a:lnTo>
                  <a:pt x="65214" y="181203"/>
                </a:lnTo>
                <a:lnTo>
                  <a:pt x="70396" y="178930"/>
                </a:lnTo>
                <a:lnTo>
                  <a:pt x="84993" y="178930"/>
                </a:lnTo>
                <a:lnTo>
                  <a:pt x="84836" y="177965"/>
                </a:lnTo>
                <a:lnTo>
                  <a:pt x="84594" y="172834"/>
                </a:lnTo>
                <a:lnTo>
                  <a:pt x="85699" y="168059"/>
                </a:lnTo>
                <a:lnTo>
                  <a:pt x="87947" y="163449"/>
                </a:lnTo>
                <a:lnTo>
                  <a:pt x="80505" y="158927"/>
                </a:lnTo>
                <a:close/>
              </a:path>
              <a:path w="230502" h="309880">
                <a:moveTo>
                  <a:pt x="149910" y="158927"/>
                </a:moveTo>
                <a:lnTo>
                  <a:pt x="142468" y="163449"/>
                </a:lnTo>
                <a:lnTo>
                  <a:pt x="144703" y="168059"/>
                </a:lnTo>
                <a:lnTo>
                  <a:pt x="145821" y="172834"/>
                </a:lnTo>
                <a:lnTo>
                  <a:pt x="127814" y="214235"/>
                </a:lnTo>
                <a:lnTo>
                  <a:pt x="105778" y="241020"/>
                </a:lnTo>
                <a:lnTo>
                  <a:pt x="107810" y="295109"/>
                </a:lnTo>
                <a:lnTo>
                  <a:pt x="118351" y="295109"/>
                </a:lnTo>
                <a:lnTo>
                  <a:pt x="120751" y="245643"/>
                </a:lnTo>
                <a:lnTo>
                  <a:pt x="127399" y="237713"/>
                </a:lnTo>
                <a:lnTo>
                  <a:pt x="152615" y="203555"/>
                </a:lnTo>
                <a:lnTo>
                  <a:pt x="160020" y="178930"/>
                </a:lnTo>
                <a:lnTo>
                  <a:pt x="192368" y="178930"/>
                </a:lnTo>
                <a:lnTo>
                  <a:pt x="187328" y="175912"/>
                </a:lnTo>
                <a:lnTo>
                  <a:pt x="168351" y="166802"/>
                </a:lnTo>
                <a:lnTo>
                  <a:pt x="149910" y="158927"/>
                </a:lnTo>
                <a:close/>
              </a:path>
              <a:path w="230502" h="309880">
                <a:moveTo>
                  <a:pt x="211459" y="192836"/>
                </a:moveTo>
                <a:lnTo>
                  <a:pt x="188087" y="192836"/>
                </a:lnTo>
                <a:lnTo>
                  <a:pt x="195033" y="196900"/>
                </a:lnTo>
                <a:lnTo>
                  <a:pt x="200545" y="200888"/>
                </a:lnTo>
                <a:lnTo>
                  <a:pt x="211317" y="257906"/>
                </a:lnTo>
                <a:lnTo>
                  <a:pt x="214109" y="291096"/>
                </a:lnTo>
                <a:lnTo>
                  <a:pt x="214464" y="295109"/>
                </a:lnTo>
                <a:lnTo>
                  <a:pt x="229105" y="295109"/>
                </a:lnTo>
                <a:lnTo>
                  <a:pt x="224785" y="246627"/>
                </a:lnTo>
                <a:lnTo>
                  <a:pt x="220653" y="215074"/>
                </a:lnTo>
                <a:lnTo>
                  <a:pt x="220594" y="214809"/>
                </a:lnTo>
                <a:lnTo>
                  <a:pt x="214896" y="196011"/>
                </a:lnTo>
                <a:lnTo>
                  <a:pt x="211459" y="192836"/>
                </a:lnTo>
                <a:close/>
              </a:path>
              <a:path w="230502" h="309880">
                <a:moveTo>
                  <a:pt x="175323" y="267893"/>
                </a:moveTo>
                <a:lnTo>
                  <a:pt x="173342" y="276707"/>
                </a:lnTo>
                <a:lnTo>
                  <a:pt x="179146" y="278015"/>
                </a:lnTo>
                <a:lnTo>
                  <a:pt x="193136" y="275439"/>
                </a:lnTo>
                <a:lnTo>
                  <a:pt x="195632" y="270471"/>
                </a:lnTo>
                <a:lnTo>
                  <a:pt x="186842" y="270471"/>
                </a:lnTo>
                <a:lnTo>
                  <a:pt x="175323" y="267893"/>
                </a:lnTo>
                <a:close/>
              </a:path>
              <a:path w="230502" h="309880">
                <a:moveTo>
                  <a:pt x="54428" y="191274"/>
                </a:moveTo>
                <a:lnTo>
                  <a:pt x="45059" y="191274"/>
                </a:lnTo>
                <a:lnTo>
                  <a:pt x="44561" y="202567"/>
                </a:lnTo>
                <a:lnTo>
                  <a:pt x="44444" y="208470"/>
                </a:lnTo>
                <a:lnTo>
                  <a:pt x="45588" y="223345"/>
                </a:lnTo>
                <a:lnTo>
                  <a:pt x="48570" y="238762"/>
                </a:lnTo>
                <a:lnTo>
                  <a:pt x="53136" y="252984"/>
                </a:lnTo>
                <a:lnTo>
                  <a:pt x="49747" y="259711"/>
                </a:lnTo>
                <a:lnTo>
                  <a:pt x="50623" y="266723"/>
                </a:lnTo>
                <a:lnTo>
                  <a:pt x="55045" y="272238"/>
                </a:lnTo>
                <a:lnTo>
                  <a:pt x="62293" y="274472"/>
                </a:lnTo>
                <a:lnTo>
                  <a:pt x="69303" y="274472"/>
                </a:lnTo>
                <a:lnTo>
                  <a:pt x="74980" y="268782"/>
                </a:lnTo>
                <a:lnTo>
                  <a:pt x="74980" y="254381"/>
                </a:lnTo>
                <a:lnTo>
                  <a:pt x="69309" y="249123"/>
                </a:lnTo>
                <a:lnTo>
                  <a:pt x="61315" y="249123"/>
                </a:lnTo>
                <a:lnTo>
                  <a:pt x="56854" y="234674"/>
                </a:lnTo>
                <a:lnTo>
                  <a:pt x="54182" y="219138"/>
                </a:lnTo>
                <a:lnTo>
                  <a:pt x="54098" y="218220"/>
                </a:lnTo>
                <a:lnTo>
                  <a:pt x="53389" y="202333"/>
                </a:lnTo>
                <a:lnTo>
                  <a:pt x="54428" y="191274"/>
                </a:lnTo>
                <a:close/>
              </a:path>
              <a:path w="230502" h="309880">
                <a:moveTo>
                  <a:pt x="192368" y="178930"/>
                </a:moveTo>
                <a:lnTo>
                  <a:pt x="160020" y="178930"/>
                </a:lnTo>
                <a:lnTo>
                  <a:pt x="166649" y="181851"/>
                </a:lnTo>
                <a:lnTo>
                  <a:pt x="173418" y="184975"/>
                </a:lnTo>
                <a:lnTo>
                  <a:pt x="179654" y="188214"/>
                </a:lnTo>
                <a:lnTo>
                  <a:pt x="179311" y="190754"/>
                </a:lnTo>
                <a:lnTo>
                  <a:pt x="178828" y="193306"/>
                </a:lnTo>
                <a:lnTo>
                  <a:pt x="178244" y="195859"/>
                </a:lnTo>
                <a:lnTo>
                  <a:pt x="169271" y="196777"/>
                </a:lnTo>
                <a:lnTo>
                  <a:pt x="161228" y="200607"/>
                </a:lnTo>
                <a:lnTo>
                  <a:pt x="139228" y="248564"/>
                </a:lnTo>
                <a:lnTo>
                  <a:pt x="139106" y="252984"/>
                </a:lnTo>
                <a:lnTo>
                  <a:pt x="139356" y="263372"/>
                </a:lnTo>
                <a:lnTo>
                  <a:pt x="150888" y="271665"/>
                </a:lnTo>
                <a:lnTo>
                  <a:pt x="156705" y="272973"/>
                </a:lnTo>
                <a:lnTo>
                  <a:pt x="158686" y="264147"/>
                </a:lnTo>
                <a:lnTo>
                  <a:pt x="147167" y="261556"/>
                </a:lnTo>
                <a:lnTo>
                  <a:pt x="146532" y="256959"/>
                </a:lnTo>
                <a:lnTo>
                  <a:pt x="147891" y="250939"/>
                </a:lnTo>
                <a:lnTo>
                  <a:pt x="150041" y="243695"/>
                </a:lnTo>
                <a:lnTo>
                  <a:pt x="153095" y="235457"/>
                </a:lnTo>
                <a:lnTo>
                  <a:pt x="156305" y="227054"/>
                </a:lnTo>
                <a:lnTo>
                  <a:pt x="158991" y="219138"/>
                </a:lnTo>
                <a:lnTo>
                  <a:pt x="167953" y="207107"/>
                </a:lnTo>
                <a:lnTo>
                  <a:pt x="180660" y="205292"/>
                </a:lnTo>
                <a:lnTo>
                  <a:pt x="196924" y="205292"/>
                </a:lnTo>
                <a:lnTo>
                  <a:pt x="194729" y="202567"/>
                </a:lnTo>
                <a:lnTo>
                  <a:pt x="187071" y="197866"/>
                </a:lnTo>
                <a:lnTo>
                  <a:pt x="187522" y="195859"/>
                </a:lnTo>
                <a:lnTo>
                  <a:pt x="187794" y="194525"/>
                </a:lnTo>
                <a:lnTo>
                  <a:pt x="188087" y="192836"/>
                </a:lnTo>
                <a:lnTo>
                  <a:pt x="211459" y="192836"/>
                </a:lnTo>
                <a:lnTo>
                  <a:pt x="203842" y="185800"/>
                </a:lnTo>
                <a:lnTo>
                  <a:pt x="192368" y="178930"/>
                </a:lnTo>
                <a:close/>
              </a:path>
              <a:path w="230502" h="309880">
                <a:moveTo>
                  <a:pt x="196924" y="205292"/>
                </a:moveTo>
                <a:lnTo>
                  <a:pt x="180660" y="205292"/>
                </a:lnTo>
                <a:lnTo>
                  <a:pt x="191363" y="212387"/>
                </a:lnTo>
                <a:lnTo>
                  <a:pt x="194310" y="227088"/>
                </a:lnTo>
                <a:lnTo>
                  <a:pt x="193339" y="235486"/>
                </a:lnTo>
                <a:lnTo>
                  <a:pt x="192225" y="249216"/>
                </a:lnTo>
                <a:lnTo>
                  <a:pt x="191881" y="253161"/>
                </a:lnTo>
                <a:lnTo>
                  <a:pt x="190741" y="260565"/>
                </a:lnTo>
                <a:lnTo>
                  <a:pt x="189382" y="266598"/>
                </a:lnTo>
                <a:lnTo>
                  <a:pt x="186842" y="270471"/>
                </a:lnTo>
                <a:lnTo>
                  <a:pt x="195632" y="270471"/>
                </a:lnTo>
                <a:lnTo>
                  <a:pt x="203125" y="229717"/>
                </a:lnTo>
                <a:lnTo>
                  <a:pt x="203280" y="218220"/>
                </a:lnTo>
                <a:lnTo>
                  <a:pt x="200288" y="209469"/>
                </a:lnTo>
                <a:lnTo>
                  <a:pt x="196924" y="205292"/>
                </a:lnTo>
                <a:close/>
              </a:path>
              <a:path w="230502" h="309880">
                <a:moveTo>
                  <a:pt x="68707" y="248564"/>
                </a:moveTo>
                <a:lnTo>
                  <a:pt x="61315" y="249123"/>
                </a:lnTo>
                <a:lnTo>
                  <a:pt x="69309" y="249123"/>
                </a:lnTo>
                <a:lnTo>
                  <a:pt x="68707" y="248564"/>
                </a:lnTo>
                <a:close/>
              </a:path>
              <a:path w="230502" h="309880">
                <a:moveTo>
                  <a:pt x="84993" y="178930"/>
                </a:moveTo>
                <a:lnTo>
                  <a:pt x="70396" y="178930"/>
                </a:lnTo>
                <a:lnTo>
                  <a:pt x="70726" y="184975"/>
                </a:lnTo>
                <a:lnTo>
                  <a:pt x="88341" y="219595"/>
                </a:lnTo>
                <a:lnTo>
                  <a:pt x="97497" y="231038"/>
                </a:lnTo>
                <a:lnTo>
                  <a:pt x="103263" y="215074"/>
                </a:lnTo>
                <a:lnTo>
                  <a:pt x="100711" y="211797"/>
                </a:lnTo>
                <a:lnTo>
                  <a:pt x="98259" y="208470"/>
                </a:lnTo>
                <a:lnTo>
                  <a:pt x="95948" y="205079"/>
                </a:lnTo>
                <a:lnTo>
                  <a:pt x="92026" y="198885"/>
                </a:lnTo>
                <a:lnTo>
                  <a:pt x="88565" y="192212"/>
                </a:lnTo>
                <a:lnTo>
                  <a:pt x="86017" y="185193"/>
                </a:lnTo>
                <a:lnTo>
                  <a:pt x="84993" y="178930"/>
                </a:lnTo>
                <a:close/>
              </a:path>
              <a:path w="230502" h="309880">
                <a:moveTo>
                  <a:pt x="115506" y="0"/>
                </a:moveTo>
                <a:lnTo>
                  <a:pt x="73809" y="14549"/>
                </a:lnTo>
                <a:lnTo>
                  <a:pt x="55029" y="53911"/>
                </a:lnTo>
                <a:lnTo>
                  <a:pt x="50371" y="105943"/>
                </a:lnTo>
                <a:lnTo>
                  <a:pt x="49879" y="132877"/>
                </a:lnTo>
                <a:lnTo>
                  <a:pt x="49923" y="161671"/>
                </a:lnTo>
                <a:lnTo>
                  <a:pt x="57454" y="158115"/>
                </a:lnTo>
                <a:lnTo>
                  <a:pt x="64833" y="154965"/>
                </a:lnTo>
                <a:lnTo>
                  <a:pt x="71145" y="152336"/>
                </a:lnTo>
                <a:lnTo>
                  <a:pt x="100533" y="141084"/>
                </a:lnTo>
                <a:lnTo>
                  <a:pt x="91152" y="132877"/>
                </a:lnTo>
                <a:lnTo>
                  <a:pt x="82807" y="120041"/>
                </a:lnTo>
                <a:lnTo>
                  <a:pt x="77826" y="108712"/>
                </a:lnTo>
                <a:lnTo>
                  <a:pt x="70256" y="108712"/>
                </a:lnTo>
                <a:lnTo>
                  <a:pt x="66852" y="98704"/>
                </a:lnTo>
                <a:lnTo>
                  <a:pt x="67640" y="90589"/>
                </a:lnTo>
                <a:lnTo>
                  <a:pt x="68821" y="84455"/>
                </a:lnTo>
                <a:lnTo>
                  <a:pt x="72396" y="71457"/>
                </a:lnTo>
                <a:lnTo>
                  <a:pt x="77924" y="59412"/>
                </a:lnTo>
                <a:lnTo>
                  <a:pt x="85351" y="48759"/>
                </a:lnTo>
                <a:lnTo>
                  <a:pt x="94627" y="39941"/>
                </a:lnTo>
                <a:lnTo>
                  <a:pt x="171439" y="39941"/>
                </a:lnTo>
                <a:lnTo>
                  <a:pt x="168870" y="31548"/>
                </a:lnTo>
                <a:lnTo>
                  <a:pt x="157127" y="14549"/>
                </a:lnTo>
                <a:lnTo>
                  <a:pt x="139626" y="3753"/>
                </a:lnTo>
                <a:lnTo>
                  <a:pt x="115506" y="0"/>
                </a:lnTo>
                <a:close/>
              </a:path>
              <a:path w="230502" h="309880">
                <a:moveTo>
                  <a:pt x="156502" y="94297"/>
                </a:moveTo>
                <a:lnTo>
                  <a:pt x="153184" y="107963"/>
                </a:lnTo>
                <a:lnTo>
                  <a:pt x="147066" y="122102"/>
                </a:lnTo>
                <a:lnTo>
                  <a:pt x="139385" y="134057"/>
                </a:lnTo>
                <a:lnTo>
                  <a:pt x="131381" y="141173"/>
                </a:lnTo>
                <a:lnTo>
                  <a:pt x="159943" y="152615"/>
                </a:lnTo>
                <a:lnTo>
                  <a:pt x="166065" y="155168"/>
                </a:lnTo>
                <a:lnTo>
                  <a:pt x="173151" y="158203"/>
                </a:lnTo>
                <a:lnTo>
                  <a:pt x="180378" y="161607"/>
                </a:lnTo>
                <a:lnTo>
                  <a:pt x="180468" y="150685"/>
                </a:lnTo>
                <a:lnTo>
                  <a:pt x="180561" y="132877"/>
                </a:lnTo>
                <a:lnTo>
                  <a:pt x="180400" y="120891"/>
                </a:lnTo>
                <a:lnTo>
                  <a:pt x="161607" y="120891"/>
                </a:lnTo>
                <a:lnTo>
                  <a:pt x="160724" y="112623"/>
                </a:lnTo>
                <a:lnTo>
                  <a:pt x="159492" y="104941"/>
                </a:lnTo>
                <a:lnTo>
                  <a:pt x="158042" y="98586"/>
                </a:lnTo>
                <a:lnTo>
                  <a:pt x="156502" y="94297"/>
                </a:lnTo>
                <a:close/>
              </a:path>
              <a:path w="230502" h="309880">
                <a:moveTo>
                  <a:pt x="172186" y="42379"/>
                </a:moveTo>
                <a:lnTo>
                  <a:pt x="115138" y="42379"/>
                </a:lnTo>
                <a:lnTo>
                  <a:pt x="131768" y="50054"/>
                </a:lnTo>
                <a:lnTo>
                  <a:pt x="144737" y="59588"/>
                </a:lnTo>
                <a:lnTo>
                  <a:pt x="161605" y="94297"/>
                </a:lnTo>
                <a:lnTo>
                  <a:pt x="162342" y="102639"/>
                </a:lnTo>
                <a:lnTo>
                  <a:pt x="162231" y="112623"/>
                </a:lnTo>
                <a:lnTo>
                  <a:pt x="161607" y="120891"/>
                </a:lnTo>
                <a:lnTo>
                  <a:pt x="180400" y="120891"/>
                </a:lnTo>
                <a:lnTo>
                  <a:pt x="180176" y="105770"/>
                </a:lnTo>
                <a:lnTo>
                  <a:pt x="178736" y="78045"/>
                </a:lnTo>
                <a:lnTo>
                  <a:pt x="175717" y="53911"/>
                </a:lnTo>
                <a:lnTo>
                  <a:pt x="172186" y="42379"/>
                </a:lnTo>
                <a:close/>
              </a:path>
              <a:path w="230502" h="309880">
                <a:moveTo>
                  <a:pt x="73367" y="93256"/>
                </a:moveTo>
                <a:lnTo>
                  <a:pt x="71818" y="95288"/>
                </a:lnTo>
                <a:lnTo>
                  <a:pt x="70650" y="103746"/>
                </a:lnTo>
                <a:lnTo>
                  <a:pt x="70256" y="108712"/>
                </a:lnTo>
                <a:lnTo>
                  <a:pt x="77826" y="108712"/>
                </a:lnTo>
                <a:lnTo>
                  <a:pt x="76533" y="105770"/>
                </a:lnTo>
                <a:lnTo>
                  <a:pt x="73367" y="93256"/>
                </a:lnTo>
                <a:close/>
              </a:path>
              <a:path w="230502" h="309880">
                <a:moveTo>
                  <a:pt x="171439" y="39941"/>
                </a:moveTo>
                <a:lnTo>
                  <a:pt x="94627" y="39941"/>
                </a:lnTo>
                <a:lnTo>
                  <a:pt x="107065" y="54313"/>
                </a:lnTo>
                <a:lnTo>
                  <a:pt x="120918" y="64308"/>
                </a:lnTo>
                <a:lnTo>
                  <a:pt x="135631" y="72275"/>
                </a:lnTo>
                <a:lnTo>
                  <a:pt x="150647" y="80568"/>
                </a:lnTo>
                <a:lnTo>
                  <a:pt x="120870" y="48227"/>
                </a:lnTo>
                <a:lnTo>
                  <a:pt x="115138" y="42379"/>
                </a:lnTo>
                <a:lnTo>
                  <a:pt x="172186" y="42379"/>
                </a:lnTo>
                <a:lnTo>
                  <a:pt x="171439" y="39941"/>
                </a:lnTo>
                <a:close/>
              </a:path>
            </a:pathLst>
          </a:custGeom>
          <a:solidFill>
            <a:srgbClr val="FF734F"/>
          </a:solidFill>
        </p:spPr>
        <p:txBody>
          <a:bodyPr wrap="square" lIns="0" tIns="0" rIns="0" bIns="0" rtlCol="0"/>
          <a:lstStyle/>
          <a:p/>
        </p:txBody>
      </p:sp>
      <p:sp>
        <p:nvSpPr>
          <p:cNvPr id="22" name="object 22"/>
          <p:cNvSpPr/>
          <p:nvPr/>
        </p:nvSpPr>
        <p:spPr>
          <a:xfrm>
            <a:off x="5029888" y="1519744"/>
            <a:ext cx="41275" cy="35560"/>
          </a:xfrm>
          <a:custGeom>
            <a:rect l="l" t="t" r="r" b="b"/>
            <a:pathLst>
              <a:path w="41275" h="35559">
                <a:moveTo>
                  <a:pt x="0" y="0"/>
                </a:moveTo>
                <a:lnTo>
                  <a:pt x="2870" y="9415"/>
                </a:lnTo>
                <a:lnTo>
                  <a:pt x="8285" y="19113"/>
                </a:lnTo>
                <a:lnTo>
                  <a:pt x="14700" y="28135"/>
                </a:lnTo>
                <a:lnTo>
                  <a:pt x="20574" y="35521"/>
                </a:lnTo>
                <a:lnTo>
                  <a:pt x="26451" y="28130"/>
                </a:lnTo>
                <a:lnTo>
                  <a:pt x="32870" y="19108"/>
                </a:lnTo>
                <a:lnTo>
                  <a:pt x="38287" y="9413"/>
                </a:lnTo>
                <a:lnTo>
                  <a:pt x="40160" y="3276"/>
                </a:lnTo>
                <a:lnTo>
                  <a:pt x="20580" y="3276"/>
                </a:lnTo>
                <a:lnTo>
                  <a:pt x="10156" y="2457"/>
                </a:lnTo>
                <a:lnTo>
                  <a:pt x="0" y="0"/>
                </a:lnTo>
                <a:close/>
              </a:path>
              <a:path w="41275" h="35559">
                <a:moveTo>
                  <a:pt x="41160" y="0"/>
                </a:moveTo>
                <a:lnTo>
                  <a:pt x="31003" y="2457"/>
                </a:lnTo>
                <a:lnTo>
                  <a:pt x="20580" y="3276"/>
                </a:lnTo>
                <a:lnTo>
                  <a:pt x="40160" y="3276"/>
                </a:lnTo>
                <a:lnTo>
                  <a:pt x="41160" y="0"/>
                </a:lnTo>
                <a:close/>
              </a:path>
            </a:pathLst>
          </a:custGeom>
          <a:solidFill>
            <a:srgbClr val="FF734F"/>
          </a:solidFill>
        </p:spPr>
        <p:txBody>
          <a:bodyPr wrap="square" lIns="0" tIns="0" rIns="0" bIns="0" rtlCol="0"/>
          <a:lstStyle/>
          <a:p/>
        </p:txBody>
      </p:sp>
      <p:sp>
        <p:nvSpPr>
          <p:cNvPr id="23" name="object 23"/>
          <p:cNvSpPr/>
          <p:nvPr/>
        </p:nvSpPr>
        <p:spPr>
          <a:xfrm>
            <a:off x="4365603" y="2053774"/>
            <a:ext cx="230504" cy="309880"/>
          </a:xfrm>
          <a:custGeom>
            <a:rect l="l" t="t" r="r" b="b"/>
            <a:pathLst>
              <a:path w="230502" h="309880">
                <a:moveTo>
                  <a:pt x="80505" y="158927"/>
                </a:moveTo>
                <a:lnTo>
                  <a:pt x="43081" y="175912"/>
                </a:lnTo>
                <a:lnTo>
                  <a:pt x="9810" y="214809"/>
                </a:lnTo>
                <a:lnTo>
                  <a:pt x="2450" y="282460"/>
                </a:lnTo>
                <a:lnTo>
                  <a:pt x="0" y="309626"/>
                </a:lnTo>
                <a:lnTo>
                  <a:pt x="230416" y="309626"/>
                </a:lnTo>
                <a:lnTo>
                  <a:pt x="229105" y="295109"/>
                </a:lnTo>
                <a:lnTo>
                  <a:pt x="15951" y="295109"/>
                </a:lnTo>
                <a:lnTo>
                  <a:pt x="16306" y="291096"/>
                </a:lnTo>
                <a:lnTo>
                  <a:pt x="21489" y="233991"/>
                </a:lnTo>
                <a:lnTo>
                  <a:pt x="36842" y="195859"/>
                </a:lnTo>
                <a:lnTo>
                  <a:pt x="45059" y="191274"/>
                </a:lnTo>
                <a:lnTo>
                  <a:pt x="54428" y="191274"/>
                </a:lnTo>
                <a:lnTo>
                  <a:pt x="54914" y="186105"/>
                </a:lnTo>
                <a:lnTo>
                  <a:pt x="59944" y="183616"/>
                </a:lnTo>
                <a:lnTo>
                  <a:pt x="65214" y="181203"/>
                </a:lnTo>
                <a:lnTo>
                  <a:pt x="70396" y="178930"/>
                </a:lnTo>
                <a:lnTo>
                  <a:pt x="84993" y="178930"/>
                </a:lnTo>
                <a:lnTo>
                  <a:pt x="84836" y="177965"/>
                </a:lnTo>
                <a:lnTo>
                  <a:pt x="84594" y="172834"/>
                </a:lnTo>
                <a:lnTo>
                  <a:pt x="85699" y="168059"/>
                </a:lnTo>
                <a:lnTo>
                  <a:pt x="87947" y="163449"/>
                </a:lnTo>
                <a:lnTo>
                  <a:pt x="80505" y="158927"/>
                </a:lnTo>
                <a:close/>
              </a:path>
              <a:path w="230502" h="309880">
                <a:moveTo>
                  <a:pt x="149910" y="158927"/>
                </a:moveTo>
                <a:lnTo>
                  <a:pt x="142468" y="163449"/>
                </a:lnTo>
                <a:lnTo>
                  <a:pt x="144703" y="168059"/>
                </a:lnTo>
                <a:lnTo>
                  <a:pt x="145821" y="172834"/>
                </a:lnTo>
                <a:lnTo>
                  <a:pt x="127814" y="214235"/>
                </a:lnTo>
                <a:lnTo>
                  <a:pt x="105778" y="241020"/>
                </a:lnTo>
                <a:lnTo>
                  <a:pt x="107810" y="295109"/>
                </a:lnTo>
                <a:lnTo>
                  <a:pt x="118351" y="295109"/>
                </a:lnTo>
                <a:lnTo>
                  <a:pt x="120751" y="245643"/>
                </a:lnTo>
                <a:lnTo>
                  <a:pt x="127399" y="237713"/>
                </a:lnTo>
                <a:lnTo>
                  <a:pt x="152615" y="203555"/>
                </a:lnTo>
                <a:lnTo>
                  <a:pt x="160020" y="178930"/>
                </a:lnTo>
                <a:lnTo>
                  <a:pt x="192368" y="178930"/>
                </a:lnTo>
                <a:lnTo>
                  <a:pt x="187328" y="175912"/>
                </a:lnTo>
                <a:lnTo>
                  <a:pt x="168351" y="166802"/>
                </a:lnTo>
                <a:lnTo>
                  <a:pt x="149910" y="158927"/>
                </a:lnTo>
                <a:close/>
              </a:path>
              <a:path w="230502" h="309880">
                <a:moveTo>
                  <a:pt x="211459" y="192836"/>
                </a:moveTo>
                <a:lnTo>
                  <a:pt x="188087" y="192836"/>
                </a:lnTo>
                <a:lnTo>
                  <a:pt x="195033" y="196900"/>
                </a:lnTo>
                <a:lnTo>
                  <a:pt x="200545" y="200888"/>
                </a:lnTo>
                <a:lnTo>
                  <a:pt x="211317" y="257906"/>
                </a:lnTo>
                <a:lnTo>
                  <a:pt x="214109" y="291096"/>
                </a:lnTo>
                <a:lnTo>
                  <a:pt x="214464" y="295109"/>
                </a:lnTo>
                <a:lnTo>
                  <a:pt x="229105" y="295109"/>
                </a:lnTo>
                <a:lnTo>
                  <a:pt x="224785" y="246627"/>
                </a:lnTo>
                <a:lnTo>
                  <a:pt x="220653" y="215074"/>
                </a:lnTo>
                <a:lnTo>
                  <a:pt x="220594" y="214809"/>
                </a:lnTo>
                <a:lnTo>
                  <a:pt x="214896" y="196011"/>
                </a:lnTo>
                <a:lnTo>
                  <a:pt x="211459" y="192836"/>
                </a:lnTo>
                <a:close/>
              </a:path>
              <a:path w="230502" h="309880">
                <a:moveTo>
                  <a:pt x="175323" y="267893"/>
                </a:moveTo>
                <a:lnTo>
                  <a:pt x="173342" y="276707"/>
                </a:lnTo>
                <a:lnTo>
                  <a:pt x="179146" y="278015"/>
                </a:lnTo>
                <a:lnTo>
                  <a:pt x="193136" y="275439"/>
                </a:lnTo>
                <a:lnTo>
                  <a:pt x="195632" y="270471"/>
                </a:lnTo>
                <a:lnTo>
                  <a:pt x="186842" y="270471"/>
                </a:lnTo>
                <a:lnTo>
                  <a:pt x="175323" y="267893"/>
                </a:lnTo>
                <a:close/>
              </a:path>
              <a:path w="230502" h="309880">
                <a:moveTo>
                  <a:pt x="54428" y="191274"/>
                </a:moveTo>
                <a:lnTo>
                  <a:pt x="45059" y="191274"/>
                </a:lnTo>
                <a:lnTo>
                  <a:pt x="44561" y="202567"/>
                </a:lnTo>
                <a:lnTo>
                  <a:pt x="44444" y="208470"/>
                </a:lnTo>
                <a:lnTo>
                  <a:pt x="45588" y="223345"/>
                </a:lnTo>
                <a:lnTo>
                  <a:pt x="48570" y="238762"/>
                </a:lnTo>
                <a:lnTo>
                  <a:pt x="53136" y="252984"/>
                </a:lnTo>
                <a:lnTo>
                  <a:pt x="49747" y="259711"/>
                </a:lnTo>
                <a:lnTo>
                  <a:pt x="50623" y="266723"/>
                </a:lnTo>
                <a:lnTo>
                  <a:pt x="55045" y="272238"/>
                </a:lnTo>
                <a:lnTo>
                  <a:pt x="62293" y="274472"/>
                </a:lnTo>
                <a:lnTo>
                  <a:pt x="69303" y="274472"/>
                </a:lnTo>
                <a:lnTo>
                  <a:pt x="74980" y="268782"/>
                </a:lnTo>
                <a:lnTo>
                  <a:pt x="74980" y="254381"/>
                </a:lnTo>
                <a:lnTo>
                  <a:pt x="69309" y="249123"/>
                </a:lnTo>
                <a:lnTo>
                  <a:pt x="61315" y="249123"/>
                </a:lnTo>
                <a:lnTo>
                  <a:pt x="56854" y="234674"/>
                </a:lnTo>
                <a:lnTo>
                  <a:pt x="54182" y="219138"/>
                </a:lnTo>
                <a:lnTo>
                  <a:pt x="54098" y="218220"/>
                </a:lnTo>
                <a:lnTo>
                  <a:pt x="53389" y="202333"/>
                </a:lnTo>
                <a:lnTo>
                  <a:pt x="54428" y="191274"/>
                </a:lnTo>
                <a:close/>
              </a:path>
              <a:path w="230502" h="309880">
                <a:moveTo>
                  <a:pt x="192368" y="178930"/>
                </a:moveTo>
                <a:lnTo>
                  <a:pt x="160020" y="178930"/>
                </a:lnTo>
                <a:lnTo>
                  <a:pt x="166649" y="181851"/>
                </a:lnTo>
                <a:lnTo>
                  <a:pt x="173418" y="184975"/>
                </a:lnTo>
                <a:lnTo>
                  <a:pt x="179654" y="188214"/>
                </a:lnTo>
                <a:lnTo>
                  <a:pt x="179311" y="190754"/>
                </a:lnTo>
                <a:lnTo>
                  <a:pt x="178828" y="193306"/>
                </a:lnTo>
                <a:lnTo>
                  <a:pt x="178244" y="195859"/>
                </a:lnTo>
                <a:lnTo>
                  <a:pt x="169271" y="196777"/>
                </a:lnTo>
                <a:lnTo>
                  <a:pt x="161228" y="200607"/>
                </a:lnTo>
                <a:lnTo>
                  <a:pt x="139228" y="248564"/>
                </a:lnTo>
                <a:lnTo>
                  <a:pt x="139106" y="252984"/>
                </a:lnTo>
                <a:lnTo>
                  <a:pt x="139356" y="263372"/>
                </a:lnTo>
                <a:lnTo>
                  <a:pt x="150888" y="271665"/>
                </a:lnTo>
                <a:lnTo>
                  <a:pt x="156705" y="272973"/>
                </a:lnTo>
                <a:lnTo>
                  <a:pt x="158686" y="264147"/>
                </a:lnTo>
                <a:lnTo>
                  <a:pt x="147167" y="261556"/>
                </a:lnTo>
                <a:lnTo>
                  <a:pt x="146532" y="256959"/>
                </a:lnTo>
                <a:lnTo>
                  <a:pt x="147891" y="250939"/>
                </a:lnTo>
                <a:lnTo>
                  <a:pt x="150041" y="243695"/>
                </a:lnTo>
                <a:lnTo>
                  <a:pt x="153095" y="235457"/>
                </a:lnTo>
                <a:lnTo>
                  <a:pt x="156305" y="227054"/>
                </a:lnTo>
                <a:lnTo>
                  <a:pt x="158991" y="219138"/>
                </a:lnTo>
                <a:lnTo>
                  <a:pt x="167953" y="207107"/>
                </a:lnTo>
                <a:lnTo>
                  <a:pt x="180660" y="205292"/>
                </a:lnTo>
                <a:lnTo>
                  <a:pt x="196924" y="205292"/>
                </a:lnTo>
                <a:lnTo>
                  <a:pt x="194729" y="202567"/>
                </a:lnTo>
                <a:lnTo>
                  <a:pt x="187071" y="197866"/>
                </a:lnTo>
                <a:lnTo>
                  <a:pt x="187522" y="195859"/>
                </a:lnTo>
                <a:lnTo>
                  <a:pt x="187794" y="194525"/>
                </a:lnTo>
                <a:lnTo>
                  <a:pt x="188087" y="192836"/>
                </a:lnTo>
                <a:lnTo>
                  <a:pt x="211459" y="192836"/>
                </a:lnTo>
                <a:lnTo>
                  <a:pt x="203842" y="185800"/>
                </a:lnTo>
                <a:lnTo>
                  <a:pt x="192368" y="178930"/>
                </a:lnTo>
                <a:close/>
              </a:path>
              <a:path w="230502" h="309880">
                <a:moveTo>
                  <a:pt x="196924" y="205292"/>
                </a:moveTo>
                <a:lnTo>
                  <a:pt x="180660" y="205292"/>
                </a:lnTo>
                <a:lnTo>
                  <a:pt x="191363" y="212387"/>
                </a:lnTo>
                <a:lnTo>
                  <a:pt x="194310" y="227088"/>
                </a:lnTo>
                <a:lnTo>
                  <a:pt x="193339" y="235486"/>
                </a:lnTo>
                <a:lnTo>
                  <a:pt x="192225" y="249216"/>
                </a:lnTo>
                <a:lnTo>
                  <a:pt x="191881" y="253161"/>
                </a:lnTo>
                <a:lnTo>
                  <a:pt x="190741" y="260565"/>
                </a:lnTo>
                <a:lnTo>
                  <a:pt x="189382" y="266598"/>
                </a:lnTo>
                <a:lnTo>
                  <a:pt x="186842" y="270471"/>
                </a:lnTo>
                <a:lnTo>
                  <a:pt x="195632" y="270471"/>
                </a:lnTo>
                <a:lnTo>
                  <a:pt x="203125" y="229717"/>
                </a:lnTo>
                <a:lnTo>
                  <a:pt x="203280" y="218220"/>
                </a:lnTo>
                <a:lnTo>
                  <a:pt x="200288" y="209469"/>
                </a:lnTo>
                <a:lnTo>
                  <a:pt x="196924" y="205292"/>
                </a:lnTo>
                <a:close/>
              </a:path>
              <a:path w="230502" h="309880">
                <a:moveTo>
                  <a:pt x="68707" y="248564"/>
                </a:moveTo>
                <a:lnTo>
                  <a:pt x="61315" y="249123"/>
                </a:lnTo>
                <a:lnTo>
                  <a:pt x="69309" y="249123"/>
                </a:lnTo>
                <a:lnTo>
                  <a:pt x="68707" y="248564"/>
                </a:lnTo>
                <a:close/>
              </a:path>
              <a:path w="230502" h="309880">
                <a:moveTo>
                  <a:pt x="84993" y="178930"/>
                </a:moveTo>
                <a:lnTo>
                  <a:pt x="70396" y="178930"/>
                </a:lnTo>
                <a:lnTo>
                  <a:pt x="70726" y="184975"/>
                </a:lnTo>
                <a:lnTo>
                  <a:pt x="88341" y="219595"/>
                </a:lnTo>
                <a:lnTo>
                  <a:pt x="97497" y="231038"/>
                </a:lnTo>
                <a:lnTo>
                  <a:pt x="103263" y="215074"/>
                </a:lnTo>
                <a:lnTo>
                  <a:pt x="100711" y="211797"/>
                </a:lnTo>
                <a:lnTo>
                  <a:pt x="98259" y="208470"/>
                </a:lnTo>
                <a:lnTo>
                  <a:pt x="95948" y="205079"/>
                </a:lnTo>
                <a:lnTo>
                  <a:pt x="92026" y="198885"/>
                </a:lnTo>
                <a:lnTo>
                  <a:pt x="88565" y="192212"/>
                </a:lnTo>
                <a:lnTo>
                  <a:pt x="86017" y="185193"/>
                </a:lnTo>
                <a:lnTo>
                  <a:pt x="84993" y="178930"/>
                </a:lnTo>
                <a:close/>
              </a:path>
              <a:path w="230502" h="309880">
                <a:moveTo>
                  <a:pt x="115506" y="0"/>
                </a:moveTo>
                <a:lnTo>
                  <a:pt x="73809" y="14549"/>
                </a:lnTo>
                <a:lnTo>
                  <a:pt x="55029" y="53911"/>
                </a:lnTo>
                <a:lnTo>
                  <a:pt x="50371" y="105943"/>
                </a:lnTo>
                <a:lnTo>
                  <a:pt x="49879" y="132877"/>
                </a:lnTo>
                <a:lnTo>
                  <a:pt x="49923" y="161671"/>
                </a:lnTo>
                <a:lnTo>
                  <a:pt x="57454" y="158115"/>
                </a:lnTo>
                <a:lnTo>
                  <a:pt x="64833" y="154965"/>
                </a:lnTo>
                <a:lnTo>
                  <a:pt x="71145" y="152336"/>
                </a:lnTo>
                <a:lnTo>
                  <a:pt x="100533" y="141084"/>
                </a:lnTo>
                <a:lnTo>
                  <a:pt x="91152" y="132877"/>
                </a:lnTo>
                <a:lnTo>
                  <a:pt x="82807" y="120041"/>
                </a:lnTo>
                <a:lnTo>
                  <a:pt x="77826" y="108712"/>
                </a:lnTo>
                <a:lnTo>
                  <a:pt x="70256" y="108712"/>
                </a:lnTo>
                <a:lnTo>
                  <a:pt x="66852" y="98704"/>
                </a:lnTo>
                <a:lnTo>
                  <a:pt x="67640" y="90589"/>
                </a:lnTo>
                <a:lnTo>
                  <a:pt x="68821" y="84455"/>
                </a:lnTo>
                <a:lnTo>
                  <a:pt x="72396" y="71457"/>
                </a:lnTo>
                <a:lnTo>
                  <a:pt x="77924" y="59412"/>
                </a:lnTo>
                <a:lnTo>
                  <a:pt x="85351" y="48759"/>
                </a:lnTo>
                <a:lnTo>
                  <a:pt x="94627" y="39941"/>
                </a:lnTo>
                <a:lnTo>
                  <a:pt x="171439" y="39941"/>
                </a:lnTo>
                <a:lnTo>
                  <a:pt x="168870" y="31548"/>
                </a:lnTo>
                <a:lnTo>
                  <a:pt x="157127" y="14549"/>
                </a:lnTo>
                <a:lnTo>
                  <a:pt x="139626" y="3753"/>
                </a:lnTo>
                <a:lnTo>
                  <a:pt x="115506" y="0"/>
                </a:lnTo>
                <a:close/>
              </a:path>
              <a:path w="230502" h="309880">
                <a:moveTo>
                  <a:pt x="156502" y="94297"/>
                </a:moveTo>
                <a:lnTo>
                  <a:pt x="153184" y="107963"/>
                </a:lnTo>
                <a:lnTo>
                  <a:pt x="147066" y="122102"/>
                </a:lnTo>
                <a:lnTo>
                  <a:pt x="139385" y="134057"/>
                </a:lnTo>
                <a:lnTo>
                  <a:pt x="131381" y="141173"/>
                </a:lnTo>
                <a:lnTo>
                  <a:pt x="159943" y="152615"/>
                </a:lnTo>
                <a:lnTo>
                  <a:pt x="166065" y="155168"/>
                </a:lnTo>
                <a:lnTo>
                  <a:pt x="173151" y="158203"/>
                </a:lnTo>
                <a:lnTo>
                  <a:pt x="180378" y="161607"/>
                </a:lnTo>
                <a:lnTo>
                  <a:pt x="180468" y="150685"/>
                </a:lnTo>
                <a:lnTo>
                  <a:pt x="180561" y="132877"/>
                </a:lnTo>
                <a:lnTo>
                  <a:pt x="180400" y="120891"/>
                </a:lnTo>
                <a:lnTo>
                  <a:pt x="161607" y="120891"/>
                </a:lnTo>
                <a:lnTo>
                  <a:pt x="160724" y="112623"/>
                </a:lnTo>
                <a:lnTo>
                  <a:pt x="159492" y="104941"/>
                </a:lnTo>
                <a:lnTo>
                  <a:pt x="158042" y="98586"/>
                </a:lnTo>
                <a:lnTo>
                  <a:pt x="156502" y="94297"/>
                </a:lnTo>
                <a:close/>
              </a:path>
              <a:path w="230502" h="309880">
                <a:moveTo>
                  <a:pt x="172186" y="42379"/>
                </a:moveTo>
                <a:lnTo>
                  <a:pt x="115138" y="42379"/>
                </a:lnTo>
                <a:lnTo>
                  <a:pt x="131768" y="50054"/>
                </a:lnTo>
                <a:lnTo>
                  <a:pt x="144737" y="59588"/>
                </a:lnTo>
                <a:lnTo>
                  <a:pt x="161605" y="94297"/>
                </a:lnTo>
                <a:lnTo>
                  <a:pt x="162342" y="102639"/>
                </a:lnTo>
                <a:lnTo>
                  <a:pt x="162231" y="112623"/>
                </a:lnTo>
                <a:lnTo>
                  <a:pt x="161607" y="120891"/>
                </a:lnTo>
                <a:lnTo>
                  <a:pt x="180400" y="120891"/>
                </a:lnTo>
                <a:lnTo>
                  <a:pt x="180176" y="105770"/>
                </a:lnTo>
                <a:lnTo>
                  <a:pt x="178736" y="78045"/>
                </a:lnTo>
                <a:lnTo>
                  <a:pt x="175717" y="53911"/>
                </a:lnTo>
                <a:lnTo>
                  <a:pt x="172186" y="42379"/>
                </a:lnTo>
                <a:close/>
              </a:path>
              <a:path w="230502" h="309880">
                <a:moveTo>
                  <a:pt x="73367" y="93256"/>
                </a:moveTo>
                <a:lnTo>
                  <a:pt x="71818" y="95288"/>
                </a:lnTo>
                <a:lnTo>
                  <a:pt x="70650" y="103746"/>
                </a:lnTo>
                <a:lnTo>
                  <a:pt x="70256" y="108712"/>
                </a:lnTo>
                <a:lnTo>
                  <a:pt x="77826" y="108712"/>
                </a:lnTo>
                <a:lnTo>
                  <a:pt x="76533" y="105770"/>
                </a:lnTo>
                <a:lnTo>
                  <a:pt x="73367" y="93256"/>
                </a:lnTo>
                <a:close/>
              </a:path>
              <a:path w="230502" h="309880">
                <a:moveTo>
                  <a:pt x="171439" y="39941"/>
                </a:moveTo>
                <a:lnTo>
                  <a:pt x="94627" y="39941"/>
                </a:lnTo>
                <a:lnTo>
                  <a:pt x="107065" y="54313"/>
                </a:lnTo>
                <a:lnTo>
                  <a:pt x="120918" y="64308"/>
                </a:lnTo>
                <a:lnTo>
                  <a:pt x="135631" y="72275"/>
                </a:lnTo>
                <a:lnTo>
                  <a:pt x="150647" y="80568"/>
                </a:lnTo>
                <a:lnTo>
                  <a:pt x="120870" y="48227"/>
                </a:lnTo>
                <a:lnTo>
                  <a:pt x="115138" y="42379"/>
                </a:lnTo>
                <a:lnTo>
                  <a:pt x="172186" y="42379"/>
                </a:lnTo>
                <a:lnTo>
                  <a:pt x="171439" y="39941"/>
                </a:lnTo>
                <a:close/>
              </a:path>
            </a:pathLst>
          </a:custGeom>
          <a:solidFill>
            <a:srgbClr val="FF734F"/>
          </a:solidFill>
        </p:spPr>
        <p:txBody>
          <a:bodyPr wrap="square" lIns="0" tIns="0" rIns="0" bIns="0" rtlCol="0"/>
          <a:lstStyle/>
          <a:p/>
        </p:txBody>
      </p:sp>
      <p:sp>
        <p:nvSpPr>
          <p:cNvPr id="24" name="object 24"/>
          <p:cNvSpPr/>
          <p:nvPr/>
        </p:nvSpPr>
        <p:spPr>
          <a:xfrm>
            <a:off x="4460234" y="2232783"/>
            <a:ext cx="41275" cy="35560"/>
          </a:xfrm>
          <a:custGeom>
            <a:rect l="l" t="t" r="r" b="b"/>
            <a:pathLst>
              <a:path w="41275" h="35560">
                <a:moveTo>
                  <a:pt x="0" y="0"/>
                </a:moveTo>
                <a:lnTo>
                  <a:pt x="2870" y="9415"/>
                </a:lnTo>
                <a:lnTo>
                  <a:pt x="8285" y="19113"/>
                </a:lnTo>
                <a:lnTo>
                  <a:pt x="14700" y="28135"/>
                </a:lnTo>
                <a:lnTo>
                  <a:pt x="20574" y="35521"/>
                </a:lnTo>
                <a:lnTo>
                  <a:pt x="26451" y="28130"/>
                </a:lnTo>
                <a:lnTo>
                  <a:pt x="32870" y="19108"/>
                </a:lnTo>
                <a:lnTo>
                  <a:pt x="38287" y="9413"/>
                </a:lnTo>
                <a:lnTo>
                  <a:pt x="40160" y="3276"/>
                </a:lnTo>
                <a:lnTo>
                  <a:pt x="20580" y="3276"/>
                </a:lnTo>
                <a:lnTo>
                  <a:pt x="10156" y="2457"/>
                </a:lnTo>
                <a:lnTo>
                  <a:pt x="0" y="0"/>
                </a:lnTo>
                <a:close/>
              </a:path>
              <a:path w="41275" h="35560">
                <a:moveTo>
                  <a:pt x="41160" y="0"/>
                </a:moveTo>
                <a:lnTo>
                  <a:pt x="31003" y="2457"/>
                </a:lnTo>
                <a:lnTo>
                  <a:pt x="20580" y="3276"/>
                </a:lnTo>
                <a:lnTo>
                  <a:pt x="40160" y="3276"/>
                </a:lnTo>
                <a:lnTo>
                  <a:pt x="41160" y="0"/>
                </a:lnTo>
                <a:close/>
              </a:path>
            </a:pathLst>
          </a:custGeom>
          <a:solidFill>
            <a:srgbClr val="FF734F"/>
          </a:solidFill>
        </p:spPr>
        <p:txBody>
          <a:bodyPr wrap="square" lIns="0" tIns="0" rIns="0" bIns="0" rtlCol="0"/>
          <a:lstStyle/>
          <a:p/>
        </p:txBody>
      </p:sp>
      <p:sp>
        <p:nvSpPr>
          <p:cNvPr id="25" name="object 25"/>
          <p:cNvSpPr/>
          <p:nvPr/>
        </p:nvSpPr>
        <p:spPr>
          <a:xfrm>
            <a:off x="4650431" y="2053774"/>
            <a:ext cx="230504" cy="309880"/>
          </a:xfrm>
          <a:custGeom>
            <a:rect l="l" t="t" r="r" b="b"/>
            <a:pathLst>
              <a:path w="230502" h="309880">
                <a:moveTo>
                  <a:pt x="80505" y="158927"/>
                </a:moveTo>
                <a:lnTo>
                  <a:pt x="43081" y="175912"/>
                </a:lnTo>
                <a:lnTo>
                  <a:pt x="9810" y="214809"/>
                </a:lnTo>
                <a:lnTo>
                  <a:pt x="2450" y="282460"/>
                </a:lnTo>
                <a:lnTo>
                  <a:pt x="0" y="309626"/>
                </a:lnTo>
                <a:lnTo>
                  <a:pt x="230416" y="309626"/>
                </a:lnTo>
                <a:lnTo>
                  <a:pt x="229105" y="295109"/>
                </a:lnTo>
                <a:lnTo>
                  <a:pt x="15951" y="295109"/>
                </a:lnTo>
                <a:lnTo>
                  <a:pt x="16306" y="291096"/>
                </a:lnTo>
                <a:lnTo>
                  <a:pt x="21489" y="233991"/>
                </a:lnTo>
                <a:lnTo>
                  <a:pt x="36842" y="195859"/>
                </a:lnTo>
                <a:lnTo>
                  <a:pt x="45059" y="191274"/>
                </a:lnTo>
                <a:lnTo>
                  <a:pt x="54428" y="191274"/>
                </a:lnTo>
                <a:lnTo>
                  <a:pt x="54914" y="186105"/>
                </a:lnTo>
                <a:lnTo>
                  <a:pt x="59944" y="183616"/>
                </a:lnTo>
                <a:lnTo>
                  <a:pt x="65214" y="181203"/>
                </a:lnTo>
                <a:lnTo>
                  <a:pt x="70396" y="178930"/>
                </a:lnTo>
                <a:lnTo>
                  <a:pt x="84993" y="178930"/>
                </a:lnTo>
                <a:lnTo>
                  <a:pt x="84836" y="177965"/>
                </a:lnTo>
                <a:lnTo>
                  <a:pt x="84594" y="172834"/>
                </a:lnTo>
                <a:lnTo>
                  <a:pt x="85699" y="168059"/>
                </a:lnTo>
                <a:lnTo>
                  <a:pt x="87947" y="163449"/>
                </a:lnTo>
                <a:lnTo>
                  <a:pt x="80505" y="158927"/>
                </a:lnTo>
                <a:close/>
              </a:path>
              <a:path w="230502" h="309880">
                <a:moveTo>
                  <a:pt x="149910" y="158927"/>
                </a:moveTo>
                <a:lnTo>
                  <a:pt x="142468" y="163449"/>
                </a:lnTo>
                <a:lnTo>
                  <a:pt x="144703" y="168059"/>
                </a:lnTo>
                <a:lnTo>
                  <a:pt x="145821" y="172834"/>
                </a:lnTo>
                <a:lnTo>
                  <a:pt x="127814" y="214235"/>
                </a:lnTo>
                <a:lnTo>
                  <a:pt x="105778" y="241020"/>
                </a:lnTo>
                <a:lnTo>
                  <a:pt x="107810" y="295109"/>
                </a:lnTo>
                <a:lnTo>
                  <a:pt x="118351" y="295109"/>
                </a:lnTo>
                <a:lnTo>
                  <a:pt x="120751" y="245643"/>
                </a:lnTo>
                <a:lnTo>
                  <a:pt x="127399" y="237713"/>
                </a:lnTo>
                <a:lnTo>
                  <a:pt x="152615" y="203555"/>
                </a:lnTo>
                <a:lnTo>
                  <a:pt x="160020" y="178930"/>
                </a:lnTo>
                <a:lnTo>
                  <a:pt x="192368" y="178930"/>
                </a:lnTo>
                <a:lnTo>
                  <a:pt x="187328" y="175912"/>
                </a:lnTo>
                <a:lnTo>
                  <a:pt x="168351" y="166802"/>
                </a:lnTo>
                <a:lnTo>
                  <a:pt x="149910" y="158927"/>
                </a:lnTo>
                <a:close/>
              </a:path>
              <a:path w="230502" h="309880">
                <a:moveTo>
                  <a:pt x="211459" y="192836"/>
                </a:moveTo>
                <a:lnTo>
                  <a:pt x="188087" y="192836"/>
                </a:lnTo>
                <a:lnTo>
                  <a:pt x="195033" y="196900"/>
                </a:lnTo>
                <a:lnTo>
                  <a:pt x="200545" y="200888"/>
                </a:lnTo>
                <a:lnTo>
                  <a:pt x="211317" y="257906"/>
                </a:lnTo>
                <a:lnTo>
                  <a:pt x="214109" y="291096"/>
                </a:lnTo>
                <a:lnTo>
                  <a:pt x="214464" y="295109"/>
                </a:lnTo>
                <a:lnTo>
                  <a:pt x="229105" y="295109"/>
                </a:lnTo>
                <a:lnTo>
                  <a:pt x="224785" y="246627"/>
                </a:lnTo>
                <a:lnTo>
                  <a:pt x="220653" y="215074"/>
                </a:lnTo>
                <a:lnTo>
                  <a:pt x="220594" y="214809"/>
                </a:lnTo>
                <a:lnTo>
                  <a:pt x="214896" y="196011"/>
                </a:lnTo>
                <a:lnTo>
                  <a:pt x="211459" y="192836"/>
                </a:lnTo>
                <a:close/>
              </a:path>
              <a:path w="230502" h="309880">
                <a:moveTo>
                  <a:pt x="175323" y="267893"/>
                </a:moveTo>
                <a:lnTo>
                  <a:pt x="173342" y="276707"/>
                </a:lnTo>
                <a:lnTo>
                  <a:pt x="179146" y="278015"/>
                </a:lnTo>
                <a:lnTo>
                  <a:pt x="193136" y="275439"/>
                </a:lnTo>
                <a:lnTo>
                  <a:pt x="195632" y="270471"/>
                </a:lnTo>
                <a:lnTo>
                  <a:pt x="186842" y="270471"/>
                </a:lnTo>
                <a:lnTo>
                  <a:pt x="175323" y="267893"/>
                </a:lnTo>
                <a:close/>
              </a:path>
              <a:path w="230502" h="309880">
                <a:moveTo>
                  <a:pt x="54428" y="191274"/>
                </a:moveTo>
                <a:lnTo>
                  <a:pt x="45059" y="191274"/>
                </a:lnTo>
                <a:lnTo>
                  <a:pt x="44561" y="202567"/>
                </a:lnTo>
                <a:lnTo>
                  <a:pt x="44444" y="208470"/>
                </a:lnTo>
                <a:lnTo>
                  <a:pt x="45588" y="223345"/>
                </a:lnTo>
                <a:lnTo>
                  <a:pt x="48570" y="238762"/>
                </a:lnTo>
                <a:lnTo>
                  <a:pt x="53136" y="252984"/>
                </a:lnTo>
                <a:lnTo>
                  <a:pt x="49747" y="259711"/>
                </a:lnTo>
                <a:lnTo>
                  <a:pt x="50623" y="266723"/>
                </a:lnTo>
                <a:lnTo>
                  <a:pt x="55045" y="272238"/>
                </a:lnTo>
                <a:lnTo>
                  <a:pt x="62293" y="274472"/>
                </a:lnTo>
                <a:lnTo>
                  <a:pt x="69303" y="274472"/>
                </a:lnTo>
                <a:lnTo>
                  <a:pt x="74980" y="268782"/>
                </a:lnTo>
                <a:lnTo>
                  <a:pt x="74980" y="254381"/>
                </a:lnTo>
                <a:lnTo>
                  <a:pt x="69309" y="249123"/>
                </a:lnTo>
                <a:lnTo>
                  <a:pt x="61315" y="249123"/>
                </a:lnTo>
                <a:lnTo>
                  <a:pt x="56854" y="234674"/>
                </a:lnTo>
                <a:lnTo>
                  <a:pt x="54182" y="219138"/>
                </a:lnTo>
                <a:lnTo>
                  <a:pt x="54098" y="218220"/>
                </a:lnTo>
                <a:lnTo>
                  <a:pt x="53389" y="202333"/>
                </a:lnTo>
                <a:lnTo>
                  <a:pt x="54428" y="191274"/>
                </a:lnTo>
                <a:close/>
              </a:path>
              <a:path w="230502" h="309880">
                <a:moveTo>
                  <a:pt x="192368" y="178930"/>
                </a:moveTo>
                <a:lnTo>
                  <a:pt x="160020" y="178930"/>
                </a:lnTo>
                <a:lnTo>
                  <a:pt x="166649" y="181851"/>
                </a:lnTo>
                <a:lnTo>
                  <a:pt x="173418" y="184975"/>
                </a:lnTo>
                <a:lnTo>
                  <a:pt x="179654" y="188214"/>
                </a:lnTo>
                <a:lnTo>
                  <a:pt x="179311" y="190754"/>
                </a:lnTo>
                <a:lnTo>
                  <a:pt x="178828" y="193306"/>
                </a:lnTo>
                <a:lnTo>
                  <a:pt x="178244" y="195859"/>
                </a:lnTo>
                <a:lnTo>
                  <a:pt x="169271" y="196777"/>
                </a:lnTo>
                <a:lnTo>
                  <a:pt x="161228" y="200607"/>
                </a:lnTo>
                <a:lnTo>
                  <a:pt x="139228" y="248564"/>
                </a:lnTo>
                <a:lnTo>
                  <a:pt x="139106" y="252984"/>
                </a:lnTo>
                <a:lnTo>
                  <a:pt x="139356" y="263372"/>
                </a:lnTo>
                <a:lnTo>
                  <a:pt x="150888" y="271665"/>
                </a:lnTo>
                <a:lnTo>
                  <a:pt x="156705" y="272973"/>
                </a:lnTo>
                <a:lnTo>
                  <a:pt x="158686" y="264147"/>
                </a:lnTo>
                <a:lnTo>
                  <a:pt x="147167" y="261556"/>
                </a:lnTo>
                <a:lnTo>
                  <a:pt x="146532" y="256959"/>
                </a:lnTo>
                <a:lnTo>
                  <a:pt x="147891" y="250939"/>
                </a:lnTo>
                <a:lnTo>
                  <a:pt x="150041" y="243695"/>
                </a:lnTo>
                <a:lnTo>
                  <a:pt x="153095" y="235457"/>
                </a:lnTo>
                <a:lnTo>
                  <a:pt x="156305" y="227054"/>
                </a:lnTo>
                <a:lnTo>
                  <a:pt x="158991" y="219138"/>
                </a:lnTo>
                <a:lnTo>
                  <a:pt x="167953" y="207107"/>
                </a:lnTo>
                <a:lnTo>
                  <a:pt x="180660" y="205292"/>
                </a:lnTo>
                <a:lnTo>
                  <a:pt x="196924" y="205292"/>
                </a:lnTo>
                <a:lnTo>
                  <a:pt x="194729" y="202567"/>
                </a:lnTo>
                <a:lnTo>
                  <a:pt x="187071" y="197866"/>
                </a:lnTo>
                <a:lnTo>
                  <a:pt x="187522" y="195859"/>
                </a:lnTo>
                <a:lnTo>
                  <a:pt x="187794" y="194525"/>
                </a:lnTo>
                <a:lnTo>
                  <a:pt x="188087" y="192836"/>
                </a:lnTo>
                <a:lnTo>
                  <a:pt x="211459" y="192836"/>
                </a:lnTo>
                <a:lnTo>
                  <a:pt x="203842" y="185800"/>
                </a:lnTo>
                <a:lnTo>
                  <a:pt x="192368" y="178930"/>
                </a:lnTo>
                <a:close/>
              </a:path>
              <a:path w="230502" h="309880">
                <a:moveTo>
                  <a:pt x="196924" y="205292"/>
                </a:moveTo>
                <a:lnTo>
                  <a:pt x="180660" y="205292"/>
                </a:lnTo>
                <a:lnTo>
                  <a:pt x="191363" y="212387"/>
                </a:lnTo>
                <a:lnTo>
                  <a:pt x="194310" y="227088"/>
                </a:lnTo>
                <a:lnTo>
                  <a:pt x="193339" y="235486"/>
                </a:lnTo>
                <a:lnTo>
                  <a:pt x="192225" y="249216"/>
                </a:lnTo>
                <a:lnTo>
                  <a:pt x="191881" y="253161"/>
                </a:lnTo>
                <a:lnTo>
                  <a:pt x="190741" y="260565"/>
                </a:lnTo>
                <a:lnTo>
                  <a:pt x="189382" y="266598"/>
                </a:lnTo>
                <a:lnTo>
                  <a:pt x="186842" y="270471"/>
                </a:lnTo>
                <a:lnTo>
                  <a:pt x="195632" y="270471"/>
                </a:lnTo>
                <a:lnTo>
                  <a:pt x="203125" y="229717"/>
                </a:lnTo>
                <a:lnTo>
                  <a:pt x="203280" y="218220"/>
                </a:lnTo>
                <a:lnTo>
                  <a:pt x="200288" y="209469"/>
                </a:lnTo>
                <a:lnTo>
                  <a:pt x="196924" y="205292"/>
                </a:lnTo>
                <a:close/>
              </a:path>
              <a:path w="230502" h="309880">
                <a:moveTo>
                  <a:pt x="68707" y="248564"/>
                </a:moveTo>
                <a:lnTo>
                  <a:pt x="61315" y="249123"/>
                </a:lnTo>
                <a:lnTo>
                  <a:pt x="69309" y="249123"/>
                </a:lnTo>
                <a:lnTo>
                  <a:pt x="68707" y="248564"/>
                </a:lnTo>
                <a:close/>
              </a:path>
              <a:path w="230502" h="309880">
                <a:moveTo>
                  <a:pt x="84993" y="178930"/>
                </a:moveTo>
                <a:lnTo>
                  <a:pt x="70396" y="178930"/>
                </a:lnTo>
                <a:lnTo>
                  <a:pt x="70726" y="184975"/>
                </a:lnTo>
                <a:lnTo>
                  <a:pt x="88341" y="219595"/>
                </a:lnTo>
                <a:lnTo>
                  <a:pt x="97497" y="231038"/>
                </a:lnTo>
                <a:lnTo>
                  <a:pt x="103263" y="215074"/>
                </a:lnTo>
                <a:lnTo>
                  <a:pt x="100711" y="211797"/>
                </a:lnTo>
                <a:lnTo>
                  <a:pt x="98259" y="208470"/>
                </a:lnTo>
                <a:lnTo>
                  <a:pt x="95948" y="205079"/>
                </a:lnTo>
                <a:lnTo>
                  <a:pt x="92026" y="198885"/>
                </a:lnTo>
                <a:lnTo>
                  <a:pt x="88565" y="192212"/>
                </a:lnTo>
                <a:lnTo>
                  <a:pt x="86017" y="185193"/>
                </a:lnTo>
                <a:lnTo>
                  <a:pt x="84993" y="178930"/>
                </a:lnTo>
                <a:close/>
              </a:path>
              <a:path w="230502" h="309880">
                <a:moveTo>
                  <a:pt x="115506" y="0"/>
                </a:moveTo>
                <a:lnTo>
                  <a:pt x="73809" y="14549"/>
                </a:lnTo>
                <a:lnTo>
                  <a:pt x="55029" y="53911"/>
                </a:lnTo>
                <a:lnTo>
                  <a:pt x="50371" y="105943"/>
                </a:lnTo>
                <a:lnTo>
                  <a:pt x="49879" y="132877"/>
                </a:lnTo>
                <a:lnTo>
                  <a:pt x="49923" y="161671"/>
                </a:lnTo>
                <a:lnTo>
                  <a:pt x="57454" y="158115"/>
                </a:lnTo>
                <a:lnTo>
                  <a:pt x="64833" y="154965"/>
                </a:lnTo>
                <a:lnTo>
                  <a:pt x="71145" y="152336"/>
                </a:lnTo>
                <a:lnTo>
                  <a:pt x="100533" y="141084"/>
                </a:lnTo>
                <a:lnTo>
                  <a:pt x="91152" y="132877"/>
                </a:lnTo>
                <a:lnTo>
                  <a:pt x="82807" y="120041"/>
                </a:lnTo>
                <a:lnTo>
                  <a:pt x="77826" y="108712"/>
                </a:lnTo>
                <a:lnTo>
                  <a:pt x="70256" y="108712"/>
                </a:lnTo>
                <a:lnTo>
                  <a:pt x="66852" y="98704"/>
                </a:lnTo>
                <a:lnTo>
                  <a:pt x="67640" y="90589"/>
                </a:lnTo>
                <a:lnTo>
                  <a:pt x="68821" y="84455"/>
                </a:lnTo>
                <a:lnTo>
                  <a:pt x="72396" y="71457"/>
                </a:lnTo>
                <a:lnTo>
                  <a:pt x="77924" y="59412"/>
                </a:lnTo>
                <a:lnTo>
                  <a:pt x="85351" y="48759"/>
                </a:lnTo>
                <a:lnTo>
                  <a:pt x="94627" y="39941"/>
                </a:lnTo>
                <a:lnTo>
                  <a:pt x="171439" y="39941"/>
                </a:lnTo>
                <a:lnTo>
                  <a:pt x="168870" y="31548"/>
                </a:lnTo>
                <a:lnTo>
                  <a:pt x="157127" y="14549"/>
                </a:lnTo>
                <a:lnTo>
                  <a:pt x="139626" y="3753"/>
                </a:lnTo>
                <a:lnTo>
                  <a:pt x="115506" y="0"/>
                </a:lnTo>
                <a:close/>
              </a:path>
              <a:path w="230502" h="309880">
                <a:moveTo>
                  <a:pt x="156502" y="94297"/>
                </a:moveTo>
                <a:lnTo>
                  <a:pt x="153184" y="107963"/>
                </a:lnTo>
                <a:lnTo>
                  <a:pt x="147066" y="122102"/>
                </a:lnTo>
                <a:lnTo>
                  <a:pt x="139385" y="134057"/>
                </a:lnTo>
                <a:lnTo>
                  <a:pt x="131381" y="141173"/>
                </a:lnTo>
                <a:lnTo>
                  <a:pt x="159943" y="152615"/>
                </a:lnTo>
                <a:lnTo>
                  <a:pt x="166065" y="155168"/>
                </a:lnTo>
                <a:lnTo>
                  <a:pt x="173151" y="158203"/>
                </a:lnTo>
                <a:lnTo>
                  <a:pt x="180378" y="161607"/>
                </a:lnTo>
                <a:lnTo>
                  <a:pt x="180468" y="150685"/>
                </a:lnTo>
                <a:lnTo>
                  <a:pt x="180561" y="132877"/>
                </a:lnTo>
                <a:lnTo>
                  <a:pt x="180400" y="120891"/>
                </a:lnTo>
                <a:lnTo>
                  <a:pt x="161607" y="120891"/>
                </a:lnTo>
                <a:lnTo>
                  <a:pt x="160724" y="112623"/>
                </a:lnTo>
                <a:lnTo>
                  <a:pt x="159492" y="104941"/>
                </a:lnTo>
                <a:lnTo>
                  <a:pt x="158042" y="98586"/>
                </a:lnTo>
                <a:lnTo>
                  <a:pt x="156502" y="94297"/>
                </a:lnTo>
                <a:close/>
              </a:path>
              <a:path w="230502" h="309880">
                <a:moveTo>
                  <a:pt x="172186" y="42379"/>
                </a:moveTo>
                <a:lnTo>
                  <a:pt x="115138" y="42379"/>
                </a:lnTo>
                <a:lnTo>
                  <a:pt x="131768" y="50054"/>
                </a:lnTo>
                <a:lnTo>
                  <a:pt x="144737" y="59588"/>
                </a:lnTo>
                <a:lnTo>
                  <a:pt x="161605" y="94297"/>
                </a:lnTo>
                <a:lnTo>
                  <a:pt x="162342" y="102639"/>
                </a:lnTo>
                <a:lnTo>
                  <a:pt x="162231" y="112623"/>
                </a:lnTo>
                <a:lnTo>
                  <a:pt x="161607" y="120891"/>
                </a:lnTo>
                <a:lnTo>
                  <a:pt x="180400" y="120891"/>
                </a:lnTo>
                <a:lnTo>
                  <a:pt x="180176" y="105770"/>
                </a:lnTo>
                <a:lnTo>
                  <a:pt x="178736" y="78045"/>
                </a:lnTo>
                <a:lnTo>
                  <a:pt x="175717" y="53911"/>
                </a:lnTo>
                <a:lnTo>
                  <a:pt x="172186" y="42379"/>
                </a:lnTo>
                <a:close/>
              </a:path>
              <a:path w="230502" h="309880">
                <a:moveTo>
                  <a:pt x="73367" y="93256"/>
                </a:moveTo>
                <a:lnTo>
                  <a:pt x="71818" y="95288"/>
                </a:lnTo>
                <a:lnTo>
                  <a:pt x="70650" y="103746"/>
                </a:lnTo>
                <a:lnTo>
                  <a:pt x="70256" y="108712"/>
                </a:lnTo>
                <a:lnTo>
                  <a:pt x="77826" y="108712"/>
                </a:lnTo>
                <a:lnTo>
                  <a:pt x="76533" y="105770"/>
                </a:lnTo>
                <a:lnTo>
                  <a:pt x="73367" y="93256"/>
                </a:lnTo>
                <a:close/>
              </a:path>
              <a:path w="230502" h="309880">
                <a:moveTo>
                  <a:pt x="171439" y="39941"/>
                </a:moveTo>
                <a:lnTo>
                  <a:pt x="94627" y="39941"/>
                </a:lnTo>
                <a:lnTo>
                  <a:pt x="107065" y="54313"/>
                </a:lnTo>
                <a:lnTo>
                  <a:pt x="120918" y="64308"/>
                </a:lnTo>
                <a:lnTo>
                  <a:pt x="135631" y="72275"/>
                </a:lnTo>
                <a:lnTo>
                  <a:pt x="150647" y="80568"/>
                </a:lnTo>
                <a:lnTo>
                  <a:pt x="120870" y="48227"/>
                </a:lnTo>
                <a:lnTo>
                  <a:pt x="115138" y="42379"/>
                </a:lnTo>
                <a:lnTo>
                  <a:pt x="172186" y="42379"/>
                </a:lnTo>
                <a:lnTo>
                  <a:pt x="171439" y="39941"/>
                </a:lnTo>
                <a:close/>
              </a:path>
            </a:pathLst>
          </a:custGeom>
          <a:solidFill>
            <a:srgbClr val="FF734F"/>
          </a:solidFill>
        </p:spPr>
        <p:txBody>
          <a:bodyPr wrap="square" lIns="0" tIns="0" rIns="0" bIns="0" rtlCol="0"/>
          <a:lstStyle/>
          <a:p/>
        </p:txBody>
      </p:sp>
      <p:sp>
        <p:nvSpPr>
          <p:cNvPr id="26" name="object 26"/>
          <p:cNvSpPr/>
          <p:nvPr/>
        </p:nvSpPr>
        <p:spPr>
          <a:xfrm>
            <a:off x="4745061" y="2232783"/>
            <a:ext cx="41275" cy="35560"/>
          </a:xfrm>
          <a:custGeom>
            <a:rect l="l" t="t" r="r" b="b"/>
            <a:pathLst>
              <a:path w="41275" h="35560">
                <a:moveTo>
                  <a:pt x="0" y="0"/>
                </a:moveTo>
                <a:lnTo>
                  <a:pt x="2870" y="9415"/>
                </a:lnTo>
                <a:lnTo>
                  <a:pt x="8285" y="19113"/>
                </a:lnTo>
                <a:lnTo>
                  <a:pt x="14700" y="28135"/>
                </a:lnTo>
                <a:lnTo>
                  <a:pt x="20574" y="35521"/>
                </a:lnTo>
                <a:lnTo>
                  <a:pt x="26451" y="28130"/>
                </a:lnTo>
                <a:lnTo>
                  <a:pt x="32870" y="19108"/>
                </a:lnTo>
                <a:lnTo>
                  <a:pt x="38287" y="9413"/>
                </a:lnTo>
                <a:lnTo>
                  <a:pt x="40160" y="3276"/>
                </a:lnTo>
                <a:lnTo>
                  <a:pt x="20580" y="3276"/>
                </a:lnTo>
                <a:lnTo>
                  <a:pt x="10156" y="2457"/>
                </a:lnTo>
                <a:lnTo>
                  <a:pt x="0" y="0"/>
                </a:lnTo>
                <a:close/>
              </a:path>
              <a:path w="41275" h="35560">
                <a:moveTo>
                  <a:pt x="41160" y="0"/>
                </a:moveTo>
                <a:lnTo>
                  <a:pt x="31003" y="2457"/>
                </a:lnTo>
                <a:lnTo>
                  <a:pt x="20580" y="3276"/>
                </a:lnTo>
                <a:lnTo>
                  <a:pt x="40160" y="3276"/>
                </a:lnTo>
                <a:lnTo>
                  <a:pt x="41160" y="0"/>
                </a:lnTo>
                <a:close/>
              </a:path>
            </a:pathLst>
          </a:custGeom>
          <a:solidFill>
            <a:srgbClr val="FF734F"/>
          </a:solidFill>
        </p:spPr>
        <p:txBody>
          <a:bodyPr wrap="square" lIns="0" tIns="0" rIns="0" bIns="0" rtlCol="0"/>
          <a:lstStyle/>
          <a:p/>
        </p:txBody>
      </p:sp>
      <p:sp>
        <p:nvSpPr>
          <p:cNvPr id="27" name="object 27"/>
          <p:cNvSpPr/>
          <p:nvPr/>
        </p:nvSpPr>
        <p:spPr>
          <a:xfrm>
            <a:off x="4935258" y="2053774"/>
            <a:ext cx="230504" cy="309880"/>
          </a:xfrm>
          <a:custGeom>
            <a:rect l="l" t="t" r="r" b="b"/>
            <a:pathLst>
              <a:path w="230502" h="309880">
                <a:moveTo>
                  <a:pt x="80505" y="158927"/>
                </a:moveTo>
                <a:lnTo>
                  <a:pt x="43081" y="175912"/>
                </a:lnTo>
                <a:lnTo>
                  <a:pt x="9810" y="214809"/>
                </a:lnTo>
                <a:lnTo>
                  <a:pt x="2450" y="282460"/>
                </a:lnTo>
                <a:lnTo>
                  <a:pt x="0" y="309626"/>
                </a:lnTo>
                <a:lnTo>
                  <a:pt x="230416" y="309626"/>
                </a:lnTo>
                <a:lnTo>
                  <a:pt x="229105" y="295109"/>
                </a:lnTo>
                <a:lnTo>
                  <a:pt x="15951" y="295109"/>
                </a:lnTo>
                <a:lnTo>
                  <a:pt x="16306" y="291096"/>
                </a:lnTo>
                <a:lnTo>
                  <a:pt x="21489" y="233991"/>
                </a:lnTo>
                <a:lnTo>
                  <a:pt x="36842" y="195859"/>
                </a:lnTo>
                <a:lnTo>
                  <a:pt x="45059" y="191274"/>
                </a:lnTo>
                <a:lnTo>
                  <a:pt x="54428" y="191274"/>
                </a:lnTo>
                <a:lnTo>
                  <a:pt x="54914" y="186105"/>
                </a:lnTo>
                <a:lnTo>
                  <a:pt x="59944" y="183616"/>
                </a:lnTo>
                <a:lnTo>
                  <a:pt x="65214" y="181203"/>
                </a:lnTo>
                <a:lnTo>
                  <a:pt x="70396" y="178930"/>
                </a:lnTo>
                <a:lnTo>
                  <a:pt x="84993" y="178930"/>
                </a:lnTo>
                <a:lnTo>
                  <a:pt x="84836" y="177965"/>
                </a:lnTo>
                <a:lnTo>
                  <a:pt x="84594" y="172834"/>
                </a:lnTo>
                <a:lnTo>
                  <a:pt x="85699" y="168059"/>
                </a:lnTo>
                <a:lnTo>
                  <a:pt x="87947" y="163449"/>
                </a:lnTo>
                <a:lnTo>
                  <a:pt x="80505" y="158927"/>
                </a:lnTo>
                <a:close/>
              </a:path>
              <a:path w="230502" h="309880">
                <a:moveTo>
                  <a:pt x="149910" y="158927"/>
                </a:moveTo>
                <a:lnTo>
                  <a:pt x="142468" y="163449"/>
                </a:lnTo>
                <a:lnTo>
                  <a:pt x="144703" y="168059"/>
                </a:lnTo>
                <a:lnTo>
                  <a:pt x="145821" y="172834"/>
                </a:lnTo>
                <a:lnTo>
                  <a:pt x="127814" y="214235"/>
                </a:lnTo>
                <a:lnTo>
                  <a:pt x="105778" y="241020"/>
                </a:lnTo>
                <a:lnTo>
                  <a:pt x="107810" y="295109"/>
                </a:lnTo>
                <a:lnTo>
                  <a:pt x="118351" y="295109"/>
                </a:lnTo>
                <a:lnTo>
                  <a:pt x="120751" y="245643"/>
                </a:lnTo>
                <a:lnTo>
                  <a:pt x="127399" y="237713"/>
                </a:lnTo>
                <a:lnTo>
                  <a:pt x="152615" y="203555"/>
                </a:lnTo>
                <a:lnTo>
                  <a:pt x="160020" y="178930"/>
                </a:lnTo>
                <a:lnTo>
                  <a:pt x="192368" y="178930"/>
                </a:lnTo>
                <a:lnTo>
                  <a:pt x="187328" y="175912"/>
                </a:lnTo>
                <a:lnTo>
                  <a:pt x="168351" y="166802"/>
                </a:lnTo>
                <a:lnTo>
                  <a:pt x="149910" y="158927"/>
                </a:lnTo>
                <a:close/>
              </a:path>
              <a:path w="230502" h="309880">
                <a:moveTo>
                  <a:pt x="211459" y="192836"/>
                </a:moveTo>
                <a:lnTo>
                  <a:pt x="188087" y="192836"/>
                </a:lnTo>
                <a:lnTo>
                  <a:pt x="195033" y="196900"/>
                </a:lnTo>
                <a:lnTo>
                  <a:pt x="200545" y="200888"/>
                </a:lnTo>
                <a:lnTo>
                  <a:pt x="211317" y="257906"/>
                </a:lnTo>
                <a:lnTo>
                  <a:pt x="214109" y="291096"/>
                </a:lnTo>
                <a:lnTo>
                  <a:pt x="214464" y="295109"/>
                </a:lnTo>
                <a:lnTo>
                  <a:pt x="229105" y="295109"/>
                </a:lnTo>
                <a:lnTo>
                  <a:pt x="224785" y="246627"/>
                </a:lnTo>
                <a:lnTo>
                  <a:pt x="220653" y="215074"/>
                </a:lnTo>
                <a:lnTo>
                  <a:pt x="220594" y="214809"/>
                </a:lnTo>
                <a:lnTo>
                  <a:pt x="214896" y="196011"/>
                </a:lnTo>
                <a:lnTo>
                  <a:pt x="211459" y="192836"/>
                </a:lnTo>
                <a:close/>
              </a:path>
              <a:path w="230502" h="309880">
                <a:moveTo>
                  <a:pt x="175323" y="267893"/>
                </a:moveTo>
                <a:lnTo>
                  <a:pt x="173342" y="276707"/>
                </a:lnTo>
                <a:lnTo>
                  <a:pt x="179146" y="278015"/>
                </a:lnTo>
                <a:lnTo>
                  <a:pt x="193136" y="275439"/>
                </a:lnTo>
                <a:lnTo>
                  <a:pt x="195632" y="270471"/>
                </a:lnTo>
                <a:lnTo>
                  <a:pt x="186842" y="270471"/>
                </a:lnTo>
                <a:lnTo>
                  <a:pt x="175323" y="267893"/>
                </a:lnTo>
                <a:close/>
              </a:path>
              <a:path w="230502" h="309880">
                <a:moveTo>
                  <a:pt x="54428" y="191274"/>
                </a:moveTo>
                <a:lnTo>
                  <a:pt x="45059" y="191274"/>
                </a:lnTo>
                <a:lnTo>
                  <a:pt x="44561" y="202567"/>
                </a:lnTo>
                <a:lnTo>
                  <a:pt x="44444" y="208470"/>
                </a:lnTo>
                <a:lnTo>
                  <a:pt x="45588" y="223345"/>
                </a:lnTo>
                <a:lnTo>
                  <a:pt x="48570" y="238762"/>
                </a:lnTo>
                <a:lnTo>
                  <a:pt x="53136" y="252984"/>
                </a:lnTo>
                <a:lnTo>
                  <a:pt x="49747" y="259711"/>
                </a:lnTo>
                <a:lnTo>
                  <a:pt x="50623" y="266723"/>
                </a:lnTo>
                <a:lnTo>
                  <a:pt x="55045" y="272238"/>
                </a:lnTo>
                <a:lnTo>
                  <a:pt x="62293" y="274472"/>
                </a:lnTo>
                <a:lnTo>
                  <a:pt x="69303" y="274472"/>
                </a:lnTo>
                <a:lnTo>
                  <a:pt x="74980" y="268782"/>
                </a:lnTo>
                <a:lnTo>
                  <a:pt x="74980" y="254381"/>
                </a:lnTo>
                <a:lnTo>
                  <a:pt x="69309" y="249123"/>
                </a:lnTo>
                <a:lnTo>
                  <a:pt x="61315" y="249123"/>
                </a:lnTo>
                <a:lnTo>
                  <a:pt x="56854" y="234674"/>
                </a:lnTo>
                <a:lnTo>
                  <a:pt x="54182" y="219138"/>
                </a:lnTo>
                <a:lnTo>
                  <a:pt x="54098" y="218220"/>
                </a:lnTo>
                <a:lnTo>
                  <a:pt x="53389" y="202333"/>
                </a:lnTo>
                <a:lnTo>
                  <a:pt x="54428" y="191274"/>
                </a:lnTo>
                <a:close/>
              </a:path>
              <a:path w="230502" h="309880">
                <a:moveTo>
                  <a:pt x="192368" y="178930"/>
                </a:moveTo>
                <a:lnTo>
                  <a:pt x="160020" y="178930"/>
                </a:lnTo>
                <a:lnTo>
                  <a:pt x="166649" y="181851"/>
                </a:lnTo>
                <a:lnTo>
                  <a:pt x="173418" y="184975"/>
                </a:lnTo>
                <a:lnTo>
                  <a:pt x="179654" y="188214"/>
                </a:lnTo>
                <a:lnTo>
                  <a:pt x="179311" y="190754"/>
                </a:lnTo>
                <a:lnTo>
                  <a:pt x="178828" y="193306"/>
                </a:lnTo>
                <a:lnTo>
                  <a:pt x="178244" y="195859"/>
                </a:lnTo>
                <a:lnTo>
                  <a:pt x="169271" y="196777"/>
                </a:lnTo>
                <a:lnTo>
                  <a:pt x="161228" y="200607"/>
                </a:lnTo>
                <a:lnTo>
                  <a:pt x="139228" y="248564"/>
                </a:lnTo>
                <a:lnTo>
                  <a:pt x="139106" y="252984"/>
                </a:lnTo>
                <a:lnTo>
                  <a:pt x="139356" y="263372"/>
                </a:lnTo>
                <a:lnTo>
                  <a:pt x="150888" y="271665"/>
                </a:lnTo>
                <a:lnTo>
                  <a:pt x="156705" y="272973"/>
                </a:lnTo>
                <a:lnTo>
                  <a:pt x="158686" y="264147"/>
                </a:lnTo>
                <a:lnTo>
                  <a:pt x="147167" y="261556"/>
                </a:lnTo>
                <a:lnTo>
                  <a:pt x="146532" y="256959"/>
                </a:lnTo>
                <a:lnTo>
                  <a:pt x="147891" y="250939"/>
                </a:lnTo>
                <a:lnTo>
                  <a:pt x="150041" y="243695"/>
                </a:lnTo>
                <a:lnTo>
                  <a:pt x="153095" y="235457"/>
                </a:lnTo>
                <a:lnTo>
                  <a:pt x="156305" y="227054"/>
                </a:lnTo>
                <a:lnTo>
                  <a:pt x="158991" y="219138"/>
                </a:lnTo>
                <a:lnTo>
                  <a:pt x="167953" y="207107"/>
                </a:lnTo>
                <a:lnTo>
                  <a:pt x="180660" y="205292"/>
                </a:lnTo>
                <a:lnTo>
                  <a:pt x="196924" y="205292"/>
                </a:lnTo>
                <a:lnTo>
                  <a:pt x="194729" y="202567"/>
                </a:lnTo>
                <a:lnTo>
                  <a:pt x="187071" y="197866"/>
                </a:lnTo>
                <a:lnTo>
                  <a:pt x="187522" y="195859"/>
                </a:lnTo>
                <a:lnTo>
                  <a:pt x="187794" y="194525"/>
                </a:lnTo>
                <a:lnTo>
                  <a:pt x="188087" y="192836"/>
                </a:lnTo>
                <a:lnTo>
                  <a:pt x="211459" y="192836"/>
                </a:lnTo>
                <a:lnTo>
                  <a:pt x="203842" y="185800"/>
                </a:lnTo>
                <a:lnTo>
                  <a:pt x="192368" y="178930"/>
                </a:lnTo>
                <a:close/>
              </a:path>
              <a:path w="230502" h="309880">
                <a:moveTo>
                  <a:pt x="196924" y="205292"/>
                </a:moveTo>
                <a:lnTo>
                  <a:pt x="180660" y="205292"/>
                </a:lnTo>
                <a:lnTo>
                  <a:pt x="191363" y="212387"/>
                </a:lnTo>
                <a:lnTo>
                  <a:pt x="194310" y="227088"/>
                </a:lnTo>
                <a:lnTo>
                  <a:pt x="193339" y="235486"/>
                </a:lnTo>
                <a:lnTo>
                  <a:pt x="192225" y="249216"/>
                </a:lnTo>
                <a:lnTo>
                  <a:pt x="191881" y="253161"/>
                </a:lnTo>
                <a:lnTo>
                  <a:pt x="190741" y="260565"/>
                </a:lnTo>
                <a:lnTo>
                  <a:pt x="189382" y="266598"/>
                </a:lnTo>
                <a:lnTo>
                  <a:pt x="186842" y="270471"/>
                </a:lnTo>
                <a:lnTo>
                  <a:pt x="195632" y="270471"/>
                </a:lnTo>
                <a:lnTo>
                  <a:pt x="203125" y="229717"/>
                </a:lnTo>
                <a:lnTo>
                  <a:pt x="203280" y="218220"/>
                </a:lnTo>
                <a:lnTo>
                  <a:pt x="200288" y="209469"/>
                </a:lnTo>
                <a:lnTo>
                  <a:pt x="196924" y="205292"/>
                </a:lnTo>
                <a:close/>
              </a:path>
              <a:path w="230502" h="309880">
                <a:moveTo>
                  <a:pt x="68707" y="248564"/>
                </a:moveTo>
                <a:lnTo>
                  <a:pt x="61315" y="249123"/>
                </a:lnTo>
                <a:lnTo>
                  <a:pt x="69309" y="249123"/>
                </a:lnTo>
                <a:lnTo>
                  <a:pt x="68707" y="248564"/>
                </a:lnTo>
                <a:close/>
              </a:path>
              <a:path w="230502" h="309880">
                <a:moveTo>
                  <a:pt x="84993" y="178930"/>
                </a:moveTo>
                <a:lnTo>
                  <a:pt x="70396" y="178930"/>
                </a:lnTo>
                <a:lnTo>
                  <a:pt x="70726" y="184975"/>
                </a:lnTo>
                <a:lnTo>
                  <a:pt x="88341" y="219595"/>
                </a:lnTo>
                <a:lnTo>
                  <a:pt x="97497" y="231038"/>
                </a:lnTo>
                <a:lnTo>
                  <a:pt x="103263" y="215074"/>
                </a:lnTo>
                <a:lnTo>
                  <a:pt x="100711" y="211797"/>
                </a:lnTo>
                <a:lnTo>
                  <a:pt x="98259" y="208470"/>
                </a:lnTo>
                <a:lnTo>
                  <a:pt x="95948" y="205079"/>
                </a:lnTo>
                <a:lnTo>
                  <a:pt x="92026" y="198885"/>
                </a:lnTo>
                <a:lnTo>
                  <a:pt x="88565" y="192212"/>
                </a:lnTo>
                <a:lnTo>
                  <a:pt x="86017" y="185193"/>
                </a:lnTo>
                <a:lnTo>
                  <a:pt x="84993" y="178930"/>
                </a:lnTo>
                <a:close/>
              </a:path>
              <a:path w="230502" h="309880">
                <a:moveTo>
                  <a:pt x="115506" y="0"/>
                </a:moveTo>
                <a:lnTo>
                  <a:pt x="73809" y="14549"/>
                </a:lnTo>
                <a:lnTo>
                  <a:pt x="55029" y="53911"/>
                </a:lnTo>
                <a:lnTo>
                  <a:pt x="50371" y="105943"/>
                </a:lnTo>
                <a:lnTo>
                  <a:pt x="49879" y="132877"/>
                </a:lnTo>
                <a:lnTo>
                  <a:pt x="49923" y="161671"/>
                </a:lnTo>
                <a:lnTo>
                  <a:pt x="57454" y="158115"/>
                </a:lnTo>
                <a:lnTo>
                  <a:pt x="64833" y="154965"/>
                </a:lnTo>
                <a:lnTo>
                  <a:pt x="71145" y="152336"/>
                </a:lnTo>
                <a:lnTo>
                  <a:pt x="100533" y="141084"/>
                </a:lnTo>
                <a:lnTo>
                  <a:pt x="91152" y="132877"/>
                </a:lnTo>
                <a:lnTo>
                  <a:pt x="82807" y="120041"/>
                </a:lnTo>
                <a:lnTo>
                  <a:pt x="77826" y="108712"/>
                </a:lnTo>
                <a:lnTo>
                  <a:pt x="70256" y="108712"/>
                </a:lnTo>
                <a:lnTo>
                  <a:pt x="66852" y="98704"/>
                </a:lnTo>
                <a:lnTo>
                  <a:pt x="67640" y="90589"/>
                </a:lnTo>
                <a:lnTo>
                  <a:pt x="68821" y="84455"/>
                </a:lnTo>
                <a:lnTo>
                  <a:pt x="72396" y="71457"/>
                </a:lnTo>
                <a:lnTo>
                  <a:pt x="77924" y="59412"/>
                </a:lnTo>
                <a:lnTo>
                  <a:pt x="85351" y="48759"/>
                </a:lnTo>
                <a:lnTo>
                  <a:pt x="94627" y="39941"/>
                </a:lnTo>
                <a:lnTo>
                  <a:pt x="171439" y="39941"/>
                </a:lnTo>
                <a:lnTo>
                  <a:pt x="168870" y="31548"/>
                </a:lnTo>
                <a:lnTo>
                  <a:pt x="157127" y="14549"/>
                </a:lnTo>
                <a:lnTo>
                  <a:pt x="139626" y="3753"/>
                </a:lnTo>
                <a:lnTo>
                  <a:pt x="115506" y="0"/>
                </a:lnTo>
                <a:close/>
              </a:path>
              <a:path w="230502" h="309880">
                <a:moveTo>
                  <a:pt x="156502" y="94297"/>
                </a:moveTo>
                <a:lnTo>
                  <a:pt x="153184" y="107963"/>
                </a:lnTo>
                <a:lnTo>
                  <a:pt x="147066" y="122102"/>
                </a:lnTo>
                <a:lnTo>
                  <a:pt x="139385" y="134057"/>
                </a:lnTo>
                <a:lnTo>
                  <a:pt x="131381" y="141173"/>
                </a:lnTo>
                <a:lnTo>
                  <a:pt x="159943" y="152615"/>
                </a:lnTo>
                <a:lnTo>
                  <a:pt x="166065" y="155168"/>
                </a:lnTo>
                <a:lnTo>
                  <a:pt x="173151" y="158203"/>
                </a:lnTo>
                <a:lnTo>
                  <a:pt x="180378" y="161607"/>
                </a:lnTo>
                <a:lnTo>
                  <a:pt x="180468" y="150685"/>
                </a:lnTo>
                <a:lnTo>
                  <a:pt x="180561" y="132877"/>
                </a:lnTo>
                <a:lnTo>
                  <a:pt x="180400" y="120891"/>
                </a:lnTo>
                <a:lnTo>
                  <a:pt x="161607" y="120891"/>
                </a:lnTo>
                <a:lnTo>
                  <a:pt x="160724" y="112623"/>
                </a:lnTo>
                <a:lnTo>
                  <a:pt x="159492" y="104941"/>
                </a:lnTo>
                <a:lnTo>
                  <a:pt x="158042" y="98586"/>
                </a:lnTo>
                <a:lnTo>
                  <a:pt x="156502" y="94297"/>
                </a:lnTo>
                <a:close/>
              </a:path>
              <a:path w="230502" h="309880">
                <a:moveTo>
                  <a:pt x="172186" y="42379"/>
                </a:moveTo>
                <a:lnTo>
                  <a:pt x="115138" y="42379"/>
                </a:lnTo>
                <a:lnTo>
                  <a:pt x="131768" y="50054"/>
                </a:lnTo>
                <a:lnTo>
                  <a:pt x="144737" y="59588"/>
                </a:lnTo>
                <a:lnTo>
                  <a:pt x="161605" y="94297"/>
                </a:lnTo>
                <a:lnTo>
                  <a:pt x="162342" y="102639"/>
                </a:lnTo>
                <a:lnTo>
                  <a:pt x="162231" y="112623"/>
                </a:lnTo>
                <a:lnTo>
                  <a:pt x="161607" y="120891"/>
                </a:lnTo>
                <a:lnTo>
                  <a:pt x="180400" y="120891"/>
                </a:lnTo>
                <a:lnTo>
                  <a:pt x="180176" y="105770"/>
                </a:lnTo>
                <a:lnTo>
                  <a:pt x="178736" y="78045"/>
                </a:lnTo>
                <a:lnTo>
                  <a:pt x="175717" y="53911"/>
                </a:lnTo>
                <a:lnTo>
                  <a:pt x="172186" y="42379"/>
                </a:lnTo>
                <a:close/>
              </a:path>
              <a:path w="230502" h="309880">
                <a:moveTo>
                  <a:pt x="73367" y="93256"/>
                </a:moveTo>
                <a:lnTo>
                  <a:pt x="71818" y="95288"/>
                </a:lnTo>
                <a:lnTo>
                  <a:pt x="70650" y="103746"/>
                </a:lnTo>
                <a:lnTo>
                  <a:pt x="70256" y="108712"/>
                </a:lnTo>
                <a:lnTo>
                  <a:pt x="77826" y="108712"/>
                </a:lnTo>
                <a:lnTo>
                  <a:pt x="76533" y="105770"/>
                </a:lnTo>
                <a:lnTo>
                  <a:pt x="73367" y="93256"/>
                </a:lnTo>
                <a:close/>
              </a:path>
              <a:path w="230502" h="309880">
                <a:moveTo>
                  <a:pt x="171439" y="39941"/>
                </a:moveTo>
                <a:lnTo>
                  <a:pt x="94627" y="39941"/>
                </a:lnTo>
                <a:lnTo>
                  <a:pt x="107065" y="54313"/>
                </a:lnTo>
                <a:lnTo>
                  <a:pt x="120918" y="64308"/>
                </a:lnTo>
                <a:lnTo>
                  <a:pt x="135631" y="72275"/>
                </a:lnTo>
                <a:lnTo>
                  <a:pt x="150647" y="80568"/>
                </a:lnTo>
                <a:lnTo>
                  <a:pt x="120870" y="48227"/>
                </a:lnTo>
                <a:lnTo>
                  <a:pt x="115138" y="42379"/>
                </a:lnTo>
                <a:lnTo>
                  <a:pt x="172186" y="42379"/>
                </a:lnTo>
                <a:lnTo>
                  <a:pt x="171439" y="39941"/>
                </a:lnTo>
                <a:close/>
              </a:path>
            </a:pathLst>
          </a:custGeom>
          <a:solidFill>
            <a:srgbClr val="FF734F"/>
          </a:solidFill>
        </p:spPr>
        <p:txBody>
          <a:bodyPr wrap="square" lIns="0" tIns="0" rIns="0" bIns="0" rtlCol="0"/>
          <a:lstStyle/>
          <a:p/>
        </p:txBody>
      </p:sp>
      <p:sp>
        <p:nvSpPr>
          <p:cNvPr id="28" name="object 28"/>
          <p:cNvSpPr/>
          <p:nvPr/>
        </p:nvSpPr>
        <p:spPr>
          <a:xfrm>
            <a:off x="5029888" y="2232783"/>
            <a:ext cx="41275" cy="35560"/>
          </a:xfrm>
          <a:custGeom>
            <a:rect l="l" t="t" r="r" b="b"/>
            <a:pathLst>
              <a:path w="41275" h="35560">
                <a:moveTo>
                  <a:pt x="0" y="0"/>
                </a:moveTo>
                <a:lnTo>
                  <a:pt x="2870" y="9415"/>
                </a:lnTo>
                <a:lnTo>
                  <a:pt x="8285" y="19113"/>
                </a:lnTo>
                <a:lnTo>
                  <a:pt x="14700" y="28135"/>
                </a:lnTo>
                <a:lnTo>
                  <a:pt x="20574" y="35521"/>
                </a:lnTo>
                <a:lnTo>
                  <a:pt x="26451" y="28130"/>
                </a:lnTo>
                <a:lnTo>
                  <a:pt x="32870" y="19108"/>
                </a:lnTo>
                <a:lnTo>
                  <a:pt x="38287" y="9413"/>
                </a:lnTo>
                <a:lnTo>
                  <a:pt x="40160" y="3276"/>
                </a:lnTo>
                <a:lnTo>
                  <a:pt x="20580" y="3276"/>
                </a:lnTo>
                <a:lnTo>
                  <a:pt x="10156" y="2457"/>
                </a:lnTo>
                <a:lnTo>
                  <a:pt x="0" y="0"/>
                </a:lnTo>
                <a:close/>
              </a:path>
              <a:path w="41275" h="35560">
                <a:moveTo>
                  <a:pt x="41160" y="0"/>
                </a:moveTo>
                <a:lnTo>
                  <a:pt x="31003" y="2457"/>
                </a:lnTo>
                <a:lnTo>
                  <a:pt x="20580" y="3276"/>
                </a:lnTo>
                <a:lnTo>
                  <a:pt x="40160" y="3276"/>
                </a:lnTo>
                <a:lnTo>
                  <a:pt x="41160" y="0"/>
                </a:lnTo>
                <a:close/>
              </a:path>
            </a:pathLst>
          </a:custGeom>
          <a:solidFill>
            <a:srgbClr val="FF734F"/>
          </a:solidFill>
        </p:spPr>
        <p:txBody>
          <a:bodyPr wrap="square" lIns="0" tIns="0" rIns="0" bIns="0" rtlCol="0"/>
          <a:lstStyle/>
          <a:p/>
        </p:txBody>
      </p:sp>
      <p:sp>
        <p:nvSpPr>
          <p:cNvPr id="29" name="object 29"/>
          <p:cNvSpPr/>
          <p:nvPr/>
        </p:nvSpPr>
        <p:spPr>
          <a:xfrm>
            <a:off x="4365595" y="1694908"/>
            <a:ext cx="241935" cy="314325"/>
          </a:xfrm>
          <a:custGeom>
            <a:rect l="l" t="t" r="r" b="b"/>
            <a:pathLst>
              <a:path w="241935" h="314325">
                <a:moveTo>
                  <a:pt x="84137" y="163258"/>
                </a:moveTo>
                <a:lnTo>
                  <a:pt x="67101" y="168687"/>
                </a:lnTo>
                <a:lnTo>
                  <a:pt x="47517" y="174698"/>
                </a:lnTo>
                <a:lnTo>
                  <a:pt x="29952" y="182446"/>
                </a:lnTo>
                <a:lnTo>
                  <a:pt x="11333" y="218801"/>
                </a:lnTo>
                <a:lnTo>
                  <a:pt x="2439" y="288508"/>
                </a:lnTo>
                <a:lnTo>
                  <a:pt x="0" y="314299"/>
                </a:lnTo>
                <a:lnTo>
                  <a:pt x="241388" y="314299"/>
                </a:lnTo>
                <a:lnTo>
                  <a:pt x="240009" y="299567"/>
                </a:lnTo>
                <a:lnTo>
                  <a:pt x="16179" y="299567"/>
                </a:lnTo>
                <a:lnTo>
                  <a:pt x="18175" y="277258"/>
                </a:lnTo>
                <a:lnTo>
                  <a:pt x="25882" y="220236"/>
                </a:lnTo>
                <a:lnTo>
                  <a:pt x="43649" y="191744"/>
                </a:lnTo>
                <a:lnTo>
                  <a:pt x="53018" y="191744"/>
                </a:lnTo>
                <a:lnTo>
                  <a:pt x="52730" y="188379"/>
                </a:lnTo>
                <a:lnTo>
                  <a:pt x="58280" y="186524"/>
                </a:lnTo>
                <a:lnTo>
                  <a:pt x="74383" y="181864"/>
                </a:lnTo>
                <a:lnTo>
                  <a:pt x="89960" y="181864"/>
                </a:lnTo>
                <a:lnTo>
                  <a:pt x="87827" y="175679"/>
                </a:lnTo>
                <a:lnTo>
                  <a:pt x="84137" y="163258"/>
                </a:lnTo>
                <a:close/>
              </a:path>
              <a:path w="241935" h="314325">
                <a:moveTo>
                  <a:pt x="221722" y="192290"/>
                </a:moveTo>
                <a:lnTo>
                  <a:pt x="199377" y="192290"/>
                </a:lnTo>
                <a:lnTo>
                  <a:pt x="204368" y="194538"/>
                </a:lnTo>
                <a:lnTo>
                  <a:pt x="208064" y="196964"/>
                </a:lnTo>
                <a:lnTo>
                  <a:pt x="220133" y="248470"/>
                </a:lnTo>
                <a:lnTo>
                  <a:pt x="225209" y="299567"/>
                </a:lnTo>
                <a:lnTo>
                  <a:pt x="240009" y="299567"/>
                </a:lnTo>
                <a:lnTo>
                  <a:pt x="238973" y="288502"/>
                </a:lnTo>
                <a:lnTo>
                  <a:pt x="235436" y="253638"/>
                </a:lnTo>
                <a:lnTo>
                  <a:pt x="230163" y="218801"/>
                </a:lnTo>
                <a:lnTo>
                  <a:pt x="222542" y="193090"/>
                </a:lnTo>
                <a:lnTo>
                  <a:pt x="221722" y="192290"/>
                </a:lnTo>
                <a:close/>
              </a:path>
              <a:path w="241935" h="314325">
                <a:moveTo>
                  <a:pt x="173380" y="281571"/>
                </a:moveTo>
                <a:lnTo>
                  <a:pt x="170230" y="290182"/>
                </a:lnTo>
                <a:lnTo>
                  <a:pt x="175894" y="292265"/>
                </a:lnTo>
                <a:lnTo>
                  <a:pt x="190315" y="291508"/>
                </a:lnTo>
                <a:lnTo>
                  <a:pt x="194260" y="285686"/>
                </a:lnTo>
                <a:lnTo>
                  <a:pt x="184632" y="285686"/>
                </a:lnTo>
                <a:lnTo>
                  <a:pt x="173380" y="281571"/>
                </a:lnTo>
                <a:close/>
              </a:path>
              <a:path w="241935" h="314325">
                <a:moveTo>
                  <a:pt x="202042" y="219259"/>
                </a:moveTo>
                <a:lnTo>
                  <a:pt x="186990" y="219259"/>
                </a:lnTo>
                <a:lnTo>
                  <a:pt x="196830" y="227811"/>
                </a:lnTo>
                <a:lnTo>
                  <a:pt x="197865" y="243001"/>
                </a:lnTo>
                <a:lnTo>
                  <a:pt x="195781" y="251300"/>
                </a:lnTo>
                <a:lnTo>
                  <a:pt x="193887" y="260280"/>
                </a:lnTo>
                <a:lnTo>
                  <a:pt x="191979" y="268926"/>
                </a:lnTo>
                <a:lnTo>
                  <a:pt x="189852" y="276225"/>
                </a:lnTo>
                <a:lnTo>
                  <a:pt x="187671" y="282143"/>
                </a:lnTo>
                <a:lnTo>
                  <a:pt x="184632" y="285686"/>
                </a:lnTo>
                <a:lnTo>
                  <a:pt x="194260" y="285686"/>
                </a:lnTo>
                <a:lnTo>
                  <a:pt x="198396" y="279584"/>
                </a:lnTo>
                <a:lnTo>
                  <a:pt x="202919" y="262325"/>
                </a:lnTo>
                <a:lnTo>
                  <a:pt x="206667" y="245567"/>
                </a:lnTo>
                <a:lnTo>
                  <a:pt x="208054" y="235253"/>
                </a:lnTo>
                <a:lnTo>
                  <a:pt x="206192" y="226053"/>
                </a:lnTo>
                <a:lnTo>
                  <a:pt x="202042" y="219259"/>
                </a:lnTo>
                <a:close/>
              </a:path>
              <a:path w="241935" h="314325">
                <a:moveTo>
                  <a:pt x="176639" y="209193"/>
                </a:moveTo>
                <a:lnTo>
                  <a:pt x="146968" y="241909"/>
                </a:lnTo>
                <a:lnTo>
                  <a:pt x="137775" y="272281"/>
                </a:lnTo>
                <a:lnTo>
                  <a:pt x="148297" y="282143"/>
                </a:lnTo>
                <a:lnTo>
                  <a:pt x="153962" y="284226"/>
                </a:lnTo>
                <a:lnTo>
                  <a:pt x="157124" y="275602"/>
                </a:lnTo>
                <a:lnTo>
                  <a:pt x="145872" y="271487"/>
                </a:lnTo>
                <a:lnTo>
                  <a:pt x="145846" y="266776"/>
                </a:lnTo>
                <a:lnTo>
                  <a:pt x="147993" y="260896"/>
                </a:lnTo>
                <a:lnTo>
                  <a:pt x="151112" y="253882"/>
                </a:lnTo>
                <a:lnTo>
                  <a:pt x="155322" y="245897"/>
                </a:lnTo>
                <a:lnTo>
                  <a:pt x="159612" y="237953"/>
                </a:lnTo>
                <a:lnTo>
                  <a:pt x="163360" y="230339"/>
                </a:lnTo>
                <a:lnTo>
                  <a:pt x="173961" y="219413"/>
                </a:lnTo>
                <a:lnTo>
                  <a:pt x="186990" y="219259"/>
                </a:lnTo>
                <a:lnTo>
                  <a:pt x="202042" y="219259"/>
                </a:lnTo>
                <a:lnTo>
                  <a:pt x="201503" y="218378"/>
                </a:lnTo>
                <a:lnTo>
                  <a:pt x="194411" y="212636"/>
                </a:lnTo>
                <a:lnTo>
                  <a:pt x="195592" y="209448"/>
                </a:lnTo>
                <a:lnTo>
                  <a:pt x="185788" y="209448"/>
                </a:lnTo>
                <a:lnTo>
                  <a:pt x="176639" y="209193"/>
                </a:lnTo>
                <a:close/>
              </a:path>
              <a:path w="241935" h="314325">
                <a:moveTo>
                  <a:pt x="53018" y="191744"/>
                </a:moveTo>
                <a:lnTo>
                  <a:pt x="43649" y="191744"/>
                </a:lnTo>
                <a:lnTo>
                  <a:pt x="45429" y="208023"/>
                </a:lnTo>
                <a:lnTo>
                  <a:pt x="49187" y="224029"/>
                </a:lnTo>
                <a:lnTo>
                  <a:pt x="54640" y="239152"/>
                </a:lnTo>
                <a:lnTo>
                  <a:pt x="61506" y="252780"/>
                </a:lnTo>
                <a:lnTo>
                  <a:pt x="59173" y="260067"/>
                </a:lnTo>
                <a:lnTo>
                  <a:pt x="61163" y="266961"/>
                </a:lnTo>
                <a:lnTo>
                  <a:pt x="66467" y="271792"/>
                </a:lnTo>
                <a:lnTo>
                  <a:pt x="74079" y="272884"/>
                </a:lnTo>
                <a:lnTo>
                  <a:pt x="81114" y="271780"/>
                </a:lnTo>
                <a:lnTo>
                  <a:pt x="85915" y="265188"/>
                </a:lnTo>
                <a:lnTo>
                  <a:pt x="83642" y="250748"/>
                </a:lnTo>
                <a:lnTo>
                  <a:pt x="78977" y="247611"/>
                </a:lnTo>
                <a:lnTo>
                  <a:pt x="69100" y="247611"/>
                </a:lnTo>
                <a:lnTo>
                  <a:pt x="62617" y="234497"/>
                </a:lnTo>
                <a:lnTo>
                  <a:pt x="57496" y="219790"/>
                </a:lnTo>
                <a:lnTo>
                  <a:pt x="54084" y="204186"/>
                </a:lnTo>
                <a:lnTo>
                  <a:pt x="53018" y="191744"/>
                </a:lnTo>
                <a:close/>
              </a:path>
              <a:path w="241935" h="314325">
                <a:moveTo>
                  <a:pt x="89960" y="181864"/>
                </a:moveTo>
                <a:lnTo>
                  <a:pt x="74383" y="181864"/>
                </a:lnTo>
                <a:lnTo>
                  <a:pt x="75966" y="186766"/>
                </a:lnTo>
                <a:lnTo>
                  <a:pt x="95097" y="227911"/>
                </a:lnTo>
                <a:lnTo>
                  <a:pt x="118592" y="256514"/>
                </a:lnTo>
                <a:lnTo>
                  <a:pt x="122783" y="256501"/>
                </a:lnTo>
                <a:lnTo>
                  <a:pt x="124599" y="255663"/>
                </a:lnTo>
                <a:lnTo>
                  <a:pt x="135910" y="241900"/>
                </a:lnTo>
                <a:lnTo>
                  <a:pt x="144541" y="230339"/>
                </a:lnTo>
                <a:lnTo>
                  <a:pt x="149368" y="222427"/>
                </a:lnTo>
                <a:lnTo>
                  <a:pt x="108254" y="222427"/>
                </a:lnTo>
                <a:lnTo>
                  <a:pt x="99964" y="207321"/>
                </a:lnTo>
                <a:lnTo>
                  <a:pt x="93129" y="191052"/>
                </a:lnTo>
                <a:lnTo>
                  <a:pt x="89960" y="181864"/>
                </a:lnTo>
                <a:close/>
              </a:path>
              <a:path w="241935" h="314325">
                <a:moveTo>
                  <a:pt x="76428" y="245897"/>
                </a:moveTo>
                <a:lnTo>
                  <a:pt x="69100" y="247611"/>
                </a:lnTo>
                <a:lnTo>
                  <a:pt x="78977" y="247611"/>
                </a:lnTo>
                <a:lnTo>
                  <a:pt x="76428" y="245897"/>
                </a:lnTo>
                <a:close/>
              </a:path>
              <a:path w="241935" h="314325">
                <a:moveTo>
                  <a:pt x="120637" y="174180"/>
                </a:moveTo>
                <a:lnTo>
                  <a:pt x="110553" y="182651"/>
                </a:lnTo>
                <a:lnTo>
                  <a:pt x="113703" y="190246"/>
                </a:lnTo>
                <a:lnTo>
                  <a:pt x="108254" y="222427"/>
                </a:lnTo>
                <a:lnTo>
                  <a:pt x="149368" y="222427"/>
                </a:lnTo>
                <a:lnTo>
                  <a:pt x="133019" y="222402"/>
                </a:lnTo>
                <a:lnTo>
                  <a:pt x="127571" y="190246"/>
                </a:lnTo>
                <a:lnTo>
                  <a:pt x="130721" y="182651"/>
                </a:lnTo>
                <a:lnTo>
                  <a:pt x="120637" y="174180"/>
                </a:lnTo>
                <a:close/>
              </a:path>
              <a:path w="241935" h="314325">
                <a:moveTo>
                  <a:pt x="157378" y="163258"/>
                </a:moveTo>
                <a:lnTo>
                  <a:pt x="153811" y="175110"/>
                </a:lnTo>
                <a:lnTo>
                  <a:pt x="148370" y="190506"/>
                </a:lnTo>
                <a:lnTo>
                  <a:pt x="141344" y="207063"/>
                </a:lnTo>
                <a:lnTo>
                  <a:pt x="133019" y="222402"/>
                </a:lnTo>
                <a:lnTo>
                  <a:pt x="149384" y="222402"/>
                </a:lnTo>
                <a:lnTo>
                  <a:pt x="167055" y="181825"/>
                </a:lnTo>
                <a:lnTo>
                  <a:pt x="210491" y="181825"/>
                </a:lnTo>
                <a:lnTo>
                  <a:pt x="193784" y="174474"/>
                </a:lnTo>
                <a:lnTo>
                  <a:pt x="174237" y="168564"/>
                </a:lnTo>
                <a:lnTo>
                  <a:pt x="157378" y="163258"/>
                </a:lnTo>
                <a:close/>
              </a:path>
              <a:path w="241935" h="314325">
                <a:moveTo>
                  <a:pt x="210491" y="181825"/>
                </a:moveTo>
                <a:lnTo>
                  <a:pt x="167055" y="181825"/>
                </a:lnTo>
                <a:lnTo>
                  <a:pt x="184416" y="186766"/>
                </a:lnTo>
                <a:lnTo>
                  <a:pt x="190461" y="188836"/>
                </a:lnTo>
                <a:lnTo>
                  <a:pt x="190080" y="195643"/>
                </a:lnTo>
                <a:lnTo>
                  <a:pt x="188328" y="202628"/>
                </a:lnTo>
                <a:lnTo>
                  <a:pt x="185788" y="209448"/>
                </a:lnTo>
                <a:lnTo>
                  <a:pt x="195592" y="209448"/>
                </a:lnTo>
                <a:lnTo>
                  <a:pt x="196913" y="205879"/>
                </a:lnTo>
                <a:lnTo>
                  <a:pt x="198678" y="199034"/>
                </a:lnTo>
                <a:lnTo>
                  <a:pt x="199377" y="192290"/>
                </a:lnTo>
                <a:lnTo>
                  <a:pt x="221722" y="192290"/>
                </a:lnTo>
                <a:lnTo>
                  <a:pt x="211419" y="182234"/>
                </a:lnTo>
                <a:lnTo>
                  <a:pt x="210491" y="181825"/>
                </a:lnTo>
                <a:close/>
              </a:path>
              <a:path w="241935" h="314325">
                <a:moveTo>
                  <a:pt x="80683" y="105219"/>
                </a:moveTo>
                <a:lnTo>
                  <a:pt x="69113" y="105219"/>
                </a:lnTo>
                <a:lnTo>
                  <a:pt x="72034" y="112941"/>
                </a:lnTo>
                <a:lnTo>
                  <a:pt x="97924" y="147321"/>
                </a:lnTo>
                <a:lnTo>
                  <a:pt x="120688" y="155143"/>
                </a:lnTo>
                <a:lnTo>
                  <a:pt x="132647" y="153073"/>
                </a:lnTo>
                <a:lnTo>
                  <a:pt x="143462" y="147321"/>
                </a:lnTo>
                <a:lnTo>
                  <a:pt x="145649" y="145326"/>
                </a:lnTo>
                <a:lnTo>
                  <a:pt x="120688" y="145326"/>
                </a:lnTo>
                <a:lnTo>
                  <a:pt x="111601" y="143608"/>
                </a:lnTo>
                <a:lnTo>
                  <a:pt x="103171" y="138834"/>
                </a:lnTo>
                <a:lnTo>
                  <a:pt x="95499" y="131572"/>
                </a:lnTo>
                <a:lnTo>
                  <a:pt x="88684" y="122389"/>
                </a:lnTo>
                <a:lnTo>
                  <a:pt x="82121" y="109489"/>
                </a:lnTo>
                <a:lnTo>
                  <a:pt x="80683" y="105219"/>
                </a:lnTo>
                <a:close/>
              </a:path>
              <a:path w="241935" h="314325">
                <a:moveTo>
                  <a:pt x="179787" y="39712"/>
                </a:moveTo>
                <a:lnTo>
                  <a:pt x="158711" y="39712"/>
                </a:lnTo>
                <a:lnTo>
                  <a:pt x="166540" y="58731"/>
                </a:lnTo>
                <a:lnTo>
                  <a:pt x="166819" y="81280"/>
                </a:lnTo>
                <a:lnTo>
                  <a:pt x="152704" y="122389"/>
                </a:lnTo>
                <a:lnTo>
                  <a:pt x="120688" y="145326"/>
                </a:lnTo>
                <a:lnTo>
                  <a:pt x="145649" y="145326"/>
                </a:lnTo>
                <a:lnTo>
                  <a:pt x="169354" y="112928"/>
                </a:lnTo>
                <a:lnTo>
                  <a:pt x="172288" y="105219"/>
                </a:lnTo>
                <a:lnTo>
                  <a:pt x="175184" y="105219"/>
                </a:lnTo>
                <a:lnTo>
                  <a:pt x="176529" y="104940"/>
                </a:lnTo>
                <a:lnTo>
                  <a:pt x="180238" y="100787"/>
                </a:lnTo>
                <a:lnTo>
                  <a:pt x="185026" y="97764"/>
                </a:lnTo>
                <a:lnTo>
                  <a:pt x="187464" y="90855"/>
                </a:lnTo>
                <a:lnTo>
                  <a:pt x="187731" y="87007"/>
                </a:lnTo>
                <a:lnTo>
                  <a:pt x="185854" y="80276"/>
                </a:lnTo>
                <a:lnTo>
                  <a:pt x="179565" y="80276"/>
                </a:lnTo>
                <a:lnTo>
                  <a:pt x="181597" y="69137"/>
                </a:lnTo>
                <a:lnTo>
                  <a:pt x="182619" y="56244"/>
                </a:lnTo>
                <a:lnTo>
                  <a:pt x="182509" y="53289"/>
                </a:lnTo>
                <a:lnTo>
                  <a:pt x="181253" y="41923"/>
                </a:lnTo>
                <a:lnTo>
                  <a:pt x="179787" y="39712"/>
                </a:lnTo>
                <a:close/>
              </a:path>
              <a:path w="241935" h="314325">
                <a:moveTo>
                  <a:pt x="57683" y="79616"/>
                </a:moveTo>
                <a:lnTo>
                  <a:pt x="55562" y="80187"/>
                </a:lnTo>
                <a:lnTo>
                  <a:pt x="53657" y="87020"/>
                </a:lnTo>
                <a:lnTo>
                  <a:pt x="53924" y="90855"/>
                </a:lnTo>
                <a:lnTo>
                  <a:pt x="56362" y="97764"/>
                </a:lnTo>
                <a:lnTo>
                  <a:pt x="61150" y="100787"/>
                </a:lnTo>
                <a:lnTo>
                  <a:pt x="64858" y="104940"/>
                </a:lnTo>
                <a:lnTo>
                  <a:pt x="67487" y="105486"/>
                </a:lnTo>
                <a:lnTo>
                  <a:pt x="69113" y="105219"/>
                </a:lnTo>
                <a:lnTo>
                  <a:pt x="80683" y="105219"/>
                </a:lnTo>
                <a:lnTo>
                  <a:pt x="77044" y="94416"/>
                </a:lnTo>
                <a:lnTo>
                  <a:pt x="74001" y="79921"/>
                </a:lnTo>
                <a:lnTo>
                  <a:pt x="60058" y="79921"/>
                </a:lnTo>
                <a:lnTo>
                  <a:pt x="57683" y="79616"/>
                </a:lnTo>
                <a:close/>
              </a:path>
              <a:path w="241935" h="314325">
                <a:moveTo>
                  <a:pt x="175184" y="105219"/>
                </a:moveTo>
                <a:lnTo>
                  <a:pt x="172288" y="105219"/>
                </a:lnTo>
                <a:lnTo>
                  <a:pt x="173901" y="105486"/>
                </a:lnTo>
                <a:lnTo>
                  <a:pt x="175184" y="105219"/>
                </a:lnTo>
                <a:close/>
              </a:path>
              <a:path w="241935" h="314325">
                <a:moveTo>
                  <a:pt x="182587" y="79451"/>
                </a:moveTo>
                <a:lnTo>
                  <a:pt x="179565" y="80276"/>
                </a:lnTo>
                <a:lnTo>
                  <a:pt x="185854" y="80276"/>
                </a:lnTo>
                <a:lnTo>
                  <a:pt x="185648" y="79540"/>
                </a:lnTo>
                <a:lnTo>
                  <a:pt x="182587" y="79451"/>
                </a:lnTo>
                <a:close/>
              </a:path>
              <a:path w="241935" h="314325">
                <a:moveTo>
                  <a:pt x="119062" y="0"/>
                </a:moveTo>
                <a:lnTo>
                  <a:pt x="104267" y="1779"/>
                </a:lnTo>
                <a:lnTo>
                  <a:pt x="91744" y="6829"/>
                </a:lnTo>
                <a:lnTo>
                  <a:pt x="81622" y="14712"/>
                </a:lnTo>
                <a:lnTo>
                  <a:pt x="74028" y="24993"/>
                </a:lnTo>
                <a:lnTo>
                  <a:pt x="68417" y="27702"/>
                </a:lnTo>
                <a:lnTo>
                  <a:pt x="57041" y="57950"/>
                </a:lnTo>
                <a:lnTo>
                  <a:pt x="57243" y="63434"/>
                </a:lnTo>
                <a:lnTo>
                  <a:pt x="58411" y="71901"/>
                </a:lnTo>
                <a:lnTo>
                  <a:pt x="60058" y="79921"/>
                </a:lnTo>
                <a:lnTo>
                  <a:pt x="74001" y="79921"/>
                </a:lnTo>
                <a:lnTo>
                  <a:pt x="73767" y="78807"/>
                </a:lnTo>
                <a:lnTo>
                  <a:pt x="72605" y="64300"/>
                </a:lnTo>
                <a:lnTo>
                  <a:pt x="82791" y="41719"/>
                </a:lnTo>
                <a:lnTo>
                  <a:pt x="155546" y="41719"/>
                </a:lnTo>
                <a:lnTo>
                  <a:pt x="158711" y="39712"/>
                </a:lnTo>
                <a:lnTo>
                  <a:pt x="179787" y="39712"/>
                </a:lnTo>
                <a:lnTo>
                  <a:pt x="175577" y="33362"/>
                </a:lnTo>
                <a:lnTo>
                  <a:pt x="174663" y="32804"/>
                </a:lnTo>
                <a:lnTo>
                  <a:pt x="173786" y="32207"/>
                </a:lnTo>
                <a:lnTo>
                  <a:pt x="172935" y="31559"/>
                </a:lnTo>
                <a:lnTo>
                  <a:pt x="162198" y="16062"/>
                </a:lnTo>
                <a:lnTo>
                  <a:pt x="149232" y="6388"/>
                </a:lnTo>
                <a:lnTo>
                  <a:pt x="134650" y="1409"/>
                </a:lnTo>
                <a:lnTo>
                  <a:pt x="119062" y="0"/>
                </a:lnTo>
                <a:close/>
              </a:path>
              <a:path w="241935" h="314325">
                <a:moveTo>
                  <a:pt x="155546" y="41719"/>
                </a:moveTo>
                <a:lnTo>
                  <a:pt x="82791" y="41719"/>
                </a:lnTo>
                <a:lnTo>
                  <a:pt x="85305" y="46012"/>
                </a:lnTo>
                <a:lnTo>
                  <a:pt x="126022" y="61404"/>
                </a:lnTo>
                <a:lnTo>
                  <a:pt x="130263" y="61582"/>
                </a:lnTo>
                <a:lnTo>
                  <a:pt x="134407" y="61404"/>
                </a:lnTo>
                <a:lnTo>
                  <a:pt x="130086" y="54292"/>
                </a:lnTo>
                <a:lnTo>
                  <a:pt x="126314" y="54140"/>
                </a:lnTo>
                <a:lnTo>
                  <a:pt x="119388" y="53514"/>
                </a:lnTo>
                <a:lnTo>
                  <a:pt x="112839" y="52270"/>
                </a:lnTo>
                <a:lnTo>
                  <a:pt x="106776" y="50468"/>
                </a:lnTo>
                <a:lnTo>
                  <a:pt x="101307" y="48171"/>
                </a:lnTo>
                <a:lnTo>
                  <a:pt x="144248" y="48171"/>
                </a:lnTo>
                <a:lnTo>
                  <a:pt x="146243" y="47615"/>
                </a:lnTo>
                <a:lnTo>
                  <a:pt x="155546" y="41719"/>
                </a:lnTo>
                <a:close/>
              </a:path>
              <a:path w="241935" h="314325">
                <a:moveTo>
                  <a:pt x="148894" y="51015"/>
                </a:moveTo>
                <a:lnTo>
                  <a:pt x="144043" y="52578"/>
                </a:lnTo>
                <a:lnTo>
                  <a:pt x="140754" y="53289"/>
                </a:lnTo>
                <a:lnTo>
                  <a:pt x="133756" y="54140"/>
                </a:lnTo>
                <a:lnTo>
                  <a:pt x="130086" y="54292"/>
                </a:lnTo>
                <a:lnTo>
                  <a:pt x="151655" y="54292"/>
                </a:lnTo>
                <a:lnTo>
                  <a:pt x="150939" y="52070"/>
                </a:lnTo>
                <a:lnTo>
                  <a:pt x="148894" y="51015"/>
                </a:lnTo>
                <a:close/>
              </a:path>
              <a:path w="241935" h="314325">
                <a:moveTo>
                  <a:pt x="144248" y="48171"/>
                </a:moveTo>
                <a:lnTo>
                  <a:pt x="101307" y="48171"/>
                </a:lnTo>
                <a:lnTo>
                  <a:pt x="116369" y="51834"/>
                </a:lnTo>
                <a:lnTo>
                  <a:pt x="131738" y="51652"/>
                </a:lnTo>
                <a:lnTo>
                  <a:pt x="144248" y="48171"/>
                </a:lnTo>
                <a:close/>
              </a:path>
            </a:pathLst>
          </a:custGeom>
          <a:solidFill>
            <a:srgbClr val="525252"/>
          </a:solidFill>
        </p:spPr>
        <p:txBody>
          <a:bodyPr wrap="square" lIns="0" tIns="0" rIns="0" bIns="0" rtlCol="0"/>
          <a:lstStyle/>
          <a:p/>
        </p:txBody>
      </p:sp>
      <p:sp>
        <p:nvSpPr>
          <p:cNvPr id="30" name="object 30"/>
          <p:cNvSpPr/>
          <p:nvPr/>
        </p:nvSpPr>
        <p:spPr>
          <a:xfrm>
            <a:off x="4639460" y="1694908"/>
            <a:ext cx="241935" cy="314325"/>
          </a:xfrm>
          <a:custGeom>
            <a:rect l="l" t="t" r="r" b="b"/>
            <a:pathLst>
              <a:path w="241935" h="314325">
                <a:moveTo>
                  <a:pt x="84137" y="163258"/>
                </a:moveTo>
                <a:lnTo>
                  <a:pt x="67101" y="168687"/>
                </a:lnTo>
                <a:lnTo>
                  <a:pt x="47517" y="174698"/>
                </a:lnTo>
                <a:lnTo>
                  <a:pt x="29952" y="182446"/>
                </a:lnTo>
                <a:lnTo>
                  <a:pt x="11333" y="218801"/>
                </a:lnTo>
                <a:lnTo>
                  <a:pt x="2439" y="288508"/>
                </a:lnTo>
                <a:lnTo>
                  <a:pt x="0" y="314299"/>
                </a:lnTo>
                <a:lnTo>
                  <a:pt x="241388" y="314299"/>
                </a:lnTo>
                <a:lnTo>
                  <a:pt x="240009" y="299567"/>
                </a:lnTo>
                <a:lnTo>
                  <a:pt x="16179" y="299567"/>
                </a:lnTo>
                <a:lnTo>
                  <a:pt x="18175" y="277258"/>
                </a:lnTo>
                <a:lnTo>
                  <a:pt x="25882" y="220236"/>
                </a:lnTo>
                <a:lnTo>
                  <a:pt x="43649" y="191744"/>
                </a:lnTo>
                <a:lnTo>
                  <a:pt x="53018" y="191744"/>
                </a:lnTo>
                <a:lnTo>
                  <a:pt x="52730" y="188379"/>
                </a:lnTo>
                <a:lnTo>
                  <a:pt x="58280" y="186524"/>
                </a:lnTo>
                <a:lnTo>
                  <a:pt x="74383" y="181864"/>
                </a:lnTo>
                <a:lnTo>
                  <a:pt x="89961" y="181864"/>
                </a:lnTo>
                <a:lnTo>
                  <a:pt x="87827" y="175679"/>
                </a:lnTo>
                <a:lnTo>
                  <a:pt x="84137" y="163258"/>
                </a:lnTo>
                <a:close/>
              </a:path>
              <a:path w="241935" h="314325">
                <a:moveTo>
                  <a:pt x="221722" y="192290"/>
                </a:moveTo>
                <a:lnTo>
                  <a:pt x="199377" y="192290"/>
                </a:lnTo>
                <a:lnTo>
                  <a:pt x="204368" y="194538"/>
                </a:lnTo>
                <a:lnTo>
                  <a:pt x="208064" y="196964"/>
                </a:lnTo>
                <a:lnTo>
                  <a:pt x="220133" y="248470"/>
                </a:lnTo>
                <a:lnTo>
                  <a:pt x="225209" y="299567"/>
                </a:lnTo>
                <a:lnTo>
                  <a:pt x="240009" y="299567"/>
                </a:lnTo>
                <a:lnTo>
                  <a:pt x="238973" y="288502"/>
                </a:lnTo>
                <a:lnTo>
                  <a:pt x="235436" y="253638"/>
                </a:lnTo>
                <a:lnTo>
                  <a:pt x="230163" y="218801"/>
                </a:lnTo>
                <a:lnTo>
                  <a:pt x="222542" y="193090"/>
                </a:lnTo>
                <a:lnTo>
                  <a:pt x="221722" y="192290"/>
                </a:lnTo>
                <a:close/>
              </a:path>
              <a:path w="241935" h="314325">
                <a:moveTo>
                  <a:pt x="173380" y="281571"/>
                </a:moveTo>
                <a:lnTo>
                  <a:pt x="170230" y="290182"/>
                </a:lnTo>
                <a:lnTo>
                  <a:pt x="175894" y="292265"/>
                </a:lnTo>
                <a:lnTo>
                  <a:pt x="190315" y="291508"/>
                </a:lnTo>
                <a:lnTo>
                  <a:pt x="194260" y="285686"/>
                </a:lnTo>
                <a:lnTo>
                  <a:pt x="184632" y="285686"/>
                </a:lnTo>
                <a:lnTo>
                  <a:pt x="173380" y="281571"/>
                </a:lnTo>
                <a:close/>
              </a:path>
              <a:path w="241935" h="314325">
                <a:moveTo>
                  <a:pt x="202042" y="219259"/>
                </a:moveTo>
                <a:lnTo>
                  <a:pt x="186990" y="219259"/>
                </a:lnTo>
                <a:lnTo>
                  <a:pt x="196830" y="227811"/>
                </a:lnTo>
                <a:lnTo>
                  <a:pt x="197865" y="243001"/>
                </a:lnTo>
                <a:lnTo>
                  <a:pt x="195781" y="251300"/>
                </a:lnTo>
                <a:lnTo>
                  <a:pt x="193887" y="260280"/>
                </a:lnTo>
                <a:lnTo>
                  <a:pt x="191979" y="268926"/>
                </a:lnTo>
                <a:lnTo>
                  <a:pt x="189852" y="276225"/>
                </a:lnTo>
                <a:lnTo>
                  <a:pt x="187671" y="282143"/>
                </a:lnTo>
                <a:lnTo>
                  <a:pt x="184632" y="285686"/>
                </a:lnTo>
                <a:lnTo>
                  <a:pt x="194260" y="285686"/>
                </a:lnTo>
                <a:lnTo>
                  <a:pt x="198396" y="279584"/>
                </a:lnTo>
                <a:lnTo>
                  <a:pt x="202919" y="262325"/>
                </a:lnTo>
                <a:lnTo>
                  <a:pt x="206667" y="245567"/>
                </a:lnTo>
                <a:lnTo>
                  <a:pt x="208054" y="235253"/>
                </a:lnTo>
                <a:lnTo>
                  <a:pt x="206192" y="226053"/>
                </a:lnTo>
                <a:lnTo>
                  <a:pt x="202042" y="219259"/>
                </a:lnTo>
                <a:close/>
              </a:path>
              <a:path w="241935" h="314325">
                <a:moveTo>
                  <a:pt x="176644" y="209193"/>
                </a:moveTo>
                <a:lnTo>
                  <a:pt x="146968" y="241909"/>
                </a:lnTo>
                <a:lnTo>
                  <a:pt x="137775" y="272281"/>
                </a:lnTo>
                <a:lnTo>
                  <a:pt x="148297" y="282143"/>
                </a:lnTo>
                <a:lnTo>
                  <a:pt x="153962" y="284226"/>
                </a:lnTo>
                <a:lnTo>
                  <a:pt x="157124" y="275602"/>
                </a:lnTo>
                <a:lnTo>
                  <a:pt x="145872" y="271487"/>
                </a:lnTo>
                <a:lnTo>
                  <a:pt x="145846" y="266776"/>
                </a:lnTo>
                <a:lnTo>
                  <a:pt x="147993" y="260896"/>
                </a:lnTo>
                <a:lnTo>
                  <a:pt x="151112" y="253882"/>
                </a:lnTo>
                <a:lnTo>
                  <a:pt x="155322" y="245897"/>
                </a:lnTo>
                <a:lnTo>
                  <a:pt x="159612" y="237953"/>
                </a:lnTo>
                <a:lnTo>
                  <a:pt x="163360" y="230339"/>
                </a:lnTo>
                <a:lnTo>
                  <a:pt x="173961" y="219413"/>
                </a:lnTo>
                <a:lnTo>
                  <a:pt x="186990" y="219259"/>
                </a:lnTo>
                <a:lnTo>
                  <a:pt x="202042" y="219259"/>
                </a:lnTo>
                <a:lnTo>
                  <a:pt x="201503" y="218378"/>
                </a:lnTo>
                <a:lnTo>
                  <a:pt x="194411" y="212636"/>
                </a:lnTo>
                <a:lnTo>
                  <a:pt x="195592" y="209448"/>
                </a:lnTo>
                <a:lnTo>
                  <a:pt x="185788" y="209448"/>
                </a:lnTo>
                <a:lnTo>
                  <a:pt x="176644" y="209193"/>
                </a:lnTo>
                <a:close/>
              </a:path>
              <a:path w="241935" h="314325">
                <a:moveTo>
                  <a:pt x="53018" y="191744"/>
                </a:moveTo>
                <a:lnTo>
                  <a:pt x="43649" y="191744"/>
                </a:lnTo>
                <a:lnTo>
                  <a:pt x="45429" y="208023"/>
                </a:lnTo>
                <a:lnTo>
                  <a:pt x="49187" y="224029"/>
                </a:lnTo>
                <a:lnTo>
                  <a:pt x="54640" y="239152"/>
                </a:lnTo>
                <a:lnTo>
                  <a:pt x="61506" y="252780"/>
                </a:lnTo>
                <a:lnTo>
                  <a:pt x="59173" y="260067"/>
                </a:lnTo>
                <a:lnTo>
                  <a:pt x="61163" y="266961"/>
                </a:lnTo>
                <a:lnTo>
                  <a:pt x="66467" y="271792"/>
                </a:lnTo>
                <a:lnTo>
                  <a:pt x="74079" y="272884"/>
                </a:lnTo>
                <a:lnTo>
                  <a:pt x="81114" y="271780"/>
                </a:lnTo>
                <a:lnTo>
                  <a:pt x="85915" y="265188"/>
                </a:lnTo>
                <a:lnTo>
                  <a:pt x="83642" y="250748"/>
                </a:lnTo>
                <a:lnTo>
                  <a:pt x="78977" y="247611"/>
                </a:lnTo>
                <a:lnTo>
                  <a:pt x="69100" y="247611"/>
                </a:lnTo>
                <a:lnTo>
                  <a:pt x="62617" y="234497"/>
                </a:lnTo>
                <a:lnTo>
                  <a:pt x="57496" y="219790"/>
                </a:lnTo>
                <a:lnTo>
                  <a:pt x="54084" y="204186"/>
                </a:lnTo>
                <a:lnTo>
                  <a:pt x="53018" y="191744"/>
                </a:lnTo>
                <a:close/>
              </a:path>
              <a:path w="241935" h="314325">
                <a:moveTo>
                  <a:pt x="89961" y="181864"/>
                </a:moveTo>
                <a:lnTo>
                  <a:pt x="74383" y="181864"/>
                </a:lnTo>
                <a:lnTo>
                  <a:pt x="75967" y="186766"/>
                </a:lnTo>
                <a:lnTo>
                  <a:pt x="95097" y="227911"/>
                </a:lnTo>
                <a:lnTo>
                  <a:pt x="118592" y="256514"/>
                </a:lnTo>
                <a:lnTo>
                  <a:pt x="122796" y="256501"/>
                </a:lnTo>
                <a:lnTo>
                  <a:pt x="124599" y="255663"/>
                </a:lnTo>
                <a:lnTo>
                  <a:pt x="135910" y="241900"/>
                </a:lnTo>
                <a:lnTo>
                  <a:pt x="144541" y="230339"/>
                </a:lnTo>
                <a:lnTo>
                  <a:pt x="149368" y="222427"/>
                </a:lnTo>
                <a:lnTo>
                  <a:pt x="108267" y="222427"/>
                </a:lnTo>
                <a:lnTo>
                  <a:pt x="99969" y="207321"/>
                </a:lnTo>
                <a:lnTo>
                  <a:pt x="93130" y="191052"/>
                </a:lnTo>
                <a:lnTo>
                  <a:pt x="89961" y="181864"/>
                </a:lnTo>
                <a:close/>
              </a:path>
              <a:path w="241935" h="314325">
                <a:moveTo>
                  <a:pt x="76428" y="245897"/>
                </a:moveTo>
                <a:lnTo>
                  <a:pt x="69100" y="247611"/>
                </a:lnTo>
                <a:lnTo>
                  <a:pt x="78977" y="247611"/>
                </a:lnTo>
                <a:lnTo>
                  <a:pt x="76428" y="245897"/>
                </a:lnTo>
                <a:close/>
              </a:path>
              <a:path w="241935" h="314325">
                <a:moveTo>
                  <a:pt x="120637" y="174180"/>
                </a:moveTo>
                <a:lnTo>
                  <a:pt x="110553" y="182651"/>
                </a:lnTo>
                <a:lnTo>
                  <a:pt x="113703" y="190246"/>
                </a:lnTo>
                <a:lnTo>
                  <a:pt x="108267" y="222427"/>
                </a:lnTo>
                <a:lnTo>
                  <a:pt x="149368" y="222427"/>
                </a:lnTo>
                <a:lnTo>
                  <a:pt x="133019" y="222402"/>
                </a:lnTo>
                <a:lnTo>
                  <a:pt x="127571" y="190246"/>
                </a:lnTo>
                <a:lnTo>
                  <a:pt x="130733" y="182651"/>
                </a:lnTo>
                <a:lnTo>
                  <a:pt x="120637" y="174180"/>
                </a:lnTo>
                <a:close/>
              </a:path>
              <a:path w="241935" h="314325">
                <a:moveTo>
                  <a:pt x="157378" y="163258"/>
                </a:moveTo>
                <a:lnTo>
                  <a:pt x="153811" y="175110"/>
                </a:lnTo>
                <a:lnTo>
                  <a:pt x="148370" y="190506"/>
                </a:lnTo>
                <a:lnTo>
                  <a:pt x="141344" y="207063"/>
                </a:lnTo>
                <a:lnTo>
                  <a:pt x="133019" y="222402"/>
                </a:lnTo>
                <a:lnTo>
                  <a:pt x="149384" y="222402"/>
                </a:lnTo>
                <a:lnTo>
                  <a:pt x="167055" y="181825"/>
                </a:lnTo>
                <a:lnTo>
                  <a:pt x="210491" y="181825"/>
                </a:lnTo>
                <a:lnTo>
                  <a:pt x="193784" y="174474"/>
                </a:lnTo>
                <a:lnTo>
                  <a:pt x="174237" y="168564"/>
                </a:lnTo>
                <a:lnTo>
                  <a:pt x="157378" y="163258"/>
                </a:lnTo>
                <a:close/>
              </a:path>
              <a:path w="241935" h="314325">
                <a:moveTo>
                  <a:pt x="210491" y="181825"/>
                </a:moveTo>
                <a:lnTo>
                  <a:pt x="167055" y="181825"/>
                </a:lnTo>
                <a:lnTo>
                  <a:pt x="184416" y="186766"/>
                </a:lnTo>
                <a:lnTo>
                  <a:pt x="190461" y="188836"/>
                </a:lnTo>
                <a:lnTo>
                  <a:pt x="190080" y="195643"/>
                </a:lnTo>
                <a:lnTo>
                  <a:pt x="188328" y="202628"/>
                </a:lnTo>
                <a:lnTo>
                  <a:pt x="185788" y="209448"/>
                </a:lnTo>
                <a:lnTo>
                  <a:pt x="195592" y="209448"/>
                </a:lnTo>
                <a:lnTo>
                  <a:pt x="196913" y="205879"/>
                </a:lnTo>
                <a:lnTo>
                  <a:pt x="198678" y="199034"/>
                </a:lnTo>
                <a:lnTo>
                  <a:pt x="199377" y="192290"/>
                </a:lnTo>
                <a:lnTo>
                  <a:pt x="221722" y="192290"/>
                </a:lnTo>
                <a:lnTo>
                  <a:pt x="211419" y="182234"/>
                </a:lnTo>
                <a:lnTo>
                  <a:pt x="210491" y="181825"/>
                </a:lnTo>
                <a:close/>
              </a:path>
              <a:path w="241935" h="314325">
                <a:moveTo>
                  <a:pt x="80683" y="105219"/>
                </a:moveTo>
                <a:lnTo>
                  <a:pt x="69113" y="105219"/>
                </a:lnTo>
                <a:lnTo>
                  <a:pt x="72034" y="112941"/>
                </a:lnTo>
                <a:lnTo>
                  <a:pt x="97924" y="147321"/>
                </a:lnTo>
                <a:lnTo>
                  <a:pt x="120688" y="155143"/>
                </a:lnTo>
                <a:lnTo>
                  <a:pt x="132647" y="153073"/>
                </a:lnTo>
                <a:lnTo>
                  <a:pt x="143462" y="147321"/>
                </a:lnTo>
                <a:lnTo>
                  <a:pt x="145649" y="145326"/>
                </a:lnTo>
                <a:lnTo>
                  <a:pt x="120688" y="145326"/>
                </a:lnTo>
                <a:lnTo>
                  <a:pt x="111601" y="143608"/>
                </a:lnTo>
                <a:lnTo>
                  <a:pt x="103171" y="138834"/>
                </a:lnTo>
                <a:lnTo>
                  <a:pt x="95499" y="131572"/>
                </a:lnTo>
                <a:lnTo>
                  <a:pt x="88684" y="122389"/>
                </a:lnTo>
                <a:lnTo>
                  <a:pt x="82121" y="109489"/>
                </a:lnTo>
                <a:lnTo>
                  <a:pt x="80683" y="105219"/>
                </a:lnTo>
                <a:close/>
              </a:path>
              <a:path w="241935" h="314325">
                <a:moveTo>
                  <a:pt x="179787" y="39712"/>
                </a:moveTo>
                <a:lnTo>
                  <a:pt x="158711" y="39712"/>
                </a:lnTo>
                <a:lnTo>
                  <a:pt x="166540" y="58731"/>
                </a:lnTo>
                <a:lnTo>
                  <a:pt x="166819" y="81280"/>
                </a:lnTo>
                <a:lnTo>
                  <a:pt x="152704" y="122389"/>
                </a:lnTo>
                <a:lnTo>
                  <a:pt x="120688" y="145326"/>
                </a:lnTo>
                <a:lnTo>
                  <a:pt x="145649" y="145326"/>
                </a:lnTo>
                <a:lnTo>
                  <a:pt x="169354" y="112928"/>
                </a:lnTo>
                <a:lnTo>
                  <a:pt x="172288" y="105219"/>
                </a:lnTo>
                <a:lnTo>
                  <a:pt x="175184" y="105219"/>
                </a:lnTo>
                <a:lnTo>
                  <a:pt x="176529" y="104940"/>
                </a:lnTo>
                <a:lnTo>
                  <a:pt x="180251" y="100787"/>
                </a:lnTo>
                <a:lnTo>
                  <a:pt x="185026" y="97764"/>
                </a:lnTo>
                <a:lnTo>
                  <a:pt x="187464" y="90855"/>
                </a:lnTo>
                <a:lnTo>
                  <a:pt x="187731" y="87007"/>
                </a:lnTo>
                <a:lnTo>
                  <a:pt x="185854" y="80276"/>
                </a:lnTo>
                <a:lnTo>
                  <a:pt x="179565" y="80276"/>
                </a:lnTo>
                <a:lnTo>
                  <a:pt x="181597" y="69137"/>
                </a:lnTo>
                <a:lnTo>
                  <a:pt x="182619" y="56244"/>
                </a:lnTo>
                <a:lnTo>
                  <a:pt x="182509" y="53289"/>
                </a:lnTo>
                <a:lnTo>
                  <a:pt x="181253" y="41923"/>
                </a:lnTo>
                <a:lnTo>
                  <a:pt x="179787" y="39712"/>
                </a:lnTo>
                <a:close/>
              </a:path>
              <a:path w="241935" h="314325">
                <a:moveTo>
                  <a:pt x="57683" y="79616"/>
                </a:moveTo>
                <a:lnTo>
                  <a:pt x="55562" y="80187"/>
                </a:lnTo>
                <a:lnTo>
                  <a:pt x="53657" y="87020"/>
                </a:lnTo>
                <a:lnTo>
                  <a:pt x="53924" y="90855"/>
                </a:lnTo>
                <a:lnTo>
                  <a:pt x="56362" y="97764"/>
                </a:lnTo>
                <a:lnTo>
                  <a:pt x="61150" y="100787"/>
                </a:lnTo>
                <a:lnTo>
                  <a:pt x="64858" y="104940"/>
                </a:lnTo>
                <a:lnTo>
                  <a:pt x="67487" y="105486"/>
                </a:lnTo>
                <a:lnTo>
                  <a:pt x="69113" y="105219"/>
                </a:lnTo>
                <a:lnTo>
                  <a:pt x="80683" y="105219"/>
                </a:lnTo>
                <a:lnTo>
                  <a:pt x="77044" y="94416"/>
                </a:lnTo>
                <a:lnTo>
                  <a:pt x="74001" y="79921"/>
                </a:lnTo>
                <a:lnTo>
                  <a:pt x="60058" y="79921"/>
                </a:lnTo>
                <a:lnTo>
                  <a:pt x="57683" y="79616"/>
                </a:lnTo>
                <a:close/>
              </a:path>
              <a:path w="241935" h="314325">
                <a:moveTo>
                  <a:pt x="175184" y="105219"/>
                </a:moveTo>
                <a:lnTo>
                  <a:pt x="172288" y="105219"/>
                </a:lnTo>
                <a:lnTo>
                  <a:pt x="173901" y="105486"/>
                </a:lnTo>
                <a:lnTo>
                  <a:pt x="175184" y="105219"/>
                </a:lnTo>
                <a:close/>
              </a:path>
              <a:path w="241935" h="314325">
                <a:moveTo>
                  <a:pt x="182587" y="79451"/>
                </a:moveTo>
                <a:lnTo>
                  <a:pt x="179565" y="80276"/>
                </a:lnTo>
                <a:lnTo>
                  <a:pt x="185854" y="80276"/>
                </a:lnTo>
                <a:lnTo>
                  <a:pt x="185648" y="79540"/>
                </a:lnTo>
                <a:lnTo>
                  <a:pt x="182587" y="79451"/>
                </a:lnTo>
                <a:close/>
              </a:path>
              <a:path w="241935" h="314325">
                <a:moveTo>
                  <a:pt x="119062" y="0"/>
                </a:moveTo>
                <a:lnTo>
                  <a:pt x="104267" y="1779"/>
                </a:lnTo>
                <a:lnTo>
                  <a:pt x="91744" y="6829"/>
                </a:lnTo>
                <a:lnTo>
                  <a:pt x="81622" y="14712"/>
                </a:lnTo>
                <a:lnTo>
                  <a:pt x="74028" y="24993"/>
                </a:lnTo>
                <a:lnTo>
                  <a:pt x="68417" y="27702"/>
                </a:lnTo>
                <a:lnTo>
                  <a:pt x="57041" y="57950"/>
                </a:lnTo>
                <a:lnTo>
                  <a:pt x="57243" y="63434"/>
                </a:lnTo>
                <a:lnTo>
                  <a:pt x="58411" y="71901"/>
                </a:lnTo>
                <a:lnTo>
                  <a:pt x="60058" y="79921"/>
                </a:lnTo>
                <a:lnTo>
                  <a:pt x="74001" y="79921"/>
                </a:lnTo>
                <a:lnTo>
                  <a:pt x="73767" y="78807"/>
                </a:lnTo>
                <a:lnTo>
                  <a:pt x="72605" y="64300"/>
                </a:lnTo>
                <a:lnTo>
                  <a:pt x="82791" y="41719"/>
                </a:lnTo>
                <a:lnTo>
                  <a:pt x="155546" y="41719"/>
                </a:lnTo>
                <a:lnTo>
                  <a:pt x="158711" y="39712"/>
                </a:lnTo>
                <a:lnTo>
                  <a:pt x="179787" y="39712"/>
                </a:lnTo>
                <a:lnTo>
                  <a:pt x="175577" y="33362"/>
                </a:lnTo>
                <a:lnTo>
                  <a:pt x="174663" y="32804"/>
                </a:lnTo>
                <a:lnTo>
                  <a:pt x="173786" y="32207"/>
                </a:lnTo>
                <a:lnTo>
                  <a:pt x="172935" y="31559"/>
                </a:lnTo>
                <a:lnTo>
                  <a:pt x="162198" y="16062"/>
                </a:lnTo>
                <a:lnTo>
                  <a:pt x="149232" y="6388"/>
                </a:lnTo>
                <a:lnTo>
                  <a:pt x="134650" y="1409"/>
                </a:lnTo>
                <a:lnTo>
                  <a:pt x="119062" y="0"/>
                </a:lnTo>
                <a:close/>
              </a:path>
              <a:path w="241935" h="314325">
                <a:moveTo>
                  <a:pt x="155546" y="41719"/>
                </a:moveTo>
                <a:lnTo>
                  <a:pt x="82791" y="41719"/>
                </a:lnTo>
                <a:lnTo>
                  <a:pt x="85305" y="46012"/>
                </a:lnTo>
                <a:lnTo>
                  <a:pt x="126022" y="61404"/>
                </a:lnTo>
                <a:lnTo>
                  <a:pt x="130263" y="61582"/>
                </a:lnTo>
                <a:lnTo>
                  <a:pt x="134407" y="61404"/>
                </a:lnTo>
                <a:lnTo>
                  <a:pt x="130086" y="54292"/>
                </a:lnTo>
                <a:lnTo>
                  <a:pt x="126314" y="54140"/>
                </a:lnTo>
                <a:lnTo>
                  <a:pt x="119388" y="53514"/>
                </a:lnTo>
                <a:lnTo>
                  <a:pt x="112839" y="52270"/>
                </a:lnTo>
                <a:lnTo>
                  <a:pt x="106776" y="50468"/>
                </a:lnTo>
                <a:lnTo>
                  <a:pt x="101307" y="48171"/>
                </a:lnTo>
                <a:lnTo>
                  <a:pt x="144248" y="48171"/>
                </a:lnTo>
                <a:lnTo>
                  <a:pt x="146243" y="47615"/>
                </a:lnTo>
                <a:lnTo>
                  <a:pt x="155546" y="41719"/>
                </a:lnTo>
                <a:close/>
              </a:path>
              <a:path w="241935" h="314325">
                <a:moveTo>
                  <a:pt x="148894" y="51015"/>
                </a:moveTo>
                <a:lnTo>
                  <a:pt x="144043" y="52578"/>
                </a:lnTo>
                <a:lnTo>
                  <a:pt x="140766" y="53289"/>
                </a:lnTo>
                <a:lnTo>
                  <a:pt x="133756" y="54140"/>
                </a:lnTo>
                <a:lnTo>
                  <a:pt x="130086" y="54292"/>
                </a:lnTo>
                <a:lnTo>
                  <a:pt x="151655" y="54292"/>
                </a:lnTo>
                <a:lnTo>
                  <a:pt x="150939" y="52070"/>
                </a:lnTo>
                <a:lnTo>
                  <a:pt x="148894" y="51015"/>
                </a:lnTo>
                <a:close/>
              </a:path>
              <a:path w="241935" h="314325">
                <a:moveTo>
                  <a:pt x="144248" y="48171"/>
                </a:moveTo>
                <a:lnTo>
                  <a:pt x="101307" y="48171"/>
                </a:lnTo>
                <a:lnTo>
                  <a:pt x="116369" y="51834"/>
                </a:lnTo>
                <a:lnTo>
                  <a:pt x="131738" y="51652"/>
                </a:lnTo>
                <a:lnTo>
                  <a:pt x="144248" y="48171"/>
                </a:lnTo>
                <a:close/>
              </a:path>
            </a:pathLst>
          </a:custGeom>
          <a:solidFill>
            <a:srgbClr val="525252"/>
          </a:solidFill>
        </p:spPr>
        <p:txBody>
          <a:bodyPr wrap="square" lIns="0" tIns="0" rIns="0" bIns="0" rtlCol="0"/>
          <a:lstStyle/>
          <a:p/>
        </p:txBody>
      </p:sp>
      <p:sp>
        <p:nvSpPr>
          <p:cNvPr id="31" name="object 31"/>
          <p:cNvSpPr/>
          <p:nvPr/>
        </p:nvSpPr>
        <p:spPr>
          <a:xfrm>
            <a:off x="4939125" y="1694908"/>
            <a:ext cx="241935" cy="314325"/>
          </a:xfrm>
          <a:custGeom>
            <a:rect l="l" t="t" r="r" b="b"/>
            <a:pathLst>
              <a:path w="241935" h="314325">
                <a:moveTo>
                  <a:pt x="84137" y="163258"/>
                </a:moveTo>
                <a:lnTo>
                  <a:pt x="67101" y="168687"/>
                </a:lnTo>
                <a:lnTo>
                  <a:pt x="47517" y="174698"/>
                </a:lnTo>
                <a:lnTo>
                  <a:pt x="29952" y="182446"/>
                </a:lnTo>
                <a:lnTo>
                  <a:pt x="11333" y="218801"/>
                </a:lnTo>
                <a:lnTo>
                  <a:pt x="2439" y="288508"/>
                </a:lnTo>
                <a:lnTo>
                  <a:pt x="0" y="314299"/>
                </a:lnTo>
                <a:lnTo>
                  <a:pt x="241388" y="314299"/>
                </a:lnTo>
                <a:lnTo>
                  <a:pt x="240009" y="299567"/>
                </a:lnTo>
                <a:lnTo>
                  <a:pt x="16179" y="299567"/>
                </a:lnTo>
                <a:lnTo>
                  <a:pt x="18175" y="277258"/>
                </a:lnTo>
                <a:lnTo>
                  <a:pt x="25882" y="220236"/>
                </a:lnTo>
                <a:lnTo>
                  <a:pt x="43649" y="191744"/>
                </a:lnTo>
                <a:lnTo>
                  <a:pt x="53018" y="191744"/>
                </a:lnTo>
                <a:lnTo>
                  <a:pt x="52730" y="188379"/>
                </a:lnTo>
                <a:lnTo>
                  <a:pt x="58280" y="186524"/>
                </a:lnTo>
                <a:lnTo>
                  <a:pt x="74383" y="181864"/>
                </a:lnTo>
                <a:lnTo>
                  <a:pt x="89961" y="181864"/>
                </a:lnTo>
                <a:lnTo>
                  <a:pt x="87827" y="175679"/>
                </a:lnTo>
                <a:lnTo>
                  <a:pt x="84137" y="163258"/>
                </a:lnTo>
                <a:close/>
              </a:path>
              <a:path w="241935" h="314325">
                <a:moveTo>
                  <a:pt x="221722" y="192290"/>
                </a:moveTo>
                <a:lnTo>
                  <a:pt x="199377" y="192290"/>
                </a:lnTo>
                <a:lnTo>
                  <a:pt x="204368" y="194538"/>
                </a:lnTo>
                <a:lnTo>
                  <a:pt x="208064" y="196964"/>
                </a:lnTo>
                <a:lnTo>
                  <a:pt x="220133" y="248470"/>
                </a:lnTo>
                <a:lnTo>
                  <a:pt x="225209" y="299567"/>
                </a:lnTo>
                <a:lnTo>
                  <a:pt x="240009" y="299567"/>
                </a:lnTo>
                <a:lnTo>
                  <a:pt x="238973" y="288502"/>
                </a:lnTo>
                <a:lnTo>
                  <a:pt x="235436" y="253638"/>
                </a:lnTo>
                <a:lnTo>
                  <a:pt x="230163" y="218801"/>
                </a:lnTo>
                <a:lnTo>
                  <a:pt x="222542" y="193090"/>
                </a:lnTo>
                <a:lnTo>
                  <a:pt x="221722" y="192290"/>
                </a:lnTo>
                <a:close/>
              </a:path>
              <a:path w="241935" h="314325">
                <a:moveTo>
                  <a:pt x="173380" y="281571"/>
                </a:moveTo>
                <a:lnTo>
                  <a:pt x="170230" y="290182"/>
                </a:lnTo>
                <a:lnTo>
                  <a:pt x="175894" y="292265"/>
                </a:lnTo>
                <a:lnTo>
                  <a:pt x="190315" y="291508"/>
                </a:lnTo>
                <a:lnTo>
                  <a:pt x="194260" y="285686"/>
                </a:lnTo>
                <a:lnTo>
                  <a:pt x="184632" y="285686"/>
                </a:lnTo>
                <a:lnTo>
                  <a:pt x="173380" y="281571"/>
                </a:lnTo>
                <a:close/>
              </a:path>
              <a:path w="241935" h="314325">
                <a:moveTo>
                  <a:pt x="202042" y="219259"/>
                </a:moveTo>
                <a:lnTo>
                  <a:pt x="186990" y="219259"/>
                </a:lnTo>
                <a:lnTo>
                  <a:pt x="196830" y="227811"/>
                </a:lnTo>
                <a:lnTo>
                  <a:pt x="197865" y="243001"/>
                </a:lnTo>
                <a:lnTo>
                  <a:pt x="195781" y="251300"/>
                </a:lnTo>
                <a:lnTo>
                  <a:pt x="193887" y="260280"/>
                </a:lnTo>
                <a:lnTo>
                  <a:pt x="191979" y="268926"/>
                </a:lnTo>
                <a:lnTo>
                  <a:pt x="189852" y="276225"/>
                </a:lnTo>
                <a:lnTo>
                  <a:pt x="187671" y="282143"/>
                </a:lnTo>
                <a:lnTo>
                  <a:pt x="184632" y="285686"/>
                </a:lnTo>
                <a:lnTo>
                  <a:pt x="194260" y="285686"/>
                </a:lnTo>
                <a:lnTo>
                  <a:pt x="198396" y="279584"/>
                </a:lnTo>
                <a:lnTo>
                  <a:pt x="202919" y="262325"/>
                </a:lnTo>
                <a:lnTo>
                  <a:pt x="206667" y="245567"/>
                </a:lnTo>
                <a:lnTo>
                  <a:pt x="208054" y="235253"/>
                </a:lnTo>
                <a:lnTo>
                  <a:pt x="206192" y="226053"/>
                </a:lnTo>
                <a:lnTo>
                  <a:pt x="202042" y="219259"/>
                </a:lnTo>
                <a:close/>
              </a:path>
              <a:path w="241935" h="314325">
                <a:moveTo>
                  <a:pt x="176644" y="209193"/>
                </a:moveTo>
                <a:lnTo>
                  <a:pt x="146968" y="241909"/>
                </a:lnTo>
                <a:lnTo>
                  <a:pt x="137775" y="272281"/>
                </a:lnTo>
                <a:lnTo>
                  <a:pt x="148297" y="282143"/>
                </a:lnTo>
                <a:lnTo>
                  <a:pt x="153962" y="284226"/>
                </a:lnTo>
                <a:lnTo>
                  <a:pt x="157124" y="275602"/>
                </a:lnTo>
                <a:lnTo>
                  <a:pt x="145872" y="271487"/>
                </a:lnTo>
                <a:lnTo>
                  <a:pt x="145846" y="266776"/>
                </a:lnTo>
                <a:lnTo>
                  <a:pt x="147993" y="260896"/>
                </a:lnTo>
                <a:lnTo>
                  <a:pt x="151112" y="253882"/>
                </a:lnTo>
                <a:lnTo>
                  <a:pt x="155322" y="245897"/>
                </a:lnTo>
                <a:lnTo>
                  <a:pt x="159612" y="237953"/>
                </a:lnTo>
                <a:lnTo>
                  <a:pt x="163360" y="230339"/>
                </a:lnTo>
                <a:lnTo>
                  <a:pt x="173961" y="219413"/>
                </a:lnTo>
                <a:lnTo>
                  <a:pt x="186990" y="219259"/>
                </a:lnTo>
                <a:lnTo>
                  <a:pt x="202042" y="219259"/>
                </a:lnTo>
                <a:lnTo>
                  <a:pt x="201503" y="218378"/>
                </a:lnTo>
                <a:lnTo>
                  <a:pt x="194411" y="212636"/>
                </a:lnTo>
                <a:lnTo>
                  <a:pt x="195592" y="209448"/>
                </a:lnTo>
                <a:lnTo>
                  <a:pt x="185788" y="209448"/>
                </a:lnTo>
                <a:lnTo>
                  <a:pt x="176644" y="209193"/>
                </a:lnTo>
                <a:close/>
              </a:path>
              <a:path w="241935" h="314325">
                <a:moveTo>
                  <a:pt x="53018" y="191744"/>
                </a:moveTo>
                <a:lnTo>
                  <a:pt x="43649" y="191744"/>
                </a:lnTo>
                <a:lnTo>
                  <a:pt x="45429" y="208023"/>
                </a:lnTo>
                <a:lnTo>
                  <a:pt x="49187" y="224029"/>
                </a:lnTo>
                <a:lnTo>
                  <a:pt x="54640" y="239152"/>
                </a:lnTo>
                <a:lnTo>
                  <a:pt x="61506" y="252780"/>
                </a:lnTo>
                <a:lnTo>
                  <a:pt x="59173" y="260067"/>
                </a:lnTo>
                <a:lnTo>
                  <a:pt x="61163" y="266961"/>
                </a:lnTo>
                <a:lnTo>
                  <a:pt x="66467" y="271792"/>
                </a:lnTo>
                <a:lnTo>
                  <a:pt x="74079" y="272884"/>
                </a:lnTo>
                <a:lnTo>
                  <a:pt x="81114" y="271780"/>
                </a:lnTo>
                <a:lnTo>
                  <a:pt x="85915" y="265188"/>
                </a:lnTo>
                <a:lnTo>
                  <a:pt x="83642" y="250748"/>
                </a:lnTo>
                <a:lnTo>
                  <a:pt x="78977" y="247611"/>
                </a:lnTo>
                <a:lnTo>
                  <a:pt x="69100" y="247611"/>
                </a:lnTo>
                <a:lnTo>
                  <a:pt x="62617" y="234497"/>
                </a:lnTo>
                <a:lnTo>
                  <a:pt x="57496" y="219790"/>
                </a:lnTo>
                <a:lnTo>
                  <a:pt x="54084" y="204186"/>
                </a:lnTo>
                <a:lnTo>
                  <a:pt x="53018" y="191744"/>
                </a:lnTo>
                <a:close/>
              </a:path>
              <a:path w="241935" h="314325">
                <a:moveTo>
                  <a:pt x="89961" y="181864"/>
                </a:moveTo>
                <a:lnTo>
                  <a:pt x="74383" y="181864"/>
                </a:lnTo>
                <a:lnTo>
                  <a:pt x="75967" y="186766"/>
                </a:lnTo>
                <a:lnTo>
                  <a:pt x="95097" y="227911"/>
                </a:lnTo>
                <a:lnTo>
                  <a:pt x="118592" y="256514"/>
                </a:lnTo>
                <a:lnTo>
                  <a:pt x="122796" y="256501"/>
                </a:lnTo>
                <a:lnTo>
                  <a:pt x="124599" y="255663"/>
                </a:lnTo>
                <a:lnTo>
                  <a:pt x="135910" y="241900"/>
                </a:lnTo>
                <a:lnTo>
                  <a:pt x="144541" y="230339"/>
                </a:lnTo>
                <a:lnTo>
                  <a:pt x="149368" y="222427"/>
                </a:lnTo>
                <a:lnTo>
                  <a:pt x="108267" y="222427"/>
                </a:lnTo>
                <a:lnTo>
                  <a:pt x="99969" y="207321"/>
                </a:lnTo>
                <a:lnTo>
                  <a:pt x="93130" y="191052"/>
                </a:lnTo>
                <a:lnTo>
                  <a:pt x="89961" y="181864"/>
                </a:lnTo>
                <a:close/>
              </a:path>
              <a:path w="241935" h="314325">
                <a:moveTo>
                  <a:pt x="76428" y="245897"/>
                </a:moveTo>
                <a:lnTo>
                  <a:pt x="69100" y="247611"/>
                </a:lnTo>
                <a:lnTo>
                  <a:pt x="78977" y="247611"/>
                </a:lnTo>
                <a:lnTo>
                  <a:pt x="76428" y="245897"/>
                </a:lnTo>
                <a:close/>
              </a:path>
              <a:path w="241935" h="314325">
                <a:moveTo>
                  <a:pt x="120637" y="174180"/>
                </a:moveTo>
                <a:lnTo>
                  <a:pt x="110553" y="182651"/>
                </a:lnTo>
                <a:lnTo>
                  <a:pt x="113703" y="190246"/>
                </a:lnTo>
                <a:lnTo>
                  <a:pt x="108267" y="222427"/>
                </a:lnTo>
                <a:lnTo>
                  <a:pt x="149368" y="222427"/>
                </a:lnTo>
                <a:lnTo>
                  <a:pt x="133019" y="222402"/>
                </a:lnTo>
                <a:lnTo>
                  <a:pt x="127571" y="190246"/>
                </a:lnTo>
                <a:lnTo>
                  <a:pt x="130733" y="182651"/>
                </a:lnTo>
                <a:lnTo>
                  <a:pt x="120637" y="174180"/>
                </a:lnTo>
                <a:close/>
              </a:path>
              <a:path w="241935" h="314325">
                <a:moveTo>
                  <a:pt x="157378" y="163258"/>
                </a:moveTo>
                <a:lnTo>
                  <a:pt x="153811" y="175110"/>
                </a:lnTo>
                <a:lnTo>
                  <a:pt x="148370" y="190506"/>
                </a:lnTo>
                <a:lnTo>
                  <a:pt x="141344" y="207063"/>
                </a:lnTo>
                <a:lnTo>
                  <a:pt x="133019" y="222402"/>
                </a:lnTo>
                <a:lnTo>
                  <a:pt x="149384" y="222402"/>
                </a:lnTo>
                <a:lnTo>
                  <a:pt x="167055" y="181825"/>
                </a:lnTo>
                <a:lnTo>
                  <a:pt x="210491" y="181825"/>
                </a:lnTo>
                <a:lnTo>
                  <a:pt x="193784" y="174474"/>
                </a:lnTo>
                <a:lnTo>
                  <a:pt x="174237" y="168564"/>
                </a:lnTo>
                <a:lnTo>
                  <a:pt x="157378" y="163258"/>
                </a:lnTo>
                <a:close/>
              </a:path>
              <a:path w="241935" h="314325">
                <a:moveTo>
                  <a:pt x="210491" y="181825"/>
                </a:moveTo>
                <a:lnTo>
                  <a:pt x="167055" y="181825"/>
                </a:lnTo>
                <a:lnTo>
                  <a:pt x="184416" y="186766"/>
                </a:lnTo>
                <a:lnTo>
                  <a:pt x="190461" y="188836"/>
                </a:lnTo>
                <a:lnTo>
                  <a:pt x="190080" y="195643"/>
                </a:lnTo>
                <a:lnTo>
                  <a:pt x="188328" y="202628"/>
                </a:lnTo>
                <a:lnTo>
                  <a:pt x="185788" y="209448"/>
                </a:lnTo>
                <a:lnTo>
                  <a:pt x="195592" y="209448"/>
                </a:lnTo>
                <a:lnTo>
                  <a:pt x="196913" y="205879"/>
                </a:lnTo>
                <a:lnTo>
                  <a:pt x="198678" y="199034"/>
                </a:lnTo>
                <a:lnTo>
                  <a:pt x="199377" y="192290"/>
                </a:lnTo>
                <a:lnTo>
                  <a:pt x="221722" y="192290"/>
                </a:lnTo>
                <a:lnTo>
                  <a:pt x="211419" y="182234"/>
                </a:lnTo>
                <a:lnTo>
                  <a:pt x="210491" y="181825"/>
                </a:lnTo>
                <a:close/>
              </a:path>
              <a:path w="241935" h="314325">
                <a:moveTo>
                  <a:pt x="80683" y="105219"/>
                </a:moveTo>
                <a:lnTo>
                  <a:pt x="69113" y="105219"/>
                </a:lnTo>
                <a:lnTo>
                  <a:pt x="72034" y="112941"/>
                </a:lnTo>
                <a:lnTo>
                  <a:pt x="97924" y="147321"/>
                </a:lnTo>
                <a:lnTo>
                  <a:pt x="120688" y="155143"/>
                </a:lnTo>
                <a:lnTo>
                  <a:pt x="132647" y="153073"/>
                </a:lnTo>
                <a:lnTo>
                  <a:pt x="143462" y="147321"/>
                </a:lnTo>
                <a:lnTo>
                  <a:pt x="145649" y="145326"/>
                </a:lnTo>
                <a:lnTo>
                  <a:pt x="120688" y="145326"/>
                </a:lnTo>
                <a:lnTo>
                  <a:pt x="111601" y="143608"/>
                </a:lnTo>
                <a:lnTo>
                  <a:pt x="103171" y="138834"/>
                </a:lnTo>
                <a:lnTo>
                  <a:pt x="95499" y="131572"/>
                </a:lnTo>
                <a:lnTo>
                  <a:pt x="88684" y="122389"/>
                </a:lnTo>
                <a:lnTo>
                  <a:pt x="82121" y="109489"/>
                </a:lnTo>
                <a:lnTo>
                  <a:pt x="80683" y="105219"/>
                </a:lnTo>
                <a:close/>
              </a:path>
              <a:path w="241935" h="314325">
                <a:moveTo>
                  <a:pt x="179787" y="39712"/>
                </a:moveTo>
                <a:lnTo>
                  <a:pt x="158711" y="39712"/>
                </a:lnTo>
                <a:lnTo>
                  <a:pt x="166540" y="58731"/>
                </a:lnTo>
                <a:lnTo>
                  <a:pt x="166819" y="81280"/>
                </a:lnTo>
                <a:lnTo>
                  <a:pt x="152704" y="122389"/>
                </a:lnTo>
                <a:lnTo>
                  <a:pt x="120688" y="145326"/>
                </a:lnTo>
                <a:lnTo>
                  <a:pt x="145649" y="145326"/>
                </a:lnTo>
                <a:lnTo>
                  <a:pt x="169354" y="112928"/>
                </a:lnTo>
                <a:lnTo>
                  <a:pt x="172288" y="105219"/>
                </a:lnTo>
                <a:lnTo>
                  <a:pt x="175184" y="105219"/>
                </a:lnTo>
                <a:lnTo>
                  <a:pt x="176529" y="104940"/>
                </a:lnTo>
                <a:lnTo>
                  <a:pt x="180251" y="100787"/>
                </a:lnTo>
                <a:lnTo>
                  <a:pt x="185026" y="97764"/>
                </a:lnTo>
                <a:lnTo>
                  <a:pt x="187464" y="90855"/>
                </a:lnTo>
                <a:lnTo>
                  <a:pt x="187731" y="87007"/>
                </a:lnTo>
                <a:lnTo>
                  <a:pt x="185854" y="80276"/>
                </a:lnTo>
                <a:lnTo>
                  <a:pt x="179565" y="80276"/>
                </a:lnTo>
                <a:lnTo>
                  <a:pt x="181597" y="69137"/>
                </a:lnTo>
                <a:lnTo>
                  <a:pt x="182619" y="56244"/>
                </a:lnTo>
                <a:lnTo>
                  <a:pt x="182509" y="53289"/>
                </a:lnTo>
                <a:lnTo>
                  <a:pt x="181253" y="41923"/>
                </a:lnTo>
                <a:lnTo>
                  <a:pt x="179787" y="39712"/>
                </a:lnTo>
                <a:close/>
              </a:path>
              <a:path w="241935" h="314325">
                <a:moveTo>
                  <a:pt x="57683" y="79616"/>
                </a:moveTo>
                <a:lnTo>
                  <a:pt x="55562" y="80187"/>
                </a:lnTo>
                <a:lnTo>
                  <a:pt x="53657" y="87020"/>
                </a:lnTo>
                <a:lnTo>
                  <a:pt x="53924" y="90855"/>
                </a:lnTo>
                <a:lnTo>
                  <a:pt x="56362" y="97764"/>
                </a:lnTo>
                <a:lnTo>
                  <a:pt x="61150" y="100787"/>
                </a:lnTo>
                <a:lnTo>
                  <a:pt x="64858" y="104940"/>
                </a:lnTo>
                <a:lnTo>
                  <a:pt x="67487" y="105486"/>
                </a:lnTo>
                <a:lnTo>
                  <a:pt x="69113" y="105219"/>
                </a:lnTo>
                <a:lnTo>
                  <a:pt x="80683" y="105219"/>
                </a:lnTo>
                <a:lnTo>
                  <a:pt x="77044" y="94416"/>
                </a:lnTo>
                <a:lnTo>
                  <a:pt x="74001" y="79921"/>
                </a:lnTo>
                <a:lnTo>
                  <a:pt x="60058" y="79921"/>
                </a:lnTo>
                <a:lnTo>
                  <a:pt x="57683" y="79616"/>
                </a:lnTo>
                <a:close/>
              </a:path>
              <a:path w="241935" h="314325">
                <a:moveTo>
                  <a:pt x="175184" y="105219"/>
                </a:moveTo>
                <a:lnTo>
                  <a:pt x="172288" y="105219"/>
                </a:lnTo>
                <a:lnTo>
                  <a:pt x="173901" y="105486"/>
                </a:lnTo>
                <a:lnTo>
                  <a:pt x="175184" y="105219"/>
                </a:lnTo>
                <a:close/>
              </a:path>
              <a:path w="241935" h="314325">
                <a:moveTo>
                  <a:pt x="182587" y="79451"/>
                </a:moveTo>
                <a:lnTo>
                  <a:pt x="179565" y="80276"/>
                </a:lnTo>
                <a:lnTo>
                  <a:pt x="185854" y="80276"/>
                </a:lnTo>
                <a:lnTo>
                  <a:pt x="185648" y="79540"/>
                </a:lnTo>
                <a:lnTo>
                  <a:pt x="182587" y="79451"/>
                </a:lnTo>
                <a:close/>
              </a:path>
              <a:path w="241935" h="314325">
                <a:moveTo>
                  <a:pt x="119062" y="0"/>
                </a:moveTo>
                <a:lnTo>
                  <a:pt x="104267" y="1779"/>
                </a:lnTo>
                <a:lnTo>
                  <a:pt x="91744" y="6829"/>
                </a:lnTo>
                <a:lnTo>
                  <a:pt x="81622" y="14712"/>
                </a:lnTo>
                <a:lnTo>
                  <a:pt x="74028" y="24993"/>
                </a:lnTo>
                <a:lnTo>
                  <a:pt x="68417" y="27702"/>
                </a:lnTo>
                <a:lnTo>
                  <a:pt x="57041" y="57950"/>
                </a:lnTo>
                <a:lnTo>
                  <a:pt x="57243" y="63434"/>
                </a:lnTo>
                <a:lnTo>
                  <a:pt x="58411" y="71901"/>
                </a:lnTo>
                <a:lnTo>
                  <a:pt x="60058" y="79921"/>
                </a:lnTo>
                <a:lnTo>
                  <a:pt x="74001" y="79921"/>
                </a:lnTo>
                <a:lnTo>
                  <a:pt x="73767" y="78807"/>
                </a:lnTo>
                <a:lnTo>
                  <a:pt x="72605" y="64300"/>
                </a:lnTo>
                <a:lnTo>
                  <a:pt x="82791" y="41719"/>
                </a:lnTo>
                <a:lnTo>
                  <a:pt x="155546" y="41719"/>
                </a:lnTo>
                <a:lnTo>
                  <a:pt x="158711" y="39712"/>
                </a:lnTo>
                <a:lnTo>
                  <a:pt x="179787" y="39712"/>
                </a:lnTo>
                <a:lnTo>
                  <a:pt x="175577" y="33362"/>
                </a:lnTo>
                <a:lnTo>
                  <a:pt x="174663" y="32804"/>
                </a:lnTo>
                <a:lnTo>
                  <a:pt x="173786" y="32207"/>
                </a:lnTo>
                <a:lnTo>
                  <a:pt x="172935" y="31559"/>
                </a:lnTo>
                <a:lnTo>
                  <a:pt x="162198" y="16062"/>
                </a:lnTo>
                <a:lnTo>
                  <a:pt x="149232" y="6388"/>
                </a:lnTo>
                <a:lnTo>
                  <a:pt x="134650" y="1409"/>
                </a:lnTo>
                <a:lnTo>
                  <a:pt x="119062" y="0"/>
                </a:lnTo>
                <a:close/>
              </a:path>
              <a:path w="241935" h="314325">
                <a:moveTo>
                  <a:pt x="155546" y="41719"/>
                </a:moveTo>
                <a:lnTo>
                  <a:pt x="82791" y="41719"/>
                </a:lnTo>
                <a:lnTo>
                  <a:pt x="85305" y="46012"/>
                </a:lnTo>
                <a:lnTo>
                  <a:pt x="126022" y="61404"/>
                </a:lnTo>
                <a:lnTo>
                  <a:pt x="130263" y="61582"/>
                </a:lnTo>
                <a:lnTo>
                  <a:pt x="134407" y="61404"/>
                </a:lnTo>
                <a:lnTo>
                  <a:pt x="130086" y="54292"/>
                </a:lnTo>
                <a:lnTo>
                  <a:pt x="126314" y="54140"/>
                </a:lnTo>
                <a:lnTo>
                  <a:pt x="119388" y="53514"/>
                </a:lnTo>
                <a:lnTo>
                  <a:pt x="112839" y="52270"/>
                </a:lnTo>
                <a:lnTo>
                  <a:pt x="106776" y="50468"/>
                </a:lnTo>
                <a:lnTo>
                  <a:pt x="101307" y="48171"/>
                </a:lnTo>
                <a:lnTo>
                  <a:pt x="144248" y="48171"/>
                </a:lnTo>
                <a:lnTo>
                  <a:pt x="146243" y="47615"/>
                </a:lnTo>
                <a:lnTo>
                  <a:pt x="155546" y="41719"/>
                </a:lnTo>
                <a:close/>
              </a:path>
              <a:path w="241935" h="314325">
                <a:moveTo>
                  <a:pt x="148894" y="51015"/>
                </a:moveTo>
                <a:lnTo>
                  <a:pt x="144043" y="52578"/>
                </a:lnTo>
                <a:lnTo>
                  <a:pt x="140766" y="53289"/>
                </a:lnTo>
                <a:lnTo>
                  <a:pt x="133756" y="54140"/>
                </a:lnTo>
                <a:lnTo>
                  <a:pt x="130086" y="54292"/>
                </a:lnTo>
                <a:lnTo>
                  <a:pt x="151655" y="54292"/>
                </a:lnTo>
                <a:lnTo>
                  <a:pt x="150939" y="52070"/>
                </a:lnTo>
                <a:lnTo>
                  <a:pt x="148894" y="51015"/>
                </a:lnTo>
                <a:close/>
              </a:path>
              <a:path w="241935" h="314325">
                <a:moveTo>
                  <a:pt x="144248" y="48171"/>
                </a:moveTo>
                <a:lnTo>
                  <a:pt x="101307" y="48171"/>
                </a:lnTo>
                <a:lnTo>
                  <a:pt x="116369" y="51834"/>
                </a:lnTo>
                <a:lnTo>
                  <a:pt x="131738" y="51652"/>
                </a:lnTo>
                <a:lnTo>
                  <a:pt x="144248" y="48171"/>
                </a:lnTo>
                <a:close/>
              </a:path>
            </a:pathLst>
          </a:custGeom>
          <a:solidFill>
            <a:srgbClr val="525252"/>
          </a:solidFill>
        </p:spPr>
        <p:txBody>
          <a:bodyPr wrap="square" lIns="0" tIns="0" rIns="0" bIns="0" rtlCol="0"/>
          <a:lstStyle/>
          <a:p/>
        </p:txBody>
      </p:sp>
      <p:sp>
        <p:nvSpPr>
          <p:cNvPr id="32" name="object 32"/>
          <p:cNvSpPr/>
          <p:nvPr/>
        </p:nvSpPr>
        <p:spPr>
          <a:xfrm>
            <a:off x="3093172" y="1613969"/>
            <a:ext cx="180530" cy="180517"/>
          </a:xfrm>
          <a:prstGeom prst="rect">
            <a:avLst/>
          </a:prstGeom>
          <a:blipFill>
            <a:blip r:embed="rId4"/>
            <a:stretch>
              <a:fillRect/>
            </a:stretch>
          </a:blipFill>
        </p:spPr>
        <p:txBody>
          <a:bodyPr wrap="square" lIns="0" tIns="0" rIns="0" bIns="0" rtlCol="0"/>
          <a:lstStyle/>
          <a:p/>
        </p:txBody>
      </p:sp>
      <p:sp>
        <p:nvSpPr>
          <p:cNvPr id="33" name="object 33"/>
          <p:cNvSpPr/>
          <p:nvPr/>
        </p:nvSpPr>
        <p:spPr>
          <a:xfrm>
            <a:off x="3029998" y="1794534"/>
            <a:ext cx="307340" cy="224790"/>
          </a:xfrm>
          <a:custGeom>
            <a:rect l="l" t="t" r="r" b="b"/>
            <a:pathLst>
              <a:path w="307339" h="224789">
                <a:moveTo>
                  <a:pt x="214985" y="27635"/>
                </a:moveTo>
                <a:lnTo>
                  <a:pt x="91897" y="27635"/>
                </a:lnTo>
                <a:lnTo>
                  <a:pt x="115569" y="69062"/>
                </a:lnTo>
                <a:lnTo>
                  <a:pt x="90576" y="152349"/>
                </a:lnTo>
                <a:lnTo>
                  <a:pt x="145503" y="219671"/>
                </a:lnTo>
                <a:lnTo>
                  <a:pt x="147027" y="222491"/>
                </a:lnTo>
                <a:lnTo>
                  <a:pt x="150012" y="224409"/>
                </a:lnTo>
                <a:lnTo>
                  <a:pt x="156654" y="224409"/>
                </a:lnTo>
                <a:lnTo>
                  <a:pt x="159473" y="222732"/>
                </a:lnTo>
                <a:lnTo>
                  <a:pt x="161074" y="220205"/>
                </a:lnTo>
                <a:lnTo>
                  <a:pt x="186452" y="188976"/>
                </a:lnTo>
                <a:lnTo>
                  <a:pt x="153441" y="188976"/>
                </a:lnTo>
                <a:lnTo>
                  <a:pt x="146799" y="180479"/>
                </a:lnTo>
                <a:lnTo>
                  <a:pt x="118859" y="146227"/>
                </a:lnTo>
                <a:lnTo>
                  <a:pt x="144411" y="63144"/>
                </a:lnTo>
                <a:lnTo>
                  <a:pt x="194694" y="63144"/>
                </a:lnTo>
                <a:lnTo>
                  <a:pt x="214985" y="27635"/>
                </a:lnTo>
                <a:close/>
              </a:path>
              <a:path w="307339" h="224789">
                <a:moveTo>
                  <a:pt x="194694" y="63144"/>
                </a:moveTo>
                <a:lnTo>
                  <a:pt x="162471" y="63144"/>
                </a:lnTo>
                <a:lnTo>
                  <a:pt x="188036" y="146227"/>
                </a:lnTo>
                <a:lnTo>
                  <a:pt x="160083" y="180479"/>
                </a:lnTo>
                <a:lnTo>
                  <a:pt x="153441" y="188976"/>
                </a:lnTo>
                <a:lnTo>
                  <a:pt x="186452" y="188976"/>
                </a:lnTo>
                <a:lnTo>
                  <a:pt x="216319" y="152349"/>
                </a:lnTo>
                <a:lnTo>
                  <a:pt x="191312" y="69062"/>
                </a:lnTo>
                <a:lnTo>
                  <a:pt x="194694" y="63144"/>
                </a:lnTo>
                <a:close/>
              </a:path>
              <a:path w="307339" h="224789">
                <a:moveTo>
                  <a:pt x="108343" y="0"/>
                </a:moveTo>
                <a:lnTo>
                  <a:pt x="66043" y="9610"/>
                </a:lnTo>
                <a:lnTo>
                  <a:pt x="31623" y="33656"/>
                </a:lnTo>
                <a:lnTo>
                  <a:pt x="8474" y="68733"/>
                </a:lnTo>
                <a:lnTo>
                  <a:pt x="0" y="111442"/>
                </a:lnTo>
                <a:lnTo>
                  <a:pt x="0" y="123393"/>
                </a:lnTo>
                <a:lnTo>
                  <a:pt x="279" y="124904"/>
                </a:lnTo>
                <a:lnTo>
                  <a:pt x="2628" y="131572"/>
                </a:lnTo>
                <a:lnTo>
                  <a:pt x="7645" y="135343"/>
                </a:lnTo>
                <a:lnTo>
                  <a:pt x="19430" y="135343"/>
                </a:lnTo>
                <a:lnTo>
                  <a:pt x="24447" y="131572"/>
                </a:lnTo>
                <a:lnTo>
                  <a:pt x="26809" y="124904"/>
                </a:lnTo>
                <a:lnTo>
                  <a:pt x="27076" y="123393"/>
                </a:lnTo>
                <a:lnTo>
                  <a:pt x="27076" y="101384"/>
                </a:lnTo>
                <a:lnTo>
                  <a:pt x="32062" y="74558"/>
                </a:lnTo>
                <a:lnTo>
                  <a:pt x="45775" y="52079"/>
                </a:lnTo>
                <a:lnTo>
                  <a:pt x="66343" y="35815"/>
                </a:lnTo>
                <a:lnTo>
                  <a:pt x="91897" y="27635"/>
                </a:lnTo>
                <a:lnTo>
                  <a:pt x="266649" y="27635"/>
                </a:lnTo>
                <a:lnTo>
                  <a:pt x="265776" y="27025"/>
                </a:lnTo>
                <a:lnTo>
                  <a:pt x="123786" y="27025"/>
                </a:lnTo>
                <a:lnTo>
                  <a:pt x="108343" y="0"/>
                </a:lnTo>
                <a:close/>
              </a:path>
              <a:path w="307339" h="224789">
                <a:moveTo>
                  <a:pt x="266649" y="27635"/>
                </a:moveTo>
                <a:lnTo>
                  <a:pt x="214985" y="27635"/>
                </a:lnTo>
                <a:lnTo>
                  <a:pt x="240538" y="35815"/>
                </a:lnTo>
                <a:lnTo>
                  <a:pt x="261107" y="52079"/>
                </a:lnTo>
                <a:lnTo>
                  <a:pt x="274819" y="74558"/>
                </a:lnTo>
                <a:lnTo>
                  <a:pt x="279806" y="101384"/>
                </a:lnTo>
                <a:lnTo>
                  <a:pt x="279806" y="123393"/>
                </a:lnTo>
                <a:lnTo>
                  <a:pt x="280085" y="124904"/>
                </a:lnTo>
                <a:lnTo>
                  <a:pt x="282435" y="131572"/>
                </a:lnTo>
                <a:lnTo>
                  <a:pt x="287451" y="135343"/>
                </a:lnTo>
                <a:lnTo>
                  <a:pt x="299250" y="135343"/>
                </a:lnTo>
                <a:lnTo>
                  <a:pt x="304253" y="131572"/>
                </a:lnTo>
                <a:lnTo>
                  <a:pt x="306616" y="124904"/>
                </a:lnTo>
                <a:lnTo>
                  <a:pt x="306895" y="123393"/>
                </a:lnTo>
                <a:lnTo>
                  <a:pt x="306895" y="111442"/>
                </a:lnTo>
                <a:lnTo>
                  <a:pt x="298420" y="68733"/>
                </a:lnTo>
                <a:lnTo>
                  <a:pt x="275262" y="33651"/>
                </a:lnTo>
                <a:lnTo>
                  <a:pt x="266649" y="27635"/>
                </a:lnTo>
                <a:close/>
              </a:path>
              <a:path w="307339" h="224789">
                <a:moveTo>
                  <a:pt x="198551" y="0"/>
                </a:moveTo>
                <a:lnTo>
                  <a:pt x="183108" y="27025"/>
                </a:lnTo>
                <a:lnTo>
                  <a:pt x="265776" y="27025"/>
                </a:lnTo>
                <a:lnTo>
                  <a:pt x="240820" y="9604"/>
                </a:lnTo>
                <a:lnTo>
                  <a:pt x="198551" y="0"/>
                </a:lnTo>
                <a:close/>
              </a:path>
            </a:pathLst>
          </a:custGeom>
          <a:solidFill>
            <a:srgbClr val="FF734F"/>
          </a:solidFill>
        </p:spPr>
        <p:txBody>
          <a:bodyPr wrap="square" lIns="0" tIns="0" rIns="0" bIns="0" rtlCol="0"/>
          <a:lstStyle/>
          <a:p/>
        </p:txBody>
      </p:sp>
      <p:sp>
        <p:nvSpPr>
          <p:cNvPr id="34" name="object 34"/>
          <p:cNvSpPr/>
          <p:nvPr/>
        </p:nvSpPr>
        <p:spPr>
          <a:xfrm>
            <a:off x="1001572" y="1613969"/>
            <a:ext cx="180530" cy="180517"/>
          </a:xfrm>
          <a:prstGeom prst="rect">
            <a:avLst/>
          </a:prstGeom>
          <a:blipFill>
            <a:blip r:embed="rId4"/>
            <a:stretch>
              <a:fillRect/>
            </a:stretch>
          </a:blipFill>
        </p:spPr>
        <p:txBody>
          <a:bodyPr wrap="square" lIns="0" tIns="0" rIns="0" bIns="0" rtlCol="0"/>
          <a:lstStyle/>
          <a:p/>
        </p:txBody>
      </p:sp>
      <p:sp>
        <p:nvSpPr>
          <p:cNvPr id="35" name="object 35"/>
          <p:cNvSpPr/>
          <p:nvPr/>
        </p:nvSpPr>
        <p:spPr>
          <a:xfrm>
            <a:off x="938399" y="1794534"/>
            <a:ext cx="307340" cy="224790"/>
          </a:xfrm>
          <a:custGeom>
            <a:rect l="l" t="t" r="r" b="b"/>
            <a:pathLst>
              <a:path w="307340" h="224789">
                <a:moveTo>
                  <a:pt x="214985" y="27635"/>
                </a:moveTo>
                <a:lnTo>
                  <a:pt x="91897" y="27635"/>
                </a:lnTo>
                <a:lnTo>
                  <a:pt x="115570" y="69062"/>
                </a:lnTo>
                <a:lnTo>
                  <a:pt x="90576" y="152349"/>
                </a:lnTo>
                <a:lnTo>
                  <a:pt x="145503" y="219671"/>
                </a:lnTo>
                <a:lnTo>
                  <a:pt x="147027" y="222491"/>
                </a:lnTo>
                <a:lnTo>
                  <a:pt x="150012" y="224409"/>
                </a:lnTo>
                <a:lnTo>
                  <a:pt x="156654" y="224409"/>
                </a:lnTo>
                <a:lnTo>
                  <a:pt x="159473" y="222732"/>
                </a:lnTo>
                <a:lnTo>
                  <a:pt x="161074" y="220205"/>
                </a:lnTo>
                <a:lnTo>
                  <a:pt x="186452" y="188976"/>
                </a:lnTo>
                <a:lnTo>
                  <a:pt x="153441" y="188976"/>
                </a:lnTo>
                <a:lnTo>
                  <a:pt x="146799" y="180479"/>
                </a:lnTo>
                <a:lnTo>
                  <a:pt x="118859" y="146227"/>
                </a:lnTo>
                <a:lnTo>
                  <a:pt x="144411" y="63144"/>
                </a:lnTo>
                <a:lnTo>
                  <a:pt x="194694" y="63144"/>
                </a:lnTo>
                <a:lnTo>
                  <a:pt x="214985" y="27635"/>
                </a:lnTo>
                <a:close/>
              </a:path>
              <a:path w="307340" h="224789">
                <a:moveTo>
                  <a:pt x="194694" y="63144"/>
                </a:moveTo>
                <a:lnTo>
                  <a:pt x="162471" y="63144"/>
                </a:lnTo>
                <a:lnTo>
                  <a:pt x="188036" y="146227"/>
                </a:lnTo>
                <a:lnTo>
                  <a:pt x="160083" y="180479"/>
                </a:lnTo>
                <a:lnTo>
                  <a:pt x="153441" y="188976"/>
                </a:lnTo>
                <a:lnTo>
                  <a:pt x="186452" y="188976"/>
                </a:lnTo>
                <a:lnTo>
                  <a:pt x="216319" y="152349"/>
                </a:lnTo>
                <a:lnTo>
                  <a:pt x="191312" y="69062"/>
                </a:lnTo>
                <a:lnTo>
                  <a:pt x="194694" y="63144"/>
                </a:lnTo>
                <a:close/>
              </a:path>
              <a:path w="307340" h="224789">
                <a:moveTo>
                  <a:pt x="108343" y="0"/>
                </a:moveTo>
                <a:lnTo>
                  <a:pt x="66043" y="9610"/>
                </a:lnTo>
                <a:lnTo>
                  <a:pt x="31623" y="33656"/>
                </a:lnTo>
                <a:lnTo>
                  <a:pt x="8474" y="68733"/>
                </a:lnTo>
                <a:lnTo>
                  <a:pt x="0" y="111442"/>
                </a:lnTo>
                <a:lnTo>
                  <a:pt x="0" y="123393"/>
                </a:lnTo>
                <a:lnTo>
                  <a:pt x="279" y="124904"/>
                </a:lnTo>
                <a:lnTo>
                  <a:pt x="2628" y="131572"/>
                </a:lnTo>
                <a:lnTo>
                  <a:pt x="7645" y="135343"/>
                </a:lnTo>
                <a:lnTo>
                  <a:pt x="19431" y="135343"/>
                </a:lnTo>
                <a:lnTo>
                  <a:pt x="24447" y="131572"/>
                </a:lnTo>
                <a:lnTo>
                  <a:pt x="26809" y="124904"/>
                </a:lnTo>
                <a:lnTo>
                  <a:pt x="27076" y="123393"/>
                </a:lnTo>
                <a:lnTo>
                  <a:pt x="27076" y="101384"/>
                </a:lnTo>
                <a:lnTo>
                  <a:pt x="32062" y="74558"/>
                </a:lnTo>
                <a:lnTo>
                  <a:pt x="45775" y="52079"/>
                </a:lnTo>
                <a:lnTo>
                  <a:pt x="66343" y="35815"/>
                </a:lnTo>
                <a:lnTo>
                  <a:pt x="91897" y="27635"/>
                </a:lnTo>
                <a:lnTo>
                  <a:pt x="266649" y="27635"/>
                </a:lnTo>
                <a:lnTo>
                  <a:pt x="265776" y="27025"/>
                </a:lnTo>
                <a:lnTo>
                  <a:pt x="123786" y="27025"/>
                </a:lnTo>
                <a:lnTo>
                  <a:pt x="108343" y="0"/>
                </a:lnTo>
                <a:close/>
              </a:path>
              <a:path w="307340" h="224789">
                <a:moveTo>
                  <a:pt x="266649" y="27635"/>
                </a:moveTo>
                <a:lnTo>
                  <a:pt x="214985" y="27635"/>
                </a:lnTo>
                <a:lnTo>
                  <a:pt x="240538" y="35815"/>
                </a:lnTo>
                <a:lnTo>
                  <a:pt x="261107" y="52079"/>
                </a:lnTo>
                <a:lnTo>
                  <a:pt x="274819" y="74558"/>
                </a:lnTo>
                <a:lnTo>
                  <a:pt x="279806" y="101384"/>
                </a:lnTo>
                <a:lnTo>
                  <a:pt x="279806" y="123393"/>
                </a:lnTo>
                <a:lnTo>
                  <a:pt x="280085" y="124904"/>
                </a:lnTo>
                <a:lnTo>
                  <a:pt x="282435" y="131572"/>
                </a:lnTo>
                <a:lnTo>
                  <a:pt x="287451" y="135343"/>
                </a:lnTo>
                <a:lnTo>
                  <a:pt x="299250" y="135343"/>
                </a:lnTo>
                <a:lnTo>
                  <a:pt x="304253" y="131572"/>
                </a:lnTo>
                <a:lnTo>
                  <a:pt x="306616" y="124904"/>
                </a:lnTo>
                <a:lnTo>
                  <a:pt x="306895" y="123393"/>
                </a:lnTo>
                <a:lnTo>
                  <a:pt x="306895" y="111442"/>
                </a:lnTo>
                <a:lnTo>
                  <a:pt x="298420" y="68733"/>
                </a:lnTo>
                <a:lnTo>
                  <a:pt x="275262" y="33651"/>
                </a:lnTo>
                <a:lnTo>
                  <a:pt x="266649" y="27635"/>
                </a:lnTo>
                <a:close/>
              </a:path>
              <a:path w="307340" h="224789">
                <a:moveTo>
                  <a:pt x="198551" y="0"/>
                </a:moveTo>
                <a:lnTo>
                  <a:pt x="183108" y="27025"/>
                </a:lnTo>
                <a:lnTo>
                  <a:pt x="265776" y="27025"/>
                </a:lnTo>
                <a:lnTo>
                  <a:pt x="240820" y="9604"/>
                </a:lnTo>
                <a:lnTo>
                  <a:pt x="198551" y="0"/>
                </a:lnTo>
                <a:close/>
              </a:path>
            </a:pathLst>
          </a:custGeom>
          <a:solidFill>
            <a:srgbClr val="FF734F"/>
          </a:solidFill>
        </p:spPr>
        <p:txBody>
          <a:bodyPr wrap="square" lIns="0" tIns="0" rIns="0" bIns="0" rtlCol="0"/>
          <a:lstStyle/>
          <a:p/>
        </p:txBody>
      </p:sp>
      <p:sp>
        <p:nvSpPr>
          <p:cNvPr id="36" name="object 36"/>
          <p:cNvSpPr/>
          <p:nvPr/>
        </p:nvSpPr>
        <p:spPr>
          <a:xfrm>
            <a:off x="2330705" y="1704644"/>
            <a:ext cx="241935" cy="314325"/>
          </a:xfrm>
          <a:custGeom>
            <a:rect l="l" t="t" r="r" b="b"/>
            <a:pathLst>
              <a:path w="241935" h="314325">
                <a:moveTo>
                  <a:pt x="84137" y="163258"/>
                </a:moveTo>
                <a:lnTo>
                  <a:pt x="67101" y="168687"/>
                </a:lnTo>
                <a:lnTo>
                  <a:pt x="47517" y="174698"/>
                </a:lnTo>
                <a:lnTo>
                  <a:pt x="29952" y="182446"/>
                </a:lnTo>
                <a:lnTo>
                  <a:pt x="11333" y="218801"/>
                </a:lnTo>
                <a:lnTo>
                  <a:pt x="2439" y="288508"/>
                </a:lnTo>
                <a:lnTo>
                  <a:pt x="0" y="314299"/>
                </a:lnTo>
                <a:lnTo>
                  <a:pt x="241388" y="314299"/>
                </a:lnTo>
                <a:lnTo>
                  <a:pt x="240009" y="299567"/>
                </a:lnTo>
                <a:lnTo>
                  <a:pt x="16179" y="299567"/>
                </a:lnTo>
                <a:lnTo>
                  <a:pt x="18175" y="277258"/>
                </a:lnTo>
                <a:lnTo>
                  <a:pt x="25882" y="220236"/>
                </a:lnTo>
                <a:lnTo>
                  <a:pt x="43649" y="191744"/>
                </a:lnTo>
                <a:lnTo>
                  <a:pt x="53018" y="191744"/>
                </a:lnTo>
                <a:lnTo>
                  <a:pt x="52730" y="188379"/>
                </a:lnTo>
                <a:lnTo>
                  <a:pt x="58280" y="186524"/>
                </a:lnTo>
                <a:lnTo>
                  <a:pt x="74383" y="181864"/>
                </a:lnTo>
                <a:lnTo>
                  <a:pt x="89961" y="181864"/>
                </a:lnTo>
                <a:lnTo>
                  <a:pt x="87827" y="175679"/>
                </a:lnTo>
                <a:lnTo>
                  <a:pt x="84137" y="163258"/>
                </a:lnTo>
                <a:close/>
              </a:path>
              <a:path w="241935" h="314325">
                <a:moveTo>
                  <a:pt x="221722" y="192290"/>
                </a:moveTo>
                <a:lnTo>
                  <a:pt x="199377" y="192290"/>
                </a:lnTo>
                <a:lnTo>
                  <a:pt x="204368" y="194538"/>
                </a:lnTo>
                <a:lnTo>
                  <a:pt x="208064" y="196964"/>
                </a:lnTo>
                <a:lnTo>
                  <a:pt x="220133" y="248470"/>
                </a:lnTo>
                <a:lnTo>
                  <a:pt x="225209" y="299567"/>
                </a:lnTo>
                <a:lnTo>
                  <a:pt x="240009" y="299567"/>
                </a:lnTo>
                <a:lnTo>
                  <a:pt x="238973" y="288502"/>
                </a:lnTo>
                <a:lnTo>
                  <a:pt x="235436" y="253638"/>
                </a:lnTo>
                <a:lnTo>
                  <a:pt x="230163" y="218801"/>
                </a:lnTo>
                <a:lnTo>
                  <a:pt x="222542" y="193090"/>
                </a:lnTo>
                <a:lnTo>
                  <a:pt x="221722" y="192290"/>
                </a:lnTo>
                <a:close/>
              </a:path>
              <a:path w="241935" h="314325">
                <a:moveTo>
                  <a:pt x="173380" y="281571"/>
                </a:moveTo>
                <a:lnTo>
                  <a:pt x="170230" y="290182"/>
                </a:lnTo>
                <a:lnTo>
                  <a:pt x="175894" y="292265"/>
                </a:lnTo>
                <a:lnTo>
                  <a:pt x="190315" y="291508"/>
                </a:lnTo>
                <a:lnTo>
                  <a:pt x="194260" y="285686"/>
                </a:lnTo>
                <a:lnTo>
                  <a:pt x="184632" y="285686"/>
                </a:lnTo>
                <a:lnTo>
                  <a:pt x="173380" y="281571"/>
                </a:lnTo>
                <a:close/>
              </a:path>
              <a:path w="241935" h="314325">
                <a:moveTo>
                  <a:pt x="202042" y="219259"/>
                </a:moveTo>
                <a:lnTo>
                  <a:pt x="186990" y="219259"/>
                </a:lnTo>
                <a:lnTo>
                  <a:pt x="196830" y="227811"/>
                </a:lnTo>
                <a:lnTo>
                  <a:pt x="197865" y="243001"/>
                </a:lnTo>
                <a:lnTo>
                  <a:pt x="195781" y="251300"/>
                </a:lnTo>
                <a:lnTo>
                  <a:pt x="193887" y="260280"/>
                </a:lnTo>
                <a:lnTo>
                  <a:pt x="191979" y="268926"/>
                </a:lnTo>
                <a:lnTo>
                  <a:pt x="189852" y="276225"/>
                </a:lnTo>
                <a:lnTo>
                  <a:pt x="187671" y="282143"/>
                </a:lnTo>
                <a:lnTo>
                  <a:pt x="184632" y="285686"/>
                </a:lnTo>
                <a:lnTo>
                  <a:pt x="194260" y="285686"/>
                </a:lnTo>
                <a:lnTo>
                  <a:pt x="198396" y="279584"/>
                </a:lnTo>
                <a:lnTo>
                  <a:pt x="202919" y="262325"/>
                </a:lnTo>
                <a:lnTo>
                  <a:pt x="206667" y="245567"/>
                </a:lnTo>
                <a:lnTo>
                  <a:pt x="208054" y="235253"/>
                </a:lnTo>
                <a:lnTo>
                  <a:pt x="206192" y="226053"/>
                </a:lnTo>
                <a:lnTo>
                  <a:pt x="202042" y="219259"/>
                </a:lnTo>
                <a:close/>
              </a:path>
              <a:path w="241935" h="314325">
                <a:moveTo>
                  <a:pt x="176644" y="209193"/>
                </a:moveTo>
                <a:lnTo>
                  <a:pt x="146968" y="241909"/>
                </a:lnTo>
                <a:lnTo>
                  <a:pt x="137775" y="272281"/>
                </a:lnTo>
                <a:lnTo>
                  <a:pt x="148297" y="282143"/>
                </a:lnTo>
                <a:lnTo>
                  <a:pt x="153962" y="284226"/>
                </a:lnTo>
                <a:lnTo>
                  <a:pt x="157124" y="275602"/>
                </a:lnTo>
                <a:lnTo>
                  <a:pt x="145872" y="271487"/>
                </a:lnTo>
                <a:lnTo>
                  <a:pt x="145846" y="266776"/>
                </a:lnTo>
                <a:lnTo>
                  <a:pt x="147993" y="260896"/>
                </a:lnTo>
                <a:lnTo>
                  <a:pt x="151112" y="253882"/>
                </a:lnTo>
                <a:lnTo>
                  <a:pt x="155322" y="245897"/>
                </a:lnTo>
                <a:lnTo>
                  <a:pt x="159612" y="237953"/>
                </a:lnTo>
                <a:lnTo>
                  <a:pt x="163360" y="230339"/>
                </a:lnTo>
                <a:lnTo>
                  <a:pt x="173961" y="219413"/>
                </a:lnTo>
                <a:lnTo>
                  <a:pt x="186990" y="219259"/>
                </a:lnTo>
                <a:lnTo>
                  <a:pt x="202042" y="219259"/>
                </a:lnTo>
                <a:lnTo>
                  <a:pt x="201503" y="218378"/>
                </a:lnTo>
                <a:lnTo>
                  <a:pt x="194411" y="212636"/>
                </a:lnTo>
                <a:lnTo>
                  <a:pt x="195592" y="209448"/>
                </a:lnTo>
                <a:lnTo>
                  <a:pt x="185788" y="209448"/>
                </a:lnTo>
                <a:lnTo>
                  <a:pt x="176644" y="209193"/>
                </a:lnTo>
                <a:close/>
              </a:path>
              <a:path w="241935" h="314325">
                <a:moveTo>
                  <a:pt x="53018" y="191744"/>
                </a:moveTo>
                <a:lnTo>
                  <a:pt x="43649" y="191744"/>
                </a:lnTo>
                <a:lnTo>
                  <a:pt x="45429" y="208023"/>
                </a:lnTo>
                <a:lnTo>
                  <a:pt x="49187" y="224029"/>
                </a:lnTo>
                <a:lnTo>
                  <a:pt x="54640" y="239152"/>
                </a:lnTo>
                <a:lnTo>
                  <a:pt x="61506" y="252780"/>
                </a:lnTo>
                <a:lnTo>
                  <a:pt x="59173" y="260067"/>
                </a:lnTo>
                <a:lnTo>
                  <a:pt x="61163" y="266961"/>
                </a:lnTo>
                <a:lnTo>
                  <a:pt x="66467" y="271792"/>
                </a:lnTo>
                <a:lnTo>
                  <a:pt x="74079" y="272884"/>
                </a:lnTo>
                <a:lnTo>
                  <a:pt x="81114" y="271780"/>
                </a:lnTo>
                <a:lnTo>
                  <a:pt x="85915" y="265188"/>
                </a:lnTo>
                <a:lnTo>
                  <a:pt x="83642" y="250748"/>
                </a:lnTo>
                <a:lnTo>
                  <a:pt x="78977" y="247611"/>
                </a:lnTo>
                <a:lnTo>
                  <a:pt x="69100" y="247611"/>
                </a:lnTo>
                <a:lnTo>
                  <a:pt x="62617" y="234497"/>
                </a:lnTo>
                <a:lnTo>
                  <a:pt x="57496" y="219790"/>
                </a:lnTo>
                <a:lnTo>
                  <a:pt x="54084" y="204186"/>
                </a:lnTo>
                <a:lnTo>
                  <a:pt x="53018" y="191744"/>
                </a:lnTo>
                <a:close/>
              </a:path>
              <a:path w="241935" h="314325">
                <a:moveTo>
                  <a:pt x="89961" y="181864"/>
                </a:moveTo>
                <a:lnTo>
                  <a:pt x="74383" y="181864"/>
                </a:lnTo>
                <a:lnTo>
                  <a:pt x="75967" y="186766"/>
                </a:lnTo>
                <a:lnTo>
                  <a:pt x="95097" y="227911"/>
                </a:lnTo>
                <a:lnTo>
                  <a:pt x="118592" y="256514"/>
                </a:lnTo>
                <a:lnTo>
                  <a:pt x="122796" y="256501"/>
                </a:lnTo>
                <a:lnTo>
                  <a:pt x="124599" y="255663"/>
                </a:lnTo>
                <a:lnTo>
                  <a:pt x="135910" y="241900"/>
                </a:lnTo>
                <a:lnTo>
                  <a:pt x="144541" y="230339"/>
                </a:lnTo>
                <a:lnTo>
                  <a:pt x="149368" y="222427"/>
                </a:lnTo>
                <a:lnTo>
                  <a:pt x="108267" y="222427"/>
                </a:lnTo>
                <a:lnTo>
                  <a:pt x="99969" y="207321"/>
                </a:lnTo>
                <a:lnTo>
                  <a:pt x="93130" y="191052"/>
                </a:lnTo>
                <a:lnTo>
                  <a:pt x="89961" y="181864"/>
                </a:lnTo>
                <a:close/>
              </a:path>
              <a:path w="241935" h="314325">
                <a:moveTo>
                  <a:pt x="76428" y="245897"/>
                </a:moveTo>
                <a:lnTo>
                  <a:pt x="69100" y="247611"/>
                </a:lnTo>
                <a:lnTo>
                  <a:pt x="78977" y="247611"/>
                </a:lnTo>
                <a:lnTo>
                  <a:pt x="76428" y="245897"/>
                </a:lnTo>
                <a:close/>
              </a:path>
              <a:path w="241935" h="314325">
                <a:moveTo>
                  <a:pt x="120637" y="174180"/>
                </a:moveTo>
                <a:lnTo>
                  <a:pt x="110553" y="182651"/>
                </a:lnTo>
                <a:lnTo>
                  <a:pt x="113703" y="190246"/>
                </a:lnTo>
                <a:lnTo>
                  <a:pt x="108267" y="222427"/>
                </a:lnTo>
                <a:lnTo>
                  <a:pt x="149368" y="222427"/>
                </a:lnTo>
                <a:lnTo>
                  <a:pt x="133019" y="222402"/>
                </a:lnTo>
                <a:lnTo>
                  <a:pt x="127571" y="190246"/>
                </a:lnTo>
                <a:lnTo>
                  <a:pt x="130733" y="182651"/>
                </a:lnTo>
                <a:lnTo>
                  <a:pt x="120637" y="174180"/>
                </a:lnTo>
                <a:close/>
              </a:path>
              <a:path w="241935" h="314325">
                <a:moveTo>
                  <a:pt x="157378" y="163258"/>
                </a:moveTo>
                <a:lnTo>
                  <a:pt x="153811" y="175110"/>
                </a:lnTo>
                <a:lnTo>
                  <a:pt x="148370" y="190506"/>
                </a:lnTo>
                <a:lnTo>
                  <a:pt x="141344" y="207063"/>
                </a:lnTo>
                <a:lnTo>
                  <a:pt x="133019" y="222402"/>
                </a:lnTo>
                <a:lnTo>
                  <a:pt x="149384" y="222402"/>
                </a:lnTo>
                <a:lnTo>
                  <a:pt x="167055" y="181825"/>
                </a:lnTo>
                <a:lnTo>
                  <a:pt x="210491" y="181825"/>
                </a:lnTo>
                <a:lnTo>
                  <a:pt x="193784" y="174474"/>
                </a:lnTo>
                <a:lnTo>
                  <a:pt x="174237" y="168564"/>
                </a:lnTo>
                <a:lnTo>
                  <a:pt x="157378" y="163258"/>
                </a:lnTo>
                <a:close/>
              </a:path>
              <a:path w="241935" h="314325">
                <a:moveTo>
                  <a:pt x="210491" y="181825"/>
                </a:moveTo>
                <a:lnTo>
                  <a:pt x="167055" y="181825"/>
                </a:lnTo>
                <a:lnTo>
                  <a:pt x="184416" y="186766"/>
                </a:lnTo>
                <a:lnTo>
                  <a:pt x="190461" y="188836"/>
                </a:lnTo>
                <a:lnTo>
                  <a:pt x="190080" y="195643"/>
                </a:lnTo>
                <a:lnTo>
                  <a:pt x="188328" y="202628"/>
                </a:lnTo>
                <a:lnTo>
                  <a:pt x="185788" y="209448"/>
                </a:lnTo>
                <a:lnTo>
                  <a:pt x="195592" y="209448"/>
                </a:lnTo>
                <a:lnTo>
                  <a:pt x="196913" y="205879"/>
                </a:lnTo>
                <a:lnTo>
                  <a:pt x="198678" y="199034"/>
                </a:lnTo>
                <a:lnTo>
                  <a:pt x="199377" y="192290"/>
                </a:lnTo>
                <a:lnTo>
                  <a:pt x="221722" y="192290"/>
                </a:lnTo>
                <a:lnTo>
                  <a:pt x="211419" y="182234"/>
                </a:lnTo>
                <a:lnTo>
                  <a:pt x="210491" y="181825"/>
                </a:lnTo>
                <a:close/>
              </a:path>
              <a:path w="241935" h="314325">
                <a:moveTo>
                  <a:pt x="80683" y="105219"/>
                </a:moveTo>
                <a:lnTo>
                  <a:pt x="69113" y="105219"/>
                </a:lnTo>
                <a:lnTo>
                  <a:pt x="72034" y="112941"/>
                </a:lnTo>
                <a:lnTo>
                  <a:pt x="97924" y="147321"/>
                </a:lnTo>
                <a:lnTo>
                  <a:pt x="120688" y="155143"/>
                </a:lnTo>
                <a:lnTo>
                  <a:pt x="132647" y="153073"/>
                </a:lnTo>
                <a:lnTo>
                  <a:pt x="143462" y="147321"/>
                </a:lnTo>
                <a:lnTo>
                  <a:pt x="145649" y="145326"/>
                </a:lnTo>
                <a:lnTo>
                  <a:pt x="120688" y="145326"/>
                </a:lnTo>
                <a:lnTo>
                  <a:pt x="111601" y="143608"/>
                </a:lnTo>
                <a:lnTo>
                  <a:pt x="103171" y="138834"/>
                </a:lnTo>
                <a:lnTo>
                  <a:pt x="95499" y="131572"/>
                </a:lnTo>
                <a:lnTo>
                  <a:pt x="88684" y="122389"/>
                </a:lnTo>
                <a:lnTo>
                  <a:pt x="82121" y="109489"/>
                </a:lnTo>
                <a:lnTo>
                  <a:pt x="80683" y="105219"/>
                </a:lnTo>
                <a:close/>
              </a:path>
              <a:path w="241935" h="314325">
                <a:moveTo>
                  <a:pt x="179787" y="39712"/>
                </a:moveTo>
                <a:lnTo>
                  <a:pt x="158711" y="39712"/>
                </a:lnTo>
                <a:lnTo>
                  <a:pt x="166540" y="58731"/>
                </a:lnTo>
                <a:lnTo>
                  <a:pt x="166819" y="81280"/>
                </a:lnTo>
                <a:lnTo>
                  <a:pt x="152704" y="122389"/>
                </a:lnTo>
                <a:lnTo>
                  <a:pt x="120688" y="145326"/>
                </a:lnTo>
                <a:lnTo>
                  <a:pt x="145649" y="145326"/>
                </a:lnTo>
                <a:lnTo>
                  <a:pt x="169354" y="112928"/>
                </a:lnTo>
                <a:lnTo>
                  <a:pt x="172288" y="105219"/>
                </a:lnTo>
                <a:lnTo>
                  <a:pt x="175184" y="105219"/>
                </a:lnTo>
                <a:lnTo>
                  <a:pt x="176529" y="104940"/>
                </a:lnTo>
                <a:lnTo>
                  <a:pt x="180251" y="100787"/>
                </a:lnTo>
                <a:lnTo>
                  <a:pt x="185026" y="97764"/>
                </a:lnTo>
                <a:lnTo>
                  <a:pt x="187464" y="90855"/>
                </a:lnTo>
                <a:lnTo>
                  <a:pt x="187731" y="87007"/>
                </a:lnTo>
                <a:lnTo>
                  <a:pt x="185854" y="80276"/>
                </a:lnTo>
                <a:lnTo>
                  <a:pt x="179565" y="80276"/>
                </a:lnTo>
                <a:lnTo>
                  <a:pt x="181597" y="69137"/>
                </a:lnTo>
                <a:lnTo>
                  <a:pt x="182619" y="56244"/>
                </a:lnTo>
                <a:lnTo>
                  <a:pt x="182509" y="53289"/>
                </a:lnTo>
                <a:lnTo>
                  <a:pt x="181253" y="41923"/>
                </a:lnTo>
                <a:lnTo>
                  <a:pt x="179787" y="39712"/>
                </a:lnTo>
                <a:close/>
              </a:path>
              <a:path w="241935" h="314325">
                <a:moveTo>
                  <a:pt x="57683" y="79616"/>
                </a:moveTo>
                <a:lnTo>
                  <a:pt x="55562" y="80187"/>
                </a:lnTo>
                <a:lnTo>
                  <a:pt x="53657" y="87020"/>
                </a:lnTo>
                <a:lnTo>
                  <a:pt x="53924" y="90855"/>
                </a:lnTo>
                <a:lnTo>
                  <a:pt x="56362" y="97764"/>
                </a:lnTo>
                <a:lnTo>
                  <a:pt x="61150" y="100787"/>
                </a:lnTo>
                <a:lnTo>
                  <a:pt x="64858" y="104940"/>
                </a:lnTo>
                <a:lnTo>
                  <a:pt x="67487" y="105486"/>
                </a:lnTo>
                <a:lnTo>
                  <a:pt x="69113" y="105219"/>
                </a:lnTo>
                <a:lnTo>
                  <a:pt x="80683" y="105219"/>
                </a:lnTo>
                <a:lnTo>
                  <a:pt x="77044" y="94416"/>
                </a:lnTo>
                <a:lnTo>
                  <a:pt x="74001" y="79921"/>
                </a:lnTo>
                <a:lnTo>
                  <a:pt x="60058" y="79921"/>
                </a:lnTo>
                <a:lnTo>
                  <a:pt x="57683" y="79616"/>
                </a:lnTo>
                <a:close/>
              </a:path>
              <a:path w="241935" h="314325">
                <a:moveTo>
                  <a:pt x="175184" y="105219"/>
                </a:moveTo>
                <a:lnTo>
                  <a:pt x="172288" y="105219"/>
                </a:lnTo>
                <a:lnTo>
                  <a:pt x="173901" y="105486"/>
                </a:lnTo>
                <a:lnTo>
                  <a:pt x="175184" y="105219"/>
                </a:lnTo>
                <a:close/>
              </a:path>
              <a:path w="241935" h="314325">
                <a:moveTo>
                  <a:pt x="182587" y="79451"/>
                </a:moveTo>
                <a:lnTo>
                  <a:pt x="179565" y="80276"/>
                </a:lnTo>
                <a:lnTo>
                  <a:pt x="185854" y="80276"/>
                </a:lnTo>
                <a:lnTo>
                  <a:pt x="185648" y="79540"/>
                </a:lnTo>
                <a:lnTo>
                  <a:pt x="182587" y="79451"/>
                </a:lnTo>
                <a:close/>
              </a:path>
              <a:path w="241935" h="314325">
                <a:moveTo>
                  <a:pt x="119062" y="0"/>
                </a:moveTo>
                <a:lnTo>
                  <a:pt x="104267" y="1779"/>
                </a:lnTo>
                <a:lnTo>
                  <a:pt x="91744" y="6829"/>
                </a:lnTo>
                <a:lnTo>
                  <a:pt x="81622" y="14712"/>
                </a:lnTo>
                <a:lnTo>
                  <a:pt x="74028" y="24993"/>
                </a:lnTo>
                <a:lnTo>
                  <a:pt x="68417" y="27702"/>
                </a:lnTo>
                <a:lnTo>
                  <a:pt x="57041" y="57950"/>
                </a:lnTo>
                <a:lnTo>
                  <a:pt x="57243" y="63434"/>
                </a:lnTo>
                <a:lnTo>
                  <a:pt x="58411" y="71901"/>
                </a:lnTo>
                <a:lnTo>
                  <a:pt x="60058" y="79921"/>
                </a:lnTo>
                <a:lnTo>
                  <a:pt x="74001" y="79921"/>
                </a:lnTo>
                <a:lnTo>
                  <a:pt x="73767" y="78807"/>
                </a:lnTo>
                <a:lnTo>
                  <a:pt x="72605" y="64300"/>
                </a:lnTo>
                <a:lnTo>
                  <a:pt x="82791" y="41719"/>
                </a:lnTo>
                <a:lnTo>
                  <a:pt x="155546" y="41719"/>
                </a:lnTo>
                <a:lnTo>
                  <a:pt x="158711" y="39712"/>
                </a:lnTo>
                <a:lnTo>
                  <a:pt x="179787" y="39712"/>
                </a:lnTo>
                <a:lnTo>
                  <a:pt x="175577" y="33362"/>
                </a:lnTo>
                <a:lnTo>
                  <a:pt x="174663" y="32804"/>
                </a:lnTo>
                <a:lnTo>
                  <a:pt x="173786" y="32207"/>
                </a:lnTo>
                <a:lnTo>
                  <a:pt x="172935" y="31559"/>
                </a:lnTo>
                <a:lnTo>
                  <a:pt x="162198" y="16062"/>
                </a:lnTo>
                <a:lnTo>
                  <a:pt x="149232" y="6388"/>
                </a:lnTo>
                <a:lnTo>
                  <a:pt x="134650" y="1409"/>
                </a:lnTo>
                <a:lnTo>
                  <a:pt x="119062" y="0"/>
                </a:lnTo>
                <a:close/>
              </a:path>
              <a:path w="241935" h="314325">
                <a:moveTo>
                  <a:pt x="155546" y="41719"/>
                </a:moveTo>
                <a:lnTo>
                  <a:pt x="82791" y="41719"/>
                </a:lnTo>
                <a:lnTo>
                  <a:pt x="85305" y="46012"/>
                </a:lnTo>
                <a:lnTo>
                  <a:pt x="126022" y="61404"/>
                </a:lnTo>
                <a:lnTo>
                  <a:pt x="130263" y="61582"/>
                </a:lnTo>
                <a:lnTo>
                  <a:pt x="134407" y="61404"/>
                </a:lnTo>
                <a:lnTo>
                  <a:pt x="130086" y="54292"/>
                </a:lnTo>
                <a:lnTo>
                  <a:pt x="126314" y="54140"/>
                </a:lnTo>
                <a:lnTo>
                  <a:pt x="119388" y="53514"/>
                </a:lnTo>
                <a:lnTo>
                  <a:pt x="112839" y="52270"/>
                </a:lnTo>
                <a:lnTo>
                  <a:pt x="106776" y="50468"/>
                </a:lnTo>
                <a:lnTo>
                  <a:pt x="101307" y="48171"/>
                </a:lnTo>
                <a:lnTo>
                  <a:pt x="144248" y="48171"/>
                </a:lnTo>
                <a:lnTo>
                  <a:pt x="146243" y="47615"/>
                </a:lnTo>
                <a:lnTo>
                  <a:pt x="155546" y="41719"/>
                </a:lnTo>
                <a:close/>
              </a:path>
              <a:path w="241935" h="314325">
                <a:moveTo>
                  <a:pt x="148894" y="51015"/>
                </a:moveTo>
                <a:lnTo>
                  <a:pt x="144043" y="52578"/>
                </a:lnTo>
                <a:lnTo>
                  <a:pt x="140766" y="53289"/>
                </a:lnTo>
                <a:lnTo>
                  <a:pt x="133756" y="54140"/>
                </a:lnTo>
                <a:lnTo>
                  <a:pt x="130086" y="54292"/>
                </a:lnTo>
                <a:lnTo>
                  <a:pt x="151655" y="54292"/>
                </a:lnTo>
                <a:lnTo>
                  <a:pt x="150939" y="52070"/>
                </a:lnTo>
                <a:lnTo>
                  <a:pt x="148894" y="51015"/>
                </a:lnTo>
                <a:close/>
              </a:path>
              <a:path w="241935" h="314325">
                <a:moveTo>
                  <a:pt x="144248" y="48171"/>
                </a:moveTo>
                <a:lnTo>
                  <a:pt x="101307" y="48171"/>
                </a:lnTo>
                <a:lnTo>
                  <a:pt x="116369" y="51834"/>
                </a:lnTo>
                <a:lnTo>
                  <a:pt x="131738" y="51652"/>
                </a:lnTo>
                <a:lnTo>
                  <a:pt x="144248" y="48171"/>
                </a:lnTo>
                <a:close/>
              </a:path>
            </a:pathLst>
          </a:custGeom>
          <a:solidFill>
            <a:srgbClr val="525252"/>
          </a:solidFill>
        </p:spPr>
        <p:txBody>
          <a:bodyPr wrap="square" lIns="0" tIns="0" rIns="0" bIns="0" rtlCol="0"/>
          <a:lstStyle/>
          <a:p/>
        </p:txBody>
      </p:sp>
      <p:sp>
        <p:nvSpPr>
          <p:cNvPr id="37" name="object 37"/>
          <p:cNvSpPr txBox="1"/>
          <p:nvPr/>
        </p:nvSpPr>
        <p:spPr>
          <a:xfrm>
            <a:off x="8449017" y="5063027"/>
            <a:ext cx="121285" cy="243204"/>
          </a:xfrm>
          <a:prstGeom prst="rect">
            <a:avLst/>
          </a:prstGeom>
        </p:spPr>
        <p:txBody>
          <a:bodyPr vert="horz" wrap="square" lIns="0" tIns="73660" rIns="0" bIns="0" rtlCol="0">
            <a:spAutoFit/>
          </a:bodyPr>
          <a:lstStyle/>
          <a:p>
            <a:pPr marL="38100">
              <a:lnSpc>
                <a:spcPct val="100000"/>
              </a:lnSpc>
              <a:spcBef>
                <a:spcPts val="580"/>
              </a:spcBef>
            </a:pPr>
            <a:r>
              <a:rPr sz="600" b="1" spc="-5">
                <a:solidFill>
                  <a:srgbClr val="616161"/>
                </a:solidFill>
                <a:latin typeface="Microsoft JhengHei"/>
                <a:cs typeface="Microsoft JhengHei"/>
              </a:rPr>
              <a:t>5</a:t>
            </a:r>
            <a:endParaRPr sz="600">
              <a:latin typeface="Microsoft JhengHei"/>
              <a:cs typeface="Microsoft JhengHei"/>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107653" y="482772"/>
            <a:ext cx="2066289" cy="132080"/>
          </a:xfrm>
          <a:prstGeom prst="rect">
            <a:avLst/>
          </a:prstGeom>
        </p:spPr>
        <p:txBody>
          <a:bodyPr vert="horz" wrap="square" lIns="0" tIns="12700" rIns="0" bIns="0" rtlCol="0">
            <a:spAutoFit/>
          </a:bodyPr>
          <a:lstStyle/>
          <a:p>
            <a:pPr marL="12700">
              <a:lnSpc>
                <a:spcPct val="100000"/>
              </a:lnSpc>
              <a:spcBef>
                <a:spcPts val="100"/>
              </a:spcBef>
            </a:pPr>
            <a:r>
              <a:rPr sz="700" spc="45">
                <a:solidFill>
                  <a:srgbClr val="FF724F"/>
                </a:solidFill>
                <a:latin typeface="宋体"/>
                <a:cs typeface="宋体"/>
              </a:rPr>
              <a:t>医疗企业营销转型</a:t>
            </a:r>
            <a:r>
              <a:rPr sz="700" spc="25">
                <a:solidFill>
                  <a:srgbClr val="FF724F"/>
                </a:solidFill>
                <a:latin typeface="宋体"/>
                <a:cs typeface="宋体"/>
              </a:rPr>
              <a:t>，SCRM</a:t>
            </a:r>
            <a:r>
              <a:rPr sz="700" spc="-204">
                <a:solidFill>
                  <a:srgbClr val="FF724F"/>
                </a:solidFill>
                <a:latin typeface="宋体"/>
                <a:cs typeface="宋体"/>
              </a:rPr>
              <a:t> </a:t>
            </a:r>
            <a:r>
              <a:rPr sz="700" spc="45">
                <a:solidFill>
                  <a:srgbClr val="FF724F"/>
                </a:solidFill>
                <a:latin typeface="宋体"/>
                <a:cs typeface="宋体"/>
              </a:rPr>
              <a:t>+</a:t>
            </a:r>
            <a:r>
              <a:rPr sz="700" spc="-204">
                <a:solidFill>
                  <a:srgbClr val="FF724F"/>
                </a:solidFill>
                <a:latin typeface="宋体"/>
                <a:cs typeface="宋体"/>
              </a:rPr>
              <a:t> </a:t>
            </a:r>
            <a:r>
              <a:rPr sz="700" spc="120">
                <a:solidFill>
                  <a:srgbClr val="FF724F"/>
                </a:solidFill>
                <a:latin typeface="宋体"/>
                <a:cs typeface="宋体"/>
              </a:rPr>
              <a:t>HCP</a:t>
            </a:r>
            <a:r>
              <a:rPr sz="700" spc="-200">
                <a:solidFill>
                  <a:srgbClr val="FF724F"/>
                </a:solidFill>
                <a:latin typeface="宋体"/>
                <a:cs typeface="宋体"/>
              </a:rPr>
              <a:t> </a:t>
            </a:r>
            <a:r>
              <a:rPr sz="700" spc="45">
                <a:solidFill>
                  <a:srgbClr val="FF724F"/>
                </a:solidFill>
                <a:latin typeface="宋体"/>
                <a:cs typeface="宋体"/>
              </a:rPr>
              <a:t>360</a:t>
            </a:r>
            <a:r>
              <a:rPr sz="700" spc="-204">
                <a:solidFill>
                  <a:srgbClr val="FF724F"/>
                </a:solidFill>
                <a:latin typeface="宋体"/>
                <a:cs typeface="宋体"/>
              </a:rPr>
              <a:t> </a:t>
            </a:r>
            <a:r>
              <a:rPr sz="700">
                <a:solidFill>
                  <a:srgbClr val="FF724F"/>
                </a:solidFill>
                <a:latin typeface="宋体"/>
                <a:cs typeface="宋体"/>
              </a:rPr>
              <a:t>成为必须选项</a:t>
            </a:r>
            <a:endParaRPr sz="700">
              <a:latin typeface="宋体"/>
              <a:cs typeface="宋体"/>
            </a:endParaRPr>
          </a:p>
        </p:txBody>
      </p:sp>
      <p:sp>
        <p:nvSpPr>
          <p:cNvPr id="3" name="object 3"/>
          <p:cNvSpPr/>
          <p:nvPr/>
        </p:nvSpPr>
        <p:spPr>
          <a:xfrm>
            <a:off x="8215200" y="497119"/>
            <a:ext cx="347760" cy="111134"/>
          </a:xfrm>
          <a:prstGeom prst="rect">
            <a:avLst/>
          </a:prstGeom>
          <a:blipFill>
            <a:blip r:embed="rId2"/>
            <a:stretch>
              <a:fillRect/>
            </a:stretch>
          </a:blipFill>
        </p:spPr>
        <p:txBody>
          <a:bodyPr wrap="square" lIns="0" tIns="0" rIns="0" bIns="0" rtlCol="0"/>
          <a:lstStyle/>
          <a:p/>
        </p:txBody>
      </p:sp>
      <p:sp>
        <p:nvSpPr>
          <p:cNvPr id="4" name="object 4"/>
          <p:cNvSpPr txBox="1"/>
          <p:nvPr/>
        </p:nvSpPr>
        <p:spPr>
          <a:xfrm>
            <a:off x="753899" y="502989"/>
            <a:ext cx="1534160" cy="101600"/>
          </a:xfrm>
          <a:prstGeom prst="rect">
            <a:avLst/>
          </a:prstGeom>
        </p:spPr>
        <p:txBody>
          <a:bodyPr vert="horz" wrap="square" lIns="0" tIns="12700" rIns="0" bIns="0" rtlCol="0">
            <a:spAutoFit/>
          </a:bodyPr>
          <a:lstStyle/>
          <a:p>
            <a:pPr marL="38100">
              <a:lnSpc>
                <a:spcPct val="100000"/>
              </a:lnSpc>
              <a:spcBef>
                <a:spcPts val="100"/>
              </a:spcBef>
            </a:pPr>
            <a:r>
              <a:rPr sz="750" spc="-382" baseline="77777">
                <a:solidFill>
                  <a:srgbClr val="C2C3C4"/>
                </a:solidFill>
                <a:latin typeface="宋体"/>
                <a:cs typeface="宋体"/>
              </a:rPr>
              <a:t>P</a:t>
            </a:r>
            <a:r>
              <a:rPr sz="500" spc="-180">
                <a:solidFill>
                  <a:srgbClr val="C2C3C4"/>
                </a:solidFill>
                <a:latin typeface="宋体"/>
                <a:cs typeface="宋体"/>
              </a:rPr>
              <a:t>医</a:t>
            </a:r>
            <a:r>
              <a:rPr sz="750" spc="-120" baseline="77777">
                <a:solidFill>
                  <a:srgbClr val="C2C3C4"/>
                </a:solidFill>
                <a:latin typeface="宋体"/>
                <a:cs typeface="宋体"/>
              </a:rPr>
              <a:t>a</a:t>
            </a:r>
            <a:r>
              <a:rPr sz="500" spc="-390">
                <a:solidFill>
                  <a:srgbClr val="C2C3C4"/>
                </a:solidFill>
                <a:latin typeface="宋体"/>
                <a:cs typeface="宋体"/>
              </a:rPr>
              <a:t>疗</a:t>
            </a:r>
            <a:r>
              <a:rPr sz="750" spc="-89" baseline="77777">
                <a:solidFill>
                  <a:srgbClr val="C2C3C4"/>
                </a:solidFill>
                <a:latin typeface="宋体"/>
                <a:cs typeface="宋体"/>
              </a:rPr>
              <a:t>rt</a:t>
            </a:r>
            <a:r>
              <a:rPr sz="500" spc="-375">
                <a:solidFill>
                  <a:srgbClr val="C2C3C4"/>
                </a:solidFill>
                <a:latin typeface="宋体"/>
                <a:cs typeface="宋体"/>
              </a:rPr>
              <a:t>企</a:t>
            </a:r>
            <a:r>
              <a:rPr sz="750" spc="-150" baseline="77777">
                <a:solidFill>
                  <a:srgbClr val="C2C3C4"/>
                </a:solidFill>
                <a:latin typeface="宋体"/>
                <a:cs typeface="宋体"/>
              </a:rPr>
              <a:t>I</a:t>
            </a:r>
            <a:r>
              <a:rPr sz="750" spc="-75" baseline="77777">
                <a:solidFill>
                  <a:srgbClr val="C2C3C4"/>
                </a:solidFill>
                <a:latin typeface="宋体"/>
                <a:cs typeface="宋体"/>
              </a:rPr>
              <a:t> </a:t>
            </a:r>
            <a:r>
              <a:rPr sz="500" spc="45">
                <a:solidFill>
                  <a:srgbClr val="C2C3C4"/>
                </a:solidFill>
                <a:latin typeface="宋体"/>
                <a:cs typeface="宋体"/>
              </a:rPr>
              <a:t>业营销转型</a:t>
            </a:r>
            <a:r>
              <a:rPr sz="500" spc="25">
                <a:solidFill>
                  <a:srgbClr val="C2C3C4"/>
                </a:solidFill>
                <a:latin typeface="宋体"/>
                <a:cs typeface="宋体"/>
              </a:rPr>
              <a:t>，SCRM</a:t>
            </a:r>
            <a:r>
              <a:rPr sz="500" spc="-145">
                <a:solidFill>
                  <a:srgbClr val="C2C3C4"/>
                </a:solidFill>
                <a:latin typeface="宋体"/>
                <a:cs typeface="宋体"/>
              </a:rPr>
              <a:t> </a:t>
            </a:r>
            <a:r>
              <a:rPr sz="500" spc="35">
                <a:solidFill>
                  <a:srgbClr val="C2C3C4"/>
                </a:solidFill>
                <a:latin typeface="宋体"/>
                <a:cs typeface="宋体"/>
              </a:rPr>
              <a:t>+</a:t>
            </a:r>
            <a:r>
              <a:rPr sz="500" spc="-145">
                <a:solidFill>
                  <a:srgbClr val="C2C3C4"/>
                </a:solidFill>
                <a:latin typeface="宋体"/>
                <a:cs typeface="宋体"/>
              </a:rPr>
              <a:t> </a:t>
            </a:r>
            <a:r>
              <a:rPr sz="500" spc="85">
                <a:solidFill>
                  <a:srgbClr val="C2C3C4"/>
                </a:solidFill>
                <a:latin typeface="宋体"/>
                <a:cs typeface="宋体"/>
              </a:rPr>
              <a:t>HCP</a:t>
            </a:r>
            <a:r>
              <a:rPr sz="500" spc="-145">
                <a:solidFill>
                  <a:srgbClr val="C2C3C4"/>
                </a:solidFill>
                <a:latin typeface="宋体"/>
                <a:cs typeface="宋体"/>
              </a:rPr>
              <a:t> </a:t>
            </a:r>
            <a:r>
              <a:rPr sz="500" spc="35">
                <a:solidFill>
                  <a:srgbClr val="C2C3C4"/>
                </a:solidFill>
                <a:latin typeface="宋体"/>
                <a:cs typeface="宋体"/>
              </a:rPr>
              <a:t>360</a:t>
            </a:r>
            <a:r>
              <a:rPr sz="500" spc="-145">
                <a:solidFill>
                  <a:srgbClr val="C2C3C4"/>
                </a:solidFill>
                <a:latin typeface="宋体"/>
                <a:cs typeface="宋体"/>
              </a:rPr>
              <a:t> </a:t>
            </a:r>
            <a:r>
              <a:rPr sz="500">
                <a:solidFill>
                  <a:srgbClr val="C2C3C4"/>
                </a:solidFill>
                <a:latin typeface="宋体"/>
                <a:cs typeface="宋体"/>
              </a:rPr>
              <a:t>成为必须选项</a:t>
            </a:r>
            <a:endParaRPr sz="500">
              <a:latin typeface="宋体"/>
              <a:cs typeface="宋体"/>
            </a:endParaRPr>
          </a:p>
        </p:txBody>
      </p:sp>
      <p:sp>
        <p:nvSpPr>
          <p:cNvPr id="5" name="object 5"/>
          <p:cNvSpPr txBox="1"/>
          <p:nvPr/>
        </p:nvSpPr>
        <p:spPr>
          <a:xfrm>
            <a:off x="766599" y="4094795"/>
            <a:ext cx="7830184" cy="1036955"/>
          </a:xfrm>
          <a:prstGeom prst="rect">
            <a:avLst/>
          </a:prstGeom>
        </p:spPr>
        <p:txBody>
          <a:bodyPr vert="horz" wrap="square" lIns="0" tIns="20320" rIns="0" bIns="0" rtlCol="0">
            <a:spAutoFit/>
          </a:bodyPr>
          <a:lstStyle/>
          <a:p>
            <a:pPr marL="1753235">
              <a:lnSpc>
                <a:spcPct val="100000"/>
              </a:lnSpc>
              <a:spcBef>
                <a:spcPts val="160"/>
              </a:spcBef>
            </a:pPr>
            <a:r>
              <a:rPr sz="700">
                <a:solidFill>
                  <a:srgbClr val="999999"/>
                </a:solidFill>
                <a:latin typeface="宋体"/>
                <a:cs typeface="宋体"/>
              </a:rPr>
              <a:t>图片来源：亿欧智</a:t>
            </a:r>
            <a:r>
              <a:rPr sz="700" spc="-450">
                <a:solidFill>
                  <a:srgbClr val="999999"/>
                </a:solidFill>
                <a:latin typeface="宋体"/>
                <a:cs typeface="宋体"/>
              </a:rPr>
              <a:t>库</a:t>
            </a:r>
            <a:endParaRPr sz="700">
              <a:latin typeface="宋体"/>
              <a:cs typeface="宋体"/>
            </a:endParaRPr>
          </a:p>
          <a:p>
            <a:pPr marL="1753235">
              <a:lnSpc>
                <a:spcPct val="100000"/>
              </a:lnSpc>
              <a:spcBef>
                <a:spcPts val="60"/>
              </a:spcBef>
            </a:pPr>
            <a:r>
              <a:rPr sz="700">
                <a:solidFill>
                  <a:srgbClr val="999999"/>
                </a:solidFill>
                <a:latin typeface="宋体"/>
                <a:cs typeface="宋体"/>
              </a:rPr>
              <a:t>https://pdf.dfcfw.com/pdf/H3_AP202209271578704384_1.pdf?1664287896000.pdf</a:t>
            </a:r>
            <a:endParaRPr sz="700">
              <a:latin typeface="宋体"/>
              <a:cs typeface="宋体"/>
            </a:endParaRPr>
          </a:p>
          <a:p>
            <a:pPr marL="25400" marR="17780" algn="just">
              <a:lnSpc>
                <a:spcPct val="125000"/>
              </a:lnSpc>
              <a:spcBef>
                <a:spcPts val="1665"/>
              </a:spcBef>
              <a:tabLst>
                <a:tab pos="7720330"/>
              </a:tabLst>
            </a:pPr>
            <a:r>
              <a:rPr sz="1000" spc="20">
                <a:solidFill>
                  <a:srgbClr val="616161"/>
                </a:solidFill>
                <a:latin typeface="宋体"/>
                <a:cs typeface="宋体"/>
              </a:rPr>
              <a:t>医药企业开始注重渠道打</a:t>
            </a:r>
            <a:r>
              <a:rPr sz="1000" spc="5">
                <a:solidFill>
                  <a:srgbClr val="616161"/>
                </a:solidFill>
                <a:latin typeface="宋体"/>
                <a:cs typeface="宋体"/>
              </a:rPr>
              <a:t>通</a:t>
            </a:r>
            <a:r>
              <a:rPr sz="1000" spc="20">
                <a:solidFill>
                  <a:srgbClr val="616161"/>
                </a:solidFill>
                <a:latin typeface="宋体"/>
                <a:cs typeface="宋体"/>
              </a:rPr>
              <a:t>，利用整合的数据资源进行精准营</a:t>
            </a:r>
            <a:r>
              <a:rPr sz="1000" spc="5">
                <a:solidFill>
                  <a:srgbClr val="616161"/>
                </a:solidFill>
                <a:latin typeface="宋体"/>
                <a:cs typeface="宋体"/>
              </a:rPr>
              <a:t>销</a:t>
            </a:r>
            <a:r>
              <a:rPr sz="1000" spc="20">
                <a:solidFill>
                  <a:srgbClr val="616161"/>
                </a:solidFill>
                <a:latin typeface="宋体"/>
                <a:cs typeface="宋体"/>
              </a:rPr>
              <a:t>。如何将现有的医</a:t>
            </a:r>
            <a:r>
              <a:rPr sz="1000" spc="5">
                <a:solidFill>
                  <a:srgbClr val="616161"/>
                </a:solidFill>
                <a:latin typeface="宋体"/>
                <a:cs typeface="宋体"/>
              </a:rPr>
              <a:t>生</a:t>
            </a:r>
            <a:r>
              <a:rPr sz="1000" spc="20">
                <a:solidFill>
                  <a:srgbClr val="616161"/>
                </a:solidFill>
                <a:latin typeface="宋体"/>
                <a:cs typeface="宋体"/>
              </a:rPr>
              <a:t>、患者信息复</a:t>
            </a:r>
            <a:r>
              <a:rPr sz="1000" spc="5">
                <a:solidFill>
                  <a:srgbClr val="616161"/>
                </a:solidFill>
                <a:latin typeface="宋体"/>
                <a:cs typeface="宋体"/>
              </a:rPr>
              <a:t>用</a:t>
            </a:r>
            <a:r>
              <a:rPr sz="1000" spc="20">
                <a:solidFill>
                  <a:srgbClr val="616161"/>
                </a:solidFill>
                <a:latin typeface="宋体"/>
                <a:cs typeface="宋体"/>
              </a:rPr>
              <a:t>、并挖掘更大的价值成为医药企业关 </a:t>
            </a:r>
            <a:r>
              <a:rPr sz="1000" spc="15">
                <a:solidFill>
                  <a:srgbClr val="616161"/>
                </a:solidFill>
                <a:latin typeface="宋体"/>
                <a:cs typeface="宋体"/>
              </a:rPr>
              <a:t>注的问</a:t>
            </a:r>
            <a:r>
              <a:rPr sz="1000">
                <a:solidFill>
                  <a:srgbClr val="616161"/>
                </a:solidFill>
                <a:latin typeface="宋体"/>
                <a:cs typeface="宋体"/>
              </a:rPr>
              <a:t>题</a:t>
            </a:r>
            <a:r>
              <a:rPr sz="1000" spc="15">
                <a:solidFill>
                  <a:srgbClr val="616161"/>
                </a:solidFill>
                <a:latin typeface="宋体"/>
                <a:cs typeface="宋体"/>
              </a:rPr>
              <a:t>。而数据驱</a:t>
            </a:r>
            <a:r>
              <a:rPr sz="1000" spc="5">
                <a:solidFill>
                  <a:srgbClr val="616161"/>
                </a:solidFill>
                <a:latin typeface="宋体"/>
                <a:cs typeface="宋体"/>
              </a:rPr>
              <a:t>动</a:t>
            </a:r>
            <a:r>
              <a:rPr sz="1000" spc="15">
                <a:solidFill>
                  <a:srgbClr val="616161"/>
                </a:solidFill>
                <a:latin typeface="宋体"/>
                <a:cs typeface="宋体"/>
              </a:rPr>
              <a:t>，精准决策便成为必然的趋</a:t>
            </a:r>
            <a:r>
              <a:rPr sz="1000" spc="5">
                <a:solidFill>
                  <a:srgbClr val="616161"/>
                </a:solidFill>
                <a:latin typeface="宋体"/>
                <a:cs typeface="宋体"/>
              </a:rPr>
              <a:t>势</a:t>
            </a:r>
            <a:r>
              <a:rPr sz="1000" spc="15">
                <a:solidFill>
                  <a:srgbClr val="616161"/>
                </a:solidFill>
                <a:latin typeface="宋体"/>
                <a:cs typeface="宋体"/>
              </a:rPr>
              <a:t>。然</a:t>
            </a:r>
            <a:r>
              <a:rPr sz="1000" spc="5">
                <a:solidFill>
                  <a:srgbClr val="616161"/>
                </a:solidFill>
                <a:latin typeface="宋体"/>
                <a:cs typeface="宋体"/>
              </a:rPr>
              <a:t>而</a:t>
            </a:r>
            <a:r>
              <a:rPr sz="1000" spc="15">
                <a:solidFill>
                  <a:srgbClr val="616161"/>
                </a:solidFill>
                <a:latin typeface="宋体"/>
                <a:cs typeface="宋体"/>
              </a:rPr>
              <a:t>，医药企业多系统并</a:t>
            </a:r>
            <a:r>
              <a:rPr sz="1000" spc="5">
                <a:solidFill>
                  <a:srgbClr val="616161"/>
                </a:solidFill>
                <a:latin typeface="宋体"/>
                <a:cs typeface="宋体"/>
              </a:rPr>
              <a:t>存</a:t>
            </a:r>
            <a:r>
              <a:rPr sz="1000">
                <a:solidFill>
                  <a:srgbClr val="616161"/>
                </a:solidFill>
                <a:latin typeface="宋体"/>
                <a:cs typeface="宋体"/>
              </a:rPr>
              <a:t>，</a:t>
            </a:r>
            <a:r>
              <a:rPr sz="1000" spc="-260">
                <a:solidFill>
                  <a:srgbClr val="616161"/>
                </a:solidFill>
                <a:latin typeface="宋体"/>
                <a:cs typeface="宋体"/>
              </a:rPr>
              <a:t> </a:t>
            </a:r>
            <a:r>
              <a:rPr sz="1000" spc="15">
                <a:solidFill>
                  <a:srgbClr val="616161"/>
                </a:solidFill>
                <a:latin typeface="宋体"/>
                <a:cs typeface="宋体"/>
              </a:rPr>
              <a:t>数据整合和清洗难度</a:t>
            </a:r>
            <a:r>
              <a:rPr sz="1000" spc="5">
                <a:solidFill>
                  <a:srgbClr val="616161"/>
                </a:solidFill>
                <a:latin typeface="宋体"/>
                <a:cs typeface="宋体"/>
              </a:rPr>
              <a:t>大</a:t>
            </a:r>
            <a:r>
              <a:rPr sz="1000" spc="15">
                <a:solidFill>
                  <a:srgbClr val="616161"/>
                </a:solidFill>
                <a:latin typeface="宋体"/>
                <a:cs typeface="宋体"/>
              </a:rPr>
              <a:t>，企业需要灵活智能且满足行 </a:t>
            </a:r>
            <a:r>
              <a:rPr sz="1000" spc="5">
                <a:solidFill>
                  <a:srgbClr val="616161"/>
                </a:solidFill>
                <a:latin typeface="宋体"/>
                <a:cs typeface="宋体"/>
              </a:rPr>
              <a:t>业标准的数据管理系统</a:t>
            </a:r>
            <a:r>
              <a:rPr sz="1000">
                <a:solidFill>
                  <a:srgbClr val="616161"/>
                </a:solidFill>
                <a:latin typeface="宋体"/>
                <a:cs typeface="宋体"/>
              </a:rPr>
              <a:t>。	</a:t>
            </a:r>
            <a:r>
              <a:rPr sz="900" b="1" spc="-7" baseline="-87962">
                <a:solidFill>
                  <a:srgbClr val="616161"/>
                </a:solidFill>
                <a:latin typeface="Microsoft JhengHei"/>
                <a:cs typeface="Microsoft JhengHei"/>
              </a:rPr>
              <a:t>6</a:t>
            </a:r>
            <a:endParaRPr sz="900" baseline="-87962">
              <a:latin typeface="Microsoft JhengHei"/>
              <a:cs typeface="Microsoft JhengHei"/>
            </a:endParaRPr>
          </a:p>
        </p:txBody>
      </p:sp>
      <p:sp>
        <p:nvSpPr>
          <p:cNvPr id="6" name="object 6"/>
          <p:cNvSpPr/>
          <p:nvPr/>
        </p:nvSpPr>
        <p:spPr>
          <a:xfrm>
            <a:off x="2375999" y="790619"/>
            <a:ext cx="4536000" cy="3172351"/>
          </a:xfrm>
          <a:prstGeom prst="rect">
            <a:avLst/>
          </a:prstGeom>
          <a:blipFill>
            <a:blip r:embed="rId3"/>
            <a:stretch>
              <a:fillRect/>
            </a:stretch>
          </a:blipFill>
        </p:spPr>
        <p:txBody>
          <a:bodyPr wrap="square" lIns="0" tIns="0" rIns="0" bIns="0" rtlCol="0"/>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107653" y="482772"/>
            <a:ext cx="2066289" cy="132080"/>
          </a:xfrm>
          <a:prstGeom prst="rect">
            <a:avLst/>
          </a:prstGeom>
        </p:spPr>
        <p:txBody>
          <a:bodyPr vert="horz" wrap="square" lIns="0" tIns="12700" rIns="0" bIns="0" rtlCol="0">
            <a:spAutoFit/>
          </a:bodyPr>
          <a:lstStyle/>
          <a:p>
            <a:pPr marL="12700">
              <a:lnSpc>
                <a:spcPct val="100000"/>
              </a:lnSpc>
              <a:spcBef>
                <a:spcPts val="100"/>
              </a:spcBef>
            </a:pPr>
            <a:r>
              <a:rPr sz="700" spc="45">
                <a:solidFill>
                  <a:srgbClr val="FF724F"/>
                </a:solidFill>
                <a:latin typeface="宋体"/>
                <a:cs typeface="宋体"/>
              </a:rPr>
              <a:t>医疗企业营销转型</a:t>
            </a:r>
            <a:r>
              <a:rPr sz="700" spc="25">
                <a:solidFill>
                  <a:srgbClr val="FF724F"/>
                </a:solidFill>
                <a:latin typeface="宋体"/>
                <a:cs typeface="宋体"/>
              </a:rPr>
              <a:t>，SCRM</a:t>
            </a:r>
            <a:r>
              <a:rPr sz="700" spc="-204">
                <a:solidFill>
                  <a:srgbClr val="FF724F"/>
                </a:solidFill>
                <a:latin typeface="宋体"/>
                <a:cs typeface="宋体"/>
              </a:rPr>
              <a:t> </a:t>
            </a:r>
            <a:r>
              <a:rPr sz="700" spc="45">
                <a:solidFill>
                  <a:srgbClr val="FF724F"/>
                </a:solidFill>
                <a:latin typeface="宋体"/>
                <a:cs typeface="宋体"/>
              </a:rPr>
              <a:t>+</a:t>
            </a:r>
            <a:r>
              <a:rPr sz="700" spc="-204">
                <a:solidFill>
                  <a:srgbClr val="FF724F"/>
                </a:solidFill>
                <a:latin typeface="宋体"/>
                <a:cs typeface="宋体"/>
              </a:rPr>
              <a:t> </a:t>
            </a:r>
            <a:r>
              <a:rPr sz="700" spc="120">
                <a:solidFill>
                  <a:srgbClr val="FF724F"/>
                </a:solidFill>
                <a:latin typeface="宋体"/>
                <a:cs typeface="宋体"/>
              </a:rPr>
              <a:t>HCP</a:t>
            </a:r>
            <a:r>
              <a:rPr sz="700" spc="-200">
                <a:solidFill>
                  <a:srgbClr val="FF724F"/>
                </a:solidFill>
                <a:latin typeface="宋体"/>
                <a:cs typeface="宋体"/>
              </a:rPr>
              <a:t> </a:t>
            </a:r>
            <a:r>
              <a:rPr sz="700" spc="45">
                <a:solidFill>
                  <a:srgbClr val="FF724F"/>
                </a:solidFill>
                <a:latin typeface="宋体"/>
                <a:cs typeface="宋体"/>
              </a:rPr>
              <a:t>360</a:t>
            </a:r>
            <a:r>
              <a:rPr sz="700" spc="-204">
                <a:solidFill>
                  <a:srgbClr val="FF724F"/>
                </a:solidFill>
                <a:latin typeface="宋体"/>
                <a:cs typeface="宋体"/>
              </a:rPr>
              <a:t> </a:t>
            </a:r>
            <a:r>
              <a:rPr sz="700">
                <a:solidFill>
                  <a:srgbClr val="FF724F"/>
                </a:solidFill>
                <a:latin typeface="宋体"/>
                <a:cs typeface="宋体"/>
              </a:rPr>
              <a:t>成为必须选项</a:t>
            </a:r>
            <a:endParaRPr sz="700">
              <a:latin typeface="宋体"/>
              <a:cs typeface="宋体"/>
            </a:endParaRPr>
          </a:p>
        </p:txBody>
      </p:sp>
      <p:sp>
        <p:nvSpPr>
          <p:cNvPr id="3" name="object 3"/>
          <p:cNvSpPr/>
          <p:nvPr/>
        </p:nvSpPr>
        <p:spPr>
          <a:xfrm>
            <a:off x="8215200" y="497119"/>
            <a:ext cx="347760" cy="111134"/>
          </a:xfrm>
          <a:prstGeom prst="rect">
            <a:avLst/>
          </a:prstGeom>
          <a:blipFill>
            <a:blip r:embed="rId2"/>
            <a:stretch>
              <a:fillRect/>
            </a:stretch>
          </a:blipFill>
        </p:spPr>
        <p:txBody>
          <a:bodyPr wrap="square" lIns="0" tIns="0" rIns="0" bIns="0" rtlCol="0"/>
          <a:lstStyle/>
          <a:p/>
        </p:txBody>
      </p:sp>
      <p:sp>
        <p:nvSpPr>
          <p:cNvPr id="4" name="object 4"/>
          <p:cNvSpPr/>
          <p:nvPr/>
        </p:nvSpPr>
        <p:spPr>
          <a:xfrm>
            <a:off x="792002" y="943401"/>
            <a:ext cx="806394" cy="165155"/>
          </a:xfrm>
          <a:prstGeom prst="rect">
            <a:avLst/>
          </a:prstGeom>
          <a:blipFill>
            <a:blip r:embed="rId3"/>
            <a:stretch>
              <a:fillRect/>
            </a:stretch>
          </a:blipFill>
        </p:spPr>
        <p:txBody>
          <a:bodyPr wrap="square" lIns="0" tIns="0" rIns="0" bIns="0" rtlCol="0"/>
          <a:lstStyle/>
          <a:p/>
        </p:txBody>
      </p:sp>
      <p:sp>
        <p:nvSpPr>
          <p:cNvPr id="5" name="object 5"/>
          <p:cNvSpPr/>
          <p:nvPr/>
        </p:nvSpPr>
        <p:spPr>
          <a:xfrm>
            <a:off x="798959" y="1344202"/>
            <a:ext cx="95046" cy="95034"/>
          </a:xfrm>
          <a:prstGeom prst="rect">
            <a:avLst/>
          </a:prstGeom>
          <a:blipFill>
            <a:blip r:embed="rId4"/>
            <a:stretch>
              <a:fillRect/>
            </a:stretch>
          </a:blipFill>
        </p:spPr>
        <p:txBody>
          <a:bodyPr wrap="square" lIns="0" tIns="0" rIns="0" bIns="0" rtlCol="0"/>
          <a:lstStyle/>
          <a:p/>
        </p:txBody>
      </p:sp>
      <p:sp>
        <p:nvSpPr>
          <p:cNvPr id="6" name="object 6"/>
          <p:cNvSpPr/>
          <p:nvPr/>
        </p:nvSpPr>
        <p:spPr>
          <a:xfrm>
            <a:off x="798959" y="1531012"/>
            <a:ext cx="95046" cy="95034"/>
          </a:xfrm>
          <a:prstGeom prst="rect">
            <a:avLst/>
          </a:prstGeom>
          <a:blipFill>
            <a:blip r:embed="rId4"/>
            <a:stretch>
              <a:fillRect/>
            </a:stretch>
          </a:blipFill>
        </p:spPr>
        <p:txBody>
          <a:bodyPr wrap="square" lIns="0" tIns="0" rIns="0" bIns="0" rtlCol="0"/>
          <a:lstStyle/>
          <a:p/>
        </p:txBody>
      </p:sp>
      <p:sp>
        <p:nvSpPr>
          <p:cNvPr id="7" name="object 7"/>
          <p:cNvSpPr txBox="1"/>
          <p:nvPr/>
        </p:nvSpPr>
        <p:spPr>
          <a:xfrm>
            <a:off x="652282" y="1260159"/>
            <a:ext cx="8022590" cy="3750310"/>
          </a:xfrm>
          <a:prstGeom prst="rect">
            <a:avLst/>
          </a:prstGeom>
        </p:spPr>
        <p:txBody>
          <a:bodyPr vert="horz" wrap="square" lIns="0" tIns="50800" rIns="0" bIns="0" rtlCol="0">
            <a:spAutoFit/>
          </a:bodyPr>
          <a:lstStyle/>
          <a:p>
            <a:pPr marL="172085">
              <a:lnSpc>
                <a:spcPct val="100000"/>
              </a:lnSpc>
              <a:spcBef>
                <a:spcPts val="400"/>
              </a:spcBef>
            </a:pPr>
            <a:r>
              <a:rPr sz="900" spc="60" baseline="13888">
                <a:solidFill>
                  <a:srgbClr val="FFFFFF"/>
                </a:solidFill>
                <a:latin typeface="宋体"/>
                <a:cs typeface="宋体"/>
              </a:rPr>
              <a:t>1</a:t>
            </a:r>
            <a:r>
              <a:rPr sz="900" spc="337" baseline="13888">
                <a:solidFill>
                  <a:srgbClr val="FFFFFF"/>
                </a:solidFill>
                <a:latin typeface="宋体"/>
                <a:cs typeface="宋体"/>
              </a:rPr>
              <a:t> </a:t>
            </a:r>
            <a:r>
              <a:rPr sz="1000">
                <a:solidFill>
                  <a:srgbClr val="616161"/>
                </a:solidFill>
                <a:latin typeface="宋体"/>
                <a:cs typeface="宋体"/>
              </a:rPr>
              <a:t>医药代表触客限制提升，线上线下研讨会均面临合规要求</a:t>
            </a:r>
            <a:endParaRPr sz="1000">
              <a:latin typeface="宋体"/>
              <a:cs typeface="宋体"/>
            </a:endParaRPr>
          </a:p>
          <a:p>
            <a:pPr marL="172085">
              <a:lnSpc>
                <a:spcPct val="100000"/>
              </a:lnSpc>
              <a:spcBef>
                <a:spcPts val="300"/>
              </a:spcBef>
            </a:pPr>
            <a:r>
              <a:rPr sz="900" spc="60" baseline="18518">
                <a:solidFill>
                  <a:srgbClr val="FFFFFF"/>
                </a:solidFill>
                <a:latin typeface="宋体"/>
                <a:cs typeface="宋体"/>
              </a:rPr>
              <a:t>2</a:t>
            </a:r>
            <a:r>
              <a:rPr sz="900" spc="337" baseline="18518">
                <a:solidFill>
                  <a:srgbClr val="FFFFFF"/>
                </a:solidFill>
                <a:latin typeface="宋体"/>
                <a:cs typeface="宋体"/>
              </a:rPr>
              <a:t> </a:t>
            </a:r>
            <a:r>
              <a:rPr sz="1000">
                <a:solidFill>
                  <a:srgbClr val="616161"/>
                </a:solidFill>
                <a:latin typeface="宋体"/>
                <a:cs typeface="宋体"/>
              </a:rPr>
              <a:t>数据断层，导致数据流通不畅，无法真正有效地被利用起来</a:t>
            </a:r>
            <a:endParaRPr sz="1000">
              <a:latin typeface="宋体"/>
              <a:cs typeface="宋体"/>
            </a:endParaRPr>
          </a:p>
          <a:p>
            <a:pPr marL="139700" marR="132080">
              <a:lnSpc>
                <a:spcPct val="125000"/>
              </a:lnSpc>
              <a:spcBef>
                <a:spcPts val="1500"/>
              </a:spcBef>
            </a:pPr>
            <a:r>
              <a:rPr sz="1000" spc="15">
                <a:solidFill>
                  <a:srgbClr val="616161"/>
                </a:solidFill>
                <a:latin typeface="宋体"/>
                <a:cs typeface="宋体"/>
              </a:rPr>
              <a:t>尽管医药企业和数字化营销公司都充分意识到医生数据的重要</a:t>
            </a:r>
            <a:r>
              <a:rPr sz="1000">
                <a:solidFill>
                  <a:srgbClr val="616161"/>
                </a:solidFill>
                <a:latin typeface="宋体"/>
                <a:cs typeface="宋体"/>
              </a:rPr>
              <a:t>性</a:t>
            </a:r>
            <a:r>
              <a:rPr sz="1000" spc="15">
                <a:solidFill>
                  <a:srgbClr val="616161"/>
                </a:solidFill>
                <a:latin typeface="宋体"/>
                <a:cs typeface="宋体"/>
              </a:rPr>
              <a:t>，但在获</a:t>
            </a:r>
            <a:r>
              <a:rPr sz="1000">
                <a:solidFill>
                  <a:srgbClr val="616161"/>
                </a:solidFill>
                <a:latin typeface="宋体"/>
                <a:cs typeface="宋体"/>
              </a:rPr>
              <a:t>取</a:t>
            </a:r>
            <a:r>
              <a:rPr sz="1000" spc="15">
                <a:solidFill>
                  <a:srgbClr val="616161"/>
                </a:solidFill>
                <a:latin typeface="宋体"/>
                <a:cs typeface="宋体"/>
              </a:rPr>
              <a:t>、管理和分析客户信息时往往都会因为各种因</a:t>
            </a:r>
            <a:r>
              <a:rPr sz="1000">
                <a:solidFill>
                  <a:srgbClr val="616161"/>
                </a:solidFill>
                <a:latin typeface="宋体"/>
                <a:cs typeface="宋体"/>
              </a:rPr>
              <a:t>素</a:t>
            </a:r>
            <a:r>
              <a:rPr sz="1000" spc="15">
                <a:solidFill>
                  <a:srgbClr val="616161"/>
                </a:solidFill>
                <a:latin typeface="宋体"/>
                <a:cs typeface="宋体"/>
              </a:rPr>
              <a:t>，导致信息数 </a:t>
            </a:r>
            <a:r>
              <a:rPr sz="1000">
                <a:solidFill>
                  <a:srgbClr val="616161"/>
                </a:solidFill>
                <a:latin typeface="宋体"/>
                <a:cs typeface="宋体"/>
              </a:rPr>
              <a:t>据获取失败或无法被高效利用。这些因素包括：</a:t>
            </a:r>
            <a:endParaRPr sz="1000">
              <a:latin typeface="宋体"/>
              <a:cs typeface="宋体"/>
            </a:endParaRPr>
          </a:p>
          <a:p>
            <a:pPr marL="315595">
              <a:lnSpc>
                <a:spcPct val="100000"/>
              </a:lnSpc>
              <a:spcBef>
                <a:spcPts val="1755"/>
              </a:spcBef>
            </a:pPr>
            <a:r>
              <a:rPr sz="1100" b="1" spc="35">
                <a:solidFill>
                  <a:srgbClr val="616161"/>
                </a:solidFill>
                <a:latin typeface="Microsoft JhengHei"/>
                <a:cs typeface="Microsoft JhengHei"/>
              </a:rPr>
              <a:t>1.</a:t>
            </a:r>
            <a:r>
              <a:rPr sz="1100" b="1" spc="-5">
                <a:solidFill>
                  <a:srgbClr val="616161"/>
                </a:solidFill>
                <a:latin typeface="Microsoft JhengHei"/>
                <a:cs typeface="Microsoft JhengHei"/>
              </a:rPr>
              <a:t> </a:t>
            </a:r>
            <a:r>
              <a:rPr sz="1100" b="1">
                <a:solidFill>
                  <a:srgbClr val="616161"/>
                </a:solidFill>
                <a:latin typeface="Microsoft JhengHei"/>
                <a:cs typeface="Microsoft JhengHei"/>
              </a:rPr>
              <a:t>医药代表触客限制提升，线上线下研讨会均面临合规要求</a:t>
            </a:r>
            <a:endParaRPr sz="1100">
              <a:latin typeface="Microsoft JhengHei"/>
              <a:cs typeface="Microsoft JhengHei"/>
            </a:endParaRPr>
          </a:p>
          <a:p>
            <a:pPr marL="139700" marR="130175">
              <a:lnSpc>
                <a:spcPct val="125000"/>
              </a:lnSpc>
              <a:spcBef>
                <a:spcPts val="750"/>
              </a:spcBef>
            </a:pPr>
            <a:r>
              <a:rPr sz="1000" spc="20">
                <a:solidFill>
                  <a:srgbClr val="616161"/>
                </a:solidFill>
                <a:latin typeface="宋体"/>
                <a:cs typeface="宋体"/>
              </a:rPr>
              <a:t>过</a:t>
            </a:r>
            <a:r>
              <a:rPr sz="1000" spc="5">
                <a:solidFill>
                  <a:srgbClr val="616161"/>
                </a:solidFill>
                <a:latin typeface="宋体"/>
                <a:cs typeface="宋体"/>
              </a:rPr>
              <a:t>去</a:t>
            </a:r>
            <a:r>
              <a:rPr sz="1000" spc="20">
                <a:solidFill>
                  <a:srgbClr val="616161"/>
                </a:solidFill>
                <a:latin typeface="宋体"/>
                <a:cs typeface="宋体"/>
              </a:rPr>
              <a:t>，不少医药企业常常和各类行业协</a:t>
            </a:r>
            <a:r>
              <a:rPr sz="1000">
                <a:solidFill>
                  <a:srgbClr val="616161"/>
                </a:solidFill>
                <a:latin typeface="宋体"/>
                <a:cs typeface="宋体"/>
              </a:rPr>
              <a:t>会</a:t>
            </a:r>
            <a:r>
              <a:rPr sz="1000" spc="-270">
                <a:solidFill>
                  <a:srgbClr val="616161"/>
                </a:solidFill>
                <a:latin typeface="宋体"/>
                <a:cs typeface="宋体"/>
              </a:rPr>
              <a:t> </a:t>
            </a:r>
            <a:r>
              <a:rPr sz="1000" spc="-110">
                <a:solidFill>
                  <a:srgbClr val="616161"/>
                </a:solidFill>
                <a:latin typeface="宋体"/>
                <a:cs typeface="宋体"/>
              </a:rPr>
              <a:t>/</a:t>
            </a:r>
            <a:r>
              <a:rPr sz="1000" spc="-265">
                <a:solidFill>
                  <a:srgbClr val="616161"/>
                </a:solidFill>
                <a:latin typeface="宋体"/>
                <a:cs typeface="宋体"/>
              </a:rPr>
              <a:t> </a:t>
            </a:r>
            <a:r>
              <a:rPr sz="1000" spc="20">
                <a:solidFill>
                  <a:srgbClr val="616161"/>
                </a:solidFill>
                <a:latin typeface="宋体"/>
                <a:cs typeface="宋体"/>
              </a:rPr>
              <a:t>学会展开合</a:t>
            </a:r>
            <a:r>
              <a:rPr sz="1000" spc="5">
                <a:solidFill>
                  <a:srgbClr val="616161"/>
                </a:solidFill>
                <a:latin typeface="宋体"/>
                <a:cs typeface="宋体"/>
              </a:rPr>
              <a:t>作</a:t>
            </a:r>
            <a:r>
              <a:rPr sz="1000" spc="20">
                <a:solidFill>
                  <a:srgbClr val="616161"/>
                </a:solidFill>
                <a:latin typeface="宋体"/>
                <a:cs typeface="宋体"/>
              </a:rPr>
              <a:t>，联合举</a:t>
            </a:r>
            <a:r>
              <a:rPr sz="1000" spc="5">
                <a:solidFill>
                  <a:srgbClr val="616161"/>
                </a:solidFill>
                <a:latin typeface="宋体"/>
                <a:cs typeface="宋体"/>
              </a:rPr>
              <a:t>办</a:t>
            </a:r>
            <a:r>
              <a:rPr sz="1000" spc="20">
                <a:solidFill>
                  <a:srgbClr val="616161"/>
                </a:solidFill>
                <a:latin typeface="宋体"/>
                <a:cs typeface="宋体"/>
              </a:rPr>
              <a:t>、赞助行业协</a:t>
            </a:r>
            <a:r>
              <a:rPr sz="1000">
                <a:solidFill>
                  <a:srgbClr val="616161"/>
                </a:solidFill>
                <a:latin typeface="宋体"/>
                <a:cs typeface="宋体"/>
              </a:rPr>
              <a:t>会</a:t>
            </a:r>
            <a:r>
              <a:rPr sz="1000" spc="-265">
                <a:solidFill>
                  <a:srgbClr val="616161"/>
                </a:solidFill>
                <a:latin typeface="宋体"/>
                <a:cs typeface="宋体"/>
              </a:rPr>
              <a:t> </a:t>
            </a:r>
            <a:r>
              <a:rPr sz="1000" spc="-110">
                <a:solidFill>
                  <a:srgbClr val="616161"/>
                </a:solidFill>
                <a:latin typeface="宋体"/>
                <a:cs typeface="宋体"/>
              </a:rPr>
              <a:t>/</a:t>
            </a:r>
            <a:r>
              <a:rPr sz="1000" spc="-265">
                <a:solidFill>
                  <a:srgbClr val="616161"/>
                </a:solidFill>
                <a:latin typeface="宋体"/>
                <a:cs typeface="宋体"/>
              </a:rPr>
              <a:t> </a:t>
            </a:r>
            <a:r>
              <a:rPr sz="1000" spc="20">
                <a:solidFill>
                  <a:srgbClr val="616161"/>
                </a:solidFill>
                <a:latin typeface="宋体"/>
                <a:cs typeface="宋体"/>
              </a:rPr>
              <a:t>学会组织相关学术活</a:t>
            </a:r>
            <a:r>
              <a:rPr sz="1000" spc="5">
                <a:solidFill>
                  <a:srgbClr val="616161"/>
                </a:solidFill>
                <a:latin typeface="宋体"/>
                <a:cs typeface="宋体"/>
              </a:rPr>
              <a:t>动</a:t>
            </a:r>
            <a:r>
              <a:rPr sz="1000" spc="20">
                <a:solidFill>
                  <a:srgbClr val="616161"/>
                </a:solidFill>
                <a:latin typeface="宋体"/>
                <a:cs typeface="宋体"/>
              </a:rPr>
              <a:t>，或进入医院和科室对医生 </a:t>
            </a:r>
            <a:r>
              <a:rPr sz="1000" spc="5">
                <a:solidFill>
                  <a:srgbClr val="616161"/>
                </a:solidFill>
                <a:latin typeface="宋体"/>
                <a:cs typeface="宋体"/>
              </a:rPr>
              <a:t>进行拜访，借机进行利益输送，推销药械。</a:t>
            </a:r>
            <a:endParaRPr sz="1000">
              <a:latin typeface="宋体"/>
              <a:cs typeface="宋体"/>
            </a:endParaRPr>
          </a:p>
          <a:p>
            <a:pPr marL="139700" marR="70485">
              <a:lnSpc>
                <a:spcPct val="125000"/>
              </a:lnSpc>
              <a:spcBef>
                <a:spcPts val="1500"/>
              </a:spcBef>
            </a:pPr>
            <a:r>
              <a:rPr sz="1000" spc="10">
                <a:solidFill>
                  <a:srgbClr val="616161"/>
                </a:solidFill>
                <a:latin typeface="宋体"/>
                <a:cs typeface="宋体"/>
              </a:rPr>
              <a:t>而今</a:t>
            </a:r>
            <a:r>
              <a:rPr sz="1000" spc="5">
                <a:solidFill>
                  <a:srgbClr val="616161"/>
                </a:solidFill>
                <a:latin typeface="宋体"/>
                <a:cs typeface="宋体"/>
              </a:rPr>
              <a:t>年</a:t>
            </a:r>
            <a:r>
              <a:rPr sz="1000" spc="10">
                <a:solidFill>
                  <a:srgbClr val="616161"/>
                </a:solidFill>
                <a:latin typeface="宋体"/>
                <a:cs typeface="宋体"/>
              </a:rPr>
              <a:t>，政府对医药企业接触医生出台了多项政策法</a:t>
            </a:r>
            <a:r>
              <a:rPr sz="1000" spc="5">
                <a:solidFill>
                  <a:srgbClr val="616161"/>
                </a:solidFill>
                <a:latin typeface="宋体"/>
                <a:cs typeface="宋体"/>
              </a:rPr>
              <a:t>规</a:t>
            </a:r>
            <a:r>
              <a:rPr sz="1000" spc="10">
                <a:solidFill>
                  <a:srgbClr val="616161"/>
                </a:solidFill>
                <a:latin typeface="宋体"/>
                <a:cs typeface="宋体"/>
              </a:rPr>
              <a:t>，企业及医药代表的触客行为迎来史上最严监</a:t>
            </a:r>
            <a:r>
              <a:rPr sz="1000" spc="5">
                <a:solidFill>
                  <a:srgbClr val="616161"/>
                </a:solidFill>
                <a:latin typeface="宋体"/>
                <a:cs typeface="宋体"/>
              </a:rPr>
              <a:t>管</a:t>
            </a:r>
            <a:r>
              <a:rPr sz="1000" spc="10">
                <a:solidFill>
                  <a:srgbClr val="616161"/>
                </a:solidFill>
                <a:latin typeface="宋体"/>
                <a:cs typeface="宋体"/>
              </a:rPr>
              <a:t>。例</a:t>
            </a:r>
            <a:r>
              <a:rPr sz="1000" spc="5">
                <a:solidFill>
                  <a:srgbClr val="616161"/>
                </a:solidFill>
                <a:latin typeface="宋体"/>
                <a:cs typeface="宋体"/>
              </a:rPr>
              <a:t>如，《</a:t>
            </a:r>
            <a:r>
              <a:rPr sz="1000" spc="35">
                <a:solidFill>
                  <a:srgbClr val="616161"/>
                </a:solidFill>
                <a:latin typeface="宋体"/>
                <a:cs typeface="宋体"/>
              </a:rPr>
              <a:t>2023</a:t>
            </a:r>
            <a:r>
              <a:rPr sz="1000" spc="-275">
                <a:solidFill>
                  <a:srgbClr val="616161"/>
                </a:solidFill>
                <a:latin typeface="宋体"/>
                <a:cs typeface="宋体"/>
              </a:rPr>
              <a:t> </a:t>
            </a:r>
            <a:r>
              <a:rPr sz="1000" spc="10">
                <a:solidFill>
                  <a:srgbClr val="616161"/>
                </a:solidFill>
                <a:latin typeface="宋体"/>
                <a:cs typeface="宋体"/>
              </a:rPr>
              <a:t>年纠正医药购销领 </a:t>
            </a:r>
            <a:r>
              <a:rPr sz="1000" spc="5">
                <a:solidFill>
                  <a:srgbClr val="616161"/>
                </a:solidFill>
                <a:latin typeface="宋体"/>
                <a:cs typeface="宋体"/>
              </a:rPr>
              <a:t>域和医疗服务中不正之风工作要点</a:t>
            </a:r>
            <a:r>
              <a:rPr sz="1000" spc="-925">
                <a:solidFill>
                  <a:srgbClr val="616161"/>
                </a:solidFill>
                <a:latin typeface="宋体"/>
                <a:cs typeface="宋体"/>
              </a:rPr>
              <a:t>》</a:t>
            </a:r>
            <a:r>
              <a:rPr sz="1000" spc="-459">
                <a:solidFill>
                  <a:srgbClr val="616161"/>
                </a:solidFill>
                <a:latin typeface="宋体"/>
                <a:cs typeface="宋体"/>
              </a:rPr>
              <a:t>（</a:t>
            </a:r>
            <a:r>
              <a:rPr sz="1000" spc="50">
                <a:solidFill>
                  <a:srgbClr val="616161"/>
                </a:solidFill>
                <a:latin typeface="宋体"/>
                <a:cs typeface="宋体"/>
              </a:rPr>
              <a:t>《</a:t>
            </a:r>
            <a:r>
              <a:rPr sz="1000" spc="25">
                <a:solidFill>
                  <a:srgbClr val="616161"/>
                </a:solidFill>
                <a:latin typeface="宋体"/>
                <a:cs typeface="宋体"/>
              </a:rPr>
              <a:t>2023</a:t>
            </a:r>
            <a:r>
              <a:rPr sz="1000" spc="-355">
                <a:solidFill>
                  <a:srgbClr val="616161"/>
                </a:solidFill>
                <a:latin typeface="宋体"/>
                <a:cs typeface="宋体"/>
              </a:rPr>
              <a:t> </a:t>
            </a:r>
            <a:r>
              <a:rPr sz="1000" spc="5">
                <a:solidFill>
                  <a:srgbClr val="616161"/>
                </a:solidFill>
                <a:latin typeface="宋体"/>
                <a:cs typeface="宋体"/>
              </a:rPr>
              <a:t>不正之风</a:t>
            </a:r>
            <a:r>
              <a:rPr sz="1000" spc="-459">
                <a:solidFill>
                  <a:srgbClr val="616161"/>
                </a:solidFill>
                <a:latin typeface="宋体"/>
                <a:cs typeface="宋体"/>
              </a:rPr>
              <a:t>》）</a:t>
            </a:r>
            <a:r>
              <a:rPr sz="1000" spc="5">
                <a:solidFill>
                  <a:srgbClr val="616161"/>
                </a:solidFill>
                <a:latin typeface="宋体"/>
                <a:cs typeface="宋体"/>
              </a:rPr>
              <a:t>明确提出对行业组织存在的不正之风进行整治</a:t>
            </a:r>
            <a:r>
              <a:rPr sz="1000" spc="-459">
                <a:solidFill>
                  <a:srgbClr val="616161"/>
                </a:solidFill>
                <a:latin typeface="宋体"/>
                <a:cs typeface="宋体"/>
              </a:rPr>
              <a:t>，</a:t>
            </a:r>
            <a:r>
              <a:rPr sz="1000" spc="5">
                <a:solidFill>
                  <a:srgbClr val="616161"/>
                </a:solidFill>
                <a:latin typeface="宋体"/>
                <a:cs typeface="宋体"/>
              </a:rPr>
              <a:t>重点监管各级各类行业组织或</a:t>
            </a:r>
            <a:r>
              <a:rPr sz="1000" spc="-459">
                <a:solidFill>
                  <a:srgbClr val="616161"/>
                </a:solidFill>
                <a:latin typeface="宋体"/>
                <a:cs typeface="宋体"/>
              </a:rPr>
              <a:t>学</a:t>
            </a:r>
            <a:r>
              <a:rPr sz="1000" spc="5">
                <a:solidFill>
                  <a:srgbClr val="616161"/>
                </a:solidFill>
                <a:latin typeface="宋体"/>
                <a:cs typeface="宋体"/>
              </a:rPr>
              <a:t>（协）  会</a:t>
            </a:r>
            <a:r>
              <a:rPr sz="1000" spc="-55">
                <a:solidFill>
                  <a:srgbClr val="616161"/>
                </a:solidFill>
                <a:latin typeface="宋体"/>
                <a:cs typeface="宋体"/>
              </a:rPr>
              <a:t>以</a:t>
            </a:r>
            <a:r>
              <a:rPr sz="1000" spc="5">
                <a:solidFill>
                  <a:srgbClr val="616161"/>
                </a:solidFill>
                <a:latin typeface="宋体"/>
                <a:cs typeface="宋体"/>
              </a:rPr>
              <a:t>“捐赠</a:t>
            </a:r>
            <a:r>
              <a:rPr sz="1000" spc="-55">
                <a:solidFill>
                  <a:srgbClr val="616161"/>
                </a:solidFill>
                <a:latin typeface="宋体"/>
                <a:cs typeface="宋体"/>
              </a:rPr>
              <a:t>”、</a:t>
            </a:r>
            <a:r>
              <a:rPr sz="1000" spc="5">
                <a:solidFill>
                  <a:srgbClr val="616161"/>
                </a:solidFill>
                <a:latin typeface="宋体"/>
                <a:cs typeface="宋体"/>
              </a:rPr>
              <a:t>学术会议等名义变相输送非法利益的违法行为</a:t>
            </a:r>
            <a:r>
              <a:rPr sz="1000" spc="-55">
                <a:solidFill>
                  <a:srgbClr val="616161"/>
                </a:solidFill>
                <a:latin typeface="宋体"/>
                <a:cs typeface="宋体"/>
              </a:rPr>
              <a:t>。</a:t>
            </a:r>
            <a:r>
              <a:rPr sz="1000" spc="5">
                <a:solidFill>
                  <a:srgbClr val="616161"/>
                </a:solidFill>
                <a:latin typeface="宋体"/>
                <a:cs typeface="宋体"/>
              </a:rPr>
              <a:t>同时</a:t>
            </a:r>
            <a:r>
              <a:rPr sz="1000" spc="-55">
                <a:solidFill>
                  <a:srgbClr val="616161"/>
                </a:solidFill>
                <a:latin typeface="宋体"/>
                <a:cs typeface="宋体"/>
              </a:rPr>
              <a:t>，</a:t>
            </a:r>
            <a:r>
              <a:rPr sz="1000" spc="5">
                <a:solidFill>
                  <a:srgbClr val="616161"/>
                </a:solidFill>
                <a:latin typeface="宋体"/>
                <a:cs typeface="宋体"/>
              </a:rPr>
              <a:t>多省市发布限制医药代表拜访医务人员的公告</a:t>
            </a:r>
            <a:r>
              <a:rPr sz="1000" spc="-55">
                <a:solidFill>
                  <a:srgbClr val="616161"/>
                </a:solidFill>
                <a:latin typeface="宋体"/>
                <a:cs typeface="宋体"/>
              </a:rPr>
              <a:t>，</a:t>
            </a:r>
            <a:r>
              <a:rPr sz="1000" spc="5">
                <a:solidFill>
                  <a:srgbClr val="616161"/>
                </a:solidFill>
                <a:latin typeface="宋体"/>
                <a:cs typeface="宋体"/>
              </a:rPr>
              <a:t>其中对于接待时间、 接待地点、接待管理等方面都作了规定。</a:t>
            </a:r>
            <a:endParaRPr sz="1000">
              <a:latin typeface="宋体"/>
              <a:cs typeface="宋体"/>
            </a:endParaRPr>
          </a:p>
          <a:p>
            <a:pPr marL="139700" marR="133985">
              <a:lnSpc>
                <a:spcPct val="125000"/>
              </a:lnSpc>
              <a:spcBef>
                <a:spcPts val="1500"/>
              </a:spcBef>
            </a:pPr>
            <a:r>
              <a:rPr sz="1000" spc="5">
                <a:solidFill>
                  <a:srgbClr val="616161"/>
                </a:solidFill>
                <a:latin typeface="宋体"/>
                <a:cs typeface="宋体"/>
              </a:rPr>
              <a:t>一系列举措让企业接触医生的难度陡然增加</a:t>
            </a:r>
            <a:r>
              <a:rPr sz="1000" spc="-175">
                <a:solidFill>
                  <a:srgbClr val="616161"/>
                </a:solidFill>
                <a:latin typeface="宋体"/>
                <a:cs typeface="宋体"/>
              </a:rPr>
              <a:t>，</a:t>
            </a:r>
            <a:r>
              <a:rPr sz="1000" spc="5">
                <a:solidFill>
                  <a:srgbClr val="616161"/>
                </a:solidFill>
                <a:latin typeface="宋体"/>
                <a:cs typeface="宋体"/>
              </a:rPr>
              <a:t>过去药企常赞助医院和医生举办的线上和线下研讨会</a:t>
            </a:r>
            <a:r>
              <a:rPr sz="1000" spc="-175">
                <a:solidFill>
                  <a:srgbClr val="616161"/>
                </a:solidFill>
                <a:latin typeface="宋体"/>
                <a:cs typeface="宋体"/>
              </a:rPr>
              <a:t>、</a:t>
            </a:r>
            <a:r>
              <a:rPr sz="1000" spc="5">
                <a:solidFill>
                  <a:srgbClr val="616161"/>
                </a:solidFill>
                <a:latin typeface="宋体"/>
                <a:cs typeface="宋体"/>
              </a:rPr>
              <a:t>学术活动等等都面临更加严格的监管。 在合规的前提下办会，企业需要建立更全面和深入的审批流程。</a:t>
            </a:r>
            <a:endParaRPr sz="1000">
              <a:latin typeface="宋体"/>
              <a:cs typeface="宋体"/>
            </a:endParaRPr>
          </a:p>
          <a:p>
            <a:pPr marL="139700">
              <a:lnSpc>
                <a:spcPct val="100000"/>
              </a:lnSpc>
              <a:spcBef>
                <a:spcPts val="1800"/>
              </a:spcBef>
            </a:pPr>
            <a:r>
              <a:rPr sz="1000" spc="5">
                <a:solidFill>
                  <a:srgbClr val="616161"/>
                </a:solidFill>
                <a:latin typeface="宋体"/>
                <a:cs typeface="宋体"/>
              </a:rPr>
              <a:t>而除了触客及举办学术会议的困难外，企业内部严苛的绩效考核标准也为后续的数据管理和分析带来了阻碍。</a:t>
            </a:r>
            <a:endParaRPr sz="1000">
              <a:latin typeface="宋体"/>
              <a:cs typeface="宋体"/>
            </a:endParaRPr>
          </a:p>
        </p:txBody>
      </p:sp>
      <p:sp>
        <p:nvSpPr>
          <p:cNvPr id="8" name="object 8"/>
          <p:cNvSpPr/>
          <p:nvPr/>
        </p:nvSpPr>
        <p:spPr>
          <a:xfrm>
            <a:off x="791547" y="2460209"/>
            <a:ext cx="142646" cy="142646"/>
          </a:xfrm>
          <a:prstGeom prst="rect">
            <a:avLst/>
          </a:prstGeom>
          <a:blipFill>
            <a:blip r:embed="rId5"/>
            <a:stretch>
              <a:fillRect/>
            </a:stretch>
          </a:blipFill>
        </p:spPr>
        <p:txBody>
          <a:bodyPr wrap="square" lIns="0" tIns="0" rIns="0" bIns="0" rtlCol="0"/>
          <a:lstStyle/>
          <a:p/>
        </p:txBody>
      </p:sp>
      <p:sp>
        <p:nvSpPr>
          <p:cNvPr id="9" name="object 9"/>
          <p:cNvSpPr txBox="1"/>
          <p:nvPr/>
        </p:nvSpPr>
        <p:spPr>
          <a:xfrm>
            <a:off x="753899" y="502989"/>
            <a:ext cx="4917440" cy="596900"/>
          </a:xfrm>
          <a:prstGeom prst="rect">
            <a:avLst/>
          </a:prstGeom>
        </p:spPr>
        <p:txBody>
          <a:bodyPr vert="horz" wrap="square" lIns="0" tIns="12700" rIns="0" bIns="0" rtlCol="0">
            <a:spAutoFit/>
          </a:bodyPr>
          <a:lstStyle/>
          <a:p>
            <a:pPr marL="38100">
              <a:lnSpc>
                <a:spcPct val="100000"/>
              </a:lnSpc>
              <a:spcBef>
                <a:spcPts val="100"/>
              </a:spcBef>
            </a:pPr>
            <a:r>
              <a:rPr sz="750" spc="-382" baseline="77777">
                <a:solidFill>
                  <a:srgbClr val="C2C3C4"/>
                </a:solidFill>
                <a:latin typeface="宋体"/>
                <a:cs typeface="宋体"/>
              </a:rPr>
              <a:t>P</a:t>
            </a:r>
            <a:r>
              <a:rPr sz="500" spc="-180">
                <a:solidFill>
                  <a:srgbClr val="C2C3C4"/>
                </a:solidFill>
                <a:latin typeface="宋体"/>
                <a:cs typeface="宋体"/>
              </a:rPr>
              <a:t>医</a:t>
            </a:r>
            <a:r>
              <a:rPr sz="750" spc="-120" baseline="77777">
                <a:solidFill>
                  <a:srgbClr val="C2C3C4"/>
                </a:solidFill>
                <a:latin typeface="宋体"/>
                <a:cs typeface="宋体"/>
              </a:rPr>
              <a:t>a</a:t>
            </a:r>
            <a:r>
              <a:rPr sz="500" spc="-390">
                <a:solidFill>
                  <a:srgbClr val="C2C3C4"/>
                </a:solidFill>
                <a:latin typeface="宋体"/>
                <a:cs typeface="宋体"/>
              </a:rPr>
              <a:t>疗</a:t>
            </a:r>
            <a:r>
              <a:rPr sz="750" spc="-89" baseline="77777">
                <a:solidFill>
                  <a:srgbClr val="C2C3C4"/>
                </a:solidFill>
                <a:latin typeface="宋体"/>
                <a:cs typeface="宋体"/>
              </a:rPr>
              <a:t>rt</a:t>
            </a:r>
            <a:r>
              <a:rPr sz="500" spc="-375">
                <a:solidFill>
                  <a:srgbClr val="C2C3C4"/>
                </a:solidFill>
                <a:latin typeface="宋体"/>
                <a:cs typeface="宋体"/>
              </a:rPr>
              <a:t>企</a:t>
            </a:r>
            <a:r>
              <a:rPr sz="750" spc="-150" baseline="77777">
                <a:solidFill>
                  <a:srgbClr val="C2C3C4"/>
                </a:solidFill>
                <a:latin typeface="宋体"/>
                <a:cs typeface="宋体"/>
              </a:rPr>
              <a:t>I</a:t>
            </a:r>
            <a:r>
              <a:rPr sz="750" spc="-60" baseline="77777">
                <a:solidFill>
                  <a:srgbClr val="C2C3C4"/>
                </a:solidFill>
                <a:latin typeface="宋体"/>
                <a:cs typeface="宋体"/>
              </a:rPr>
              <a:t> </a:t>
            </a:r>
            <a:r>
              <a:rPr sz="500" spc="45">
                <a:solidFill>
                  <a:srgbClr val="C2C3C4"/>
                </a:solidFill>
                <a:latin typeface="宋体"/>
                <a:cs typeface="宋体"/>
              </a:rPr>
              <a:t>业营销转型</a:t>
            </a:r>
            <a:r>
              <a:rPr sz="500" spc="25">
                <a:solidFill>
                  <a:srgbClr val="C2C3C4"/>
                </a:solidFill>
                <a:latin typeface="宋体"/>
                <a:cs typeface="宋体"/>
              </a:rPr>
              <a:t>，SCRM</a:t>
            </a:r>
            <a:r>
              <a:rPr sz="500" spc="-140">
                <a:solidFill>
                  <a:srgbClr val="C2C3C4"/>
                </a:solidFill>
                <a:latin typeface="宋体"/>
                <a:cs typeface="宋体"/>
              </a:rPr>
              <a:t> </a:t>
            </a:r>
            <a:r>
              <a:rPr sz="500" spc="35">
                <a:solidFill>
                  <a:srgbClr val="C2C3C4"/>
                </a:solidFill>
                <a:latin typeface="宋体"/>
                <a:cs typeface="宋体"/>
              </a:rPr>
              <a:t>+</a:t>
            </a:r>
            <a:r>
              <a:rPr sz="500" spc="-140">
                <a:solidFill>
                  <a:srgbClr val="C2C3C4"/>
                </a:solidFill>
                <a:latin typeface="宋体"/>
                <a:cs typeface="宋体"/>
              </a:rPr>
              <a:t> </a:t>
            </a:r>
            <a:r>
              <a:rPr sz="500" spc="85">
                <a:solidFill>
                  <a:srgbClr val="C2C3C4"/>
                </a:solidFill>
                <a:latin typeface="宋体"/>
                <a:cs typeface="宋体"/>
              </a:rPr>
              <a:t>HCP</a:t>
            </a:r>
            <a:r>
              <a:rPr sz="500" spc="-140">
                <a:solidFill>
                  <a:srgbClr val="C2C3C4"/>
                </a:solidFill>
                <a:latin typeface="宋体"/>
                <a:cs typeface="宋体"/>
              </a:rPr>
              <a:t> </a:t>
            </a:r>
            <a:r>
              <a:rPr sz="500" spc="35">
                <a:solidFill>
                  <a:srgbClr val="C2C3C4"/>
                </a:solidFill>
                <a:latin typeface="宋体"/>
                <a:cs typeface="宋体"/>
              </a:rPr>
              <a:t>360</a:t>
            </a:r>
            <a:r>
              <a:rPr sz="500" spc="-140">
                <a:solidFill>
                  <a:srgbClr val="C2C3C4"/>
                </a:solidFill>
                <a:latin typeface="宋体"/>
                <a:cs typeface="宋体"/>
              </a:rPr>
              <a:t> </a:t>
            </a:r>
            <a:r>
              <a:rPr sz="500">
                <a:solidFill>
                  <a:srgbClr val="C2C3C4"/>
                </a:solidFill>
                <a:latin typeface="宋体"/>
                <a:cs typeface="宋体"/>
              </a:rPr>
              <a:t>成为必须选项</a:t>
            </a:r>
            <a:endParaRPr sz="500">
              <a:latin typeface="宋体"/>
              <a:cs typeface="宋体"/>
            </a:endParaRPr>
          </a:p>
          <a:p>
            <a:pPr>
              <a:lnSpc>
                <a:spcPct val="100000"/>
              </a:lnSpc>
              <a:spcBef>
                <a:spcPts val="15"/>
              </a:spcBef>
            </a:pPr>
            <a:endParaRPr sz="2000">
              <a:latin typeface="宋体"/>
              <a:cs typeface="宋体"/>
            </a:endParaRPr>
          </a:p>
          <a:p>
            <a:pPr marL="205740">
              <a:lnSpc>
                <a:spcPct val="100000"/>
              </a:lnSpc>
            </a:pPr>
            <a:r>
              <a:rPr sz="1100">
                <a:solidFill>
                  <a:srgbClr val="616161"/>
                </a:solidFill>
                <a:latin typeface="宋体"/>
                <a:cs typeface="宋体"/>
              </a:rPr>
              <a:t>二、医疗企业数字化营销的痛点</a:t>
            </a:r>
            <a:r>
              <a:rPr sz="1100" spc="-340">
                <a:solidFill>
                  <a:srgbClr val="616161"/>
                </a:solidFill>
                <a:latin typeface="宋体"/>
                <a:cs typeface="宋体"/>
              </a:rPr>
              <a:t> </a:t>
            </a:r>
            <a:r>
              <a:rPr sz="1100">
                <a:solidFill>
                  <a:srgbClr val="616161"/>
                </a:solidFill>
                <a:latin typeface="宋体"/>
                <a:cs typeface="宋体"/>
              </a:rPr>
              <a:t>——</a:t>
            </a:r>
            <a:r>
              <a:rPr sz="1100" spc="-335">
                <a:solidFill>
                  <a:srgbClr val="616161"/>
                </a:solidFill>
                <a:latin typeface="宋体"/>
                <a:cs typeface="宋体"/>
              </a:rPr>
              <a:t> </a:t>
            </a:r>
            <a:r>
              <a:rPr sz="1100">
                <a:solidFill>
                  <a:srgbClr val="616161"/>
                </a:solidFill>
                <a:latin typeface="宋体"/>
                <a:cs typeface="宋体"/>
              </a:rPr>
              <a:t>新合规要求、数据打通和建立客户画像</a:t>
            </a:r>
            <a:endParaRPr sz="1100">
              <a:latin typeface="宋体"/>
              <a:cs typeface="宋体"/>
            </a:endParaRPr>
          </a:p>
        </p:txBody>
      </p:sp>
      <p:sp>
        <p:nvSpPr>
          <p:cNvPr id="10" name="object 10"/>
          <p:cNvSpPr txBox="1"/>
          <p:nvPr/>
        </p:nvSpPr>
        <p:spPr>
          <a:xfrm>
            <a:off x="8449017" y="5063027"/>
            <a:ext cx="121285" cy="243204"/>
          </a:xfrm>
          <a:prstGeom prst="rect">
            <a:avLst/>
          </a:prstGeom>
        </p:spPr>
        <p:txBody>
          <a:bodyPr vert="horz" wrap="square" lIns="0" tIns="73660" rIns="0" bIns="0" rtlCol="0">
            <a:spAutoFit/>
          </a:bodyPr>
          <a:lstStyle/>
          <a:p>
            <a:pPr marL="38100">
              <a:lnSpc>
                <a:spcPct val="100000"/>
              </a:lnSpc>
              <a:spcBef>
                <a:spcPts val="580"/>
              </a:spcBef>
            </a:pPr>
            <a:r>
              <a:rPr sz="600" b="1" spc="-5">
                <a:solidFill>
                  <a:srgbClr val="616161"/>
                </a:solidFill>
                <a:latin typeface="Microsoft JhengHei"/>
                <a:cs typeface="Microsoft JhengHei"/>
              </a:rPr>
              <a:t>7</a:t>
            </a:r>
            <a:endParaRPr sz="600">
              <a:latin typeface="Microsoft JhengHei"/>
              <a:cs typeface="Microsoft JhengHei"/>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107653" y="482772"/>
            <a:ext cx="2066289" cy="132080"/>
          </a:xfrm>
          <a:prstGeom prst="rect">
            <a:avLst/>
          </a:prstGeom>
        </p:spPr>
        <p:txBody>
          <a:bodyPr vert="horz" wrap="square" lIns="0" tIns="12700" rIns="0" bIns="0" rtlCol="0">
            <a:spAutoFit/>
          </a:bodyPr>
          <a:lstStyle/>
          <a:p>
            <a:pPr marL="12700">
              <a:lnSpc>
                <a:spcPct val="100000"/>
              </a:lnSpc>
              <a:spcBef>
                <a:spcPts val="100"/>
              </a:spcBef>
            </a:pPr>
            <a:r>
              <a:rPr sz="700" spc="45">
                <a:solidFill>
                  <a:srgbClr val="FF724F"/>
                </a:solidFill>
                <a:latin typeface="宋体"/>
                <a:cs typeface="宋体"/>
              </a:rPr>
              <a:t>医疗企业营销转型</a:t>
            </a:r>
            <a:r>
              <a:rPr sz="700" spc="25">
                <a:solidFill>
                  <a:srgbClr val="FF724F"/>
                </a:solidFill>
                <a:latin typeface="宋体"/>
                <a:cs typeface="宋体"/>
              </a:rPr>
              <a:t>，SCRM</a:t>
            </a:r>
            <a:r>
              <a:rPr sz="700" spc="-204">
                <a:solidFill>
                  <a:srgbClr val="FF724F"/>
                </a:solidFill>
                <a:latin typeface="宋体"/>
                <a:cs typeface="宋体"/>
              </a:rPr>
              <a:t> </a:t>
            </a:r>
            <a:r>
              <a:rPr sz="700" spc="45">
                <a:solidFill>
                  <a:srgbClr val="FF724F"/>
                </a:solidFill>
                <a:latin typeface="宋体"/>
                <a:cs typeface="宋体"/>
              </a:rPr>
              <a:t>+</a:t>
            </a:r>
            <a:r>
              <a:rPr sz="700" spc="-204">
                <a:solidFill>
                  <a:srgbClr val="FF724F"/>
                </a:solidFill>
                <a:latin typeface="宋体"/>
                <a:cs typeface="宋体"/>
              </a:rPr>
              <a:t> </a:t>
            </a:r>
            <a:r>
              <a:rPr sz="700" spc="120">
                <a:solidFill>
                  <a:srgbClr val="FF724F"/>
                </a:solidFill>
                <a:latin typeface="宋体"/>
                <a:cs typeface="宋体"/>
              </a:rPr>
              <a:t>HCP</a:t>
            </a:r>
            <a:r>
              <a:rPr sz="700" spc="-200">
                <a:solidFill>
                  <a:srgbClr val="FF724F"/>
                </a:solidFill>
                <a:latin typeface="宋体"/>
                <a:cs typeface="宋体"/>
              </a:rPr>
              <a:t> </a:t>
            </a:r>
            <a:r>
              <a:rPr sz="700" spc="45">
                <a:solidFill>
                  <a:srgbClr val="FF724F"/>
                </a:solidFill>
                <a:latin typeface="宋体"/>
                <a:cs typeface="宋体"/>
              </a:rPr>
              <a:t>360</a:t>
            </a:r>
            <a:r>
              <a:rPr sz="700" spc="-204">
                <a:solidFill>
                  <a:srgbClr val="FF724F"/>
                </a:solidFill>
                <a:latin typeface="宋体"/>
                <a:cs typeface="宋体"/>
              </a:rPr>
              <a:t> </a:t>
            </a:r>
            <a:r>
              <a:rPr sz="700">
                <a:solidFill>
                  <a:srgbClr val="FF724F"/>
                </a:solidFill>
                <a:latin typeface="宋体"/>
                <a:cs typeface="宋体"/>
              </a:rPr>
              <a:t>成为必须选项</a:t>
            </a:r>
            <a:endParaRPr sz="700">
              <a:latin typeface="宋体"/>
              <a:cs typeface="宋体"/>
            </a:endParaRPr>
          </a:p>
        </p:txBody>
      </p:sp>
      <p:sp>
        <p:nvSpPr>
          <p:cNvPr id="3" name="object 3"/>
          <p:cNvSpPr/>
          <p:nvPr/>
        </p:nvSpPr>
        <p:spPr>
          <a:xfrm>
            <a:off x="8215200" y="497119"/>
            <a:ext cx="347760" cy="111134"/>
          </a:xfrm>
          <a:prstGeom prst="rect">
            <a:avLst/>
          </a:prstGeom>
          <a:blipFill>
            <a:blip r:embed="rId2"/>
            <a:stretch>
              <a:fillRect/>
            </a:stretch>
          </a:blipFill>
        </p:spPr>
        <p:txBody>
          <a:bodyPr wrap="square" lIns="0" tIns="0" rIns="0" bIns="0" rtlCol="0"/>
          <a:lstStyle/>
          <a:p/>
        </p:txBody>
      </p:sp>
      <p:sp>
        <p:nvSpPr>
          <p:cNvPr id="4" name="object 4"/>
          <p:cNvSpPr txBox="1"/>
          <p:nvPr/>
        </p:nvSpPr>
        <p:spPr>
          <a:xfrm>
            <a:off x="779299" y="911310"/>
            <a:ext cx="7770495" cy="3536950"/>
          </a:xfrm>
          <a:prstGeom prst="rect">
            <a:avLst/>
          </a:prstGeom>
        </p:spPr>
        <p:txBody>
          <a:bodyPr vert="horz" wrap="square" lIns="0" tIns="12700" rIns="0" bIns="0" rtlCol="0">
            <a:spAutoFit/>
          </a:bodyPr>
          <a:lstStyle/>
          <a:p>
            <a:pPr marL="188595">
              <a:lnSpc>
                <a:spcPct val="100000"/>
              </a:lnSpc>
              <a:spcBef>
                <a:spcPts val="100"/>
              </a:spcBef>
            </a:pPr>
            <a:r>
              <a:rPr sz="1100" b="1" spc="35">
                <a:solidFill>
                  <a:srgbClr val="616161"/>
                </a:solidFill>
                <a:latin typeface="Microsoft JhengHei"/>
                <a:cs typeface="Microsoft JhengHei"/>
              </a:rPr>
              <a:t>2.</a:t>
            </a:r>
            <a:r>
              <a:rPr sz="1100" b="1" spc="-5">
                <a:solidFill>
                  <a:srgbClr val="616161"/>
                </a:solidFill>
                <a:latin typeface="Microsoft JhengHei"/>
                <a:cs typeface="Microsoft JhengHei"/>
              </a:rPr>
              <a:t> </a:t>
            </a:r>
            <a:r>
              <a:rPr sz="1100" b="1">
                <a:solidFill>
                  <a:srgbClr val="616161"/>
                </a:solidFill>
                <a:latin typeface="Microsoft JhengHei"/>
                <a:cs typeface="Microsoft JhengHei"/>
              </a:rPr>
              <a:t>医疗企业缺乏完善的数据沉淀和管理</a:t>
            </a:r>
            <a:endParaRPr sz="1100">
              <a:latin typeface="Microsoft JhengHei"/>
              <a:cs typeface="Microsoft JhengHei"/>
            </a:endParaRPr>
          </a:p>
          <a:p>
            <a:pPr marL="12700" marR="7620" algn="just">
              <a:lnSpc>
                <a:spcPct val="125000"/>
              </a:lnSpc>
              <a:spcBef>
                <a:spcPts val="750"/>
              </a:spcBef>
            </a:pPr>
            <a:r>
              <a:rPr sz="1000" spc="5">
                <a:solidFill>
                  <a:srgbClr val="616161"/>
                </a:solidFill>
                <a:latin typeface="宋体"/>
                <a:cs typeface="宋体"/>
              </a:rPr>
              <a:t>医疗数据沉淀和管理主要存在三个维度的难题：一，整合性差，过去缺乏规划</a:t>
            </a:r>
            <a:r>
              <a:rPr sz="1000">
                <a:solidFill>
                  <a:srgbClr val="616161"/>
                </a:solidFill>
                <a:latin typeface="宋体"/>
                <a:cs typeface="宋体"/>
              </a:rPr>
              <a:t>的</a:t>
            </a:r>
            <a:r>
              <a:rPr sz="1000" spc="-235">
                <a:solidFill>
                  <a:srgbClr val="616161"/>
                </a:solidFill>
                <a:latin typeface="宋体"/>
                <a:cs typeface="宋体"/>
              </a:rPr>
              <a:t> </a:t>
            </a:r>
            <a:r>
              <a:rPr sz="1000" spc="-70">
                <a:solidFill>
                  <a:srgbClr val="616161"/>
                </a:solidFill>
                <a:latin typeface="宋体"/>
                <a:cs typeface="宋体"/>
              </a:rPr>
              <a:t>IT</a:t>
            </a:r>
            <a:r>
              <a:rPr sz="1000" spc="-229">
                <a:solidFill>
                  <a:srgbClr val="616161"/>
                </a:solidFill>
                <a:latin typeface="宋体"/>
                <a:cs typeface="宋体"/>
              </a:rPr>
              <a:t> </a:t>
            </a:r>
            <a:r>
              <a:rPr sz="1000" spc="5">
                <a:solidFill>
                  <a:srgbClr val="616161"/>
                </a:solidFill>
                <a:latin typeface="宋体"/>
                <a:cs typeface="宋体"/>
              </a:rPr>
              <a:t>架构和烟囱式的系统建设形成信息孤岛，数据缺乏统</a:t>
            </a:r>
            <a:r>
              <a:rPr sz="1000">
                <a:solidFill>
                  <a:srgbClr val="616161"/>
                </a:solidFill>
                <a:latin typeface="宋体"/>
                <a:cs typeface="宋体"/>
              </a:rPr>
              <a:t>一 </a:t>
            </a:r>
            <a:r>
              <a:rPr sz="1000" spc="5">
                <a:solidFill>
                  <a:srgbClr val="616161"/>
                </a:solidFill>
                <a:latin typeface="宋体"/>
                <a:cs typeface="宋体"/>
              </a:rPr>
              <a:t>模型和标准规范</a:t>
            </a:r>
            <a:r>
              <a:rPr sz="1000" spc="-85">
                <a:solidFill>
                  <a:srgbClr val="616161"/>
                </a:solidFill>
                <a:latin typeface="宋体"/>
                <a:cs typeface="宋体"/>
              </a:rPr>
              <a:t>，</a:t>
            </a:r>
            <a:r>
              <a:rPr sz="1000" spc="5">
                <a:solidFill>
                  <a:srgbClr val="616161"/>
                </a:solidFill>
                <a:latin typeface="宋体"/>
                <a:cs typeface="宋体"/>
              </a:rPr>
              <a:t>导致梳理和整合困</a:t>
            </a:r>
            <a:r>
              <a:rPr sz="1000" spc="-40">
                <a:solidFill>
                  <a:srgbClr val="616161"/>
                </a:solidFill>
                <a:latin typeface="宋体"/>
                <a:cs typeface="宋体"/>
              </a:rPr>
              <a:t>难；</a:t>
            </a:r>
            <a:r>
              <a:rPr sz="1000" spc="5">
                <a:solidFill>
                  <a:srgbClr val="616161"/>
                </a:solidFill>
                <a:latin typeface="宋体"/>
                <a:cs typeface="宋体"/>
              </a:rPr>
              <a:t>二</a:t>
            </a:r>
            <a:r>
              <a:rPr sz="1000" spc="-85">
                <a:solidFill>
                  <a:srgbClr val="616161"/>
                </a:solidFill>
                <a:latin typeface="宋体"/>
                <a:cs typeface="宋体"/>
              </a:rPr>
              <a:t>，</a:t>
            </a:r>
            <a:r>
              <a:rPr sz="1000" spc="5">
                <a:solidFill>
                  <a:srgbClr val="616161"/>
                </a:solidFill>
                <a:latin typeface="宋体"/>
                <a:cs typeface="宋体"/>
              </a:rPr>
              <a:t>医生数据生命周期各环节管控不足导致的数据质量问题</a:t>
            </a:r>
            <a:r>
              <a:rPr sz="1000" spc="-85">
                <a:solidFill>
                  <a:srgbClr val="616161"/>
                </a:solidFill>
                <a:latin typeface="宋体"/>
                <a:cs typeface="宋体"/>
              </a:rPr>
              <a:t>，</a:t>
            </a:r>
            <a:r>
              <a:rPr sz="1000" spc="5">
                <a:solidFill>
                  <a:srgbClr val="616161"/>
                </a:solidFill>
                <a:latin typeface="宋体"/>
                <a:cs typeface="宋体"/>
              </a:rPr>
              <a:t>这对无论是监管统计还是挖掘分析， </a:t>
            </a:r>
            <a:r>
              <a:rPr sz="1000" spc="15">
                <a:solidFill>
                  <a:srgbClr val="616161"/>
                </a:solidFill>
                <a:latin typeface="宋体"/>
                <a:cs typeface="宋体"/>
              </a:rPr>
              <a:t>都会造成较大的阻</a:t>
            </a:r>
            <a:r>
              <a:rPr sz="1000" spc="5">
                <a:solidFill>
                  <a:srgbClr val="616161"/>
                </a:solidFill>
                <a:latin typeface="宋体"/>
                <a:cs typeface="宋体"/>
              </a:rPr>
              <a:t>碍</a:t>
            </a:r>
            <a:r>
              <a:rPr sz="1000" spc="15">
                <a:solidFill>
                  <a:srgbClr val="616161"/>
                </a:solidFill>
                <a:latin typeface="宋体"/>
                <a:cs typeface="宋体"/>
              </a:rPr>
              <a:t>；其三是数据可用性</a:t>
            </a:r>
            <a:r>
              <a:rPr sz="1000" spc="5">
                <a:solidFill>
                  <a:srgbClr val="616161"/>
                </a:solidFill>
                <a:latin typeface="宋体"/>
                <a:cs typeface="宋体"/>
              </a:rPr>
              <a:t>差</a:t>
            </a:r>
            <a:r>
              <a:rPr sz="1000" spc="15">
                <a:solidFill>
                  <a:srgbClr val="616161"/>
                </a:solidFill>
                <a:latin typeface="宋体"/>
                <a:cs typeface="宋体"/>
              </a:rPr>
              <a:t>，数据完整</a:t>
            </a:r>
            <a:r>
              <a:rPr sz="1000" spc="5">
                <a:solidFill>
                  <a:srgbClr val="616161"/>
                </a:solidFill>
                <a:latin typeface="宋体"/>
                <a:cs typeface="宋体"/>
              </a:rPr>
              <a:t>性</a:t>
            </a:r>
            <a:r>
              <a:rPr sz="1000" spc="15">
                <a:solidFill>
                  <a:srgbClr val="616161"/>
                </a:solidFill>
                <a:latin typeface="宋体"/>
                <a:cs typeface="宋体"/>
              </a:rPr>
              <a:t>、真实</a:t>
            </a:r>
            <a:r>
              <a:rPr sz="1000" spc="5">
                <a:solidFill>
                  <a:srgbClr val="616161"/>
                </a:solidFill>
                <a:latin typeface="宋体"/>
                <a:cs typeface="宋体"/>
              </a:rPr>
              <a:t>性</a:t>
            </a:r>
            <a:r>
              <a:rPr sz="1000" spc="15">
                <a:solidFill>
                  <a:srgbClr val="616161"/>
                </a:solidFill>
                <a:latin typeface="宋体"/>
                <a:cs typeface="宋体"/>
              </a:rPr>
              <a:t>、颗粒度等方面都不能满足应用需求且难以推动解决</a:t>
            </a:r>
            <a:r>
              <a:rPr sz="1000" spc="5">
                <a:solidFill>
                  <a:srgbClr val="616161"/>
                </a:solidFill>
                <a:latin typeface="宋体"/>
                <a:cs typeface="宋体"/>
              </a:rPr>
              <a:t>时</a:t>
            </a:r>
            <a:r>
              <a:rPr sz="1000" spc="15">
                <a:solidFill>
                  <a:srgbClr val="616161"/>
                </a:solidFill>
                <a:latin typeface="宋体"/>
                <a:cs typeface="宋体"/>
              </a:rPr>
              <a:t>，也导致医疗企 </a:t>
            </a:r>
            <a:r>
              <a:rPr sz="1000" spc="5">
                <a:solidFill>
                  <a:srgbClr val="616161"/>
                </a:solidFill>
                <a:latin typeface="宋体"/>
                <a:cs typeface="宋体"/>
              </a:rPr>
              <a:t>业缺乏信心，不利于数据应用能力建设和文化培养。</a:t>
            </a:r>
            <a:endParaRPr sz="1000">
              <a:latin typeface="宋体"/>
              <a:cs typeface="宋体"/>
            </a:endParaRPr>
          </a:p>
          <a:p>
            <a:pPr marL="12700" marR="8255" algn="just">
              <a:lnSpc>
                <a:spcPct val="125000"/>
              </a:lnSpc>
              <a:spcBef>
                <a:spcPts val="1500"/>
              </a:spcBef>
            </a:pPr>
            <a:r>
              <a:rPr sz="1000" spc="5">
                <a:solidFill>
                  <a:srgbClr val="616161"/>
                </a:solidFill>
                <a:latin typeface="宋体"/>
                <a:cs typeface="宋体"/>
              </a:rPr>
              <a:t>例如，医生在不同的医疗网站、平台、用户行为</a:t>
            </a:r>
            <a:r>
              <a:rPr sz="1000">
                <a:solidFill>
                  <a:srgbClr val="616161"/>
                </a:solidFill>
                <a:latin typeface="宋体"/>
                <a:cs typeface="宋体"/>
              </a:rPr>
              <a:t>及</a:t>
            </a:r>
            <a:r>
              <a:rPr sz="1000" spc="-235">
                <a:solidFill>
                  <a:srgbClr val="616161"/>
                </a:solidFill>
                <a:latin typeface="宋体"/>
                <a:cs typeface="宋体"/>
              </a:rPr>
              <a:t> </a:t>
            </a:r>
            <a:r>
              <a:rPr sz="1000" spc="-30">
                <a:solidFill>
                  <a:srgbClr val="616161"/>
                </a:solidFill>
                <a:latin typeface="宋体"/>
                <a:cs typeface="宋体"/>
              </a:rPr>
              <a:t>ID</a:t>
            </a:r>
            <a:r>
              <a:rPr sz="1000" spc="-235">
                <a:solidFill>
                  <a:srgbClr val="616161"/>
                </a:solidFill>
                <a:latin typeface="宋体"/>
                <a:cs typeface="宋体"/>
              </a:rPr>
              <a:t> </a:t>
            </a:r>
            <a:r>
              <a:rPr sz="1000" spc="5">
                <a:solidFill>
                  <a:srgbClr val="616161"/>
                </a:solidFill>
                <a:latin typeface="宋体"/>
                <a:cs typeface="宋体"/>
              </a:rPr>
              <a:t>可能都是不一样的，企业从不同渠道获得的医生数据可能存在一定差异，而目前的营 </a:t>
            </a:r>
            <a:r>
              <a:rPr sz="1000" spc="10">
                <a:solidFill>
                  <a:srgbClr val="616161"/>
                </a:solidFill>
                <a:latin typeface="宋体"/>
                <a:cs typeface="宋体"/>
              </a:rPr>
              <a:t>销工具往往缺乏有效的用户身份识别和统一功</a:t>
            </a:r>
            <a:r>
              <a:rPr sz="1000" spc="5">
                <a:solidFill>
                  <a:srgbClr val="616161"/>
                </a:solidFill>
                <a:latin typeface="宋体"/>
                <a:cs typeface="宋体"/>
              </a:rPr>
              <a:t>能</a:t>
            </a:r>
            <a:r>
              <a:rPr sz="1000">
                <a:solidFill>
                  <a:srgbClr val="616161"/>
                </a:solidFill>
                <a:latin typeface="宋体"/>
                <a:cs typeface="宋体"/>
              </a:rPr>
              <a:t>。</a:t>
            </a:r>
            <a:r>
              <a:rPr sz="1000" spc="-270">
                <a:solidFill>
                  <a:srgbClr val="616161"/>
                </a:solidFill>
                <a:latin typeface="宋体"/>
                <a:cs typeface="宋体"/>
              </a:rPr>
              <a:t> </a:t>
            </a:r>
            <a:r>
              <a:rPr sz="1000" spc="10">
                <a:solidFill>
                  <a:srgbClr val="616161"/>
                </a:solidFill>
                <a:latin typeface="宋体"/>
                <a:cs typeface="宋体"/>
              </a:rPr>
              <a:t>这导致企业长期积累的大量用户数据很难有效沉</a:t>
            </a:r>
            <a:r>
              <a:rPr sz="1000" spc="5">
                <a:solidFill>
                  <a:srgbClr val="616161"/>
                </a:solidFill>
                <a:latin typeface="宋体"/>
                <a:cs typeface="宋体"/>
              </a:rPr>
              <a:t>淀</a:t>
            </a:r>
            <a:r>
              <a:rPr sz="1000" spc="10">
                <a:solidFill>
                  <a:srgbClr val="616161"/>
                </a:solidFill>
                <a:latin typeface="宋体"/>
                <a:cs typeface="宋体"/>
              </a:rPr>
              <a:t>、分类利</a:t>
            </a:r>
            <a:r>
              <a:rPr sz="1000" spc="5">
                <a:solidFill>
                  <a:srgbClr val="616161"/>
                </a:solidFill>
                <a:latin typeface="宋体"/>
                <a:cs typeface="宋体"/>
              </a:rPr>
              <a:t>用</a:t>
            </a:r>
            <a:r>
              <a:rPr sz="1000" spc="10">
                <a:solidFill>
                  <a:srgbClr val="616161"/>
                </a:solidFill>
                <a:latin typeface="宋体"/>
                <a:cs typeface="宋体"/>
              </a:rPr>
              <a:t>，前后端系统也很难做到 </a:t>
            </a:r>
            <a:r>
              <a:rPr sz="1000" spc="5">
                <a:solidFill>
                  <a:srgbClr val="616161"/>
                </a:solidFill>
                <a:latin typeface="宋体"/>
                <a:cs typeface="宋体"/>
              </a:rPr>
              <a:t>实时传递与控制。因此，企业需要多数据源的身份关联打通，帮助企业精确还原每位医生</a:t>
            </a:r>
            <a:r>
              <a:rPr sz="1000">
                <a:solidFill>
                  <a:srgbClr val="616161"/>
                </a:solidFill>
                <a:latin typeface="宋体"/>
                <a:cs typeface="宋体"/>
              </a:rPr>
              <a:t>的</a:t>
            </a:r>
            <a:r>
              <a:rPr sz="1000" spc="-250">
                <a:solidFill>
                  <a:srgbClr val="616161"/>
                </a:solidFill>
                <a:latin typeface="宋体"/>
                <a:cs typeface="宋体"/>
              </a:rPr>
              <a:t> </a:t>
            </a:r>
            <a:r>
              <a:rPr sz="1000" spc="-25">
                <a:solidFill>
                  <a:srgbClr val="616161"/>
                </a:solidFill>
                <a:latin typeface="宋体"/>
                <a:cs typeface="宋体"/>
              </a:rPr>
              <a:t>360°</a:t>
            </a:r>
            <a:r>
              <a:rPr sz="1000" spc="-40">
                <a:solidFill>
                  <a:srgbClr val="616161"/>
                </a:solidFill>
                <a:latin typeface="宋体"/>
                <a:cs typeface="宋体"/>
              </a:rPr>
              <a:t>视图及全链路行为轨迹。</a:t>
            </a:r>
            <a:endParaRPr sz="1000">
              <a:latin typeface="宋体"/>
              <a:cs typeface="宋体"/>
            </a:endParaRPr>
          </a:p>
          <a:p>
            <a:pPr marL="188595">
              <a:lnSpc>
                <a:spcPct val="100000"/>
              </a:lnSpc>
              <a:spcBef>
                <a:spcPts val="2505"/>
              </a:spcBef>
            </a:pPr>
            <a:r>
              <a:rPr sz="1100" b="1">
                <a:solidFill>
                  <a:srgbClr val="616161"/>
                </a:solidFill>
                <a:latin typeface="Microsoft JhengHei"/>
                <a:cs typeface="Microsoft JhengHei"/>
              </a:rPr>
              <a:t>数据流通问题严重，整合和清洗难度大</a:t>
            </a:r>
            <a:endParaRPr sz="1100">
              <a:latin typeface="Microsoft JhengHei"/>
              <a:cs typeface="Microsoft JhengHei"/>
            </a:endParaRPr>
          </a:p>
          <a:p>
            <a:pPr marL="12700" marR="5080">
              <a:lnSpc>
                <a:spcPct val="125000"/>
              </a:lnSpc>
              <a:spcBef>
                <a:spcPts val="755"/>
              </a:spcBef>
            </a:pPr>
            <a:r>
              <a:rPr sz="1000" spc="15">
                <a:solidFill>
                  <a:srgbClr val="616161"/>
                </a:solidFill>
                <a:latin typeface="宋体"/>
                <a:cs typeface="宋体"/>
              </a:rPr>
              <a:t>医药企业内部和外部各个系统经常需要共享与客</a:t>
            </a:r>
            <a:r>
              <a:rPr sz="1000" spc="5">
                <a:solidFill>
                  <a:srgbClr val="616161"/>
                </a:solidFill>
                <a:latin typeface="宋体"/>
                <a:cs typeface="宋体"/>
              </a:rPr>
              <a:t>户</a:t>
            </a:r>
            <a:r>
              <a:rPr sz="1000" spc="15">
                <a:solidFill>
                  <a:srgbClr val="616161"/>
                </a:solidFill>
                <a:latin typeface="宋体"/>
                <a:cs typeface="宋体"/>
              </a:rPr>
              <a:t>、供应商相关的各类数</a:t>
            </a:r>
            <a:r>
              <a:rPr sz="1000" spc="5">
                <a:solidFill>
                  <a:srgbClr val="616161"/>
                </a:solidFill>
                <a:latin typeface="宋体"/>
                <a:cs typeface="宋体"/>
              </a:rPr>
              <a:t>据</a:t>
            </a:r>
            <a:r>
              <a:rPr sz="1000" spc="15">
                <a:solidFill>
                  <a:srgbClr val="616161"/>
                </a:solidFill>
                <a:latin typeface="宋体"/>
                <a:cs typeface="宋体"/>
              </a:rPr>
              <a:t>。企业内外对于这些数据需要构建统一的认知和使用规</a:t>
            </a:r>
            <a:r>
              <a:rPr sz="1000" spc="5">
                <a:solidFill>
                  <a:srgbClr val="616161"/>
                </a:solidFill>
                <a:latin typeface="宋体"/>
                <a:cs typeface="宋体"/>
              </a:rPr>
              <a:t>范</a:t>
            </a:r>
            <a:r>
              <a:rPr sz="1000" spc="15">
                <a:solidFill>
                  <a:srgbClr val="616161"/>
                </a:solidFill>
                <a:latin typeface="宋体"/>
                <a:cs typeface="宋体"/>
              </a:rPr>
              <a:t>，来 </a:t>
            </a:r>
            <a:r>
              <a:rPr sz="1000" spc="5">
                <a:solidFill>
                  <a:srgbClr val="616161"/>
                </a:solidFill>
                <a:latin typeface="宋体"/>
                <a:cs typeface="宋体"/>
              </a:rPr>
              <a:t>保证共享信息的一致性、完整性及可控性。但由于各方数据记录习惯及目的不同，信息传递容易出现隔阂或失真。</a:t>
            </a:r>
            <a:endParaRPr sz="1000">
              <a:latin typeface="宋体"/>
              <a:cs typeface="宋体"/>
            </a:endParaRPr>
          </a:p>
          <a:p>
            <a:pPr marL="12700" marR="8890" algn="just">
              <a:lnSpc>
                <a:spcPct val="125000"/>
              </a:lnSpc>
              <a:spcBef>
                <a:spcPts val="1500"/>
              </a:spcBef>
            </a:pPr>
            <a:r>
              <a:rPr sz="1000" spc="10">
                <a:solidFill>
                  <a:srgbClr val="616161"/>
                </a:solidFill>
                <a:latin typeface="宋体"/>
                <a:cs typeface="宋体"/>
              </a:rPr>
              <a:t>而医药企业使用的医药营销数字化系统间数据打通难度很</a:t>
            </a:r>
            <a:r>
              <a:rPr sz="1000" spc="5">
                <a:solidFill>
                  <a:srgbClr val="616161"/>
                </a:solidFill>
                <a:latin typeface="宋体"/>
                <a:cs typeface="宋体"/>
              </a:rPr>
              <a:t>大</a:t>
            </a:r>
            <a:r>
              <a:rPr sz="1000" spc="10">
                <a:solidFill>
                  <a:srgbClr val="616161"/>
                </a:solidFill>
                <a:latin typeface="宋体"/>
                <a:cs typeface="宋体"/>
              </a:rPr>
              <a:t>。据统</a:t>
            </a:r>
            <a:r>
              <a:rPr sz="1000" spc="5">
                <a:solidFill>
                  <a:srgbClr val="616161"/>
                </a:solidFill>
                <a:latin typeface="宋体"/>
                <a:cs typeface="宋体"/>
              </a:rPr>
              <a:t>计</a:t>
            </a:r>
            <a:r>
              <a:rPr sz="1000" spc="45">
                <a:solidFill>
                  <a:srgbClr val="616161"/>
                </a:solidFill>
                <a:latin typeface="宋体"/>
                <a:cs typeface="宋体"/>
              </a:rPr>
              <a:t>，95.3%</a:t>
            </a:r>
            <a:r>
              <a:rPr sz="1000" spc="-275">
                <a:solidFill>
                  <a:srgbClr val="616161"/>
                </a:solidFill>
                <a:latin typeface="宋体"/>
                <a:cs typeface="宋体"/>
              </a:rPr>
              <a:t> </a:t>
            </a:r>
            <a:r>
              <a:rPr sz="1000" spc="10">
                <a:solidFill>
                  <a:srgbClr val="616161"/>
                </a:solidFill>
                <a:latin typeface="宋体"/>
                <a:cs typeface="宋体"/>
              </a:rPr>
              <a:t>的企业选择采购外部供应商的医药营销数字化系</a:t>
            </a:r>
            <a:r>
              <a:rPr sz="1000" spc="5">
                <a:solidFill>
                  <a:srgbClr val="616161"/>
                </a:solidFill>
                <a:latin typeface="宋体"/>
                <a:cs typeface="宋体"/>
              </a:rPr>
              <a:t>统</a:t>
            </a:r>
            <a:r>
              <a:rPr sz="1000" spc="114">
                <a:solidFill>
                  <a:srgbClr val="616161"/>
                </a:solidFill>
                <a:latin typeface="宋体"/>
                <a:cs typeface="宋体"/>
              </a:rPr>
              <a:t>，87%</a:t>
            </a:r>
            <a:r>
              <a:rPr sz="1000" spc="-275">
                <a:solidFill>
                  <a:srgbClr val="616161"/>
                </a:solidFill>
                <a:latin typeface="宋体"/>
                <a:cs typeface="宋体"/>
              </a:rPr>
              <a:t> </a:t>
            </a:r>
            <a:r>
              <a:rPr sz="1000">
                <a:solidFill>
                  <a:srgbClr val="616161"/>
                </a:solidFill>
                <a:latin typeface="宋体"/>
                <a:cs typeface="宋体"/>
              </a:rPr>
              <a:t>的 </a:t>
            </a:r>
            <a:r>
              <a:rPr sz="1000" spc="5">
                <a:solidFill>
                  <a:srgbClr val="616161"/>
                </a:solidFill>
                <a:latin typeface="宋体"/>
                <a:cs typeface="宋体"/>
              </a:rPr>
              <a:t>医药企业拥有两</a:t>
            </a:r>
            <a:r>
              <a:rPr sz="1000">
                <a:solidFill>
                  <a:srgbClr val="616161"/>
                </a:solidFill>
                <a:latin typeface="宋体"/>
                <a:cs typeface="宋体"/>
              </a:rPr>
              <a:t>个</a:t>
            </a:r>
            <a:r>
              <a:rPr sz="1000" spc="-235">
                <a:solidFill>
                  <a:srgbClr val="616161"/>
                </a:solidFill>
                <a:latin typeface="宋体"/>
                <a:cs typeface="宋体"/>
              </a:rPr>
              <a:t> </a:t>
            </a:r>
            <a:r>
              <a:rPr sz="1000" spc="5">
                <a:solidFill>
                  <a:srgbClr val="616161"/>
                </a:solidFill>
                <a:latin typeface="宋体"/>
                <a:cs typeface="宋体"/>
              </a:rPr>
              <a:t>及以上的数医药营销数字化系统。不同系统间数据结构差异大，打通难度较大。由此，2021</a:t>
            </a:r>
            <a:r>
              <a:rPr sz="1000" spc="-235">
                <a:solidFill>
                  <a:srgbClr val="616161"/>
                </a:solidFill>
                <a:latin typeface="宋体"/>
                <a:cs typeface="宋体"/>
              </a:rPr>
              <a:t> </a:t>
            </a:r>
            <a:r>
              <a:rPr sz="1000" spc="5">
                <a:solidFill>
                  <a:srgbClr val="616161"/>
                </a:solidFill>
                <a:latin typeface="宋体"/>
                <a:cs typeface="宋体"/>
              </a:rPr>
              <a:t>年后，医药主数据管理系统 </a:t>
            </a:r>
            <a:r>
              <a:rPr sz="1000" spc="20">
                <a:solidFill>
                  <a:srgbClr val="616161"/>
                </a:solidFill>
                <a:latin typeface="宋体"/>
                <a:cs typeface="宋体"/>
              </a:rPr>
              <a:t>也迎来了爆发期，在所有部署主数据管理的医药企业中</a:t>
            </a:r>
            <a:r>
              <a:rPr sz="1000" spc="10">
                <a:solidFill>
                  <a:srgbClr val="616161"/>
                </a:solidFill>
                <a:latin typeface="宋体"/>
                <a:cs typeface="宋体"/>
              </a:rPr>
              <a:t>，35%</a:t>
            </a:r>
            <a:r>
              <a:rPr sz="1000" spc="-245">
                <a:solidFill>
                  <a:srgbClr val="616161"/>
                </a:solidFill>
                <a:latin typeface="宋体"/>
                <a:cs typeface="宋体"/>
              </a:rPr>
              <a:t> </a:t>
            </a:r>
            <a:r>
              <a:rPr sz="1000" spc="5">
                <a:solidFill>
                  <a:srgbClr val="616161"/>
                </a:solidFill>
                <a:latin typeface="宋体"/>
                <a:cs typeface="宋体"/>
              </a:rPr>
              <a:t>的企业</a:t>
            </a:r>
            <a:r>
              <a:rPr sz="1000">
                <a:solidFill>
                  <a:srgbClr val="616161"/>
                </a:solidFill>
                <a:latin typeface="宋体"/>
                <a:cs typeface="宋体"/>
              </a:rPr>
              <a:t>为</a:t>
            </a:r>
            <a:r>
              <a:rPr sz="1000" spc="-250">
                <a:solidFill>
                  <a:srgbClr val="616161"/>
                </a:solidFill>
                <a:latin typeface="宋体"/>
                <a:cs typeface="宋体"/>
              </a:rPr>
              <a:t> </a:t>
            </a:r>
            <a:r>
              <a:rPr sz="1000" spc="35">
                <a:solidFill>
                  <a:srgbClr val="616161"/>
                </a:solidFill>
                <a:latin typeface="宋体"/>
                <a:cs typeface="宋体"/>
              </a:rPr>
              <a:t>2022</a:t>
            </a:r>
            <a:r>
              <a:rPr sz="1000" spc="-250">
                <a:solidFill>
                  <a:srgbClr val="616161"/>
                </a:solidFill>
                <a:latin typeface="宋体"/>
                <a:cs typeface="宋体"/>
              </a:rPr>
              <a:t> </a:t>
            </a:r>
            <a:r>
              <a:rPr sz="1000" spc="5">
                <a:solidFill>
                  <a:srgbClr val="616161"/>
                </a:solidFill>
                <a:latin typeface="宋体"/>
                <a:cs typeface="宋体"/>
              </a:rPr>
              <a:t>年初选择采购该系统。</a:t>
            </a:r>
            <a:endParaRPr sz="1000">
              <a:latin typeface="宋体"/>
              <a:cs typeface="宋体"/>
            </a:endParaRPr>
          </a:p>
        </p:txBody>
      </p:sp>
      <p:sp>
        <p:nvSpPr>
          <p:cNvPr id="5" name="object 5"/>
          <p:cNvSpPr/>
          <p:nvPr/>
        </p:nvSpPr>
        <p:spPr>
          <a:xfrm>
            <a:off x="791547" y="936010"/>
            <a:ext cx="142646" cy="142646"/>
          </a:xfrm>
          <a:prstGeom prst="rect">
            <a:avLst/>
          </a:prstGeom>
          <a:blipFill>
            <a:blip r:embed="rId3"/>
            <a:stretch>
              <a:fillRect/>
            </a:stretch>
          </a:blipFill>
        </p:spPr>
        <p:txBody>
          <a:bodyPr wrap="square" lIns="0" tIns="0" rIns="0" bIns="0" rtlCol="0"/>
          <a:lstStyle/>
          <a:p/>
        </p:txBody>
      </p:sp>
      <p:sp>
        <p:nvSpPr>
          <p:cNvPr id="6" name="object 6"/>
          <p:cNvSpPr/>
          <p:nvPr/>
        </p:nvSpPr>
        <p:spPr>
          <a:xfrm>
            <a:off x="791547" y="3041147"/>
            <a:ext cx="142646" cy="142646"/>
          </a:xfrm>
          <a:prstGeom prst="rect">
            <a:avLst/>
          </a:prstGeom>
          <a:blipFill>
            <a:blip r:embed="rId3"/>
            <a:stretch>
              <a:fillRect/>
            </a:stretch>
          </a:blipFill>
        </p:spPr>
        <p:txBody>
          <a:bodyPr wrap="square" lIns="0" tIns="0" rIns="0" bIns="0" rtlCol="0"/>
          <a:lstStyle/>
          <a:p/>
        </p:txBody>
      </p:sp>
      <p:sp>
        <p:nvSpPr>
          <p:cNvPr id="7" name="object 7"/>
          <p:cNvSpPr txBox="1"/>
          <p:nvPr/>
        </p:nvSpPr>
        <p:spPr>
          <a:xfrm>
            <a:off x="753899" y="502989"/>
            <a:ext cx="1534160" cy="101600"/>
          </a:xfrm>
          <a:prstGeom prst="rect">
            <a:avLst/>
          </a:prstGeom>
        </p:spPr>
        <p:txBody>
          <a:bodyPr vert="horz" wrap="square" lIns="0" tIns="12700" rIns="0" bIns="0" rtlCol="0">
            <a:spAutoFit/>
          </a:bodyPr>
          <a:lstStyle/>
          <a:p>
            <a:pPr marL="38100">
              <a:lnSpc>
                <a:spcPct val="100000"/>
              </a:lnSpc>
              <a:spcBef>
                <a:spcPts val="100"/>
              </a:spcBef>
            </a:pPr>
            <a:r>
              <a:rPr sz="750" spc="-382" baseline="77777">
                <a:solidFill>
                  <a:srgbClr val="C2C3C4"/>
                </a:solidFill>
                <a:latin typeface="宋体"/>
                <a:cs typeface="宋体"/>
              </a:rPr>
              <a:t>P</a:t>
            </a:r>
            <a:r>
              <a:rPr sz="500" spc="-180">
                <a:solidFill>
                  <a:srgbClr val="C2C3C4"/>
                </a:solidFill>
                <a:latin typeface="宋体"/>
                <a:cs typeface="宋体"/>
              </a:rPr>
              <a:t>医</a:t>
            </a:r>
            <a:r>
              <a:rPr sz="750" spc="-120" baseline="77777">
                <a:solidFill>
                  <a:srgbClr val="C2C3C4"/>
                </a:solidFill>
                <a:latin typeface="宋体"/>
                <a:cs typeface="宋体"/>
              </a:rPr>
              <a:t>a</a:t>
            </a:r>
            <a:r>
              <a:rPr sz="500" spc="-390">
                <a:solidFill>
                  <a:srgbClr val="C2C3C4"/>
                </a:solidFill>
                <a:latin typeface="宋体"/>
                <a:cs typeface="宋体"/>
              </a:rPr>
              <a:t>疗</a:t>
            </a:r>
            <a:r>
              <a:rPr sz="750" spc="-89" baseline="77777">
                <a:solidFill>
                  <a:srgbClr val="C2C3C4"/>
                </a:solidFill>
                <a:latin typeface="宋体"/>
                <a:cs typeface="宋体"/>
              </a:rPr>
              <a:t>rt</a:t>
            </a:r>
            <a:r>
              <a:rPr sz="500" spc="-375">
                <a:solidFill>
                  <a:srgbClr val="C2C3C4"/>
                </a:solidFill>
                <a:latin typeface="宋体"/>
                <a:cs typeface="宋体"/>
              </a:rPr>
              <a:t>企</a:t>
            </a:r>
            <a:r>
              <a:rPr sz="750" spc="-150" baseline="77777">
                <a:solidFill>
                  <a:srgbClr val="C2C3C4"/>
                </a:solidFill>
                <a:latin typeface="宋体"/>
                <a:cs typeface="宋体"/>
              </a:rPr>
              <a:t>I</a:t>
            </a:r>
            <a:r>
              <a:rPr sz="750" spc="-75" baseline="77777">
                <a:solidFill>
                  <a:srgbClr val="C2C3C4"/>
                </a:solidFill>
                <a:latin typeface="宋体"/>
                <a:cs typeface="宋体"/>
              </a:rPr>
              <a:t> </a:t>
            </a:r>
            <a:r>
              <a:rPr sz="500" spc="45">
                <a:solidFill>
                  <a:srgbClr val="C2C3C4"/>
                </a:solidFill>
                <a:latin typeface="宋体"/>
                <a:cs typeface="宋体"/>
              </a:rPr>
              <a:t>业营销转型</a:t>
            </a:r>
            <a:r>
              <a:rPr sz="500" spc="25">
                <a:solidFill>
                  <a:srgbClr val="C2C3C4"/>
                </a:solidFill>
                <a:latin typeface="宋体"/>
                <a:cs typeface="宋体"/>
              </a:rPr>
              <a:t>，SCRM</a:t>
            </a:r>
            <a:r>
              <a:rPr sz="500" spc="-145">
                <a:solidFill>
                  <a:srgbClr val="C2C3C4"/>
                </a:solidFill>
                <a:latin typeface="宋体"/>
                <a:cs typeface="宋体"/>
              </a:rPr>
              <a:t> </a:t>
            </a:r>
            <a:r>
              <a:rPr sz="500" spc="35">
                <a:solidFill>
                  <a:srgbClr val="C2C3C4"/>
                </a:solidFill>
                <a:latin typeface="宋体"/>
                <a:cs typeface="宋体"/>
              </a:rPr>
              <a:t>+</a:t>
            </a:r>
            <a:r>
              <a:rPr sz="500" spc="-145">
                <a:solidFill>
                  <a:srgbClr val="C2C3C4"/>
                </a:solidFill>
                <a:latin typeface="宋体"/>
                <a:cs typeface="宋体"/>
              </a:rPr>
              <a:t> </a:t>
            </a:r>
            <a:r>
              <a:rPr sz="500" spc="85">
                <a:solidFill>
                  <a:srgbClr val="C2C3C4"/>
                </a:solidFill>
                <a:latin typeface="宋体"/>
                <a:cs typeface="宋体"/>
              </a:rPr>
              <a:t>HCP</a:t>
            </a:r>
            <a:r>
              <a:rPr sz="500" spc="-145">
                <a:solidFill>
                  <a:srgbClr val="C2C3C4"/>
                </a:solidFill>
                <a:latin typeface="宋体"/>
                <a:cs typeface="宋体"/>
              </a:rPr>
              <a:t> </a:t>
            </a:r>
            <a:r>
              <a:rPr sz="500" spc="35">
                <a:solidFill>
                  <a:srgbClr val="C2C3C4"/>
                </a:solidFill>
                <a:latin typeface="宋体"/>
                <a:cs typeface="宋体"/>
              </a:rPr>
              <a:t>360</a:t>
            </a:r>
            <a:r>
              <a:rPr sz="500" spc="-145">
                <a:solidFill>
                  <a:srgbClr val="C2C3C4"/>
                </a:solidFill>
                <a:latin typeface="宋体"/>
                <a:cs typeface="宋体"/>
              </a:rPr>
              <a:t> </a:t>
            </a:r>
            <a:r>
              <a:rPr sz="500">
                <a:solidFill>
                  <a:srgbClr val="C2C3C4"/>
                </a:solidFill>
                <a:latin typeface="宋体"/>
                <a:cs typeface="宋体"/>
              </a:rPr>
              <a:t>成为必须选项</a:t>
            </a:r>
            <a:endParaRPr sz="500">
              <a:latin typeface="宋体"/>
              <a:cs typeface="宋体"/>
            </a:endParaRPr>
          </a:p>
        </p:txBody>
      </p:sp>
      <p:sp>
        <p:nvSpPr>
          <p:cNvPr id="8" name="object 8"/>
          <p:cNvSpPr txBox="1"/>
          <p:nvPr/>
        </p:nvSpPr>
        <p:spPr>
          <a:xfrm>
            <a:off x="8449017" y="5063027"/>
            <a:ext cx="121285" cy="243204"/>
          </a:xfrm>
          <a:prstGeom prst="rect">
            <a:avLst/>
          </a:prstGeom>
        </p:spPr>
        <p:txBody>
          <a:bodyPr vert="horz" wrap="square" lIns="0" tIns="73660" rIns="0" bIns="0" rtlCol="0">
            <a:spAutoFit/>
          </a:bodyPr>
          <a:lstStyle/>
          <a:p>
            <a:pPr marL="38100">
              <a:lnSpc>
                <a:spcPct val="100000"/>
              </a:lnSpc>
              <a:spcBef>
                <a:spcPts val="580"/>
              </a:spcBef>
            </a:pPr>
            <a:r>
              <a:rPr sz="600" b="1" spc="-5">
                <a:solidFill>
                  <a:srgbClr val="616161"/>
                </a:solidFill>
                <a:latin typeface="Microsoft JhengHei"/>
                <a:cs typeface="Microsoft JhengHei"/>
              </a:rPr>
              <a:t>8</a:t>
            </a:r>
            <a:endParaRPr sz="600">
              <a:latin typeface="Microsoft JhengHei"/>
              <a:cs typeface="Microsoft JhengHei"/>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107653" y="482772"/>
            <a:ext cx="2066289" cy="132080"/>
          </a:xfrm>
          <a:prstGeom prst="rect">
            <a:avLst/>
          </a:prstGeom>
        </p:spPr>
        <p:txBody>
          <a:bodyPr vert="horz" wrap="square" lIns="0" tIns="12700" rIns="0" bIns="0" rtlCol="0">
            <a:spAutoFit/>
          </a:bodyPr>
          <a:lstStyle/>
          <a:p>
            <a:pPr marL="12700">
              <a:lnSpc>
                <a:spcPct val="100000"/>
              </a:lnSpc>
              <a:spcBef>
                <a:spcPts val="100"/>
              </a:spcBef>
            </a:pPr>
            <a:r>
              <a:rPr sz="700" spc="45">
                <a:solidFill>
                  <a:srgbClr val="FF724F"/>
                </a:solidFill>
                <a:latin typeface="宋体"/>
                <a:cs typeface="宋体"/>
              </a:rPr>
              <a:t>医疗企业营销转型</a:t>
            </a:r>
            <a:r>
              <a:rPr sz="700" spc="25">
                <a:solidFill>
                  <a:srgbClr val="FF724F"/>
                </a:solidFill>
                <a:latin typeface="宋体"/>
                <a:cs typeface="宋体"/>
              </a:rPr>
              <a:t>，SCRM</a:t>
            </a:r>
            <a:r>
              <a:rPr sz="700" spc="-204">
                <a:solidFill>
                  <a:srgbClr val="FF724F"/>
                </a:solidFill>
                <a:latin typeface="宋体"/>
                <a:cs typeface="宋体"/>
              </a:rPr>
              <a:t> </a:t>
            </a:r>
            <a:r>
              <a:rPr sz="700" spc="45">
                <a:solidFill>
                  <a:srgbClr val="FF724F"/>
                </a:solidFill>
                <a:latin typeface="宋体"/>
                <a:cs typeface="宋体"/>
              </a:rPr>
              <a:t>+</a:t>
            </a:r>
            <a:r>
              <a:rPr sz="700" spc="-204">
                <a:solidFill>
                  <a:srgbClr val="FF724F"/>
                </a:solidFill>
                <a:latin typeface="宋体"/>
                <a:cs typeface="宋体"/>
              </a:rPr>
              <a:t> </a:t>
            </a:r>
            <a:r>
              <a:rPr sz="700" spc="120">
                <a:solidFill>
                  <a:srgbClr val="FF724F"/>
                </a:solidFill>
                <a:latin typeface="宋体"/>
                <a:cs typeface="宋体"/>
              </a:rPr>
              <a:t>HCP</a:t>
            </a:r>
            <a:r>
              <a:rPr sz="700" spc="-200">
                <a:solidFill>
                  <a:srgbClr val="FF724F"/>
                </a:solidFill>
                <a:latin typeface="宋体"/>
                <a:cs typeface="宋体"/>
              </a:rPr>
              <a:t> </a:t>
            </a:r>
            <a:r>
              <a:rPr sz="700" spc="45">
                <a:solidFill>
                  <a:srgbClr val="FF724F"/>
                </a:solidFill>
                <a:latin typeface="宋体"/>
                <a:cs typeface="宋体"/>
              </a:rPr>
              <a:t>360</a:t>
            </a:r>
            <a:r>
              <a:rPr sz="700" spc="-204">
                <a:solidFill>
                  <a:srgbClr val="FF724F"/>
                </a:solidFill>
                <a:latin typeface="宋体"/>
                <a:cs typeface="宋体"/>
              </a:rPr>
              <a:t> </a:t>
            </a:r>
            <a:r>
              <a:rPr sz="700">
                <a:solidFill>
                  <a:srgbClr val="FF724F"/>
                </a:solidFill>
                <a:latin typeface="宋体"/>
                <a:cs typeface="宋体"/>
              </a:rPr>
              <a:t>成为必须选项</a:t>
            </a:r>
            <a:endParaRPr sz="700">
              <a:latin typeface="宋体"/>
              <a:cs typeface="宋体"/>
            </a:endParaRPr>
          </a:p>
        </p:txBody>
      </p:sp>
      <p:sp>
        <p:nvSpPr>
          <p:cNvPr id="3" name="object 3"/>
          <p:cNvSpPr/>
          <p:nvPr/>
        </p:nvSpPr>
        <p:spPr>
          <a:xfrm>
            <a:off x="8215200" y="497119"/>
            <a:ext cx="347760" cy="111134"/>
          </a:xfrm>
          <a:prstGeom prst="rect">
            <a:avLst/>
          </a:prstGeom>
          <a:blipFill>
            <a:blip r:embed="rId2"/>
            <a:stretch>
              <a:fillRect/>
            </a:stretch>
          </a:blipFill>
        </p:spPr>
        <p:txBody>
          <a:bodyPr wrap="square" lIns="0" tIns="0" rIns="0" bIns="0" rtlCol="0"/>
          <a:lstStyle/>
          <a:p/>
        </p:txBody>
      </p:sp>
      <p:sp>
        <p:nvSpPr>
          <p:cNvPr id="4" name="object 4"/>
          <p:cNvSpPr/>
          <p:nvPr/>
        </p:nvSpPr>
        <p:spPr>
          <a:xfrm>
            <a:off x="793800" y="718184"/>
            <a:ext cx="7738745" cy="2378075"/>
          </a:xfrm>
          <a:custGeom>
            <a:rect l="l" t="t" r="r" b="b"/>
            <a:pathLst>
              <a:path w="7738745" h="2378075">
                <a:moveTo>
                  <a:pt x="0" y="2377808"/>
                </a:moveTo>
                <a:lnTo>
                  <a:pt x="7738198" y="2377808"/>
                </a:lnTo>
                <a:lnTo>
                  <a:pt x="7738198" y="0"/>
                </a:lnTo>
                <a:lnTo>
                  <a:pt x="0" y="0"/>
                </a:lnTo>
                <a:lnTo>
                  <a:pt x="0" y="2377808"/>
                </a:lnTo>
                <a:close/>
              </a:path>
            </a:pathLst>
          </a:custGeom>
          <a:solidFill>
            <a:srgbClr val="EFF4F9"/>
          </a:solidFill>
        </p:spPr>
        <p:txBody>
          <a:bodyPr wrap="square" lIns="0" tIns="0" rIns="0" bIns="0" rtlCol="0"/>
          <a:lstStyle/>
          <a:p/>
        </p:txBody>
      </p:sp>
      <p:sp>
        <p:nvSpPr>
          <p:cNvPr id="5" name="object 5"/>
          <p:cNvSpPr txBox="1"/>
          <p:nvPr/>
        </p:nvSpPr>
        <p:spPr>
          <a:xfrm>
            <a:off x="779299" y="3136157"/>
            <a:ext cx="7770495" cy="1168400"/>
          </a:xfrm>
          <a:prstGeom prst="rect">
            <a:avLst/>
          </a:prstGeom>
        </p:spPr>
        <p:txBody>
          <a:bodyPr vert="horz" wrap="square" lIns="0" tIns="12700" rIns="0" bIns="0" rtlCol="0">
            <a:spAutoFit/>
          </a:bodyPr>
          <a:lstStyle/>
          <a:p>
            <a:pPr marL="12700" marR="5080">
              <a:lnSpc>
                <a:spcPct val="125000"/>
              </a:lnSpc>
              <a:spcBef>
                <a:spcPts val="100"/>
              </a:spcBef>
            </a:pPr>
            <a:r>
              <a:rPr sz="1000" spc="15">
                <a:solidFill>
                  <a:srgbClr val="616161"/>
                </a:solidFill>
                <a:latin typeface="宋体"/>
                <a:cs typeface="宋体"/>
              </a:rPr>
              <a:t>医药企业内部和外部各个系统经常需要共享与客</a:t>
            </a:r>
            <a:r>
              <a:rPr sz="1000" spc="5">
                <a:solidFill>
                  <a:srgbClr val="616161"/>
                </a:solidFill>
                <a:latin typeface="宋体"/>
                <a:cs typeface="宋体"/>
              </a:rPr>
              <a:t>户</a:t>
            </a:r>
            <a:r>
              <a:rPr sz="1000" spc="15">
                <a:solidFill>
                  <a:srgbClr val="616161"/>
                </a:solidFill>
                <a:latin typeface="宋体"/>
                <a:cs typeface="宋体"/>
              </a:rPr>
              <a:t>、供应商相关的各类数</a:t>
            </a:r>
            <a:r>
              <a:rPr sz="1000" spc="5">
                <a:solidFill>
                  <a:srgbClr val="616161"/>
                </a:solidFill>
                <a:latin typeface="宋体"/>
                <a:cs typeface="宋体"/>
              </a:rPr>
              <a:t>据</a:t>
            </a:r>
            <a:r>
              <a:rPr sz="1000" spc="15">
                <a:solidFill>
                  <a:srgbClr val="616161"/>
                </a:solidFill>
                <a:latin typeface="宋体"/>
                <a:cs typeface="宋体"/>
              </a:rPr>
              <a:t>。企业内外对于这些数据需要构建统一的认知和使用规</a:t>
            </a:r>
            <a:r>
              <a:rPr sz="1000" spc="5">
                <a:solidFill>
                  <a:srgbClr val="616161"/>
                </a:solidFill>
                <a:latin typeface="宋体"/>
                <a:cs typeface="宋体"/>
              </a:rPr>
              <a:t>范</a:t>
            </a:r>
            <a:r>
              <a:rPr sz="1000" spc="15">
                <a:solidFill>
                  <a:srgbClr val="616161"/>
                </a:solidFill>
                <a:latin typeface="宋体"/>
                <a:cs typeface="宋体"/>
              </a:rPr>
              <a:t>，来 </a:t>
            </a:r>
            <a:r>
              <a:rPr sz="1000" spc="5">
                <a:solidFill>
                  <a:srgbClr val="616161"/>
                </a:solidFill>
                <a:latin typeface="宋体"/>
                <a:cs typeface="宋体"/>
              </a:rPr>
              <a:t>保证共享信息的一致性、完整性及可控性。但由于各方数据记录习惯及目的不同，信息传递容易出现隔阂或失真。</a:t>
            </a:r>
            <a:endParaRPr sz="1000">
              <a:latin typeface="宋体"/>
              <a:cs typeface="宋体"/>
            </a:endParaRPr>
          </a:p>
          <a:p>
            <a:pPr marL="12700" marR="8890" algn="just">
              <a:lnSpc>
                <a:spcPct val="125000"/>
              </a:lnSpc>
              <a:spcBef>
                <a:spcPts val="1500"/>
              </a:spcBef>
            </a:pPr>
            <a:r>
              <a:rPr sz="1000" spc="10">
                <a:solidFill>
                  <a:srgbClr val="616161"/>
                </a:solidFill>
                <a:latin typeface="宋体"/>
                <a:cs typeface="宋体"/>
              </a:rPr>
              <a:t>而医药企业使用的医药营销数字化系统间数据打通难度很</a:t>
            </a:r>
            <a:r>
              <a:rPr sz="1000" spc="5">
                <a:solidFill>
                  <a:srgbClr val="616161"/>
                </a:solidFill>
                <a:latin typeface="宋体"/>
                <a:cs typeface="宋体"/>
              </a:rPr>
              <a:t>大</a:t>
            </a:r>
            <a:r>
              <a:rPr sz="1000" spc="10">
                <a:solidFill>
                  <a:srgbClr val="616161"/>
                </a:solidFill>
                <a:latin typeface="宋体"/>
                <a:cs typeface="宋体"/>
              </a:rPr>
              <a:t>。据统</a:t>
            </a:r>
            <a:r>
              <a:rPr sz="1000" spc="5">
                <a:solidFill>
                  <a:srgbClr val="616161"/>
                </a:solidFill>
                <a:latin typeface="宋体"/>
                <a:cs typeface="宋体"/>
              </a:rPr>
              <a:t>计</a:t>
            </a:r>
            <a:r>
              <a:rPr sz="1000" spc="45">
                <a:solidFill>
                  <a:srgbClr val="616161"/>
                </a:solidFill>
                <a:latin typeface="宋体"/>
                <a:cs typeface="宋体"/>
              </a:rPr>
              <a:t>，95.3%</a:t>
            </a:r>
            <a:r>
              <a:rPr sz="1000" spc="-275">
                <a:solidFill>
                  <a:srgbClr val="616161"/>
                </a:solidFill>
                <a:latin typeface="宋体"/>
                <a:cs typeface="宋体"/>
              </a:rPr>
              <a:t> </a:t>
            </a:r>
            <a:r>
              <a:rPr sz="1000" spc="10">
                <a:solidFill>
                  <a:srgbClr val="616161"/>
                </a:solidFill>
                <a:latin typeface="宋体"/>
                <a:cs typeface="宋体"/>
              </a:rPr>
              <a:t>的企业选择采购外部供应商的医药营销数字化系</a:t>
            </a:r>
            <a:r>
              <a:rPr sz="1000" spc="5">
                <a:solidFill>
                  <a:srgbClr val="616161"/>
                </a:solidFill>
                <a:latin typeface="宋体"/>
                <a:cs typeface="宋体"/>
              </a:rPr>
              <a:t>统</a:t>
            </a:r>
            <a:r>
              <a:rPr sz="1000" spc="114">
                <a:solidFill>
                  <a:srgbClr val="616161"/>
                </a:solidFill>
                <a:latin typeface="宋体"/>
                <a:cs typeface="宋体"/>
              </a:rPr>
              <a:t>，87%</a:t>
            </a:r>
            <a:r>
              <a:rPr sz="1000" spc="-275">
                <a:solidFill>
                  <a:srgbClr val="616161"/>
                </a:solidFill>
                <a:latin typeface="宋体"/>
                <a:cs typeface="宋体"/>
              </a:rPr>
              <a:t> </a:t>
            </a:r>
            <a:r>
              <a:rPr sz="1000">
                <a:solidFill>
                  <a:srgbClr val="616161"/>
                </a:solidFill>
                <a:latin typeface="宋体"/>
                <a:cs typeface="宋体"/>
              </a:rPr>
              <a:t>的 </a:t>
            </a:r>
            <a:r>
              <a:rPr sz="1000" spc="5">
                <a:solidFill>
                  <a:srgbClr val="616161"/>
                </a:solidFill>
                <a:latin typeface="宋体"/>
                <a:cs typeface="宋体"/>
              </a:rPr>
              <a:t>医药企业拥有两</a:t>
            </a:r>
            <a:r>
              <a:rPr sz="1000">
                <a:solidFill>
                  <a:srgbClr val="616161"/>
                </a:solidFill>
                <a:latin typeface="宋体"/>
                <a:cs typeface="宋体"/>
              </a:rPr>
              <a:t>个</a:t>
            </a:r>
            <a:r>
              <a:rPr sz="1000" spc="-235">
                <a:solidFill>
                  <a:srgbClr val="616161"/>
                </a:solidFill>
                <a:latin typeface="宋体"/>
                <a:cs typeface="宋体"/>
              </a:rPr>
              <a:t> </a:t>
            </a:r>
            <a:r>
              <a:rPr sz="1000" spc="5">
                <a:solidFill>
                  <a:srgbClr val="616161"/>
                </a:solidFill>
                <a:latin typeface="宋体"/>
                <a:cs typeface="宋体"/>
              </a:rPr>
              <a:t>及以上的数医药营销数字化系统。不同系统间数据结构差异大，打通难度较大。由此，2021</a:t>
            </a:r>
            <a:r>
              <a:rPr sz="1000" spc="-235">
                <a:solidFill>
                  <a:srgbClr val="616161"/>
                </a:solidFill>
                <a:latin typeface="宋体"/>
                <a:cs typeface="宋体"/>
              </a:rPr>
              <a:t> </a:t>
            </a:r>
            <a:r>
              <a:rPr sz="1000" spc="5">
                <a:solidFill>
                  <a:srgbClr val="616161"/>
                </a:solidFill>
                <a:latin typeface="宋体"/>
                <a:cs typeface="宋体"/>
              </a:rPr>
              <a:t>年后，医药主数据管理系统 </a:t>
            </a:r>
            <a:r>
              <a:rPr sz="1000" spc="20">
                <a:solidFill>
                  <a:srgbClr val="616161"/>
                </a:solidFill>
                <a:latin typeface="宋体"/>
                <a:cs typeface="宋体"/>
              </a:rPr>
              <a:t>也迎来了爆发期，在所有部署主数据管理的医药企业中</a:t>
            </a:r>
            <a:r>
              <a:rPr sz="1000" spc="10">
                <a:solidFill>
                  <a:srgbClr val="616161"/>
                </a:solidFill>
                <a:latin typeface="宋体"/>
                <a:cs typeface="宋体"/>
              </a:rPr>
              <a:t>，35%</a:t>
            </a:r>
            <a:r>
              <a:rPr sz="1000" spc="-245">
                <a:solidFill>
                  <a:srgbClr val="616161"/>
                </a:solidFill>
                <a:latin typeface="宋体"/>
                <a:cs typeface="宋体"/>
              </a:rPr>
              <a:t> </a:t>
            </a:r>
            <a:r>
              <a:rPr sz="1000" spc="5">
                <a:solidFill>
                  <a:srgbClr val="616161"/>
                </a:solidFill>
                <a:latin typeface="宋体"/>
                <a:cs typeface="宋体"/>
              </a:rPr>
              <a:t>的企业</a:t>
            </a:r>
            <a:r>
              <a:rPr sz="1000">
                <a:solidFill>
                  <a:srgbClr val="616161"/>
                </a:solidFill>
                <a:latin typeface="宋体"/>
                <a:cs typeface="宋体"/>
              </a:rPr>
              <a:t>为</a:t>
            </a:r>
            <a:r>
              <a:rPr sz="1000" spc="-250">
                <a:solidFill>
                  <a:srgbClr val="616161"/>
                </a:solidFill>
                <a:latin typeface="宋体"/>
                <a:cs typeface="宋体"/>
              </a:rPr>
              <a:t> </a:t>
            </a:r>
            <a:r>
              <a:rPr sz="1000" spc="35">
                <a:solidFill>
                  <a:srgbClr val="616161"/>
                </a:solidFill>
                <a:latin typeface="宋体"/>
                <a:cs typeface="宋体"/>
              </a:rPr>
              <a:t>2022</a:t>
            </a:r>
            <a:r>
              <a:rPr sz="1000" spc="-250">
                <a:solidFill>
                  <a:srgbClr val="616161"/>
                </a:solidFill>
                <a:latin typeface="宋体"/>
                <a:cs typeface="宋体"/>
              </a:rPr>
              <a:t> </a:t>
            </a:r>
            <a:r>
              <a:rPr sz="1000" spc="5">
                <a:solidFill>
                  <a:srgbClr val="616161"/>
                </a:solidFill>
                <a:latin typeface="宋体"/>
                <a:cs typeface="宋体"/>
              </a:rPr>
              <a:t>年初选择采购该系统。</a:t>
            </a:r>
            <a:endParaRPr sz="1000">
              <a:latin typeface="宋体"/>
              <a:cs typeface="宋体"/>
            </a:endParaRPr>
          </a:p>
        </p:txBody>
      </p:sp>
      <p:sp>
        <p:nvSpPr>
          <p:cNvPr id="6" name="object 6"/>
          <p:cNvSpPr/>
          <p:nvPr/>
        </p:nvSpPr>
        <p:spPr>
          <a:xfrm>
            <a:off x="1254400" y="886610"/>
            <a:ext cx="6851183" cy="2040967"/>
          </a:xfrm>
          <a:prstGeom prst="rect">
            <a:avLst/>
          </a:prstGeom>
          <a:blipFill>
            <a:blip r:embed="rId3"/>
            <a:stretch>
              <a:fillRect/>
            </a:stretch>
          </a:blipFill>
        </p:spPr>
        <p:txBody>
          <a:bodyPr wrap="square" lIns="0" tIns="0" rIns="0" bIns="0" rtlCol="0"/>
          <a:lstStyle/>
          <a:p/>
        </p:txBody>
      </p:sp>
      <p:sp>
        <p:nvSpPr>
          <p:cNvPr id="7" name="object 7"/>
          <p:cNvSpPr txBox="1"/>
          <p:nvPr/>
        </p:nvSpPr>
        <p:spPr>
          <a:xfrm>
            <a:off x="753899" y="502989"/>
            <a:ext cx="1534160" cy="101600"/>
          </a:xfrm>
          <a:prstGeom prst="rect">
            <a:avLst/>
          </a:prstGeom>
        </p:spPr>
        <p:txBody>
          <a:bodyPr vert="horz" wrap="square" lIns="0" tIns="12700" rIns="0" bIns="0" rtlCol="0">
            <a:spAutoFit/>
          </a:bodyPr>
          <a:lstStyle/>
          <a:p>
            <a:pPr marL="38100">
              <a:lnSpc>
                <a:spcPct val="100000"/>
              </a:lnSpc>
              <a:spcBef>
                <a:spcPts val="100"/>
              </a:spcBef>
            </a:pPr>
            <a:r>
              <a:rPr sz="750" spc="-382" baseline="77777">
                <a:solidFill>
                  <a:srgbClr val="C2C3C4"/>
                </a:solidFill>
                <a:latin typeface="宋体"/>
                <a:cs typeface="宋体"/>
              </a:rPr>
              <a:t>P</a:t>
            </a:r>
            <a:r>
              <a:rPr sz="500" spc="-180">
                <a:solidFill>
                  <a:srgbClr val="C2C3C4"/>
                </a:solidFill>
                <a:latin typeface="宋体"/>
                <a:cs typeface="宋体"/>
              </a:rPr>
              <a:t>医</a:t>
            </a:r>
            <a:r>
              <a:rPr sz="750" spc="-120" baseline="77777">
                <a:solidFill>
                  <a:srgbClr val="C2C3C4"/>
                </a:solidFill>
                <a:latin typeface="宋体"/>
                <a:cs typeface="宋体"/>
              </a:rPr>
              <a:t>a</a:t>
            </a:r>
            <a:r>
              <a:rPr sz="500" spc="-390">
                <a:solidFill>
                  <a:srgbClr val="C2C3C4"/>
                </a:solidFill>
                <a:latin typeface="宋体"/>
                <a:cs typeface="宋体"/>
              </a:rPr>
              <a:t>疗</a:t>
            </a:r>
            <a:r>
              <a:rPr sz="750" spc="-89" baseline="77777">
                <a:solidFill>
                  <a:srgbClr val="C2C3C4"/>
                </a:solidFill>
                <a:latin typeface="宋体"/>
                <a:cs typeface="宋体"/>
              </a:rPr>
              <a:t>rt</a:t>
            </a:r>
            <a:r>
              <a:rPr sz="500" spc="-375">
                <a:solidFill>
                  <a:srgbClr val="C2C3C4"/>
                </a:solidFill>
                <a:latin typeface="宋体"/>
                <a:cs typeface="宋体"/>
              </a:rPr>
              <a:t>企</a:t>
            </a:r>
            <a:r>
              <a:rPr sz="750" spc="-150" baseline="77777">
                <a:solidFill>
                  <a:srgbClr val="C2C3C4"/>
                </a:solidFill>
                <a:latin typeface="宋体"/>
                <a:cs typeface="宋体"/>
              </a:rPr>
              <a:t>I</a:t>
            </a:r>
            <a:r>
              <a:rPr sz="750" spc="-75" baseline="77777">
                <a:solidFill>
                  <a:srgbClr val="C2C3C4"/>
                </a:solidFill>
                <a:latin typeface="宋体"/>
                <a:cs typeface="宋体"/>
              </a:rPr>
              <a:t> </a:t>
            </a:r>
            <a:r>
              <a:rPr sz="500" spc="45">
                <a:solidFill>
                  <a:srgbClr val="C2C3C4"/>
                </a:solidFill>
                <a:latin typeface="宋体"/>
                <a:cs typeface="宋体"/>
              </a:rPr>
              <a:t>业营销转型</a:t>
            </a:r>
            <a:r>
              <a:rPr sz="500" spc="25">
                <a:solidFill>
                  <a:srgbClr val="C2C3C4"/>
                </a:solidFill>
                <a:latin typeface="宋体"/>
                <a:cs typeface="宋体"/>
              </a:rPr>
              <a:t>，SCRM</a:t>
            </a:r>
            <a:r>
              <a:rPr sz="500" spc="-145">
                <a:solidFill>
                  <a:srgbClr val="C2C3C4"/>
                </a:solidFill>
                <a:latin typeface="宋体"/>
                <a:cs typeface="宋体"/>
              </a:rPr>
              <a:t> </a:t>
            </a:r>
            <a:r>
              <a:rPr sz="500" spc="35">
                <a:solidFill>
                  <a:srgbClr val="C2C3C4"/>
                </a:solidFill>
                <a:latin typeface="宋体"/>
                <a:cs typeface="宋体"/>
              </a:rPr>
              <a:t>+</a:t>
            </a:r>
            <a:r>
              <a:rPr sz="500" spc="-145">
                <a:solidFill>
                  <a:srgbClr val="C2C3C4"/>
                </a:solidFill>
                <a:latin typeface="宋体"/>
                <a:cs typeface="宋体"/>
              </a:rPr>
              <a:t> </a:t>
            </a:r>
            <a:r>
              <a:rPr sz="500" spc="85">
                <a:solidFill>
                  <a:srgbClr val="C2C3C4"/>
                </a:solidFill>
                <a:latin typeface="宋体"/>
                <a:cs typeface="宋体"/>
              </a:rPr>
              <a:t>HCP</a:t>
            </a:r>
            <a:r>
              <a:rPr sz="500" spc="-145">
                <a:solidFill>
                  <a:srgbClr val="C2C3C4"/>
                </a:solidFill>
                <a:latin typeface="宋体"/>
                <a:cs typeface="宋体"/>
              </a:rPr>
              <a:t> </a:t>
            </a:r>
            <a:r>
              <a:rPr sz="500" spc="35">
                <a:solidFill>
                  <a:srgbClr val="C2C3C4"/>
                </a:solidFill>
                <a:latin typeface="宋体"/>
                <a:cs typeface="宋体"/>
              </a:rPr>
              <a:t>360</a:t>
            </a:r>
            <a:r>
              <a:rPr sz="500" spc="-145">
                <a:solidFill>
                  <a:srgbClr val="C2C3C4"/>
                </a:solidFill>
                <a:latin typeface="宋体"/>
                <a:cs typeface="宋体"/>
              </a:rPr>
              <a:t> </a:t>
            </a:r>
            <a:r>
              <a:rPr sz="500">
                <a:solidFill>
                  <a:srgbClr val="C2C3C4"/>
                </a:solidFill>
                <a:latin typeface="宋体"/>
                <a:cs typeface="宋体"/>
              </a:rPr>
              <a:t>成为必须选项</a:t>
            </a:r>
            <a:endParaRPr sz="500">
              <a:latin typeface="宋体"/>
              <a:cs typeface="宋体"/>
            </a:endParaRPr>
          </a:p>
        </p:txBody>
      </p:sp>
      <p:sp>
        <p:nvSpPr>
          <p:cNvPr id="8" name="object 8"/>
          <p:cNvSpPr txBox="1"/>
          <p:nvPr/>
        </p:nvSpPr>
        <p:spPr>
          <a:xfrm>
            <a:off x="8449017" y="5063027"/>
            <a:ext cx="121285" cy="243204"/>
          </a:xfrm>
          <a:prstGeom prst="rect">
            <a:avLst/>
          </a:prstGeom>
        </p:spPr>
        <p:txBody>
          <a:bodyPr vert="horz" wrap="square" lIns="0" tIns="73660" rIns="0" bIns="0" rtlCol="0">
            <a:spAutoFit/>
          </a:bodyPr>
          <a:lstStyle/>
          <a:p>
            <a:pPr marL="38100">
              <a:lnSpc>
                <a:spcPct val="100000"/>
              </a:lnSpc>
              <a:spcBef>
                <a:spcPts val="580"/>
              </a:spcBef>
            </a:pPr>
            <a:r>
              <a:rPr sz="600" b="1" spc="-5">
                <a:solidFill>
                  <a:srgbClr val="616161"/>
                </a:solidFill>
                <a:latin typeface="Microsoft JhengHei"/>
                <a:cs typeface="Microsoft JhengHei"/>
              </a:rPr>
              <a:t>9</a:t>
            </a:r>
            <a:endParaRPr sz="600">
              <a:latin typeface="Microsoft JhengHei"/>
              <a:cs typeface="Microsoft JhengHei"/>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6120353" y="423730"/>
            <a:ext cx="2411730" cy="4869815"/>
          </a:xfrm>
          <a:prstGeom prst="rect">
            <a:avLst/>
          </a:prstGeom>
        </p:spPr>
        <p:txBody>
          <a:bodyPr vert="horz" wrap="square" lIns="0" tIns="71755" rIns="0" bIns="0" rtlCol="0">
            <a:spAutoFit/>
          </a:bodyPr>
          <a:lstStyle/>
          <a:p>
            <a:pPr>
              <a:lnSpc>
                <a:spcPct val="100000"/>
              </a:lnSpc>
              <a:spcBef>
                <a:spcPts val="565"/>
              </a:spcBef>
            </a:pPr>
            <a:r>
              <a:rPr sz="700" spc="45">
                <a:solidFill>
                  <a:srgbClr val="FF724F"/>
                </a:solidFill>
                <a:latin typeface="宋体"/>
                <a:cs typeface="宋体"/>
              </a:rPr>
              <a:t>医疗企业营销转型</a:t>
            </a:r>
            <a:r>
              <a:rPr sz="700" spc="25">
                <a:solidFill>
                  <a:srgbClr val="FF724F"/>
                </a:solidFill>
                <a:latin typeface="宋体"/>
                <a:cs typeface="宋体"/>
              </a:rPr>
              <a:t>，SCRM</a:t>
            </a:r>
            <a:r>
              <a:rPr sz="700" spc="-200">
                <a:solidFill>
                  <a:srgbClr val="FF724F"/>
                </a:solidFill>
                <a:latin typeface="宋体"/>
                <a:cs typeface="宋体"/>
              </a:rPr>
              <a:t> </a:t>
            </a:r>
            <a:r>
              <a:rPr sz="700" spc="45">
                <a:solidFill>
                  <a:srgbClr val="FF724F"/>
                </a:solidFill>
                <a:latin typeface="宋体"/>
                <a:cs typeface="宋体"/>
              </a:rPr>
              <a:t>+</a:t>
            </a:r>
            <a:r>
              <a:rPr sz="700" spc="-195">
                <a:solidFill>
                  <a:srgbClr val="FF724F"/>
                </a:solidFill>
                <a:latin typeface="宋体"/>
                <a:cs typeface="宋体"/>
              </a:rPr>
              <a:t> </a:t>
            </a:r>
            <a:r>
              <a:rPr sz="700" spc="120">
                <a:solidFill>
                  <a:srgbClr val="FF724F"/>
                </a:solidFill>
                <a:latin typeface="宋体"/>
                <a:cs typeface="宋体"/>
              </a:rPr>
              <a:t>HCP</a:t>
            </a:r>
            <a:r>
              <a:rPr sz="700" spc="-200">
                <a:solidFill>
                  <a:srgbClr val="FF724F"/>
                </a:solidFill>
                <a:latin typeface="宋体"/>
                <a:cs typeface="宋体"/>
              </a:rPr>
              <a:t> </a:t>
            </a:r>
            <a:r>
              <a:rPr sz="700" spc="45">
                <a:solidFill>
                  <a:srgbClr val="FF724F"/>
                </a:solidFill>
                <a:latin typeface="宋体"/>
                <a:cs typeface="宋体"/>
              </a:rPr>
              <a:t>360</a:t>
            </a:r>
            <a:r>
              <a:rPr sz="700" spc="-195">
                <a:solidFill>
                  <a:srgbClr val="FF724F"/>
                </a:solidFill>
                <a:latin typeface="宋体"/>
                <a:cs typeface="宋体"/>
              </a:rPr>
              <a:t> </a:t>
            </a:r>
            <a:r>
              <a:rPr sz="700">
                <a:solidFill>
                  <a:srgbClr val="FF724F"/>
                </a:solidFill>
                <a:latin typeface="宋体"/>
                <a:cs typeface="宋体"/>
              </a:rPr>
              <a:t>成为必须选项</a:t>
            </a:r>
            <a:endParaRPr sz="700">
              <a:latin typeface="宋体"/>
              <a:cs typeface="宋体"/>
            </a:endParaRPr>
          </a:p>
          <a:p>
            <a:pPr>
              <a:lnSpc>
                <a:spcPct val="100000"/>
              </a:lnSpc>
            </a:pPr>
            <a:endParaRPr sz="2000">
              <a:latin typeface="宋体"/>
              <a:cs typeface="宋体"/>
            </a:endParaRPr>
          </a:p>
          <a:p>
            <a:pPr>
              <a:lnSpc>
                <a:spcPct val="100000"/>
              </a:lnSpc>
            </a:pPr>
            <a:endParaRPr sz="2000">
              <a:latin typeface="宋体"/>
              <a:cs typeface="宋体"/>
            </a:endParaRPr>
          </a:p>
          <a:p>
            <a:pPr>
              <a:lnSpc>
                <a:spcPct val="100000"/>
              </a:lnSpc>
            </a:pPr>
            <a:endParaRPr sz="2000">
              <a:latin typeface="宋体"/>
              <a:cs typeface="宋体"/>
            </a:endParaRPr>
          </a:p>
          <a:p>
            <a:pPr>
              <a:lnSpc>
                <a:spcPct val="100000"/>
              </a:lnSpc>
            </a:pPr>
            <a:endParaRPr sz="2000">
              <a:latin typeface="宋体"/>
              <a:cs typeface="宋体"/>
            </a:endParaRPr>
          </a:p>
          <a:p>
            <a:pPr>
              <a:lnSpc>
                <a:spcPct val="100000"/>
              </a:lnSpc>
            </a:pPr>
            <a:endParaRPr sz="2000">
              <a:latin typeface="宋体"/>
              <a:cs typeface="宋体"/>
            </a:endParaRPr>
          </a:p>
          <a:p>
            <a:pPr>
              <a:lnSpc>
                <a:spcPct val="100000"/>
              </a:lnSpc>
            </a:pPr>
            <a:endParaRPr sz="2000">
              <a:latin typeface="宋体"/>
              <a:cs typeface="宋体"/>
            </a:endParaRPr>
          </a:p>
          <a:p>
            <a:pPr>
              <a:lnSpc>
                <a:spcPct val="100000"/>
              </a:lnSpc>
            </a:pPr>
            <a:endParaRPr sz="2000">
              <a:latin typeface="宋体"/>
              <a:cs typeface="宋体"/>
            </a:endParaRPr>
          </a:p>
          <a:p>
            <a:pPr>
              <a:lnSpc>
                <a:spcPct val="100000"/>
              </a:lnSpc>
            </a:pPr>
            <a:endParaRPr sz="2000">
              <a:latin typeface="宋体"/>
              <a:cs typeface="宋体"/>
            </a:endParaRPr>
          </a:p>
          <a:p>
            <a:pPr>
              <a:lnSpc>
                <a:spcPct val="100000"/>
              </a:lnSpc>
            </a:pPr>
            <a:endParaRPr sz="2000">
              <a:latin typeface="宋体"/>
              <a:cs typeface="宋体"/>
            </a:endParaRPr>
          </a:p>
          <a:p>
            <a:pPr>
              <a:lnSpc>
                <a:spcPct val="100000"/>
              </a:lnSpc>
            </a:pPr>
            <a:endParaRPr sz="2000">
              <a:latin typeface="宋体"/>
              <a:cs typeface="宋体"/>
            </a:endParaRPr>
          </a:p>
          <a:p>
            <a:pPr>
              <a:lnSpc>
                <a:spcPct val="100000"/>
              </a:lnSpc>
            </a:pPr>
            <a:endParaRPr sz="2000">
              <a:latin typeface="宋体"/>
              <a:cs typeface="宋体"/>
            </a:endParaRPr>
          </a:p>
          <a:p>
            <a:pPr>
              <a:lnSpc>
                <a:spcPct val="100000"/>
              </a:lnSpc>
            </a:pPr>
            <a:endParaRPr sz="2000">
              <a:latin typeface="宋体"/>
              <a:cs typeface="宋体"/>
            </a:endParaRPr>
          </a:p>
          <a:p>
            <a:pPr>
              <a:lnSpc>
                <a:spcPct val="100000"/>
              </a:lnSpc>
            </a:pPr>
            <a:endParaRPr sz="2000">
              <a:latin typeface="宋体"/>
              <a:cs typeface="宋体"/>
            </a:endParaRPr>
          </a:p>
          <a:p>
            <a:pPr>
              <a:lnSpc>
                <a:spcPct val="100000"/>
              </a:lnSpc>
              <a:spcBef>
                <a:spcPts val="25"/>
              </a:spcBef>
            </a:pPr>
            <a:endParaRPr sz="1850">
              <a:latin typeface="宋体"/>
              <a:cs typeface="宋体"/>
            </a:endParaRPr>
          </a:p>
          <a:p>
            <a:pPr algn="r">
              <a:lnSpc>
                <a:spcPct val="100000"/>
              </a:lnSpc>
            </a:pPr>
            <a:r>
              <a:rPr sz="600" b="1" spc="-5">
                <a:solidFill>
                  <a:srgbClr val="616161"/>
                </a:solidFill>
                <a:latin typeface="Microsoft JhengHei"/>
                <a:cs typeface="Microsoft JhengHei"/>
              </a:rPr>
              <a:t>10</a:t>
            </a:r>
            <a:endParaRPr sz="600">
              <a:latin typeface="Microsoft JhengHei"/>
              <a:cs typeface="Microsoft JhengHei"/>
            </a:endParaRPr>
          </a:p>
        </p:txBody>
      </p:sp>
      <p:sp>
        <p:nvSpPr>
          <p:cNvPr id="3" name="object 3"/>
          <p:cNvSpPr/>
          <p:nvPr/>
        </p:nvSpPr>
        <p:spPr>
          <a:xfrm>
            <a:off x="8215200" y="497119"/>
            <a:ext cx="347760" cy="111134"/>
          </a:xfrm>
          <a:prstGeom prst="rect">
            <a:avLst/>
          </a:prstGeom>
          <a:blipFill>
            <a:blip r:embed="rId2"/>
            <a:stretch>
              <a:fillRect/>
            </a:stretch>
          </a:blipFill>
        </p:spPr>
        <p:txBody>
          <a:bodyPr wrap="square" lIns="0" tIns="0" rIns="0" bIns="0" rtlCol="0"/>
          <a:lstStyle/>
          <a:p/>
        </p:txBody>
      </p:sp>
      <p:sp>
        <p:nvSpPr>
          <p:cNvPr id="4" name="object 4"/>
          <p:cNvSpPr/>
          <p:nvPr/>
        </p:nvSpPr>
        <p:spPr>
          <a:xfrm>
            <a:off x="0" y="0"/>
            <a:ext cx="9360535" cy="5760085"/>
          </a:xfrm>
          <a:custGeom>
            <a:rect l="l" t="t" r="r" b="b"/>
            <a:pathLst>
              <a:path w="9360535" h="5760085">
                <a:moveTo>
                  <a:pt x="0" y="5759996"/>
                </a:moveTo>
                <a:lnTo>
                  <a:pt x="9360001" y="5759996"/>
                </a:lnTo>
                <a:lnTo>
                  <a:pt x="9360001" y="0"/>
                </a:lnTo>
                <a:lnTo>
                  <a:pt x="0" y="0"/>
                </a:lnTo>
                <a:lnTo>
                  <a:pt x="0" y="5759996"/>
                </a:lnTo>
                <a:close/>
              </a:path>
            </a:pathLst>
          </a:custGeom>
          <a:solidFill>
            <a:srgbClr val="FF724F"/>
          </a:solidFill>
        </p:spPr>
        <p:txBody>
          <a:bodyPr wrap="square" lIns="0" tIns="0" rIns="0" bIns="0" rtlCol="0"/>
          <a:lstStyle/>
          <a:p/>
        </p:txBody>
      </p:sp>
      <p:sp>
        <p:nvSpPr>
          <p:cNvPr id="5" name="object 5"/>
          <p:cNvSpPr txBox="1">
            <a:spLocks noGrp="1"/>
          </p:cNvSpPr>
          <p:nvPr>
            <p:ph type="title"/>
          </p:nvPr>
        </p:nvSpPr>
        <p:spPr>
          <a:prstGeom prst="rect">
            <a:avLst/>
          </a:prstGeom>
        </p:spPr>
        <p:txBody>
          <a:bodyPr vert="horz" wrap="square" lIns="0" tIns="12700" rIns="0" bIns="0" rtlCol="0">
            <a:spAutoFit/>
          </a:bodyPr>
          <a:lstStyle/>
          <a:p>
            <a:pPr marL="38100">
              <a:lnSpc>
                <a:spcPct val="100000"/>
              </a:lnSpc>
              <a:spcBef>
                <a:spcPts val="100"/>
              </a:spcBef>
            </a:pPr>
            <a:r>
              <a:rPr sz="6600" spc="-3307" baseline="54924"/>
              <a:t>S</a:t>
            </a:r>
            <a:r>
              <a:rPr sz="3400" spc="-725"/>
              <a:t>将</a:t>
            </a:r>
            <a:r>
              <a:rPr sz="6600" spc="-2220" baseline="54924"/>
              <a:t>C</a:t>
            </a:r>
            <a:r>
              <a:rPr sz="3400" spc="-1285"/>
              <a:t>如</a:t>
            </a:r>
            <a:r>
              <a:rPr sz="6600" spc="-1380" baseline="54924"/>
              <a:t>R</a:t>
            </a:r>
            <a:r>
              <a:rPr sz="3400" spc="-1805"/>
              <a:t>何</a:t>
            </a:r>
            <a:r>
              <a:rPr sz="6600" spc="-607" baseline="54924"/>
              <a:t>M</a:t>
            </a:r>
            <a:r>
              <a:rPr sz="3400" spc="-560"/>
              <a:t>优</a:t>
            </a:r>
            <a:r>
              <a:rPr sz="6600" spc="-2467" baseline="54924"/>
              <a:t>+</a:t>
            </a:r>
            <a:r>
              <a:rPr sz="3400" spc="-1455"/>
              <a:t>化</a:t>
            </a:r>
            <a:r>
              <a:rPr sz="6600" spc="-1132" baseline="54924"/>
              <a:t>H</a:t>
            </a:r>
            <a:r>
              <a:rPr sz="3400" spc="-1595"/>
              <a:t>当</a:t>
            </a:r>
            <a:r>
              <a:rPr sz="6600" spc="-914" baseline="54924"/>
              <a:t>C</a:t>
            </a:r>
            <a:r>
              <a:rPr sz="3400" spc="-2155"/>
              <a:t>下</a:t>
            </a:r>
            <a:r>
              <a:rPr sz="6600" spc="-75" baseline="54924"/>
              <a:t>P</a:t>
            </a:r>
            <a:r>
              <a:rPr sz="3400" spc="-1720"/>
              <a:t>的</a:t>
            </a:r>
            <a:r>
              <a:rPr sz="6600" spc="-735" baseline="54924"/>
              <a:t>3</a:t>
            </a:r>
            <a:r>
              <a:rPr sz="3400" spc="-2610"/>
              <a:t>医</a:t>
            </a:r>
            <a:r>
              <a:rPr sz="6600" spc="-1350" baseline="54924"/>
              <a:t>60</a:t>
            </a:r>
            <a:r>
              <a:rPr sz="3400"/>
              <a:t>疗行业营销</a:t>
            </a:r>
            <a:endParaRPr sz="3400"/>
          </a:p>
        </p:txBody>
      </p:sp>
      <p:sp>
        <p:nvSpPr>
          <p:cNvPr id="6" name="object 6"/>
          <p:cNvSpPr/>
          <p:nvPr/>
        </p:nvSpPr>
        <p:spPr>
          <a:xfrm>
            <a:off x="791999" y="1724390"/>
            <a:ext cx="4156710" cy="0"/>
          </a:xfrm>
          <a:custGeom>
            <a:rect l="l" t="t" r="r" b="b"/>
            <a:pathLst>
              <a:path w="4156710">
                <a:moveTo>
                  <a:pt x="0" y="0"/>
                </a:moveTo>
                <a:lnTo>
                  <a:pt x="4156570" y="0"/>
                </a:lnTo>
              </a:path>
            </a:pathLst>
          </a:custGeom>
          <a:ln w="3594">
            <a:solidFill>
              <a:srgbClr val="FFFFFF"/>
            </a:solidFill>
          </a:ln>
        </p:spPr>
        <p:txBody>
          <a:bodyPr wrap="square" lIns="0" tIns="0" rIns="0" bIns="0" rtlCol="0"/>
          <a:lstStyle/>
          <a:p/>
        </p:txBody>
      </p:sp>
      <p:sp>
        <p:nvSpPr>
          <p:cNvPr id="7" name="object 7"/>
          <p:cNvSpPr/>
          <p:nvPr/>
        </p:nvSpPr>
        <p:spPr>
          <a:xfrm>
            <a:off x="5244845" y="1492796"/>
            <a:ext cx="4115155" cy="4267200"/>
          </a:xfrm>
          <a:prstGeom prst="rect">
            <a:avLst/>
          </a:prstGeom>
          <a:blipFill>
            <a:blip r:embed="rId3"/>
            <a:stretch>
              <a:fillRect/>
            </a:stretch>
          </a:blipFill>
        </p:spPr>
        <p:txBody>
          <a:bodyPr wrap="square" lIns="0" tIns="0" rIns="0" bIns="0" rtlCol="0"/>
          <a:lstStyle/>
          <a:p/>
        </p:txBody>
      </p:sp>
      <p:sp>
        <p:nvSpPr>
          <p:cNvPr id="8" name="object 8"/>
          <p:cNvSpPr txBox="1"/>
          <p:nvPr/>
        </p:nvSpPr>
        <p:spPr>
          <a:xfrm>
            <a:off x="6164900" y="5018520"/>
            <a:ext cx="2489835" cy="132080"/>
          </a:xfrm>
          <a:prstGeom prst="rect">
            <a:avLst/>
          </a:prstGeom>
        </p:spPr>
        <p:txBody>
          <a:bodyPr vert="horz" wrap="square" lIns="0" tIns="12700" rIns="0" bIns="0" rtlCol="0">
            <a:spAutoFit/>
          </a:bodyPr>
          <a:lstStyle/>
          <a:p>
            <a:pPr marL="12700">
              <a:lnSpc>
                <a:spcPct val="100000"/>
              </a:lnSpc>
              <a:spcBef>
                <a:spcPts val="100"/>
              </a:spcBef>
            </a:pPr>
            <a:r>
              <a:rPr sz="700" spc="-15">
                <a:solidFill>
                  <a:srgbClr val="FFFFFF"/>
                </a:solidFill>
                <a:latin typeface="宋体"/>
                <a:cs typeface="宋体"/>
              </a:rPr>
              <a:t>如需了解更多信息，欢迎访问</a:t>
            </a:r>
            <a:r>
              <a:rPr sz="700" spc="-10">
                <a:solidFill>
                  <a:srgbClr val="FFFFFF"/>
                </a:solidFill>
                <a:latin typeface="宋体"/>
                <a:cs typeface="宋体"/>
              </a:rPr>
              <a:t>:</a:t>
            </a:r>
            <a:r>
              <a:rPr sz="700" spc="-220">
                <a:solidFill>
                  <a:srgbClr val="FFFFFF"/>
                </a:solidFill>
                <a:latin typeface="宋体"/>
                <a:cs typeface="宋体"/>
              </a:rPr>
              <a:t> </a:t>
            </a:r>
            <a:r>
              <a:rPr sz="700" spc="5">
                <a:solidFill>
                  <a:srgbClr val="FFFFFF"/>
                </a:solidFill>
                <a:latin typeface="宋体"/>
                <a:cs typeface="宋体"/>
                <a:hlinkClick r:id="rId4"/>
              </a:rPr>
              <a:t>https://www.beschannels.com/</a:t>
            </a:r>
            <a:endParaRPr sz="700">
              <a:latin typeface="宋体"/>
              <a:cs typeface="宋体"/>
            </a:endParaRPr>
          </a:p>
        </p:txBody>
      </p:sp>
      <p:sp>
        <p:nvSpPr>
          <p:cNvPr id="9" name="object 9"/>
          <p:cNvSpPr/>
          <p:nvPr/>
        </p:nvSpPr>
        <p:spPr>
          <a:xfrm>
            <a:off x="791999" y="4957698"/>
            <a:ext cx="617395" cy="188582"/>
          </a:xfrm>
          <a:prstGeom prst="rect">
            <a:avLst/>
          </a:prstGeom>
          <a:blipFill>
            <a:blip r:embed="rId5"/>
            <a:stretch>
              <a:fillRect/>
            </a:stretch>
          </a:blipFill>
        </p:spPr>
        <p:txBody>
          <a:bodyPr wrap="square" lIns="0" tIns="0" rIns="0" bIns="0" rtlCol="0"/>
          <a:lstStyle/>
          <a:p/>
        </p:txBody>
      </p:sp>
      <p:sp>
        <p:nvSpPr>
          <p:cNvPr id="10" name="object 10"/>
          <p:cNvSpPr txBox="1"/>
          <p:nvPr/>
        </p:nvSpPr>
        <p:spPr>
          <a:xfrm>
            <a:off x="1524500" y="4941241"/>
            <a:ext cx="2435860" cy="177800"/>
          </a:xfrm>
          <a:prstGeom prst="rect">
            <a:avLst/>
          </a:prstGeom>
        </p:spPr>
        <p:txBody>
          <a:bodyPr vert="horz" wrap="square" lIns="0" tIns="12700" rIns="0" bIns="0" rtlCol="0">
            <a:spAutoFit/>
          </a:bodyPr>
          <a:lstStyle/>
          <a:p>
            <a:pPr marL="12700">
              <a:lnSpc>
                <a:spcPct val="100000"/>
              </a:lnSpc>
              <a:spcBef>
                <a:spcPts val="100"/>
              </a:spcBef>
            </a:pPr>
            <a:r>
              <a:rPr sz="1000" u="heavy" spc="180">
                <a:solidFill>
                  <a:srgbClr val="FFFFFF"/>
                </a:solidFill>
                <a:uFill>
                  <a:solidFill>
                    <a:srgbClr val="FFFFFF"/>
                  </a:solidFill>
                </a:uFill>
                <a:latin typeface="宋体"/>
                <a:cs typeface="宋体"/>
              </a:rPr>
              <a:t>SCRM</a:t>
            </a:r>
            <a:r>
              <a:rPr sz="1000" u="heavy" spc="-295">
                <a:solidFill>
                  <a:srgbClr val="FFFFFF"/>
                </a:solidFill>
                <a:uFill>
                  <a:solidFill>
                    <a:srgbClr val="FFFFFF"/>
                  </a:solidFill>
                </a:uFill>
                <a:latin typeface="宋体"/>
                <a:cs typeface="宋体"/>
              </a:rPr>
              <a:t> </a:t>
            </a:r>
            <a:r>
              <a:rPr sz="1000" u="heavy" spc="70">
                <a:solidFill>
                  <a:srgbClr val="FFFFFF"/>
                </a:solidFill>
                <a:uFill>
                  <a:solidFill>
                    <a:srgbClr val="FFFFFF"/>
                  </a:solidFill>
                </a:uFill>
                <a:latin typeface="宋体"/>
                <a:cs typeface="宋体"/>
              </a:rPr>
              <a:t>+</a:t>
            </a:r>
            <a:r>
              <a:rPr sz="1000" u="heavy" spc="-290">
                <a:solidFill>
                  <a:srgbClr val="FFFFFF"/>
                </a:solidFill>
                <a:uFill>
                  <a:solidFill>
                    <a:srgbClr val="FFFFFF"/>
                  </a:solidFill>
                </a:uFill>
                <a:latin typeface="宋体"/>
                <a:cs typeface="宋体"/>
              </a:rPr>
              <a:t> </a:t>
            </a:r>
            <a:r>
              <a:rPr sz="1000" u="heavy" spc="175">
                <a:solidFill>
                  <a:srgbClr val="FFFFFF"/>
                </a:solidFill>
                <a:uFill>
                  <a:solidFill>
                    <a:srgbClr val="FFFFFF"/>
                  </a:solidFill>
                </a:uFill>
                <a:latin typeface="宋体"/>
                <a:cs typeface="宋体"/>
              </a:rPr>
              <a:t>HCP</a:t>
            </a:r>
            <a:r>
              <a:rPr sz="1000" spc="-290">
                <a:solidFill>
                  <a:srgbClr val="FFFFFF"/>
                </a:solidFill>
                <a:latin typeface="宋体"/>
                <a:cs typeface="宋体"/>
              </a:rPr>
              <a:t> </a:t>
            </a:r>
            <a:r>
              <a:rPr sz="1000" spc="70">
                <a:solidFill>
                  <a:srgbClr val="FFFFFF"/>
                </a:solidFill>
                <a:latin typeface="宋体"/>
                <a:cs typeface="宋体"/>
              </a:rPr>
              <a:t>360</a:t>
            </a:r>
            <a:r>
              <a:rPr sz="1000" spc="-275">
                <a:solidFill>
                  <a:srgbClr val="FFFFFF"/>
                </a:solidFill>
                <a:latin typeface="宋体"/>
                <a:cs typeface="宋体"/>
              </a:rPr>
              <a:t> </a:t>
            </a:r>
            <a:r>
              <a:rPr sz="1000">
                <a:solidFill>
                  <a:srgbClr val="FFFFFF"/>
                </a:solidFill>
                <a:latin typeface="宋体"/>
                <a:cs typeface="宋体"/>
              </a:rPr>
              <a:t>赋能医疗营销数字化转型</a:t>
            </a:r>
            <a:endParaRPr sz="1000">
              <a:latin typeface="宋体"/>
              <a:cs typeface="宋体"/>
            </a:endParaRPr>
          </a:p>
        </p:txBody>
      </p:sp>
      <p:sp>
        <p:nvSpPr>
          <p:cNvPr id="11" name="object 11"/>
          <p:cNvSpPr/>
          <p:nvPr/>
        </p:nvSpPr>
        <p:spPr>
          <a:xfrm>
            <a:off x="808763" y="1269475"/>
            <a:ext cx="779780" cy="203200"/>
          </a:xfrm>
          <a:custGeom>
            <a:rect l="l" t="t" r="r" b="b"/>
            <a:pathLst>
              <a:path w="779780" h="203200">
                <a:moveTo>
                  <a:pt x="93599" y="3632"/>
                </a:moveTo>
                <a:lnTo>
                  <a:pt x="0" y="3632"/>
                </a:lnTo>
                <a:lnTo>
                  <a:pt x="0" y="199212"/>
                </a:lnTo>
                <a:lnTo>
                  <a:pt x="46101" y="199212"/>
                </a:lnTo>
                <a:lnTo>
                  <a:pt x="46101" y="130200"/>
                </a:lnTo>
                <a:lnTo>
                  <a:pt x="93599" y="130200"/>
                </a:lnTo>
                <a:lnTo>
                  <a:pt x="132387" y="120931"/>
                </a:lnTo>
                <a:lnTo>
                  <a:pt x="155510" y="93319"/>
                </a:lnTo>
                <a:lnTo>
                  <a:pt x="46101" y="93319"/>
                </a:lnTo>
                <a:lnTo>
                  <a:pt x="46101" y="40513"/>
                </a:lnTo>
                <a:lnTo>
                  <a:pt x="155488" y="40513"/>
                </a:lnTo>
                <a:lnTo>
                  <a:pt x="155379" y="40100"/>
                </a:lnTo>
                <a:lnTo>
                  <a:pt x="121080" y="7754"/>
                </a:lnTo>
                <a:lnTo>
                  <a:pt x="108151" y="4663"/>
                </a:lnTo>
                <a:lnTo>
                  <a:pt x="93599" y="3632"/>
                </a:lnTo>
                <a:close/>
              </a:path>
              <a:path w="779780" h="203200">
                <a:moveTo>
                  <a:pt x="155488" y="40513"/>
                </a:moveTo>
                <a:lnTo>
                  <a:pt x="98717" y="40513"/>
                </a:lnTo>
                <a:lnTo>
                  <a:pt x="105892" y="43027"/>
                </a:lnTo>
                <a:lnTo>
                  <a:pt x="115951" y="53086"/>
                </a:lnTo>
                <a:lnTo>
                  <a:pt x="118465" y="59423"/>
                </a:lnTo>
                <a:lnTo>
                  <a:pt x="118465" y="74510"/>
                </a:lnTo>
                <a:lnTo>
                  <a:pt x="115951" y="80746"/>
                </a:lnTo>
                <a:lnTo>
                  <a:pt x="105892" y="90805"/>
                </a:lnTo>
                <a:lnTo>
                  <a:pt x="98717" y="93319"/>
                </a:lnTo>
                <a:lnTo>
                  <a:pt x="155510" y="93319"/>
                </a:lnTo>
                <a:lnTo>
                  <a:pt x="158707" y="81288"/>
                </a:lnTo>
                <a:lnTo>
                  <a:pt x="159816" y="67056"/>
                </a:lnTo>
                <a:lnTo>
                  <a:pt x="158707" y="52706"/>
                </a:lnTo>
                <a:lnTo>
                  <a:pt x="155488" y="40513"/>
                </a:lnTo>
                <a:close/>
              </a:path>
              <a:path w="779780" h="203200">
                <a:moveTo>
                  <a:pt x="251637" y="44704"/>
                </a:moveTo>
                <a:lnTo>
                  <a:pt x="245313" y="44704"/>
                </a:lnTo>
                <a:lnTo>
                  <a:pt x="235294" y="45332"/>
                </a:lnTo>
                <a:lnTo>
                  <a:pt x="195368" y="66811"/>
                </a:lnTo>
                <a:lnTo>
                  <a:pt x="178708" y="102157"/>
                </a:lnTo>
                <a:lnTo>
                  <a:pt x="176580" y="124053"/>
                </a:lnTo>
                <a:lnTo>
                  <a:pt x="177112" y="135421"/>
                </a:lnTo>
                <a:lnTo>
                  <a:pt x="189814" y="173455"/>
                </a:lnTo>
                <a:lnTo>
                  <a:pt x="226553" y="200329"/>
                </a:lnTo>
                <a:lnTo>
                  <a:pt x="246430" y="202844"/>
                </a:lnTo>
                <a:lnTo>
                  <a:pt x="257898" y="201989"/>
                </a:lnTo>
                <a:lnTo>
                  <a:pt x="268566" y="199423"/>
                </a:lnTo>
                <a:lnTo>
                  <a:pt x="278434" y="195145"/>
                </a:lnTo>
                <a:lnTo>
                  <a:pt x="287502" y="189153"/>
                </a:lnTo>
                <a:lnTo>
                  <a:pt x="329645" y="189153"/>
                </a:lnTo>
                <a:lnTo>
                  <a:pt x="328571" y="184124"/>
                </a:lnTo>
                <a:lnTo>
                  <a:pt x="327525" y="174694"/>
                </a:lnTo>
                <a:lnTo>
                  <a:pt x="327395" y="170713"/>
                </a:lnTo>
                <a:lnTo>
                  <a:pt x="249872" y="170713"/>
                </a:lnTo>
                <a:lnTo>
                  <a:pt x="221043" y="140449"/>
                </a:lnTo>
                <a:lnTo>
                  <a:pt x="219329" y="132626"/>
                </a:lnTo>
                <a:lnTo>
                  <a:pt x="219329" y="115303"/>
                </a:lnTo>
                <a:lnTo>
                  <a:pt x="243865" y="79171"/>
                </a:lnTo>
                <a:lnTo>
                  <a:pt x="249872" y="77114"/>
                </a:lnTo>
                <a:lnTo>
                  <a:pt x="327177" y="77114"/>
                </a:lnTo>
                <a:lnTo>
                  <a:pt x="327177" y="57835"/>
                </a:lnTo>
                <a:lnTo>
                  <a:pt x="282473" y="57835"/>
                </a:lnTo>
                <a:lnTo>
                  <a:pt x="276885" y="53746"/>
                </a:lnTo>
                <a:lnTo>
                  <a:pt x="270878" y="50533"/>
                </a:lnTo>
                <a:lnTo>
                  <a:pt x="258025" y="45872"/>
                </a:lnTo>
                <a:lnTo>
                  <a:pt x="251637" y="44704"/>
                </a:lnTo>
                <a:close/>
              </a:path>
              <a:path w="779780" h="203200">
                <a:moveTo>
                  <a:pt x="329645" y="189153"/>
                </a:moveTo>
                <a:lnTo>
                  <a:pt x="287502" y="189153"/>
                </a:lnTo>
                <a:lnTo>
                  <a:pt x="288429" y="193255"/>
                </a:lnTo>
                <a:lnTo>
                  <a:pt x="289547" y="196608"/>
                </a:lnTo>
                <a:lnTo>
                  <a:pt x="290855" y="199212"/>
                </a:lnTo>
                <a:lnTo>
                  <a:pt x="332765" y="199212"/>
                </a:lnTo>
                <a:lnTo>
                  <a:pt x="330317" y="192297"/>
                </a:lnTo>
                <a:lnTo>
                  <a:pt x="329645" y="189153"/>
                </a:lnTo>
                <a:close/>
              </a:path>
              <a:path w="779780" h="203200">
                <a:moveTo>
                  <a:pt x="327177" y="77114"/>
                </a:moveTo>
                <a:lnTo>
                  <a:pt x="260858" y="77114"/>
                </a:lnTo>
                <a:lnTo>
                  <a:pt x="265938" y="78054"/>
                </a:lnTo>
                <a:lnTo>
                  <a:pt x="276923" y="81775"/>
                </a:lnTo>
                <a:lnTo>
                  <a:pt x="281724" y="85966"/>
                </a:lnTo>
                <a:lnTo>
                  <a:pt x="285826" y="92481"/>
                </a:lnTo>
                <a:lnTo>
                  <a:pt x="285826" y="155067"/>
                </a:lnTo>
                <a:lnTo>
                  <a:pt x="281724" y="161594"/>
                </a:lnTo>
                <a:lnTo>
                  <a:pt x="276885" y="165823"/>
                </a:lnTo>
                <a:lnTo>
                  <a:pt x="265709" y="169735"/>
                </a:lnTo>
                <a:lnTo>
                  <a:pt x="260680" y="170713"/>
                </a:lnTo>
                <a:lnTo>
                  <a:pt x="327395" y="170713"/>
                </a:lnTo>
                <a:lnTo>
                  <a:pt x="327213" y="165125"/>
                </a:lnTo>
                <a:lnTo>
                  <a:pt x="327177" y="77114"/>
                </a:lnTo>
                <a:close/>
              </a:path>
              <a:path w="779780" h="203200">
                <a:moveTo>
                  <a:pt x="327177" y="48336"/>
                </a:moveTo>
                <a:lnTo>
                  <a:pt x="282473" y="48336"/>
                </a:lnTo>
                <a:lnTo>
                  <a:pt x="282473" y="57835"/>
                </a:lnTo>
                <a:lnTo>
                  <a:pt x="327177" y="57835"/>
                </a:lnTo>
                <a:lnTo>
                  <a:pt x="327177" y="48336"/>
                </a:lnTo>
                <a:close/>
              </a:path>
              <a:path w="779780" h="203200">
                <a:moveTo>
                  <a:pt x="399808" y="48336"/>
                </a:moveTo>
                <a:lnTo>
                  <a:pt x="355104" y="48336"/>
                </a:lnTo>
                <a:lnTo>
                  <a:pt x="355104" y="199212"/>
                </a:lnTo>
                <a:lnTo>
                  <a:pt x="399808" y="199212"/>
                </a:lnTo>
                <a:lnTo>
                  <a:pt x="399808" y="96951"/>
                </a:lnTo>
                <a:lnTo>
                  <a:pt x="404101" y="91922"/>
                </a:lnTo>
                <a:lnTo>
                  <a:pt x="409409" y="88252"/>
                </a:lnTo>
                <a:lnTo>
                  <a:pt x="422071" y="83591"/>
                </a:lnTo>
                <a:lnTo>
                  <a:pt x="428777" y="82423"/>
                </a:lnTo>
                <a:lnTo>
                  <a:pt x="450659" y="82423"/>
                </a:lnTo>
                <a:lnTo>
                  <a:pt x="450659" y="64541"/>
                </a:lnTo>
                <a:lnTo>
                  <a:pt x="399808" y="64541"/>
                </a:lnTo>
                <a:lnTo>
                  <a:pt x="399808" y="48336"/>
                </a:lnTo>
                <a:close/>
              </a:path>
              <a:path w="779780" h="203200">
                <a:moveTo>
                  <a:pt x="450659" y="82423"/>
                </a:moveTo>
                <a:lnTo>
                  <a:pt x="440512" y="82423"/>
                </a:lnTo>
                <a:lnTo>
                  <a:pt x="445452" y="83083"/>
                </a:lnTo>
                <a:lnTo>
                  <a:pt x="450659" y="84378"/>
                </a:lnTo>
                <a:lnTo>
                  <a:pt x="450659" y="82423"/>
                </a:lnTo>
                <a:close/>
              </a:path>
              <a:path w="779780" h="203200">
                <a:moveTo>
                  <a:pt x="442188" y="48056"/>
                </a:moveTo>
                <a:lnTo>
                  <a:pt x="430822" y="48056"/>
                </a:lnTo>
                <a:lnTo>
                  <a:pt x="424078" y="49504"/>
                </a:lnTo>
                <a:lnTo>
                  <a:pt x="410476" y="55283"/>
                </a:lnTo>
                <a:lnTo>
                  <a:pt x="404660" y="59334"/>
                </a:lnTo>
                <a:lnTo>
                  <a:pt x="399808" y="64541"/>
                </a:lnTo>
                <a:lnTo>
                  <a:pt x="450659" y="64541"/>
                </a:lnTo>
                <a:lnTo>
                  <a:pt x="450659" y="50012"/>
                </a:lnTo>
                <a:lnTo>
                  <a:pt x="446570" y="48717"/>
                </a:lnTo>
                <a:lnTo>
                  <a:pt x="442188" y="48056"/>
                </a:lnTo>
                <a:close/>
              </a:path>
              <a:path w="779780" h="203200">
                <a:moveTo>
                  <a:pt x="522744" y="82423"/>
                </a:moveTo>
                <a:lnTo>
                  <a:pt x="480834" y="82423"/>
                </a:lnTo>
                <a:lnTo>
                  <a:pt x="480844" y="156743"/>
                </a:lnTo>
                <a:lnTo>
                  <a:pt x="493776" y="194932"/>
                </a:lnTo>
                <a:lnTo>
                  <a:pt x="528891" y="201447"/>
                </a:lnTo>
                <a:lnTo>
                  <a:pt x="535597" y="201447"/>
                </a:lnTo>
                <a:lnTo>
                  <a:pt x="542861" y="200977"/>
                </a:lnTo>
                <a:lnTo>
                  <a:pt x="550684" y="200050"/>
                </a:lnTo>
                <a:lnTo>
                  <a:pt x="550684" y="166801"/>
                </a:lnTo>
                <a:lnTo>
                  <a:pt x="534111" y="166801"/>
                </a:lnTo>
                <a:lnTo>
                  <a:pt x="530847" y="166293"/>
                </a:lnTo>
                <a:lnTo>
                  <a:pt x="526376" y="164249"/>
                </a:lnTo>
                <a:lnTo>
                  <a:pt x="524840" y="162331"/>
                </a:lnTo>
                <a:lnTo>
                  <a:pt x="523163" y="156743"/>
                </a:lnTo>
                <a:lnTo>
                  <a:pt x="522744" y="152654"/>
                </a:lnTo>
                <a:lnTo>
                  <a:pt x="522744" y="82423"/>
                </a:lnTo>
                <a:close/>
              </a:path>
              <a:path w="779780" h="203200">
                <a:moveTo>
                  <a:pt x="550684" y="165684"/>
                </a:moveTo>
                <a:lnTo>
                  <a:pt x="549198" y="166065"/>
                </a:lnTo>
                <a:lnTo>
                  <a:pt x="547471" y="166344"/>
                </a:lnTo>
                <a:lnTo>
                  <a:pt x="543560" y="166712"/>
                </a:lnTo>
                <a:lnTo>
                  <a:pt x="541185" y="166801"/>
                </a:lnTo>
                <a:lnTo>
                  <a:pt x="550684" y="166801"/>
                </a:lnTo>
                <a:lnTo>
                  <a:pt x="550684" y="165684"/>
                </a:lnTo>
                <a:close/>
              </a:path>
              <a:path w="779780" h="203200">
                <a:moveTo>
                  <a:pt x="551802" y="48336"/>
                </a:moveTo>
                <a:lnTo>
                  <a:pt x="459041" y="48336"/>
                </a:lnTo>
                <a:lnTo>
                  <a:pt x="459041" y="82423"/>
                </a:lnTo>
                <a:lnTo>
                  <a:pt x="551802" y="82423"/>
                </a:lnTo>
                <a:lnTo>
                  <a:pt x="551802" y="48336"/>
                </a:lnTo>
                <a:close/>
              </a:path>
              <a:path w="779780" h="203200">
                <a:moveTo>
                  <a:pt x="522744" y="5308"/>
                </a:moveTo>
                <a:lnTo>
                  <a:pt x="480834" y="5308"/>
                </a:lnTo>
                <a:lnTo>
                  <a:pt x="480834" y="48336"/>
                </a:lnTo>
                <a:lnTo>
                  <a:pt x="522744" y="48336"/>
                </a:lnTo>
                <a:lnTo>
                  <a:pt x="522744" y="5308"/>
                </a:lnTo>
                <a:close/>
              </a:path>
              <a:path w="779780" h="203200">
                <a:moveTo>
                  <a:pt x="773893" y="34366"/>
                </a:moveTo>
                <a:lnTo>
                  <a:pt x="699325" y="34366"/>
                </a:lnTo>
                <a:lnTo>
                  <a:pt x="707040" y="34847"/>
                </a:lnTo>
                <a:lnTo>
                  <a:pt x="713990" y="36288"/>
                </a:lnTo>
                <a:lnTo>
                  <a:pt x="720174" y="38689"/>
                </a:lnTo>
                <a:lnTo>
                  <a:pt x="725589" y="42049"/>
                </a:lnTo>
                <a:lnTo>
                  <a:pt x="732294" y="47180"/>
                </a:lnTo>
                <a:lnTo>
                  <a:pt x="735647" y="54305"/>
                </a:lnTo>
                <a:lnTo>
                  <a:pt x="735647" y="63423"/>
                </a:lnTo>
                <a:lnTo>
                  <a:pt x="715736" y="103735"/>
                </a:lnTo>
                <a:lnTo>
                  <a:pt x="684321" y="136942"/>
                </a:lnTo>
                <a:lnTo>
                  <a:pt x="654621" y="163449"/>
                </a:lnTo>
                <a:lnTo>
                  <a:pt x="644004" y="172389"/>
                </a:lnTo>
                <a:lnTo>
                  <a:pt x="644004" y="199212"/>
                </a:lnTo>
                <a:lnTo>
                  <a:pt x="779513" y="199212"/>
                </a:lnTo>
                <a:lnTo>
                  <a:pt x="779513" y="171272"/>
                </a:lnTo>
                <a:lnTo>
                  <a:pt x="698207" y="171272"/>
                </a:lnTo>
                <a:lnTo>
                  <a:pt x="690105" y="165684"/>
                </a:lnTo>
                <a:lnTo>
                  <a:pt x="704413" y="165684"/>
                </a:lnTo>
                <a:lnTo>
                  <a:pt x="708997" y="161556"/>
                </a:lnTo>
                <a:lnTo>
                  <a:pt x="736765" y="134810"/>
                </a:lnTo>
                <a:lnTo>
                  <a:pt x="765543" y="96812"/>
                </a:lnTo>
                <a:lnTo>
                  <a:pt x="778116" y="56718"/>
                </a:lnTo>
                <a:lnTo>
                  <a:pt x="776971" y="44280"/>
                </a:lnTo>
                <a:lnTo>
                  <a:pt x="773893" y="34366"/>
                </a:lnTo>
                <a:close/>
              </a:path>
              <a:path w="779780" h="203200">
                <a:moveTo>
                  <a:pt x="704413" y="165684"/>
                </a:moveTo>
                <a:lnTo>
                  <a:pt x="690105" y="165684"/>
                </a:lnTo>
                <a:lnTo>
                  <a:pt x="698207" y="171272"/>
                </a:lnTo>
                <a:lnTo>
                  <a:pt x="704413" y="165684"/>
                </a:lnTo>
                <a:close/>
              </a:path>
              <a:path w="779780" h="203200">
                <a:moveTo>
                  <a:pt x="779513" y="165684"/>
                </a:moveTo>
                <a:lnTo>
                  <a:pt x="704413" y="165684"/>
                </a:lnTo>
                <a:lnTo>
                  <a:pt x="698207" y="171272"/>
                </a:lnTo>
                <a:lnTo>
                  <a:pt x="779513" y="171272"/>
                </a:lnTo>
                <a:lnTo>
                  <a:pt x="779513" y="165684"/>
                </a:lnTo>
                <a:close/>
              </a:path>
              <a:path w="779780" h="203200">
                <a:moveTo>
                  <a:pt x="710222" y="0"/>
                </a:moveTo>
                <a:lnTo>
                  <a:pt x="669714" y="8156"/>
                </a:lnTo>
                <a:lnTo>
                  <a:pt x="647636" y="18999"/>
                </a:lnTo>
                <a:lnTo>
                  <a:pt x="647636" y="51409"/>
                </a:lnTo>
                <a:lnTo>
                  <a:pt x="654225" y="47587"/>
                </a:lnTo>
                <a:lnTo>
                  <a:pt x="660868" y="44218"/>
                </a:lnTo>
                <a:lnTo>
                  <a:pt x="699325" y="34366"/>
                </a:lnTo>
                <a:lnTo>
                  <a:pt x="773893" y="34366"/>
                </a:lnTo>
                <a:lnTo>
                  <a:pt x="773537" y="33220"/>
                </a:lnTo>
                <a:lnTo>
                  <a:pt x="738262" y="3808"/>
                </a:lnTo>
                <a:lnTo>
                  <a:pt x="725052" y="952"/>
                </a:lnTo>
                <a:lnTo>
                  <a:pt x="710222" y="0"/>
                </a:lnTo>
                <a:close/>
              </a:path>
            </a:pathLst>
          </a:custGeom>
          <a:solidFill>
            <a:srgbClr val="FFFFFF"/>
          </a:solidFill>
        </p:spPr>
        <p:txBody>
          <a:bodyPr wrap="square" lIns="0" tIns="0" rIns="0" bIns="0" rtlCol="0"/>
          <a:lstStyle/>
          <a:p/>
        </p:txBody>
      </p:sp>
      <p:sp>
        <p:nvSpPr>
          <p:cNvPr id="12" name="object 12"/>
          <p:cNvSpPr txBox="1"/>
          <p:nvPr/>
        </p:nvSpPr>
        <p:spPr>
          <a:xfrm>
            <a:off x="772702" y="3860956"/>
            <a:ext cx="6123305" cy="596900"/>
          </a:xfrm>
          <a:prstGeom prst="rect">
            <a:avLst/>
          </a:prstGeom>
        </p:spPr>
        <p:txBody>
          <a:bodyPr vert="horz" wrap="square" lIns="0" tIns="50800" rIns="0" bIns="0" rtlCol="0">
            <a:spAutoFit/>
          </a:bodyPr>
          <a:lstStyle/>
          <a:p>
            <a:pPr marL="168910">
              <a:lnSpc>
                <a:spcPct val="100000"/>
              </a:lnSpc>
              <a:spcBef>
                <a:spcPts val="400"/>
              </a:spcBef>
            </a:pPr>
            <a:r>
              <a:rPr sz="1000" spc="150">
                <a:solidFill>
                  <a:srgbClr val="FFFFFF"/>
                </a:solidFill>
                <a:latin typeface="宋体"/>
                <a:cs typeface="宋体"/>
              </a:rPr>
              <a:t>SCRM</a:t>
            </a:r>
            <a:r>
              <a:rPr sz="1000" spc="-285">
                <a:solidFill>
                  <a:srgbClr val="FFFFFF"/>
                </a:solidFill>
                <a:latin typeface="宋体"/>
                <a:cs typeface="宋体"/>
              </a:rPr>
              <a:t> </a:t>
            </a:r>
            <a:r>
              <a:rPr sz="1000">
                <a:solidFill>
                  <a:srgbClr val="FFFFFF"/>
                </a:solidFill>
                <a:latin typeface="宋体"/>
                <a:cs typeface="宋体"/>
              </a:rPr>
              <a:t>从全渠道帮助企业获取客户数据，并贯穿客户每段生命旅程（附渠道图、生命阶段图）：</a:t>
            </a:r>
            <a:endParaRPr sz="1000">
              <a:latin typeface="宋体"/>
              <a:cs typeface="宋体"/>
            </a:endParaRPr>
          </a:p>
          <a:p>
            <a:pPr marL="128270" indent="-103505">
              <a:lnSpc>
                <a:spcPts val="600"/>
              </a:lnSpc>
              <a:spcBef>
                <a:spcPts val="300"/>
              </a:spcBef>
              <a:buFont typeface="Microsoft JhengHei"/>
              <a:buChar char="·"/>
              <a:tabLst>
                <a:tab pos="128905"/>
              </a:tabLst>
            </a:pPr>
            <a:r>
              <a:rPr sz="1000">
                <a:solidFill>
                  <a:srgbClr val="FFFFFF"/>
                </a:solidFill>
                <a:latin typeface="宋体"/>
                <a:cs typeface="宋体"/>
              </a:rPr>
              <a:t>全渠道营销：通过公号、小程序、企微、网页、线下活动等进行课程直播、线上研讨、病例征集等内容行为</a:t>
            </a:r>
            <a:endParaRPr sz="1000">
              <a:latin typeface="宋体"/>
              <a:cs typeface="宋体"/>
            </a:endParaRPr>
          </a:p>
          <a:p>
            <a:pPr marL="25400">
              <a:lnSpc>
                <a:spcPts val="600"/>
              </a:lnSpc>
            </a:pPr>
            <a:r>
              <a:rPr sz="1000" b="1" spc="335">
                <a:solidFill>
                  <a:srgbClr val="FFFFFF"/>
                </a:solidFill>
                <a:latin typeface="Microsoft JhengHei"/>
                <a:cs typeface="Microsoft JhengHei"/>
              </a:rPr>
              <a:t>·</a:t>
            </a:r>
            <a:endParaRPr sz="1000">
              <a:latin typeface="Microsoft JhengHei"/>
              <a:cs typeface="Microsoft JhengHei"/>
            </a:endParaRPr>
          </a:p>
          <a:p>
            <a:pPr marL="128270">
              <a:lnSpc>
                <a:spcPct val="100000"/>
              </a:lnSpc>
              <a:spcBef>
                <a:spcPts val="300"/>
              </a:spcBef>
            </a:pPr>
            <a:r>
              <a:rPr sz="1000">
                <a:solidFill>
                  <a:srgbClr val="FFFFFF"/>
                </a:solidFill>
                <a:latin typeface="宋体"/>
                <a:cs typeface="宋体"/>
              </a:rPr>
              <a:t>生命阶段：兴趣、试用、使用、指导</a:t>
            </a:r>
            <a:endParaRPr sz="1000">
              <a:latin typeface="宋体"/>
              <a:cs typeface="宋体"/>
            </a:endParaRPr>
          </a:p>
        </p:txBody>
      </p:sp>
      <p:sp>
        <p:nvSpPr>
          <p:cNvPr id="13" name="object 13"/>
          <p:cNvSpPr/>
          <p:nvPr/>
        </p:nvSpPr>
        <p:spPr>
          <a:xfrm>
            <a:off x="806428" y="3944998"/>
            <a:ext cx="95046" cy="95034"/>
          </a:xfrm>
          <a:prstGeom prst="rect">
            <a:avLst/>
          </a:prstGeom>
          <a:blipFill>
            <a:blip r:embed="rId6"/>
            <a:stretch>
              <a:fillRect/>
            </a:stretch>
          </a:blipFill>
        </p:spPr>
        <p:txBody>
          <a:bodyPr wrap="square" lIns="0" tIns="0" rIns="0" bIns="0" rtlCol="0"/>
          <a:lstStyle/>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089900" cy="44958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https://d.book118.com/795012203022011041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149</Paragraphs>
  <Slides>19</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19</vt:i4>
      </vt:variant>
    </vt:vector>
  </HeadingPairs>
  <TitlesOfParts>
    <vt:vector baseType="lpstr" size="24">
      <vt:lpstr>Arial</vt:lpstr>
      <vt:lpstr>Calibri</vt:lpstr>
      <vt:lpstr>宋体</vt:lpstr>
      <vt:lpstr>Microsoft JhengHei</vt:lpstr>
      <vt:lpstr>Office Theme</vt:lpstr>
      <vt:lpstr>医SC疗R企M业+营H销C转P 型36，0 成为必须选项</vt:lpstr>
      <vt:lpstr>PowerPoint Presentation</vt:lpstr>
      <vt:lpstr>前言</vt:lpstr>
      <vt:lpstr>先导篇科普 1：SCRM 与 CRM 的区别</vt:lpstr>
      <vt:lpstr>PowerPoint Presentation</vt:lpstr>
      <vt:lpstr>先导篇科普 2：HCP 360 如何帮助医疗企业细化客户数据，获取真实、多维的客户画像</vt:lpstr>
      <vt:lpstr>PowerPoint Presentation</vt:lpstr>
      <vt:lpstr>PowerPoint Presentation</vt:lpstr>
      <vt:lpstr>PowerPoint Presentation</vt:lpstr>
      <vt:lpstr>P医a疗rt企I 业营销转型，SCRM + HCP 360 成为必须选项</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S将C如R何M优+化H当C下P的3医60疗行业营销</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2024-09-01T12:36:11.558</cp:lastPrinted>
  <dcterms:created xsi:type="dcterms:W3CDTF">2024-09-01T04:36:11Z</dcterms:created>
  <dcterms:modified xsi:type="dcterms:W3CDTF">2024-09-01T04:36:13Z</dcterms:modified>
</cp:coreProperties>
</file>