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205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image" Target="../media/image7.png" /><Relationship Id="rId11" Type="http://schemas.openxmlformats.org/officeDocument/2006/relationships/tags" Target="../tags/tag26.xml" /><Relationship Id="rId12" Type="http://schemas.openxmlformats.org/officeDocument/2006/relationships/image" Target="../media/image8.png" /><Relationship Id="rId13" Type="http://schemas.openxmlformats.org/officeDocument/2006/relationships/tags" Target="../tags/tag27.xml" /><Relationship Id="rId14" Type="http://schemas.openxmlformats.org/officeDocument/2006/relationships/image" Target="../media/image9.png" /><Relationship Id="rId15" Type="http://schemas.openxmlformats.org/officeDocument/2006/relationships/tags" Target="../tags/tag28.xml" /><Relationship Id="rId16" Type="http://schemas.openxmlformats.org/officeDocument/2006/relationships/image" Target="../media/image2.png" /><Relationship Id="rId17" Type="http://schemas.openxmlformats.org/officeDocument/2006/relationships/tags" Target="../tags/tag29.xml" /><Relationship Id="rId18" Type="http://schemas.openxmlformats.org/officeDocument/2006/relationships/tags" Target="../tags/tag30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image" Target="../media/image5.png" /><Relationship Id="rId7" Type="http://schemas.openxmlformats.org/officeDocument/2006/relationships/tags" Target="../tags/tag24.xml" /><Relationship Id="rId8" Type="http://schemas.openxmlformats.org/officeDocument/2006/relationships/image" Target="../media/image6.png" /><Relationship Id="rId9" Type="http://schemas.openxmlformats.org/officeDocument/2006/relationships/tags" Target="../tags/tag2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image" Target="../media/image6.png" /><Relationship Id="rId11" Type="http://schemas.openxmlformats.org/officeDocument/2006/relationships/tags" Target="../tags/tag37.xml" /><Relationship Id="rId12" Type="http://schemas.openxmlformats.org/officeDocument/2006/relationships/image" Target="../media/image7.png" /><Relationship Id="rId13" Type="http://schemas.openxmlformats.org/officeDocument/2006/relationships/tags" Target="../tags/tag38.xml" /><Relationship Id="rId14" Type="http://schemas.openxmlformats.org/officeDocument/2006/relationships/image" Target="../media/image8.png" /><Relationship Id="rId15" Type="http://schemas.openxmlformats.org/officeDocument/2006/relationships/tags" Target="../tags/tag39.xml" /><Relationship Id="rId16" Type="http://schemas.openxmlformats.org/officeDocument/2006/relationships/image" Target="../media/image9.png" /><Relationship Id="rId17" Type="http://schemas.openxmlformats.org/officeDocument/2006/relationships/tags" Target="../tags/tag40.xml" /><Relationship Id="rId18" Type="http://schemas.openxmlformats.org/officeDocument/2006/relationships/image" Target="../media/image3.png" /><Relationship Id="rId19" Type="http://schemas.openxmlformats.org/officeDocument/2006/relationships/tags" Target="../tags/tag41.xml" /><Relationship Id="rId2" Type="http://schemas.openxmlformats.org/officeDocument/2006/relationships/image" Target="../media/image1.png" /><Relationship Id="rId20" Type="http://schemas.openxmlformats.org/officeDocument/2006/relationships/tags" Target="../tags/tag42.xml" /><Relationship Id="rId21" Type="http://schemas.openxmlformats.org/officeDocument/2006/relationships/tags" Target="../tags/tag43.xml" /><Relationship Id="rId22" Type="http://schemas.openxmlformats.org/officeDocument/2006/relationships/tags" Target="../tags/tag44.xml" /><Relationship Id="rId23" Type="http://schemas.openxmlformats.org/officeDocument/2006/relationships/slideMaster" Target="../slideMasters/slideMaster2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image" Target="../media/image2.png" /><Relationship Id="rId7" Type="http://schemas.openxmlformats.org/officeDocument/2006/relationships/tags" Target="../tags/tag35.xml" /><Relationship Id="rId8" Type="http://schemas.openxmlformats.org/officeDocument/2006/relationships/image" Target="../media/image5.png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10" Type="http://schemas.openxmlformats.org/officeDocument/2006/relationships/image" Target="../media/image3.png" /><Relationship Id="rId11" Type="http://schemas.openxmlformats.org/officeDocument/2006/relationships/tags" Target="../tags/tag82.xml" /><Relationship Id="rId12" Type="http://schemas.openxmlformats.org/officeDocument/2006/relationships/image" Target="../media/image10.png" /><Relationship Id="rId13" Type="http://schemas.openxmlformats.org/officeDocument/2006/relationships/tags" Target="../tags/tag83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image" Target="../media/image2.png" /><Relationship Id="rId7" Type="http://schemas.openxmlformats.org/officeDocument/2006/relationships/tags" Target="../tags/tag79.xml" /><Relationship Id="rId8" Type="http://schemas.openxmlformats.org/officeDocument/2006/relationships/tags" Target="../tags/tag80.xml" /><Relationship Id="rId9" Type="http://schemas.openxmlformats.org/officeDocument/2006/relationships/tags" Target="../tags/tag8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74616-9D92-4301-AC65-6CB39A1CE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F877F-D9ED-48A7-89CB-8D223D3D8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91B0E-11C7-42FF-9C1F-7E50C317F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008DA-5D13-4769-8D7B-F72A2420D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21F519-5FA0-410A-A3CD-A1E711905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8BE5D3-CCFB-419C-B862-E83550A91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FF3676-8CF4-4C1A-810F-C5BA1C097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02092-1B6E-4574-B9BA-95315BADA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21DFD-5427-4D94-9ABD-1286F8E01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E439F-B4F6-47A0-B926-B942BF7B2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1379B-FB5A-47D4-AD1F-6E0FEE2D7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4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668" y="14439"/>
            <a:ext cx="12193524" cy="6858000"/>
          </a:xfrm>
          <a:prstGeom prst="rect">
            <a:avLst/>
          </a:prstGeom>
        </p:spPr>
      </p:pic>
      <p:sp>
        <p:nvSpPr>
          <p:cNvPr id="1048666" name="@svg_GBtop"/>
          <p:cNvSpPr/>
          <p:nvPr>
            <p:custDataLst>
              <p:tags r:id="rId4"/>
            </p:custDataLst>
          </p:nvPr>
        </p:nvSpPr>
        <p:spPr>
          <a:xfrm>
            <a:off x="-12192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1" name="@svg_装饰点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830306" y="679450"/>
            <a:ext cx="534924" cy="77724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768484" y="1708531"/>
            <a:ext cx="5466962" cy="238633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6600" b="0"/>
            </a:lvl1pPr>
          </a:lstStyle>
          <a:p>
            <a:r>
              <a:rPr lang="zh-CN" altLang="en-US"/>
              <a:t>单击此处编辑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8"/>
            </p:custDataLst>
          </p:nvPr>
        </p:nvSpPr>
        <p:spPr>
          <a:xfrm>
            <a:off x="768484" y="4101846"/>
            <a:ext cx="5466962" cy="44577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768484" y="523906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768484" y="4767326"/>
            <a:ext cx="5466962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6" name="@svg_GBtop"/>
          <p:cNvSpPr/>
          <p:nvPr userDrawn="1">
            <p:custDataLst>
              <p:tags r:id="rId11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3" name="@svg_印章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0958322" y="6083300"/>
            <a:ext cx="278892" cy="278892"/>
          </a:xfrm>
          <a:prstGeom prst="rect">
            <a:avLst/>
          </a:prstGeom>
        </p:spPr>
      </p:pic>
      <p:sp>
        <p:nvSpPr>
          <p:cNvPr id="1048678" name="日期占位符 19"/>
          <p:cNvSpPr>
            <a:spLocks noGrp="1"/>
          </p:cNvSpPr>
          <p:nvPr>
            <p:ph type="dt" sz="half" idx="18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56"/>
          <p:cNvSpPr>
            <a:spLocks noGrp="1"/>
          </p:cNvSpPr>
          <p:nvPr>
            <p:ph type="ftr" sz="quarter" idx="19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9"/>
          <p:cNvSpPr>
            <a:spLocks noGrp="1"/>
          </p:cNvSpPr>
          <p:nvPr>
            <p:ph type="sldNum" sz="quarter" idx="20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图片 3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5842002" y="1798178"/>
            <a:ext cx="5803895" cy="3261643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5334" y="14439"/>
            <a:ext cx="12193524" cy="6858000"/>
          </a:xfrm>
          <a:prstGeom prst="rect">
            <a:avLst/>
          </a:prstGeom>
        </p:spPr>
      </p:pic>
      <p:sp>
        <p:nvSpPr>
          <p:cNvPr id="1048696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8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9" name="@png_01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983218" y="4453128"/>
            <a:ext cx="3204972" cy="2404872"/>
          </a:xfrm>
          <a:prstGeom prst="rect">
            <a:avLst/>
          </a:prstGeom>
        </p:spPr>
      </p:pic>
      <p:pic>
        <p:nvPicPr>
          <p:cNvPr id="2097181" name="@svg_云边框0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83" name="@svg_云填充0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85" name="@svg_云边框02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187" name="@svg_云填充02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189" name="@svg_装饰点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0829714" y="786715"/>
            <a:ext cx="534857" cy="77714"/>
          </a:xfrm>
          <a:prstGeom prst="rect">
            <a:avLst/>
          </a:prstGeom>
        </p:spPr>
      </p:pic>
      <p:sp>
        <p:nvSpPr>
          <p:cNvPr id="1048700" name="标题 1"/>
          <p:cNvSpPr>
            <a:spLocks noGrp="1"/>
          </p:cNvSpPr>
          <p:nvPr userDrawn="1">
            <p:ph type="title" hasCustomPrompt="1"/>
            <p:custDataLst>
              <p:tags r:id="rId18"/>
            </p:custDataLst>
          </p:nvPr>
        </p:nvSpPr>
        <p:spPr>
          <a:xfrm>
            <a:off x="928688" y="246171"/>
            <a:ext cx="4101180" cy="1081088"/>
          </a:xfrm>
        </p:spPr>
        <p:txBody>
          <a:bodyPr anchor="ctr">
            <a:normAutofit/>
          </a:bodyPr>
          <a:lstStyle>
            <a:lvl1pPr>
              <a:defRPr sz="4400" b="0">
                <a:solidFill>
                  <a:schemeClr val="accent6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91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5334" y="0"/>
            <a:ext cx="12193524" cy="6858000"/>
          </a:xfrm>
          <a:prstGeom prst="rect">
            <a:avLst/>
          </a:prstGeom>
        </p:spPr>
      </p:pic>
      <p:sp>
        <p:nvSpPr>
          <p:cNvPr id="1048704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93" name="@svg_装饰点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26770" y="786384"/>
            <a:ext cx="534924" cy="77724"/>
          </a:xfrm>
          <a:prstGeom prst="rect">
            <a:avLst/>
          </a:prstGeom>
        </p:spPr>
      </p:pic>
      <p:pic>
        <p:nvPicPr>
          <p:cNvPr id="2097195" name="@png_0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8983218" y="4453128"/>
            <a:ext cx="3204972" cy="2404872"/>
          </a:xfrm>
          <a:prstGeom prst="rect">
            <a:avLst/>
          </a:prstGeom>
        </p:spPr>
      </p:pic>
      <p:pic>
        <p:nvPicPr>
          <p:cNvPr id="2097197" name="@svg_云边框0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99" name="@svg_云填充01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201" name="@svg_云边框02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203" name="@svg_云填充02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205" name="@svg_印章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11085714" y="686143"/>
            <a:ext cx="278857" cy="278857"/>
          </a:xfrm>
          <a:prstGeom prst="rect">
            <a:avLst/>
          </a:prstGeom>
        </p:spPr>
      </p:pic>
      <p:sp>
        <p:nvSpPr>
          <p:cNvPr id="1048708" name="标题 1"/>
          <p:cNvSpPr>
            <a:spLocks noGrp="1"/>
          </p:cNvSpPr>
          <p:nvPr userDrawn="1">
            <p:ph type="title"/>
            <p:custDataLst>
              <p:tags r:id="rId20"/>
            </p:custDataLst>
          </p:nvPr>
        </p:nvSpPr>
        <p:spPr>
          <a:xfrm>
            <a:off x="1526400" y="2825364"/>
            <a:ext cx="9144000" cy="864888"/>
          </a:xfrm>
        </p:spPr>
        <p:txBody>
          <a:bodyPr anchor="t">
            <a:normAutofit/>
          </a:bodyPr>
          <a:lstStyle>
            <a:lvl1pPr algn="ctr">
              <a:defRPr sz="4400" b="0">
                <a:solidFill>
                  <a:schemeClr val="accent6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0" name="文本占位符 2"/>
          <p:cNvSpPr>
            <a:spLocks noGrp="1"/>
          </p:cNvSpPr>
          <p:nvPr userDrawn="1">
            <p:ph type="body" idx="1"/>
            <p:custDataLst>
              <p:tags r:id="rId21"/>
            </p:custDataLst>
          </p:nvPr>
        </p:nvSpPr>
        <p:spPr>
          <a:xfrm>
            <a:off x="1526400" y="3766051"/>
            <a:ext cx="9144000" cy="936000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节编号 3"/>
          <p:cNvSpPr>
            <a:spLocks noGrp="1"/>
          </p:cNvSpPr>
          <p:nvPr userDrawn="1">
            <p:ph type="body" sz="quarter" idx="13" hasCustomPrompt="1"/>
            <p:custDataLst>
              <p:tags r:id="rId22"/>
            </p:custDataLst>
          </p:nvPr>
        </p:nvSpPr>
        <p:spPr>
          <a:xfrm>
            <a:off x="1524000" y="1598220"/>
            <a:ext cx="9144000" cy="12240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517015"/>
            <a:ext cx="5181600" cy="38354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517015"/>
            <a:ext cx="5181600" cy="38354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277495"/>
            <a:ext cx="10517505" cy="864235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40105" y="2061210"/>
            <a:ext cx="5157470" cy="337566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10"/>
            <a:ext cx="5183505" cy="337566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 userDrawn="1">
            <p:ph idx="1"/>
            <p:custDataLst>
              <p:tags r:id="rId1"/>
            </p:custDataLst>
          </p:nvPr>
        </p:nvSpPr>
        <p:spPr>
          <a:xfrm>
            <a:off x="838200" y="918184"/>
            <a:ext cx="10515600" cy="497677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 userDrawn="1"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 userDrawn="1"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 userDrawn="1"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2838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473798"/>
            <a:ext cx="10514012" cy="576000"/>
          </a:xfrm>
        </p:spPr>
        <p:txBody>
          <a:bodyPr anchor="t"/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207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14439"/>
            <a:ext cx="12193524" cy="6858000"/>
          </a:xfrm>
          <a:prstGeom prst="rect">
            <a:avLst/>
          </a:prstGeom>
        </p:spPr>
      </p:pic>
      <p:sp>
        <p:nvSpPr>
          <p:cNvPr id="1048776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209" name="@svg_装饰点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26770" y="786384"/>
            <a:ext cx="534924" cy="77724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 userDrawn="1">
            <p:ph type="ctrTitle"/>
            <p:custDataLst>
              <p:tags r:id="rId8"/>
            </p:custDataLst>
          </p:nvPr>
        </p:nvSpPr>
        <p:spPr>
          <a:xfrm>
            <a:off x="838200" y="1768295"/>
            <a:ext cx="10515000" cy="1800000"/>
          </a:xfrm>
        </p:spPr>
        <p:txBody>
          <a:bodyPr anchor="b"/>
          <a:lstStyle>
            <a:lvl1pPr algn="ct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24100" y="3779368"/>
            <a:ext cx="2743200" cy="5040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211" name="@svg_印章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85714" y="686143"/>
            <a:ext cx="278857" cy="278857"/>
          </a:xfrm>
          <a:prstGeom prst="rect">
            <a:avLst/>
          </a:prstGeom>
        </p:spPr>
      </p:pic>
      <p:pic>
        <p:nvPicPr>
          <p:cNvPr id="2097213" name="图片 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979130" y="4441529"/>
            <a:ext cx="3212870" cy="2402032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4.xml" /><Relationship Id="rId13" Type="http://schemas.openxmlformats.org/officeDocument/2006/relationships/image" Target="../media/image11.png" /><Relationship Id="rId14" Type="http://schemas.openxmlformats.org/officeDocument/2006/relationships/tags" Target="../tags/tag85.xml" /><Relationship Id="rId15" Type="http://schemas.openxmlformats.org/officeDocument/2006/relationships/image" Target="../media/image12.png" /><Relationship Id="rId16" Type="http://schemas.openxmlformats.org/officeDocument/2006/relationships/tags" Target="../tags/tag86.xml" /><Relationship Id="rId17" Type="http://schemas.openxmlformats.org/officeDocument/2006/relationships/image" Target="../media/image13.png" /><Relationship Id="rId18" Type="http://schemas.openxmlformats.org/officeDocument/2006/relationships/tags" Target="../tags/tag87.xml" /><Relationship Id="rId19" Type="http://schemas.openxmlformats.org/officeDocument/2006/relationships/image" Target="../media/image14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8.xml" /><Relationship Id="rId21" Type="http://schemas.openxmlformats.org/officeDocument/2006/relationships/image" Target="../media/image15.png" /><Relationship Id="rId22" Type="http://schemas.openxmlformats.org/officeDocument/2006/relationships/tags" Target="../tags/tag89.xml" /><Relationship Id="rId23" Type="http://schemas.openxmlformats.org/officeDocument/2006/relationships/image" Target="../media/image16.png" /><Relationship Id="rId24" Type="http://schemas.openxmlformats.org/officeDocument/2006/relationships/tags" Target="../tags/tag90.xml" /><Relationship Id="rId25" Type="http://schemas.openxmlformats.org/officeDocument/2006/relationships/image" Target="../media/image17.png" /><Relationship Id="rId26" Type="http://schemas.openxmlformats.org/officeDocument/2006/relationships/tags" Target="../tags/tag91.xml" /><Relationship Id="rId27" Type="http://schemas.openxmlformats.org/officeDocument/2006/relationships/tags" Target="../tags/tag92.xml" /><Relationship Id="rId28" Type="http://schemas.openxmlformats.org/officeDocument/2006/relationships/tags" Target="../tags/tag93.xml" /><Relationship Id="rId29" Type="http://schemas.openxmlformats.org/officeDocument/2006/relationships/image" Target="../media/image18.png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94.xml" /><Relationship Id="rId31" Type="http://schemas.openxmlformats.org/officeDocument/2006/relationships/tags" Target="../tags/tag95.xml" /><Relationship Id="rId32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53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cloud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1524" y="-2552"/>
            <a:ext cx="12193524" cy="6865059"/>
          </a:xfrm>
          <a:prstGeom prst="rect">
            <a:avLst/>
          </a:prstGeom>
        </p:spPr>
      </p:pic>
      <p:pic>
        <p:nvPicPr>
          <p:cNvPr id="2097155" name="@svg_GBtop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-762" y="0"/>
            <a:ext cx="12193524" cy="864000"/>
          </a:xfrm>
          <a:prstGeom prst="rect">
            <a:avLst/>
          </a:prstGeom>
        </p:spPr>
      </p:pic>
      <p:pic>
        <p:nvPicPr>
          <p:cNvPr id="2097157" name="@svg_GBcentre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0" y="864000"/>
            <a:ext cx="12193524" cy="5243454"/>
          </a:xfrm>
          <a:prstGeom prst="rect">
            <a:avLst/>
          </a:prstGeom>
        </p:spPr>
      </p:pic>
      <p:pic>
        <p:nvPicPr>
          <p:cNvPr id="2097159" name="@svg_GBdown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-762" y="6114986"/>
            <a:ext cx="12193524" cy="743014"/>
          </a:xfrm>
          <a:prstGeom prst="rect">
            <a:avLst/>
          </a:prstGeom>
        </p:spPr>
      </p:pic>
      <p:pic>
        <p:nvPicPr>
          <p:cNvPr id="2097161" name="@png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9712568" y="30806"/>
            <a:ext cx="2175393" cy="840727"/>
          </a:xfrm>
          <a:prstGeom prst="rect">
            <a:avLst/>
          </a:prstGeom>
        </p:spPr>
      </p:pic>
      <p:pic>
        <p:nvPicPr>
          <p:cNvPr id="2097163" name="@svg_云边框01"/>
          <p:cNvPicPr>
            <a:picLocks noChangeAspect="1"/>
          </p:cNvPicPr>
          <p:nvPr userDrawn="1"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10563028" y="437714"/>
            <a:ext cx="826585" cy="311273"/>
          </a:xfrm>
          <a:prstGeom prst="rect">
            <a:avLst/>
          </a:prstGeom>
        </p:spPr>
      </p:pic>
      <p:pic>
        <p:nvPicPr>
          <p:cNvPr id="2097165" name="@svg_云填充01"/>
          <p:cNvPicPr>
            <a:picLocks noChangeAspect="1"/>
          </p:cNvPicPr>
          <p:nvPr userDrawn="1">
            <p:custDataLst>
              <p:tags r:id="rId26"/>
            </p:custDataLst>
          </p:nvPr>
        </p:nvPicPr>
        <p:blipFill>
          <a:blip r:embed="rId25"/>
          <a:stretch>
            <a:fillRect/>
          </a:stretch>
        </p:blipFill>
        <p:spPr>
          <a:xfrm>
            <a:off x="10563028" y="437714"/>
            <a:ext cx="826585" cy="311273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 userDrawn="1">
            <p:ph type="title"/>
            <p:custDataLst>
              <p:tags r:id="rId27"/>
            </p:custDataLst>
          </p:nvPr>
        </p:nvSpPr>
        <p:spPr>
          <a:xfrm>
            <a:off x="838200" y="283800"/>
            <a:ext cx="8340969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 userDrawn="1">
            <p:ph type="body" idx="1"/>
            <p:custDataLst>
              <p:tags r:id="rId28"/>
            </p:custDataLst>
          </p:nvPr>
        </p:nvSpPr>
        <p:spPr>
          <a:xfrm>
            <a:off x="838200" y="1478870"/>
            <a:ext cx="10515600" cy="3815739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pic>
        <p:nvPicPr>
          <p:cNvPr id="2097167" name="图片 3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9815674" y="5599101"/>
            <a:ext cx="1969179" cy="969348"/>
          </a:xfrm>
          <a:prstGeom prst="rect">
            <a:avLst/>
          </a:prstGeom>
        </p:spPr>
      </p:pic>
      <p:sp>
        <p:nvSpPr>
          <p:cNvPr id="1048662" name="KSO_TEMPLATE" hidden="1"/>
          <p:cNvSpPr/>
          <p:nvPr userDrawn="1">
            <p:custDataLst>
              <p:tags r:id="rId3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20561" r:id="rId2"/>
    <p:sldLayoutId id="2147520562" r:id="rId3"/>
    <p:sldLayoutId id="2147520563" r:id="rId4"/>
    <p:sldLayoutId id="2147520564" r:id="rId5"/>
    <p:sldLayoutId id="2147520565" r:id="rId6"/>
    <p:sldLayoutId id="2147520566" r:id="rId7"/>
    <p:sldLayoutId id="2147520567" r:id="rId8"/>
    <p:sldLayoutId id="2147520568" r:id="rId9"/>
    <p:sldLayoutId id="2147520569" r:id="rId10"/>
    <p:sldLayoutId id="214752057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0" kern="1200">
          <a:solidFill>
            <a:schemeClr val="accent6"/>
          </a:solidFill>
          <a:latin typeface="+mj-ea"/>
          <a:ea typeface="+mj-ea"/>
          <a:cs typeface="汉仪楷体简" panose="02010600000101010101" charset="-128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1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3" Type="http://schemas.openxmlformats.org/officeDocument/2006/relationships/image" Target="../media/image19.png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02200031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春节与家庭团聚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223" name="@svg_title1" descr="preencoded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1445895"/>
            <a:ext cx="4932045" cy="558800"/>
          </a:xfrm>
          <a:prstGeom prst="rect">
            <a:avLst/>
          </a:prstGeom>
        </p:spPr>
      </p:pic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3821430" y="15011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01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4876165" y="150114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单击添加目录项标题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0" name="@path_Line 5"/>
          <p:cNvSpPr/>
          <p:nvPr>
            <p:custDataLst>
              <p:tags r:id="rId7"/>
            </p:custDataLst>
          </p:nvPr>
        </p:nvSpPr>
        <p:spPr>
          <a:xfrm flipV="1">
            <a:off x="4652010" y="163258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5" name="@svg_title1" descr="preencoded.png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2132965"/>
            <a:ext cx="4932045" cy="558800"/>
          </a:xfrm>
          <a:prstGeom prst="rect">
            <a:avLst/>
          </a:prstGeom>
        </p:spPr>
      </p:pic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3821430" y="218821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02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0"/>
            </p:custDataLst>
          </p:nvPr>
        </p:nvSpPr>
        <p:spPr>
          <a:xfrm>
            <a:off x="4876165" y="218821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春节的意义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6" name="@path_Line 5"/>
          <p:cNvSpPr/>
          <p:nvPr>
            <p:custDataLst>
              <p:tags r:id="rId11"/>
            </p:custDataLst>
          </p:nvPr>
        </p:nvSpPr>
        <p:spPr>
          <a:xfrm flipV="1">
            <a:off x="4652010" y="231965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7" name="@svg_title1" descr="preencoded.png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2820035"/>
            <a:ext cx="4932045" cy="558800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3"/>
            </p:custDataLst>
          </p:nvPr>
        </p:nvSpPr>
        <p:spPr>
          <a:xfrm>
            <a:off x="3821430" y="287528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03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4"/>
            </p:custDataLst>
          </p:nvPr>
        </p:nvSpPr>
        <p:spPr>
          <a:xfrm>
            <a:off x="4876165" y="287528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家庭团聚的重要性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2" name="@path_Line 5"/>
          <p:cNvSpPr/>
          <p:nvPr>
            <p:custDataLst>
              <p:tags r:id="rId15"/>
            </p:custDataLst>
          </p:nvPr>
        </p:nvSpPr>
        <p:spPr>
          <a:xfrm flipV="1">
            <a:off x="4652010" y="300672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9" name="@svg_title1" descr="preencoded.png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3507105"/>
            <a:ext cx="4932045" cy="558800"/>
          </a:xfrm>
          <a:prstGeom prst="rect">
            <a:avLst/>
          </a:prstGeom>
        </p:spPr>
      </p:pic>
      <p:sp>
        <p:nvSpPr>
          <p:cNvPr id="1048824" name="序号"/>
          <p:cNvSpPr txBox="1"/>
          <p:nvPr>
            <p:custDataLst>
              <p:tags r:id="rId17"/>
            </p:custDataLst>
          </p:nvPr>
        </p:nvSpPr>
        <p:spPr>
          <a:xfrm>
            <a:off x="3821430" y="356235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04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8"/>
            </p:custDataLst>
          </p:nvPr>
        </p:nvSpPr>
        <p:spPr>
          <a:xfrm>
            <a:off x="4876165" y="356235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如何营造家庭和谐氛围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8" name="@path_Line 5"/>
          <p:cNvSpPr/>
          <p:nvPr>
            <p:custDataLst>
              <p:tags r:id="rId19"/>
            </p:custDataLst>
          </p:nvPr>
        </p:nvSpPr>
        <p:spPr>
          <a:xfrm flipV="1">
            <a:off x="4652010" y="369379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31" name="@svg_title1" descr="preencoded.png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4194175"/>
            <a:ext cx="4932045" cy="558800"/>
          </a:xfrm>
          <a:prstGeom prst="rect">
            <a:avLst/>
          </a:prstGeom>
        </p:spPr>
      </p:pic>
      <p:sp>
        <p:nvSpPr>
          <p:cNvPr id="1048830" name="序号"/>
          <p:cNvSpPr txBox="1"/>
          <p:nvPr>
            <p:custDataLst>
              <p:tags r:id="rId21"/>
            </p:custDataLst>
          </p:nvPr>
        </p:nvSpPr>
        <p:spPr>
          <a:xfrm>
            <a:off x="3821430" y="424942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05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22"/>
            </p:custDataLst>
          </p:nvPr>
        </p:nvSpPr>
        <p:spPr>
          <a:xfrm>
            <a:off x="4876165" y="424942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春节期间的文化活动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34" name="@path_Line 5"/>
          <p:cNvSpPr/>
          <p:nvPr>
            <p:custDataLst>
              <p:tags r:id="rId23"/>
            </p:custDataLst>
          </p:nvPr>
        </p:nvSpPr>
        <p:spPr>
          <a:xfrm flipV="1">
            <a:off x="4652010" y="438086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33" name="@svg_title1" descr="preencoded.png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4881245"/>
            <a:ext cx="4932045" cy="558800"/>
          </a:xfrm>
          <a:prstGeom prst="rect">
            <a:avLst/>
          </a:prstGeom>
        </p:spPr>
      </p:pic>
      <p:sp>
        <p:nvSpPr>
          <p:cNvPr id="1048836" name="序号"/>
          <p:cNvSpPr txBox="1"/>
          <p:nvPr>
            <p:custDataLst>
              <p:tags r:id="rId25"/>
            </p:custDataLst>
          </p:nvPr>
        </p:nvSpPr>
        <p:spPr>
          <a:xfrm>
            <a:off x="3821430" y="493649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06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26"/>
            </p:custDataLst>
          </p:nvPr>
        </p:nvSpPr>
        <p:spPr>
          <a:xfrm>
            <a:off x="4876165" y="493649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如何传承和弘扬春节文化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40" name="@path_Line 5"/>
          <p:cNvSpPr/>
          <p:nvPr>
            <p:custDataLst>
              <p:tags r:id="rId27"/>
            </p:custDataLst>
          </p:nvPr>
        </p:nvSpPr>
        <p:spPr>
          <a:xfrm flipV="1">
            <a:off x="4652010" y="506793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春节的意义</a:t>
            </a:r>
            <a:endParaRPr lang="zh-CN" altLang="en-US"/>
          </a:p>
        </p:txBody>
      </p:sp>
      <p:sp>
        <p:nvSpPr>
          <p:cNvPr id="10489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0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春节是中国最重要的传统节日</a:t>
            </a:r>
            <a:endParaRPr lang="zh-CN" altLang="en-US"/>
          </a:p>
        </p:txBody>
      </p:sp>
      <p:sp>
        <p:nvSpPr>
          <p:cNvPr id="1048968" name="矩形 15"/>
          <p:cNvSpPr/>
          <p:nvPr>
            <p:custDataLst>
              <p:tags r:id="rId2"/>
            </p:custDataLst>
          </p:nvPr>
        </p:nvSpPr>
        <p:spPr>
          <a:xfrm>
            <a:off x="3153869" y="1543654"/>
            <a:ext cx="5886879" cy="51762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历史悠久：春节已有数千年的历史，是中国传统文化的重要组成部分。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任意多边形 17"/>
          <p:cNvSpPr/>
          <p:nvPr>
            <p:custDataLst>
              <p:tags r:id="rId3"/>
            </p:custDataLst>
          </p:nvPr>
        </p:nvSpPr>
        <p:spPr>
          <a:xfrm flipV="1">
            <a:off x="3091048" y="1478870"/>
            <a:ext cx="1052911" cy="19828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任意多边形 18"/>
          <p:cNvSpPr/>
          <p:nvPr>
            <p:custDataLst>
              <p:tags r:id="rId4"/>
            </p:custDataLst>
          </p:nvPr>
        </p:nvSpPr>
        <p:spPr>
          <a:xfrm flipH="1">
            <a:off x="8048695" y="1928435"/>
            <a:ext cx="1052911" cy="19828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27"/>
          <p:cNvSpPr/>
          <p:nvPr>
            <p:custDataLst>
              <p:tags r:id="rId5"/>
            </p:custDataLst>
          </p:nvPr>
        </p:nvSpPr>
        <p:spPr>
          <a:xfrm>
            <a:off x="3153869" y="2599837"/>
            <a:ext cx="5886879" cy="51762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家庭团聚：春节期间，家人团聚，共度佳节，是中华民族的传统美德。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任意多边形 29"/>
          <p:cNvSpPr/>
          <p:nvPr>
            <p:custDataLst>
              <p:tags r:id="rId6"/>
            </p:custDataLst>
          </p:nvPr>
        </p:nvSpPr>
        <p:spPr>
          <a:xfrm flipV="1">
            <a:off x="3091048" y="2535053"/>
            <a:ext cx="1052911" cy="19828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任意多边形 30"/>
          <p:cNvSpPr/>
          <p:nvPr>
            <p:custDataLst>
              <p:tags r:id="rId7"/>
            </p:custDataLst>
          </p:nvPr>
        </p:nvSpPr>
        <p:spPr>
          <a:xfrm flipH="1">
            <a:off x="8048695" y="2984618"/>
            <a:ext cx="1052911" cy="19828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5"/>
          <p:cNvSpPr/>
          <p:nvPr>
            <p:custDataLst>
              <p:tags r:id="rId8"/>
            </p:custDataLst>
          </p:nvPr>
        </p:nvSpPr>
        <p:spPr>
          <a:xfrm>
            <a:off x="3153869" y="3656020"/>
            <a:ext cx="5886879" cy="51762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文化传承：春节承载着丰富的文化内涵，是中华文明传承的重要载体。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任意多边形 7"/>
          <p:cNvSpPr/>
          <p:nvPr>
            <p:custDataLst>
              <p:tags r:id="rId9"/>
            </p:custDataLst>
          </p:nvPr>
        </p:nvSpPr>
        <p:spPr>
          <a:xfrm flipV="1">
            <a:off x="3091048" y="3591236"/>
            <a:ext cx="1052911" cy="19828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任意多边形 8"/>
          <p:cNvSpPr/>
          <p:nvPr>
            <p:custDataLst>
              <p:tags r:id="rId10"/>
            </p:custDataLst>
          </p:nvPr>
        </p:nvSpPr>
        <p:spPr>
          <a:xfrm flipH="1">
            <a:off x="8048695" y="4040801"/>
            <a:ext cx="1052911" cy="19828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10"/>
          <p:cNvSpPr/>
          <p:nvPr>
            <p:custDataLst>
              <p:tags r:id="rId11"/>
            </p:custDataLst>
          </p:nvPr>
        </p:nvSpPr>
        <p:spPr>
          <a:xfrm>
            <a:off x="3153869" y="4712203"/>
            <a:ext cx="5886879" cy="51762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经济拉动：春节期间，消费市场繁荣，对经济发展具有重要推动作用。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任意多边形 12"/>
          <p:cNvSpPr/>
          <p:nvPr>
            <p:custDataLst>
              <p:tags r:id="rId12"/>
            </p:custDataLst>
          </p:nvPr>
        </p:nvSpPr>
        <p:spPr>
          <a:xfrm flipV="1">
            <a:off x="3091048" y="4647419"/>
            <a:ext cx="1052911" cy="19828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任意多边形 13"/>
          <p:cNvSpPr/>
          <p:nvPr>
            <p:custDataLst>
              <p:tags r:id="rId13"/>
            </p:custDataLst>
          </p:nvPr>
        </p:nvSpPr>
        <p:spPr>
          <a:xfrm flipH="1">
            <a:off x="8048695" y="5096984"/>
            <a:ext cx="1052911" cy="19828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春节象征着团圆和家庭和谐</a:t>
            </a:r>
            <a:endParaRPr lang="zh-CN" altLang="en-US"/>
          </a:p>
        </p:txBody>
      </p:sp>
      <p:sp>
        <p:nvSpPr>
          <p:cNvPr id="1049022" name="矩形 5"/>
          <p:cNvSpPr/>
          <p:nvPr>
            <p:custDataLst>
              <p:tags r:id="rId2"/>
            </p:custDataLst>
          </p:nvPr>
        </p:nvSpPr>
        <p:spPr>
          <a:xfrm>
            <a:off x="838200" y="2134882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矩形 10"/>
          <p:cNvSpPr/>
          <p:nvPr>
            <p:custDataLst>
              <p:tags r:id="rId3"/>
            </p:custDataLst>
          </p:nvPr>
        </p:nvSpPr>
        <p:spPr>
          <a:xfrm>
            <a:off x="1178143" y="212938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TextBox 2"/>
          <p:cNvSpPr txBox="1"/>
          <p:nvPr>
            <p:custDataLst>
              <p:tags r:id="rId4"/>
            </p:custDataLst>
          </p:nvPr>
        </p:nvSpPr>
        <p:spPr>
          <a:xfrm>
            <a:off x="986772" y="268453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春节是中国最重要的传统节日之一，象征着团圆和家庭和谐。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8" name="矩形 6"/>
          <p:cNvSpPr/>
          <p:nvPr>
            <p:custDataLst>
              <p:tags r:id="rId5"/>
            </p:custDataLst>
          </p:nvPr>
        </p:nvSpPr>
        <p:spPr>
          <a:xfrm>
            <a:off x="3521057" y="2134882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矩形 11"/>
          <p:cNvSpPr/>
          <p:nvPr>
            <p:custDataLst>
              <p:tags r:id="rId6"/>
            </p:custDataLst>
          </p:nvPr>
        </p:nvSpPr>
        <p:spPr>
          <a:xfrm>
            <a:off x="3879342" y="212938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TextBox 2"/>
          <p:cNvSpPr txBox="1"/>
          <p:nvPr>
            <p:custDataLst>
              <p:tags r:id="rId7"/>
            </p:custDataLst>
          </p:nvPr>
        </p:nvSpPr>
        <p:spPr>
          <a:xfrm>
            <a:off x="3669017" y="268453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在春节期间，家人团聚在一起，共度佳节，传递着亲情和温暖。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4" name="矩形 33"/>
          <p:cNvSpPr/>
          <p:nvPr>
            <p:custDataLst>
              <p:tags r:id="rId8"/>
            </p:custDataLst>
          </p:nvPr>
        </p:nvSpPr>
        <p:spPr>
          <a:xfrm>
            <a:off x="6199634" y="2134882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矩形 37"/>
          <p:cNvSpPr/>
          <p:nvPr>
            <p:custDataLst>
              <p:tags r:id="rId9"/>
            </p:custDataLst>
          </p:nvPr>
        </p:nvSpPr>
        <p:spPr>
          <a:xfrm>
            <a:off x="6539576" y="212938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TextBox 2"/>
          <p:cNvSpPr txBox="1"/>
          <p:nvPr>
            <p:custDataLst>
              <p:tags r:id="rId10"/>
            </p:custDataLst>
          </p:nvPr>
        </p:nvSpPr>
        <p:spPr>
          <a:xfrm>
            <a:off x="6348206" y="268453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春节的意义在于强调家庭价值观，弘扬传统文化，增强民族认同感。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0" name="矩形 34"/>
          <p:cNvSpPr/>
          <p:nvPr>
            <p:custDataLst>
              <p:tags r:id="rId11"/>
            </p:custDataLst>
          </p:nvPr>
        </p:nvSpPr>
        <p:spPr>
          <a:xfrm>
            <a:off x="8872708" y="2134882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矩形 38"/>
          <p:cNvSpPr/>
          <p:nvPr>
            <p:custDataLst>
              <p:tags r:id="rId12"/>
            </p:custDataLst>
          </p:nvPr>
        </p:nvSpPr>
        <p:spPr>
          <a:xfrm>
            <a:off x="9230993" y="212938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TextBox 2"/>
          <p:cNvSpPr txBox="1"/>
          <p:nvPr>
            <p:custDataLst>
              <p:tags r:id="rId13"/>
            </p:custDataLst>
          </p:nvPr>
        </p:nvSpPr>
        <p:spPr>
          <a:xfrm>
            <a:off x="9021280" y="268453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春节的庆祝活动丰富多彩，包括贴春联、放鞭炮、拜年等，寓意着吉祥如意、幸福安康。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春节期间的传统习俗和文化活动</a:t>
            </a:r>
            <a:endParaRPr lang="zh-CN" altLang="en-US"/>
          </a:p>
        </p:txBody>
      </p:sp>
      <p:sp>
        <p:nvSpPr>
          <p:cNvPr id="1049076" name="正文"/>
          <p:cNvSpPr txBox="1"/>
          <p:nvPr>
            <p:custDataLst>
              <p:tags r:id="rId2"/>
            </p:custDataLst>
          </p:nvPr>
        </p:nvSpPr>
        <p:spPr>
          <a:xfrm>
            <a:off x="3152601" y="1478870"/>
            <a:ext cx="5886797" cy="7782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贴春联：春联是春节期间的传统习俗，寓意着祝福和吉祥，寄托着人们对美好生活的向往和追求。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正文"/>
          <p:cNvSpPr txBox="1"/>
          <p:nvPr>
            <p:custDataLst>
              <p:tags r:id="rId3"/>
            </p:custDataLst>
          </p:nvPr>
        </p:nvSpPr>
        <p:spPr>
          <a:xfrm>
            <a:off x="3152601" y="2491372"/>
            <a:ext cx="5886797" cy="7782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包饺子：饺子是北方地区春节期间必吃的传统食品，寓意着团圆和吉祥，也有招财进宝的寓意。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正文"/>
          <p:cNvSpPr txBox="1"/>
          <p:nvPr>
            <p:custDataLst>
              <p:tags r:id="rId4"/>
            </p:custDataLst>
          </p:nvPr>
        </p:nvSpPr>
        <p:spPr>
          <a:xfrm>
            <a:off x="3152601" y="3503875"/>
            <a:ext cx="5886797" cy="7782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拜年：拜年是春节期间的重要习俗之一，人们会互相拜年祝福，表达新年的祝福和问候。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正文"/>
          <p:cNvSpPr txBox="1"/>
          <p:nvPr>
            <p:custDataLst>
              <p:tags r:id="rId5"/>
            </p:custDataLst>
          </p:nvPr>
        </p:nvSpPr>
        <p:spPr>
          <a:xfrm>
            <a:off x="3152601" y="4516377"/>
            <a:ext cx="5886797" cy="7782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放鞭炮：放鞭炮是春节期间的传统习俗之一，寓意着驱邪避祟，迎接新年的到来。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家庭团聚的重要性</a:t>
            </a:r>
            <a:endParaRPr lang="zh-CN" altLang="en-US"/>
          </a:p>
        </p:txBody>
      </p:sp>
      <p:sp>
        <p:nvSpPr>
          <p:cNvPr id="104911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家庭团聚是春节的核心意义</a:t>
            </a:r>
            <a:endParaRPr lang="zh-CN" altLang="en-US"/>
          </a:p>
        </p:txBody>
      </p:sp>
      <p:sp>
        <p:nvSpPr>
          <p:cNvPr id="1049176" name="圆角矩形 26"/>
          <p:cNvSpPr/>
          <p:nvPr>
            <p:custDataLst>
              <p:tags r:id="rId2"/>
            </p:custDataLst>
          </p:nvPr>
        </p:nvSpPr>
        <p:spPr>
          <a:xfrm>
            <a:off x="866015" y="1478870"/>
            <a:ext cx="2472378" cy="381561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8" name="圆角矩形 28"/>
          <p:cNvSpPr/>
          <p:nvPr>
            <p:custDataLst>
              <p:tags r:id="rId3"/>
            </p:custDataLst>
          </p:nvPr>
        </p:nvSpPr>
        <p:spPr>
          <a:xfrm>
            <a:off x="868437" y="1478870"/>
            <a:ext cx="2467709" cy="20275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80" name="文本框 31"/>
          <p:cNvSpPr txBox="1"/>
          <p:nvPr>
            <p:custDataLst>
              <p:tags r:id="rId4"/>
            </p:custDataLst>
          </p:nvPr>
        </p:nvSpPr>
        <p:spPr>
          <a:xfrm>
            <a:off x="1013799" y="1880431"/>
            <a:ext cx="2176920" cy="3247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春节是中国最重要的传统节日，家庭团聚是春节的核心意义之一。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29"/>
          <p:cNvSpPr/>
          <p:nvPr>
            <p:custDataLst>
              <p:tags r:id="rId5"/>
            </p:custDataLst>
          </p:nvPr>
        </p:nvSpPr>
        <p:spPr>
          <a:xfrm>
            <a:off x="3528553" y="1478870"/>
            <a:ext cx="2472378" cy="381561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4" name="圆角矩形 32"/>
          <p:cNvSpPr/>
          <p:nvPr>
            <p:custDataLst>
              <p:tags r:id="rId6"/>
            </p:custDataLst>
          </p:nvPr>
        </p:nvSpPr>
        <p:spPr>
          <a:xfrm>
            <a:off x="3530975" y="1478870"/>
            <a:ext cx="2467709" cy="20275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6" name="文本框 34"/>
          <p:cNvSpPr txBox="1"/>
          <p:nvPr>
            <p:custDataLst>
              <p:tags r:id="rId7"/>
            </p:custDataLst>
          </p:nvPr>
        </p:nvSpPr>
        <p:spPr>
          <a:xfrm>
            <a:off x="3678760" y="1880431"/>
            <a:ext cx="2174252" cy="32483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春节期间，无论人们身在何处，都会尽可能回家与家人团聚，共度佳节。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3"/>
          <p:cNvSpPr/>
          <p:nvPr>
            <p:custDataLst>
              <p:tags r:id="rId8"/>
            </p:custDataLst>
          </p:nvPr>
        </p:nvSpPr>
        <p:spPr>
          <a:xfrm>
            <a:off x="6191091" y="1478870"/>
            <a:ext cx="2472378" cy="381561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0" name="圆角矩形 4"/>
          <p:cNvSpPr/>
          <p:nvPr>
            <p:custDataLst>
              <p:tags r:id="rId9"/>
            </p:custDataLst>
          </p:nvPr>
        </p:nvSpPr>
        <p:spPr>
          <a:xfrm>
            <a:off x="6193513" y="1478870"/>
            <a:ext cx="2467709" cy="20275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2" name="文本框 5"/>
          <p:cNvSpPr txBox="1"/>
          <p:nvPr>
            <p:custDataLst>
              <p:tags r:id="rId10"/>
            </p:custDataLst>
          </p:nvPr>
        </p:nvSpPr>
        <p:spPr>
          <a:xfrm>
            <a:off x="6340692" y="1880431"/>
            <a:ext cx="2174252" cy="32483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家庭团聚不仅是一种传统习俗，更是一种情感纽带，维系着家庭成员之间的感情。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8"/>
          <p:cNvSpPr/>
          <p:nvPr>
            <p:custDataLst>
              <p:tags r:id="rId11"/>
            </p:custDataLst>
          </p:nvPr>
        </p:nvSpPr>
        <p:spPr>
          <a:xfrm>
            <a:off x="8853629" y="1478870"/>
            <a:ext cx="2472378" cy="381561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6" name="圆角矩形 9"/>
          <p:cNvSpPr/>
          <p:nvPr>
            <p:custDataLst>
              <p:tags r:id="rId12"/>
            </p:custDataLst>
          </p:nvPr>
        </p:nvSpPr>
        <p:spPr>
          <a:xfrm>
            <a:off x="8856051" y="1478870"/>
            <a:ext cx="2467709" cy="20275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8" name="文本框 10"/>
          <p:cNvSpPr txBox="1"/>
          <p:nvPr>
            <p:custDataLst>
              <p:tags r:id="rId13"/>
            </p:custDataLst>
          </p:nvPr>
        </p:nvSpPr>
        <p:spPr>
          <a:xfrm>
            <a:off x="9003230" y="1880431"/>
            <a:ext cx="2174252" cy="32483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在春节期间，家庭成员们会共同准备年夜饭、观看春晚、拜年等，共同度过一个温馨、快乐的时光。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家庭团聚对亲情关系的影响</a:t>
            </a:r>
            <a:endParaRPr lang="zh-CN" altLang="en-US"/>
          </a:p>
        </p:txBody>
      </p:sp>
      <p:sp>
        <p:nvSpPr>
          <p:cNvPr id="1049230" name="五边形 30"/>
          <p:cNvSpPr/>
          <p:nvPr>
            <p:custDataLst>
              <p:tags r:id="rId2"/>
            </p:custDataLst>
          </p:nvPr>
        </p:nvSpPr>
        <p:spPr>
          <a:xfrm>
            <a:off x="1403794" y="2893280"/>
            <a:ext cx="2487280" cy="101104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2" name="燕尾形 36"/>
          <p:cNvSpPr/>
          <p:nvPr>
            <p:custDataLst>
              <p:tags r:id="rId3"/>
            </p:custDataLst>
          </p:nvPr>
        </p:nvSpPr>
        <p:spPr>
          <a:xfrm>
            <a:off x="3638501" y="2893280"/>
            <a:ext cx="2487280" cy="101104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4" name="燕尾形 37"/>
          <p:cNvSpPr/>
          <p:nvPr>
            <p:custDataLst>
              <p:tags r:id="rId4"/>
            </p:custDataLst>
          </p:nvPr>
        </p:nvSpPr>
        <p:spPr>
          <a:xfrm>
            <a:off x="8107915" y="2893280"/>
            <a:ext cx="2487280" cy="101104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6" name="燕尾形 38"/>
          <p:cNvSpPr/>
          <p:nvPr>
            <p:custDataLst>
              <p:tags r:id="rId5"/>
            </p:custDataLst>
          </p:nvPr>
        </p:nvSpPr>
        <p:spPr>
          <a:xfrm>
            <a:off x="5873208" y="2893280"/>
            <a:ext cx="2487280" cy="101104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8" name="文本框 3"/>
          <p:cNvSpPr txBox="1"/>
          <p:nvPr>
            <p:custDataLst>
              <p:tags r:id="rId6"/>
            </p:custDataLst>
          </p:nvPr>
        </p:nvSpPr>
        <p:spPr>
          <a:xfrm>
            <a:off x="3586479" y="4119956"/>
            <a:ext cx="2682553" cy="117540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传承家族文化和价值观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0" name="文本框 6"/>
          <p:cNvSpPr txBox="1"/>
          <p:nvPr>
            <p:custDataLst>
              <p:tags r:id="rId7"/>
            </p:custDataLst>
          </p:nvPr>
        </p:nvSpPr>
        <p:spPr>
          <a:xfrm>
            <a:off x="1403794" y="1478870"/>
            <a:ext cx="2682553" cy="1210089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增强家庭成员之间的情感纽带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2" name="文本框 7"/>
          <p:cNvSpPr txBox="1"/>
          <p:nvPr>
            <p:custDataLst>
              <p:tags r:id="rId8"/>
            </p:custDataLst>
          </p:nvPr>
        </p:nvSpPr>
        <p:spPr>
          <a:xfrm>
            <a:off x="5871700" y="1478870"/>
            <a:ext cx="2682553" cy="1210089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缓解压力和焦虑，提高心理健康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4" name="文本框 8"/>
          <p:cNvSpPr txBox="1"/>
          <p:nvPr>
            <p:custDataLst>
              <p:tags r:id="rId9"/>
            </p:custDataLst>
          </p:nvPr>
        </p:nvSpPr>
        <p:spPr>
          <a:xfrm>
            <a:off x="8105653" y="4119956"/>
            <a:ext cx="2682553" cy="117540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促进家庭成员之间的互动和沟通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家庭团聚对心理健康的影响</a:t>
            </a:r>
            <a:endParaRPr lang="zh-CN" altLang="en-US"/>
          </a:p>
        </p:txBody>
      </p:sp>
      <p:sp>
        <p:nvSpPr>
          <p:cNvPr id="1049276" name="矩形 3"/>
          <p:cNvSpPr/>
          <p:nvPr>
            <p:custDataLst>
              <p:tags r:id="rId2"/>
            </p:custDataLst>
          </p:nvPr>
        </p:nvSpPr>
        <p:spPr>
          <a:xfrm>
            <a:off x="2503219" y="1478870"/>
            <a:ext cx="7609129" cy="83660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13"/>
          <p:cNvSpPr/>
          <p:nvPr>
            <p:custDataLst>
              <p:tags r:id="rId3"/>
            </p:custDataLst>
          </p:nvPr>
        </p:nvSpPr>
        <p:spPr>
          <a:xfrm>
            <a:off x="2079700" y="1478870"/>
            <a:ext cx="206357" cy="83660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4"/>
          <p:cNvSpPr txBox="1"/>
          <p:nvPr>
            <p:custDataLst>
              <p:tags r:id="rId4"/>
            </p:custDataLst>
          </p:nvPr>
        </p:nvSpPr>
        <p:spPr>
          <a:xfrm>
            <a:off x="2721087" y="1551153"/>
            <a:ext cx="7280597" cy="6920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家庭团聚能够促进心理健康，减少焦虑和抑郁情绪。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39"/>
          <p:cNvSpPr/>
          <p:nvPr>
            <p:custDataLst>
              <p:tags r:id="rId5"/>
            </p:custDataLst>
          </p:nvPr>
        </p:nvSpPr>
        <p:spPr>
          <a:xfrm>
            <a:off x="2503219" y="2472001"/>
            <a:ext cx="7609129" cy="83660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5"/>
          <p:cNvSpPr/>
          <p:nvPr>
            <p:custDataLst>
              <p:tags r:id="rId6"/>
            </p:custDataLst>
          </p:nvPr>
        </p:nvSpPr>
        <p:spPr>
          <a:xfrm>
            <a:off x="2079700" y="2472001"/>
            <a:ext cx="206357" cy="83660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41"/>
          <p:cNvSpPr txBox="1"/>
          <p:nvPr>
            <p:custDataLst>
              <p:tags r:id="rId7"/>
            </p:custDataLst>
          </p:nvPr>
        </p:nvSpPr>
        <p:spPr>
          <a:xfrm>
            <a:off x="2721087" y="2544284"/>
            <a:ext cx="7280597" cy="6920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家庭团聚能够增强家庭成员之间的情感联系，提高家庭凝聚力。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12"/>
          <p:cNvSpPr/>
          <p:nvPr>
            <p:custDataLst>
              <p:tags r:id="rId8"/>
            </p:custDataLst>
          </p:nvPr>
        </p:nvSpPr>
        <p:spPr>
          <a:xfrm>
            <a:off x="2503219" y="3465131"/>
            <a:ext cx="7609129" cy="83660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17"/>
          <p:cNvSpPr/>
          <p:nvPr>
            <p:custDataLst>
              <p:tags r:id="rId9"/>
            </p:custDataLst>
          </p:nvPr>
        </p:nvSpPr>
        <p:spPr>
          <a:xfrm>
            <a:off x="2079700" y="3465131"/>
            <a:ext cx="206357" cy="83660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19"/>
          <p:cNvSpPr txBox="1"/>
          <p:nvPr>
            <p:custDataLst>
              <p:tags r:id="rId10"/>
            </p:custDataLst>
          </p:nvPr>
        </p:nvSpPr>
        <p:spPr>
          <a:xfrm>
            <a:off x="2721087" y="3537414"/>
            <a:ext cx="7280597" cy="6920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家庭团聚能够提供支持和安慰，帮助家庭成员度过困难时期。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49"/>
          <p:cNvSpPr/>
          <p:nvPr>
            <p:custDataLst>
              <p:tags r:id="rId11"/>
            </p:custDataLst>
          </p:nvPr>
        </p:nvSpPr>
        <p:spPr>
          <a:xfrm>
            <a:off x="2503219" y="4457753"/>
            <a:ext cx="7609129" cy="83660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26"/>
          <p:cNvSpPr/>
          <p:nvPr>
            <p:custDataLst>
              <p:tags r:id="rId12"/>
            </p:custDataLst>
          </p:nvPr>
        </p:nvSpPr>
        <p:spPr>
          <a:xfrm>
            <a:off x="2079700" y="4457753"/>
            <a:ext cx="206357" cy="83660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27"/>
          <p:cNvSpPr txBox="1"/>
          <p:nvPr>
            <p:custDataLst>
              <p:tags r:id="rId13"/>
            </p:custDataLst>
          </p:nvPr>
        </p:nvSpPr>
        <p:spPr>
          <a:xfrm>
            <a:off x="2721087" y="4530036"/>
            <a:ext cx="7280597" cy="6920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家庭团聚能够促进家庭成员的互动和交流，增进彼此了解和信任。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如何营造家庭和谐氛围</a:t>
            </a:r>
            <a:endParaRPr lang="zh-CN" altLang="en-US"/>
          </a:p>
        </p:txBody>
      </p:sp>
      <p:sp>
        <p:nvSpPr>
          <p:cNvPr id="104933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3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家庭成员之间的沟通与理解</a:t>
            </a:r>
            <a:endParaRPr lang="zh-CN" altLang="en-US"/>
          </a:p>
        </p:txBody>
      </p:sp>
      <p:sp>
        <p:nvSpPr>
          <p:cNvPr id="1049392" name="矩形 5"/>
          <p:cNvSpPr/>
          <p:nvPr>
            <p:custDataLst>
              <p:tags r:id="rId2"/>
            </p:custDataLst>
          </p:nvPr>
        </p:nvSpPr>
        <p:spPr>
          <a:xfrm>
            <a:off x="838200" y="2134882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4" name="矩形 10"/>
          <p:cNvSpPr/>
          <p:nvPr>
            <p:custDataLst>
              <p:tags r:id="rId3"/>
            </p:custDataLst>
          </p:nvPr>
        </p:nvSpPr>
        <p:spPr>
          <a:xfrm>
            <a:off x="1178143" y="212938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TextBox 2"/>
          <p:cNvSpPr txBox="1"/>
          <p:nvPr>
            <p:custDataLst>
              <p:tags r:id="rId4"/>
            </p:custDataLst>
          </p:nvPr>
        </p:nvSpPr>
        <p:spPr>
          <a:xfrm>
            <a:off x="986772" y="268453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建立良好的沟通渠道，保持开放和诚实的对话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8" name="矩形 6"/>
          <p:cNvSpPr/>
          <p:nvPr>
            <p:custDataLst>
              <p:tags r:id="rId5"/>
            </p:custDataLst>
          </p:nvPr>
        </p:nvSpPr>
        <p:spPr>
          <a:xfrm>
            <a:off x="3521057" y="2134882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矩形 11"/>
          <p:cNvSpPr/>
          <p:nvPr>
            <p:custDataLst>
              <p:tags r:id="rId6"/>
            </p:custDataLst>
          </p:nvPr>
        </p:nvSpPr>
        <p:spPr>
          <a:xfrm>
            <a:off x="3879342" y="212938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TextBox 2"/>
          <p:cNvSpPr txBox="1"/>
          <p:nvPr>
            <p:custDataLst>
              <p:tags r:id="rId7"/>
            </p:custDataLst>
          </p:nvPr>
        </p:nvSpPr>
        <p:spPr>
          <a:xfrm>
            <a:off x="3669017" y="268453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倾听和尊重彼此的观点和感受，理解对方的立场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4" name="矩形 33"/>
          <p:cNvSpPr/>
          <p:nvPr>
            <p:custDataLst>
              <p:tags r:id="rId8"/>
            </p:custDataLst>
          </p:nvPr>
        </p:nvSpPr>
        <p:spPr>
          <a:xfrm>
            <a:off x="6199634" y="2134882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6" name="矩形 37"/>
          <p:cNvSpPr/>
          <p:nvPr>
            <p:custDataLst>
              <p:tags r:id="rId9"/>
            </p:custDataLst>
          </p:nvPr>
        </p:nvSpPr>
        <p:spPr>
          <a:xfrm>
            <a:off x="6539576" y="212938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8" name="TextBox 2"/>
          <p:cNvSpPr txBox="1"/>
          <p:nvPr>
            <p:custDataLst>
              <p:tags r:id="rId10"/>
            </p:custDataLst>
          </p:nvPr>
        </p:nvSpPr>
        <p:spPr>
          <a:xfrm>
            <a:off x="6348206" y="268453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避免批评和指责，而是用积极的方式表达自己的需求和期望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10" name="矩形 34"/>
          <p:cNvSpPr/>
          <p:nvPr>
            <p:custDataLst>
              <p:tags r:id="rId11"/>
            </p:custDataLst>
          </p:nvPr>
        </p:nvSpPr>
        <p:spPr>
          <a:xfrm>
            <a:off x="8872708" y="2134882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2" name="矩形 38"/>
          <p:cNvSpPr/>
          <p:nvPr>
            <p:custDataLst>
              <p:tags r:id="rId12"/>
            </p:custDataLst>
          </p:nvPr>
        </p:nvSpPr>
        <p:spPr>
          <a:xfrm>
            <a:off x="9230993" y="212938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4" name="TextBox 2"/>
          <p:cNvSpPr txBox="1"/>
          <p:nvPr>
            <p:custDataLst>
              <p:tags r:id="rId13"/>
            </p:custDataLst>
          </p:nvPr>
        </p:nvSpPr>
        <p:spPr>
          <a:xfrm>
            <a:off x="9021280" y="268453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共同制定家庭规则和决策，促进家庭成员之间的合作与团结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https://d.book118.com/795022000310011044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副标题"/>
  <p:tag name="KSO_WM_UNIT_TYPE" val="b"/>
  <p:tag name="KSO_WM_UNIT_VALUE" val="8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0.xml><?xml version="1.0" encoding="utf-8"?>
<p:tagLst xmlns:p="http://schemas.openxmlformats.org/presentationml/2006/main">
  <p:tag name="KSO_WM_BEAUTIFY_FLAG" val="#wm#"/>
  <p:tag name="KSO_WM_SLIDE_ID" val="custom20231221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5_1"/>
  <p:tag name="KSO_WM_UNIT_INDEX" val="1_5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5_3"/>
  <p:tag name="KSO_WM_UNIT_INDEX" val="1_5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6_1"/>
  <p:tag name="KSO_WM_UNIT_INDEX" val="1_6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6_3"/>
  <p:tag name="KSO_WM_UNIT_INDEX" val="1_6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4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6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2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75">
      <a:dk1>
        <a:srgbClr val="000000"/>
      </a:dk1>
      <a:lt1>
        <a:srgbClr val="FFFFFF"/>
      </a:lt1>
      <a:dk2>
        <a:srgbClr val="39090E"/>
      </a:dk2>
      <a:lt2>
        <a:srgbClr val="FFEBEB"/>
      </a:lt2>
      <a:accent1>
        <a:srgbClr val="D51A2D"/>
      </a:accent1>
      <a:accent2>
        <a:srgbClr val="E5297A"/>
      </a:accent2>
      <a:accent3>
        <a:srgbClr val="B13AE0"/>
      </a:accent3>
      <a:accent4>
        <a:srgbClr val="EDAA23"/>
      </a:accent4>
      <a:accent5>
        <a:srgbClr val="EC7A24"/>
      </a:accent5>
      <a:accent6>
        <a:srgbClr val="FFCB3D"/>
      </a:accent6>
      <a:hlink>
        <a:srgbClr val="304FFE"/>
      </a:hlink>
      <a:folHlink>
        <a:srgbClr val="492067"/>
      </a:folHlink>
    </a:clrScheme>
    <a:fontScheme name="自定义 19">
      <a:majorFont>
        <a:latin typeface="汉仪北魏写经W"/>
        <a:ea typeface="汉仪北魏写经W"/>
        <a:cs typeface="Arial"/>
      </a:majorFont>
      <a:minorFont>
        <a:latin typeface="楷体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汉仪北魏写经W</vt:lpstr>
      <vt:lpstr>楷体</vt:lpstr>
      <vt:lpstr>汉仪楷体简</vt:lpstr>
      <vt:lpstr>微软雅黑</vt:lpstr>
      <vt:lpstr>Wingdings</vt:lpstr>
      <vt:lpstr>Office Theme</vt:lpstr>
      <vt:lpstr>春节与家庭团聚</vt:lpstr>
      <vt:lpstr>目录</vt:lpstr>
      <vt:lpstr>添加章节标题</vt:lpstr>
      <vt:lpstr>春节的意义</vt:lpstr>
      <vt:lpstr>春节是中国最重要的传统节日</vt:lpstr>
      <vt:lpstr>春节象征着团圆和家庭和谐</vt:lpstr>
      <vt:lpstr>春节期间的传统习俗和文化活动</vt:lpstr>
      <vt:lpstr>家庭团聚的重要性</vt:lpstr>
      <vt:lpstr>家庭团聚是春节的核心意义</vt:lpstr>
      <vt:lpstr>家庭团聚对亲情关系的影响</vt:lpstr>
      <vt:lpstr>家庭团聚对心理健康的影响</vt:lpstr>
      <vt:lpstr>如何营造家庭和谐氛围</vt:lpstr>
      <vt:lpstr>家庭成员之间的沟通与理解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2024-09-07T08:34:01.306</cp:lastPrinted>
  <dcterms:created xsi:type="dcterms:W3CDTF">2024-09-07T00:34:01Z</dcterms:created>
  <dcterms:modified xsi:type="dcterms:W3CDTF">2024-09-07T00:34:03Z</dcterms:modified>
</cp:coreProperties>
</file>