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35E2EE3-78F9-495A-AD58-88C063C0A0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0BE047-C500-4C5E-ABAA-C2F234C92E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0298BEA-4900-4A7B-9F33-5F20A359E5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032C611-731D-471B-83D4-BA35507BD6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BE54FF5-E594-4BEE-B0C1-2DCE945CBDC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7CEAD06-9B06-42D8-959F-6FDB79C24FA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2A51267-AC6D-49B3-BD8A-AE79D723882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2C39E6-5253-475C-B9CF-24BC6A18BF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06B4BA-87DD-4F75-B35B-7E7CF8FDA0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2D78C4-3448-4C75-ADBC-478A530E44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8E4057-F7C3-4B56-856A-E526EE7B1A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5031213201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2024-01-22</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护理人员应急预案培训课件气道管理与呼吸护理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气道管理基础知识</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呼吸护理技能操作规范</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应急预案制定与实施</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气道异物处理策略及技巧</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呼吸困难患者紧急处置措施</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总结回顾与展望未来发展趋势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气道管理基础知识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2716" b="32716"/>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上呼吸道</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下呼吸道</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气道黏膜</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包括鼻、咽、喉，具有通气、过滤、加湿、加温等功能。</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包括气管、支气管、细支气管和肺泡，主要功能是气体交换。</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覆盖在气道内壁，具有分泌黏液、清除异物、抵抗感染的作用。</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气道结构与功能</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7034" y="3354191"/>
            <a:ext cx="2139982" cy="2139982"/>
            <a:chOff x="1207034" y="3354191"/>
            <a:chExt cx="2139982" cy="2139982"/>
          </a:xfrm>
        </p:grpSpPr>
        <p:sp>
          <p:nvSpPr>
            <p:cNvPr id="3" name="Freeform 3"/>
            <p:cNvSpPr/>
            <p:nvPr/>
          </p:nvSpPr>
          <p:spPr>
            <a:xfrm rot="13500000">
              <a:off x="1207034" y="3354191"/>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894644" y="4302119"/>
              <a:ext cx="744855" cy="23583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474591" y="3541262"/>
            <a:ext cx="492347" cy="492347"/>
            <a:chOff x="1474591" y="3541262"/>
            <a:chExt cx="492347" cy="492347"/>
          </a:xfrm>
        </p:grpSpPr>
        <p:sp>
          <p:nvSpPr>
            <p:cNvPr id="6" name="AutoShape 6"/>
            <p:cNvSpPr/>
            <p:nvPr/>
          </p:nvSpPr>
          <p:spPr>
            <a:xfrm rot="2700000">
              <a:off x="1474591" y="3541262"/>
              <a:ext cx="492347" cy="492347"/>
            </a:xfrm>
            <a:prstGeom prst="ellipse">
              <a:avLst/>
            </a:prstGeom>
            <a:solidFill>
              <a:schemeClr val="lt1">
                <a:alpha val="100000"/>
              </a:schemeClr>
            </a:solidFill>
            <a:ln w="1000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2372036" y="2215096"/>
            <a:ext cx="2139982" cy="2139982"/>
            <a:chOff x="2372036" y="2215096"/>
            <a:chExt cx="2139982" cy="2139982"/>
          </a:xfrm>
        </p:grpSpPr>
        <p:sp>
          <p:nvSpPr>
            <p:cNvPr id="8" name="Freeform 8"/>
            <p:cNvSpPr/>
            <p:nvPr/>
          </p:nvSpPr>
          <p:spPr>
            <a:xfrm rot="2700000">
              <a:off x="2372036" y="2215096"/>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74244" y="3063107"/>
            <a:ext cx="330613" cy="588550"/>
            <a:chOff x="3274244" y="3063107"/>
            <a:chExt cx="330613" cy="588550"/>
          </a:xfrm>
        </p:grpSpPr>
        <p:sp>
          <p:nvSpPr>
            <p:cNvPr id="10" name="Freeform 10"/>
            <p:cNvSpPr/>
            <p:nvPr/>
          </p:nvSpPr>
          <p:spPr>
            <a:xfrm>
              <a:off x="3274244" y="3063107"/>
              <a:ext cx="330613" cy="588550"/>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3370066" y="2961094"/>
            <a:ext cx="145256" cy="300799"/>
            <a:chOff x="3370066" y="2961094"/>
            <a:chExt cx="145256" cy="300799"/>
          </a:xfrm>
        </p:grpSpPr>
        <p:sp>
          <p:nvSpPr>
            <p:cNvPr id="12" name="Freeform 12"/>
            <p:cNvSpPr/>
            <p:nvPr/>
          </p:nvSpPr>
          <p:spPr>
            <a:xfrm>
              <a:off x="3446361" y="3151689"/>
              <a:ext cx="44577" cy="25146"/>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487319" y="3071679"/>
              <a:ext cx="15526" cy="33718"/>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446361" y="3113970"/>
              <a:ext cx="41624" cy="29051"/>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492557" y="3113970"/>
              <a:ext cx="16478" cy="29051"/>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474365" y="3000433"/>
              <a:ext cx="11239" cy="27432"/>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481699" y="3037009"/>
              <a:ext cx="12573" cy="26099"/>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372352" y="3151689"/>
              <a:ext cx="18860" cy="25146"/>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390545" y="3037009"/>
              <a:ext cx="14859" cy="26099"/>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76352" y="3113970"/>
              <a:ext cx="18193" cy="29051"/>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3421882" y="2961094"/>
              <a:ext cx="17145" cy="30671"/>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446361" y="2961094"/>
              <a:ext cx="18860" cy="30671"/>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413309" y="2987193"/>
              <a:ext cx="2286" cy="466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399784" y="3000433"/>
              <a:ext cx="12859" cy="27432"/>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382639" y="3071679"/>
              <a:ext cx="17145" cy="33718"/>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446361" y="3185313"/>
              <a:ext cx="46196" cy="29051"/>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403023" y="3071679"/>
              <a:ext cx="36004" cy="33718"/>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414929" y="3000433"/>
              <a:ext cx="24098" cy="27432"/>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399117" y="3113970"/>
              <a:ext cx="40005" cy="29051"/>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3446361" y="3071679"/>
              <a:ext cx="37624" cy="33718"/>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446361" y="3000433"/>
              <a:ext cx="25718" cy="27432"/>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3446361" y="3037009"/>
              <a:ext cx="32004" cy="26099"/>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3409309" y="3037009"/>
              <a:ext cx="29718" cy="26099"/>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394450" y="3222936"/>
              <a:ext cx="44577" cy="30385"/>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396831" y="3151689"/>
              <a:ext cx="42291" cy="25146"/>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3395117" y="3185313"/>
              <a:ext cx="43910" cy="29051"/>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3370066" y="3185313"/>
              <a:ext cx="18860" cy="29051"/>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3498844" y="3185313"/>
              <a:ext cx="16478" cy="29051"/>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3496558" y="3151689"/>
              <a:ext cx="15811" cy="25146"/>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3412643" y="2991765"/>
              <a:ext cx="9906" cy="8572"/>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3465125" y="2991765"/>
              <a:ext cx="9239" cy="8572"/>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3439027" y="2991765"/>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405404" y="3027769"/>
              <a:ext cx="9620" cy="923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3472079" y="3027769"/>
              <a:ext cx="9620" cy="923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439027" y="3027769"/>
              <a:ext cx="7239" cy="923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3399784" y="3063107"/>
              <a:ext cx="9620" cy="8572"/>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3478365" y="3063107"/>
              <a:ext cx="8953" cy="8572"/>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3439027" y="3063107"/>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3394450" y="3105398"/>
              <a:ext cx="8572" cy="8572"/>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483985" y="3105398"/>
              <a:ext cx="8572" cy="8572"/>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3439027" y="3105398"/>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3390545" y="3143022"/>
              <a:ext cx="8572" cy="8572"/>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3487985" y="3143022"/>
              <a:ext cx="8572" cy="8572"/>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3439027" y="3143022"/>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3388830" y="3176740"/>
              <a:ext cx="7906" cy="8572"/>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3490938" y="3176740"/>
              <a:ext cx="7906" cy="8572"/>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3439027" y="3176740"/>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3387211" y="3214364"/>
              <a:ext cx="7239" cy="8572"/>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3492557" y="3214364"/>
              <a:ext cx="7906" cy="8572"/>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3439027" y="3214364"/>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3439027" y="3253321"/>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3195854" y="2032121"/>
            <a:ext cx="492347" cy="492347"/>
            <a:chOff x="3195854" y="2032121"/>
            <a:chExt cx="492347" cy="492347"/>
          </a:xfrm>
        </p:grpSpPr>
        <p:sp>
          <p:nvSpPr>
            <p:cNvPr id="63" name="AutoShape 63"/>
            <p:cNvSpPr/>
            <p:nvPr/>
          </p:nvSpPr>
          <p:spPr>
            <a:xfrm rot="2700000">
              <a:off x="3195854" y="2032121"/>
              <a:ext cx="492347" cy="492347"/>
            </a:xfrm>
            <a:prstGeom prst="ellipse">
              <a:avLst/>
            </a:prstGeom>
            <a:solidFill>
              <a:schemeClr val="lt1">
                <a:alpha val="100000"/>
              </a:schemeClr>
            </a:solidFill>
            <a:ln w="1000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4" name="Group 64"/>
          <p:cNvGrpSpPr/>
          <p:nvPr/>
        </p:nvGrpSpPr>
        <p:grpSpPr>
          <a:xfrm>
            <a:off x="3543612" y="3354191"/>
            <a:ext cx="2139982" cy="2139982"/>
            <a:chOff x="3543612" y="3354191"/>
            <a:chExt cx="2139982" cy="2139982"/>
          </a:xfrm>
        </p:grpSpPr>
        <p:sp>
          <p:nvSpPr>
            <p:cNvPr id="65" name="Freeform 65"/>
            <p:cNvSpPr/>
            <p:nvPr/>
          </p:nvSpPr>
          <p:spPr>
            <a:xfrm rot="13500000">
              <a:off x="3543612" y="3354191"/>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Freeform 66"/>
            <p:cNvSpPr/>
            <p:nvPr/>
          </p:nvSpPr>
          <p:spPr>
            <a:xfrm>
              <a:off x="4422579" y="4272210"/>
              <a:ext cx="414052" cy="29575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7" name="Group 67"/>
          <p:cNvGrpSpPr/>
          <p:nvPr/>
        </p:nvGrpSpPr>
        <p:grpSpPr>
          <a:xfrm>
            <a:off x="4948930" y="3551835"/>
            <a:ext cx="492347" cy="492347"/>
            <a:chOff x="4948930" y="3551835"/>
            <a:chExt cx="492347" cy="492347"/>
          </a:xfrm>
        </p:grpSpPr>
        <p:sp>
          <p:nvSpPr>
            <p:cNvPr id="68" name="AutoShape 68"/>
            <p:cNvSpPr/>
            <p:nvPr/>
          </p:nvSpPr>
          <p:spPr>
            <a:xfrm rot="2700000">
              <a:off x="4948930" y="3551835"/>
              <a:ext cx="492347" cy="492347"/>
            </a:xfrm>
            <a:prstGeom prst="ellipse">
              <a:avLst/>
            </a:prstGeom>
            <a:solidFill>
              <a:schemeClr val="lt1">
                <a:alpha val="100000"/>
              </a:schemeClr>
            </a:solidFill>
            <a:ln w="100012">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69" name="AutoShape 69"/>
          <p:cNvSpPr/>
          <p:nvPr/>
        </p:nvSpPr>
        <p:spPr>
          <a:xfrm>
            <a:off x="1428725" y="3612919"/>
            <a:ext cx="599097" cy="33070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01</a:t>
            </a:r>
            <a:endParaRPr lang="en-US" sz="1100"/>
          </a:p>
        </p:txBody>
      </p:sp>
      <p:sp>
        <p:nvSpPr>
          <p:cNvPr id="70" name="AutoShape 70"/>
          <p:cNvSpPr/>
          <p:nvPr/>
        </p:nvSpPr>
        <p:spPr>
          <a:xfrm>
            <a:off x="3138709" y="2095609"/>
            <a:ext cx="599097" cy="27799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02</a:t>
            </a:r>
            <a:endParaRPr lang="en-US" sz="1100"/>
          </a:p>
        </p:txBody>
      </p:sp>
      <p:sp>
        <p:nvSpPr>
          <p:cNvPr id="71" name="AutoShape 71"/>
          <p:cNvSpPr/>
          <p:nvPr/>
        </p:nvSpPr>
        <p:spPr>
          <a:xfrm>
            <a:off x="4890841" y="3621951"/>
            <a:ext cx="599097" cy="24839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03</a:t>
            </a:r>
            <a:endParaRPr lang="en-US" sz="1100"/>
          </a:p>
        </p:txBody>
      </p:sp>
      <p:sp>
        <p:nvSpPr>
          <p:cNvPr id="72" name="TextBox 72"/>
          <p:cNvSpPr txBox="1"/>
          <p:nvPr/>
        </p:nvSpPr>
        <p:spPr>
          <a:xfrm>
            <a:off x="7288006" y="1324216"/>
            <a:ext cx="42291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维持呼吸道通畅</a:t>
            </a:r>
          </a:p>
        </p:txBody>
      </p:sp>
      <p:sp>
        <p:nvSpPr>
          <p:cNvPr id="73" name="TextBox 73"/>
          <p:cNvSpPr txBox="1"/>
          <p:nvPr/>
        </p:nvSpPr>
        <p:spPr>
          <a:xfrm>
            <a:off x="7288006" y="2991619"/>
            <a:ext cx="42291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预防并发症</a:t>
            </a:r>
          </a:p>
        </p:txBody>
      </p:sp>
      <p:sp>
        <p:nvSpPr>
          <p:cNvPr id="74" name="TextBox 74"/>
          <p:cNvSpPr txBox="1"/>
          <p:nvPr/>
        </p:nvSpPr>
        <p:spPr>
          <a:xfrm>
            <a:off x="7288006" y="4643560"/>
            <a:ext cx="42291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提高患者舒适度</a:t>
            </a:r>
          </a:p>
        </p:txBody>
      </p:sp>
      <p:grpSp>
        <p:nvGrpSpPr>
          <p:cNvPr id="75" name="Group 75"/>
          <p:cNvGrpSpPr/>
          <p:nvPr/>
        </p:nvGrpSpPr>
        <p:grpSpPr>
          <a:xfrm>
            <a:off x="454963" y="93878"/>
            <a:ext cx="10641129" cy="914400"/>
            <a:chOff x="454963" y="93878"/>
            <a:chExt cx="10641129" cy="914400"/>
          </a:xfrm>
        </p:grpSpPr>
        <p:sp>
          <p:nvSpPr>
            <p:cNvPr id="76" name="AutoShape 7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TextBox 9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气道管理重要性</a:t>
              </a:r>
            </a:p>
          </p:txBody>
        </p:sp>
      </p:grpSp>
      <p:grpSp>
        <p:nvGrpSpPr>
          <p:cNvPr id="97" name="Group 97"/>
          <p:cNvGrpSpPr/>
          <p:nvPr/>
        </p:nvGrpSpPr>
        <p:grpSpPr>
          <a:xfrm>
            <a:off x="6649402" y="1647934"/>
            <a:ext cx="587026" cy="585597"/>
            <a:chOff x="6649402" y="1647934"/>
            <a:chExt cx="587026" cy="585597"/>
          </a:xfrm>
        </p:grpSpPr>
        <p:sp>
          <p:nvSpPr>
            <p:cNvPr id="98" name="AutoShape 98"/>
            <p:cNvSpPr/>
            <p:nvPr/>
          </p:nvSpPr>
          <p:spPr>
            <a:xfrm>
              <a:off x="6649402" y="1647934"/>
              <a:ext cx="587026" cy="58559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Freeform 99"/>
            <p:cNvSpPr/>
            <p:nvPr/>
          </p:nvSpPr>
          <p:spPr>
            <a:xfrm>
              <a:off x="6731888" y="1868724"/>
              <a:ext cx="409003" cy="12915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0" name="Group 100"/>
          <p:cNvGrpSpPr/>
          <p:nvPr/>
        </p:nvGrpSpPr>
        <p:grpSpPr>
          <a:xfrm>
            <a:off x="6647497" y="3377126"/>
            <a:ext cx="587026" cy="585597"/>
            <a:chOff x="6647497" y="3377126"/>
            <a:chExt cx="587026" cy="585597"/>
          </a:xfrm>
        </p:grpSpPr>
        <p:sp>
          <p:nvSpPr>
            <p:cNvPr id="101" name="AutoShape 101"/>
            <p:cNvSpPr/>
            <p:nvPr/>
          </p:nvSpPr>
          <p:spPr>
            <a:xfrm>
              <a:off x="6647497" y="3377126"/>
              <a:ext cx="587026" cy="58559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6831329" y="3509949"/>
            <a:ext cx="224504" cy="467678"/>
            <a:chOff x="6831329" y="3509949"/>
            <a:chExt cx="224504" cy="467678"/>
          </a:xfrm>
        </p:grpSpPr>
        <p:sp>
          <p:nvSpPr>
            <p:cNvPr id="103" name="Freeform 103"/>
            <p:cNvSpPr/>
            <p:nvPr/>
          </p:nvSpPr>
          <p:spPr>
            <a:xfrm>
              <a:off x="6831329" y="3579006"/>
              <a:ext cx="224504" cy="398621"/>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6948201" y="3639013"/>
              <a:ext cx="30290" cy="1695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6976014" y="3584911"/>
              <a:ext cx="10573" cy="22860"/>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Freeform 106"/>
            <p:cNvSpPr/>
            <p:nvPr/>
          </p:nvSpPr>
          <p:spPr>
            <a:xfrm>
              <a:off x="6948201" y="3613486"/>
              <a:ext cx="28289" cy="19717"/>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Freeform 107"/>
            <p:cNvSpPr/>
            <p:nvPr/>
          </p:nvSpPr>
          <p:spPr>
            <a:xfrm>
              <a:off x="6979633" y="3613486"/>
              <a:ext cx="11239" cy="19717"/>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Freeform 108"/>
            <p:cNvSpPr/>
            <p:nvPr/>
          </p:nvSpPr>
          <p:spPr>
            <a:xfrm>
              <a:off x="6967251" y="3536524"/>
              <a:ext cx="7620" cy="18574"/>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Freeform 109"/>
            <p:cNvSpPr/>
            <p:nvPr/>
          </p:nvSpPr>
          <p:spPr>
            <a:xfrm>
              <a:off x="6972203" y="3561384"/>
              <a:ext cx="8477" cy="17717"/>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Freeform 110"/>
            <p:cNvSpPr/>
            <p:nvPr/>
          </p:nvSpPr>
          <p:spPr>
            <a:xfrm>
              <a:off x="6898004" y="3639013"/>
              <a:ext cx="12764" cy="1695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Freeform 111"/>
            <p:cNvSpPr/>
            <p:nvPr/>
          </p:nvSpPr>
          <p:spPr>
            <a:xfrm>
              <a:off x="6910291" y="3561384"/>
              <a:ext cx="10096" cy="17717"/>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Freeform 112"/>
            <p:cNvSpPr/>
            <p:nvPr/>
          </p:nvSpPr>
          <p:spPr>
            <a:xfrm>
              <a:off x="6900671" y="3613486"/>
              <a:ext cx="12382" cy="19717"/>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Freeform 113"/>
            <p:cNvSpPr/>
            <p:nvPr/>
          </p:nvSpPr>
          <p:spPr>
            <a:xfrm>
              <a:off x="6931627" y="3509949"/>
              <a:ext cx="11621" cy="20765"/>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6948201" y="3509949"/>
              <a:ext cx="12764" cy="20765"/>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6925817" y="3527570"/>
              <a:ext cx="1524" cy="3143"/>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Freeform 116"/>
            <p:cNvSpPr/>
            <p:nvPr/>
          </p:nvSpPr>
          <p:spPr>
            <a:xfrm>
              <a:off x="6916578" y="3536524"/>
              <a:ext cx="8763" cy="18574"/>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Freeform 117"/>
            <p:cNvSpPr/>
            <p:nvPr/>
          </p:nvSpPr>
          <p:spPr>
            <a:xfrm>
              <a:off x="6904957" y="3584911"/>
              <a:ext cx="11621" cy="22860"/>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Freeform 118"/>
            <p:cNvSpPr/>
            <p:nvPr/>
          </p:nvSpPr>
          <p:spPr>
            <a:xfrm>
              <a:off x="6948201" y="3661778"/>
              <a:ext cx="31432" cy="19717"/>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Freeform 119"/>
            <p:cNvSpPr/>
            <p:nvPr/>
          </p:nvSpPr>
          <p:spPr>
            <a:xfrm>
              <a:off x="6918864" y="3584911"/>
              <a:ext cx="24479" cy="22860"/>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Freeform 120"/>
            <p:cNvSpPr/>
            <p:nvPr/>
          </p:nvSpPr>
          <p:spPr>
            <a:xfrm>
              <a:off x="6926864" y="3536524"/>
              <a:ext cx="16383" cy="18574"/>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Freeform 121"/>
            <p:cNvSpPr/>
            <p:nvPr/>
          </p:nvSpPr>
          <p:spPr>
            <a:xfrm>
              <a:off x="6916102" y="3613486"/>
              <a:ext cx="27146" cy="19717"/>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Freeform 122"/>
            <p:cNvSpPr/>
            <p:nvPr/>
          </p:nvSpPr>
          <p:spPr>
            <a:xfrm>
              <a:off x="6948201" y="3584911"/>
              <a:ext cx="25527" cy="22860"/>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3" name="Freeform 123"/>
            <p:cNvSpPr/>
            <p:nvPr/>
          </p:nvSpPr>
          <p:spPr>
            <a:xfrm>
              <a:off x="6948201" y="3536524"/>
              <a:ext cx="17526" cy="18574"/>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6948201" y="3561384"/>
              <a:ext cx="21717" cy="17717"/>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6923055" y="3561384"/>
              <a:ext cx="20193" cy="17717"/>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Freeform 126"/>
            <p:cNvSpPr/>
            <p:nvPr/>
          </p:nvSpPr>
          <p:spPr>
            <a:xfrm>
              <a:off x="6912958" y="3687305"/>
              <a:ext cx="30290" cy="20574"/>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7" name="Freeform 127"/>
            <p:cNvSpPr/>
            <p:nvPr/>
          </p:nvSpPr>
          <p:spPr>
            <a:xfrm>
              <a:off x="6914577" y="3639013"/>
              <a:ext cx="28670" cy="1695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Freeform 128"/>
            <p:cNvSpPr/>
            <p:nvPr/>
          </p:nvSpPr>
          <p:spPr>
            <a:xfrm>
              <a:off x="6913434" y="3661778"/>
              <a:ext cx="29813" cy="19717"/>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Freeform 129"/>
            <p:cNvSpPr/>
            <p:nvPr/>
          </p:nvSpPr>
          <p:spPr>
            <a:xfrm>
              <a:off x="6896385" y="3661778"/>
              <a:ext cx="12764" cy="19717"/>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Freeform 130"/>
            <p:cNvSpPr/>
            <p:nvPr/>
          </p:nvSpPr>
          <p:spPr>
            <a:xfrm>
              <a:off x="6983824" y="3661778"/>
              <a:ext cx="11239" cy="19717"/>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Freeform 131"/>
            <p:cNvSpPr/>
            <p:nvPr/>
          </p:nvSpPr>
          <p:spPr>
            <a:xfrm>
              <a:off x="6982300" y="3639013"/>
              <a:ext cx="10763" cy="1695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2" name="Freeform 132"/>
            <p:cNvSpPr/>
            <p:nvPr/>
          </p:nvSpPr>
          <p:spPr>
            <a:xfrm>
              <a:off x="6925341" y="3530714"/>
              <a:ext cx="6763" cy="5810"/>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3" name="Freeform 133"/>
            <p:cNvSpPr/>
            <p:nvPr/>
          </p:nvSpPr>
          <p:spPr>
            <a:xfrm>
              <a:off x="6960964" y="3530714"/>
              <a:ext cx="6287" cy="5810"/>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AutoShape 134"/>
            <p:cNvSpPr/>
            <p:nvPr/>
          </p:nvSpPr>
          <p:spPr>
            <a:xfrm>
              <a:off x="6943248" y="353071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6920387" y="3555098"/>
              <a:ext cx="6477" cy="6287"/>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6" name="Freeform 136"/>
            <p:cNvSpPr/>
            <p:nvPr/>
          </p:nvSpPr>
          <p:spPr>
            <a:xfrm>
              <a:off x="6965727" y="3555098"/>
              <a:ext cx="6477" cy="6287"/>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a:off x="6943248" y="3555098"/>
              <a:ext cx="4953" cy="6287"/>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Freeform 138"/>
            <p:cNvSpPr/>
            <p:nvPr/>
          </p:nvSpPr>
          <p:spPr>
            <a:xfrm>
              <a:off x="6916578" y="3579006"/>
              <a:ext cx="6477" cy="5810"/>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Freeform 139"/>
            <p:cNvSpPr/>
            <p:nvPr/>
          </p:nvSpPr>
          <p:spPr>
            <a:xfrm>
              <a:off x="6970013" y="3579006"/>
              <a:ext cx="6096" cy="5810"/>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a:off x="6943248" y="3579006"/>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Freeform 141"/>
            <p:cNvSpPr/>
            <p:nvPr/>
          </p:nvSpPr>
          <p:spPr>
            <a:xfrm>
              <a:off x="6912958" y="3607676"/>
              <a:ext cx="5810" cy="5810"/>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Freeform 142"/>
            <p:cNvSpPr/>
            <p:nvPr/>
          </p:nvSpPr>
          <p:spPr>
            <a:xfrm>
              <a:off x="6973823" y="3607676"/>
              <a:ext cx="5810" cy="5810"/>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AutoShape 143"/>
            <p:cNvSpPr/>
            <p:nvPr/>
          </p:nvSpPr>
          <p:spPr>
            <a:xfrm>
              <a:off x="6943248" y="3607676"/>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6910291" y="3633203"/>
              <a:ext cx="5810" cy="5810"/>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6976490" y="3633203"/>
              <a:ext cx="5810" cy="5810"/>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a:off x="6943248" y="3633203"/>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Freeform 147"/>
            <p:cNvSpPr/>
            <p:nvPr/>
          </p:nvSpPr>
          <p:spPr>
            <a:xfrm>
              <a:off x="6909148" y="3655968"/>
              <a:ext cx="5429" cy="5810"/>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Freeform 148"/>
            <p:cNvSpPr/>
            <p:nvPr/>
          </p:nvSpPr>
          <p:spPr>
            <a:xfrm>
              <a:off x="6978490" y="3655968"/>
              <a:ext cx="5429" cy="5810"/>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a:off x="6943248" y="3655968"/>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Freeform 150"/>
            <p:cNvSpPr/>
            <p:nvPr/>
          </p:nvSpPr>
          <p:spPr>
            <a:xfrm>
              <a:off x="6908100" y="3681494"/>
              <a:ext cx="4953" cy="5810"/>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Freeform 151"/>
            <p:cNvSpPr/>
            <p:nvPr/>
          </p:nvSpPr>
          <p:spPr>
            <a:xfrm>
              <a:off x="6979633" y="3681494"/>
              <a:ext cx="5429" cy="5810"/>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2" name="AutoShape 152"/>
            <p:cNvSpPr/>
            <p:nvPr/>
          </p:nvSpPr>
          <p:spPr>
            <a:xfrm>
              <a:off x="6943248" y="368149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3" name="AutoShape 153"/>
            <p:cNvSpPr/>
            <p:nvPr/>
          </p:nvSpPr>
          <p:spPr>
            <a:xfrm>
              <a:off x="6943248" y="3707879"/>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4" name="Group 154"/>
          <p:cNvGrpSpPr/>
          <p:nvPr/>
        </p:nvGrpSpPr>
        <p:grpSpPr>
          <a:xfrm>
            <a:off x="6647497" y="5019958"/>
            <a:ext cx="587026" cy="585502"/>
            <a:chOff x="6647497" y="5019958"/>
            <a:chExt cx="587026" cy="585502"/>
          </a:xfrm>
        </p:grpSpPr>
        <p:sp>
          <p:nvSpPr>
            <p:cNvPr id="155" name="AutoShape 155"/>
            <p:cNvSpPr/>
            <p:nvPr/>
          </p:nvSpPr>
          <p:spPr>
            <a:xfrm>
              <a:off x="6647497" y="5019958"/>
              <a:ext cx="587026" cy="58550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6" name="Freeform 156"/>
            <p:cNvSpPr/>
            <p:nvPr/>
          </p:nvSpPr>
          <p:spPr>
            <a:xfrm>
              <a:off x="6791991" y="5200647"/>
              <a:ext cx="301085" cy="21374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57" name="TextBox 157"/>
          <p:cNvSpPr txBox="1"/>
          <p:nvPr/>
        </p:nvSpPr>
        <p:spPr>
          <a:xfrm>
            <a:off x="7288006" y="1649220"/>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保证足够的通气量，防止缺氧和二氧化碳潴留。</a:t>
            </a:r>
          </a:p>
        </p:txBody>
      </p:sp>
      <p:sp>
        <p:nvSpPr>
          <p:cNvPr id="158" name="TextBox 158"/>
          <p:cNvSpPr txBox="1"/>
          <p:nvPr/>
        </p:nvSpPr>
        <p:spPr>
          <a:xfrm>
            <a:off x="7286101" y="3362169"/>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减少肺部感染、窒息等严重并发症的发生。</a:t>
            </a:r>
          </a:p>
        </p:txBody>
      </p:sp>
      <p:sp>
        <p:nvSpPr>
          <p:cNvPr id="159" name="TextBox 159"/>
          <p:cNvSpPr txBox="1"/>
          <p:nvPr/>
        </p:nvSpPr>
        <p:spPr>
          <a:xfrm>
            <a:off x="7286101" y="5012385"/>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减轻患者因气道问题引起的不适和痛苦。</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气道梗阻</a:t>
            </a:r>
          </a:p>
        </p:txBody>
      </p:sp>
      <p:sp>
        <p:nvSpPr>
          <p:cNvPr id="79" name="TextBox 79"/>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气道感染</a:t>
            </a:r>
          </a:p>
        </p:txBody>
      </p:sp>
      <p:sp>
        <p:nvSpPr>
          <p:cNvPr id="80" name="TextBox 80"/>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气道高反应性</a:t>
            </a:r>
          </a:p>
        </p:txBody>
      </p:sp>
      <p:sp>
        <p:nvSpPr>
          <p:cNvPr id="81" name="TextBox 81"/>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气道损伤</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常见气道问题及其危害</a:t>
              </a:r>
            </a:p>
          </p:txBody>
        </p:sp>
      </p:grpSp>
      <p:sp>
        <p:nvSpPr>
          <p:cNvPr id="104" name="TextBox 104"/>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气道对各种刺激因素反应过度，表现为喘息、胸闷等哮喘症状。</a:t>
            </a:r>
          </a:p>
        </p:txBody>
      </p:sp>
      <p:sp>
        <p:nvSpPr>
          <p:cNvPr id="105" name="TextBox 105"/>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病毒、细菌等微生物感染引起气道炎症，导致咳嗽、咳痰、发热等症状。</a:t>
            </a:r>
          </a:p>
        </p:txBody>
      </p:sp>
      <p:sp>
        <p:nvSpPr>
          <p:cNvPr id="106" name="TextBox 106"/>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异物、分泌物或肿瘤等导致气道狭窄或闭塞，引起呼吸困难甚至窒息。</a:t>
            </a:r>
          </a:p>
        </p:txBody>
      </p:sp>
      <p:sp>
        <p:nvSpPr>
          <p:cNvPr id="107" name="TextBox 107"/>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气管插管、吸痰等操作可能损伤气道黏膜，引起出血、感染等并发症。</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呼吸护理技能操作规范</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43534"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43534"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867"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评估患者</a:t>
            </a:r>
          </a:p>
        </p:txBody>
      </p:sp>
      <p:sp>
        <p:nvSpPr>
          <p:cNvPr id="5" name="TextBox 5"/>
          <p:cNvSpPr txBox="1"/>
          <p:nvPr/>
        </p:nvSpPr>
        <p:spPr>
          <a:xfrm>
            <a:off x="912791"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了解患者的病情、年龄、意识状态及合作程度，评估患者缺氧程度及鼻腔情况。</a:t>
            </a:r>
          </a:p>
        </p:txBody>
      </p:sp>
      <p:sp>
        <p:nvSpPr>
          <p:cNvPr id="6" name="AutoShape 6"/>
          <p:cNvSpPr/>
          <p:nvPr/>
        </p:nvSpPr>
        <p:spPr>
          <a:xfrm>
            <a:off x="4429171"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429171"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624504"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准备用物</a:t>
            </a:r>
          </a:p>
        </p:txBody>
      </p:sp>
      <p:sp>
        <p:nvSpPr>
          <p:cNvPr id="9" name="TextBox 9"/>
          <p:cNvSpPr txBox="1"/>
          <p:nvPr/>
        </p:nvSpPr>
        <p:spPr>
          <a:xfrm>
            <a:off x="4624504"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氧气装置一套、治疗盘内铺治疗巾、氧气湿化瓶内盛1/2-2/3冷开水或温开水、一次性鼻导管、胶布、棉签、别针、弯盘、手电筒、医嘱单、笔、记录单。</a:t>
            </a:r>
          </a:p>
        </p:txBody>
      </p:sp>
      <p:sp>
        <p:nvSpPr>
          <p:cNvPr id="10" name="AutoShape 10"/>
          <p:cNvSpPr/>
          <p:nvPr/>
        </p:nvSpPr>
        <p:spPr>
          <a:xfrm>
            <a:off x="8118788"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118788"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8314120"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操作步骤</a:t>
            </a:r>
          </a:p>
        </p:txBody>
      </p:sp>
      <p:sp>
        <p:nvSpPr>
          <p:cNvPr id="13" name="TextBox 13"/>
          <p:cNvSpPr txBox="1"/>
          <p:nvPr/>
        </p:nvSpPr>
        <p:spPr>
          <a:xfrm>
            <a:off x="8314120"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携用物至床旁，核对床号、姓名，向患者解释，取得合作。打开氧气装置，检查是否漏气，连接吸氧管，调节氧流量。检查鼻腔是否通畅，用棉签沾冷开水清洁一侧鼻孔。将鼻导管插入鼻孔约1cm，固定好鼻导管，记录吸氧时间、氧流量及患者的反应。</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氧气吸入法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雾化吸入法</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评估患者：了解患者的病情、年龄、意识状态及合作程度，评估患者呼吸道及面部情况。</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准备用物：雾化吸入器一套、氧气装置或空气压缩泵一台、治疗盘内铺治疗巾、药液、生理盐水、注射器、棉签、弯盘、医嘱单、笔、记录单。</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操作步骤：携用物至床旁，核对床号、姓名，向患者解释，取得合作。连接雾化吸入器与氧气装置或空气压缩泵，调节氧流量或空气压缩泵压力。将药液倒入雾化吸入器药杯内，盖好药杯盖。指导患者手持雾化吸入器，把喷气管放入口中，紧闭口唇，深吸气，同时用手指堵住出气口，呼气时放开手指。如此反复进行，直至药液喷完为止。</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注意事项：使用前检查雾化吸入器各部件是否完好，有无漏气。雾化吸入过程中，如患者出现胸闷、气短等不适应立即停止吸入，并通知医生及时处理。</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机械通气法</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评估患者：了解患者的病情、年龄、意识状态及合作程度，评估患者呼吸道情况及机械通气的适应症和禁忌症。</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准备用物：呼吸机一台、模拟肺一个、氧气装置一套、治疗盘内铺治疗巾、吸痰管数根、无菌手套一副、生理盐水一瓶、注射器一支、听诊器一个、医嘱单、笔、记录单。</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操作步骤：携用物至床旁，核对床号、姓名，向患者解释，取得合作。连接呼吸机管道与氧气装置及呼吸机主机。打开呼吸机主机电源及氧气开关，调节氧浓度及潮气量等参数。协助患者取半卧位或坐位，清洁患者口鼻分泌物后戴上面罩或连接气管插管与呼吸机管道。观察患者呼吸情况及呼吸机运转情况并做好记录。</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注意事项：使用前检查呼吸机各部件是否完好并正确连接各管道及电源线路；使用过程中密切观察患者病情变化及呼吸机运转情况并及时处理异常情况；定期更换呼吸机管道及湿化瓶内液体并做好消毒工作；停机时应先关闭氧气开关再关闭主机电源并断开各管道连接。</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应急预案制定与实施</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应急预案的制定需基于科学的风险评估与预测。</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科学性</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预案应紧密结合实际情况，确保在实际操作中可行。</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实用性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应急预案制定原则与步骤</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895814" y="4807648"/>
            <a:ext cx="1401413" cy="2050351"/>
            <a:chOff x="6895814" y="4807648"/>
            <a:chExt cx="1401413" cy="2050351"/>
          </a:xfrm>
        </p:grpSpPr>
        <p:sp>
          <p:nvSpPr>
            <p:cNvPr id="3" name="Freeform 3"/>
            <p:cNvSpPr/>
            <p:nvPr/>
          </p:nvSpPr>
          <p:spPr>
            <a:xfrm>
              <a:off x="6895814" y="4807648"/>
              <a:ext cx="713994" cy="1408367"/>
            </a:xfrm>
            <a:custGeom>
              <a:rect l="l" t="t" r="r" b="b"/>
              <a:pathLst>
                <a:path w="215" h="422">
                  <a:moveTo>
                    <a:pt x="116" y="317"/>
                  </a:moveTo>
                  <a:cubicBezTo>
                    <a:pt x="186" y="317"/>
                    <a:pt x="200" y="363"/>
                    <a:pt x="200" y="359"/>
                  </a:cubicBezTo>
                  <a:cubicBezTo>
                    <a:pt x="215" y="337"/>
                    <a:pt x="193" y="212"/>
                    <a:pt x="193" y="212"/>
                  </a:cubicBezTo>
                  <a:cubicBezTo>
                    <a:pt x="200" y="226"/>
                    <a:pt x="205" y="239"/>
                    <a:pt x="205" y="252"/>
                  </a:cubicBezTo>
                  <a:cubicBezTo>
                    <a:pt x="205" y="0"/>
                    <a:pt x="205" y="0"/>
                    <a:pt x="205" y="0"/>
                  </a:cubicBezTo>
                  <a:cubicBezTo>
                    <a:pt x="205" y="0"/>
                    <a:pt x="208" y="0"/>
                    <a:pt x="207" y="0"/>
                  </a:cubicBezTo>
                  <a:cubicBezTo>
                    <a:pt x="172" y="103"/>
                    <a:pt x="98" y="187"/>
                    <a:pt x="0" y="232"/>
                  </a:cubicBezTo>
                  <a:cubicBezTo>
                    <a:pt x="10" y="333"/>
                    <a:pt x="91" y="414"/>
                    <a:pt x="193" y="424"/>
                  </a:cubicBezTo>
                  <a:cubicBezTo>
                    <a:pt x="193" y="411"/>
                    <a:pt x="193" y="402"/>
                    <a:pt x="193" y="402"/>
                  </a:cubicBezTo>
                  <a:cubicBezTo>
                    <a:pt x="181" y="358"/>
                    <a:pt x="116" y="317"/>
                    <a:pt x="116" y="31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576185" y="4807648"/>
              <a:ext cx="721042" cy="1408367"/>
            </a:xfrm>
            <a:custGeom>
              <a:rect l="l" t="t" r="r" b="b"/>
              <a:pathLst>
                <a:path w="216" h="422">
                  <a:moveTo>
                    <a:pt x="217" y="212"/>
                  </a:moveTo>
                  <a:cubicBezTo>
                    <a:pt x="217" y="95"/>
                    <a:pt x="124" y="0"/>
                    <a:pt x="0" y="0"/>
                  </a:cubicBezTo>
                  <a:cubicBezTo>
                    <a:pt x="0" y="252"/>
                    <a:pt x="0" y="252"/>
                    <a:pt x="0" y="252"/>
                  </a:cubicBezTo>
                  <a:cubicBezTo>
                    <a:pt x="28" y="318"/>
                    <a:pt x="24" y="354"/>
                    <a:pt x="24" y="354"/>
                  </a:cubicBezTo>
                  <a:cubicBezTo>
                    <a:pt x="60" y="308"/>
                    <a:pt x="143" y="312"/>
                    <a:pt x="143" y="312"/>
                  </a:cubicBezTo>
                  <a:cubicBezTo>
                    <a:pt x="143" y="312"/>
                    <a:pt x="51" y="344"/>
                    <a:pt x="33" y="409"/>
                  </a:cubicBezTo>
                  <a:cubicBezTo>
                    <a:pt x="33" y="409"/>
                    <a:pt x="31" y="415"/>
                    <a:pt x="31" y="424"/>
                  </a:cubicBezTo>
                  <a:cubicBezTo>
                    <a:pt x="137" y="411"/>
                    <a:pt x="217" y="321"/>
                    <a:pt x="217" y="21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7280148" y="5511736"/>
              <a:ext cx="781336" cy="1346263"/>
            </a:xfrm>
            <a:custGeom>
              <a:rect l="l" t="t" r="r" b="b"/>
              <a:pathLst>
                <a:path w="884237" h="1523516">
                  <a:moveTo>
                    <a:pt x="308543" y="0"/>
                  </a:moveTo>
                  <a:cubicBezTo>
                    <a:pt x="334881" y="52658"/>
                    <a:pt x="353695" y="101555"/>
                    <a:pt x="368746" y="150451"/>
                  </a:cubicBezTo>
                  <a:cubicBezTo>
                    <a:pt x="459051" y="398695"/>
                    <a:pt x="440237" y="534101"/>
                    <a:pt x="440237" y="534101"/>
                  </a:cubicBezTo>
                  <a:cubicBezTo>
                    <a:pt x="579458" y="361082"/>
                    <a:pt x="884237" y="376127"/>
                    <a:pt x="884237" y="376127"/>
                  </a:cubicBezTo>
                  <a:cubicBezTo>
                    <a:pt x="884237" y="376127"/>
                    <a:pt x="530542" y="496488"/>
                    <a:pt x="462814" y="740971"/>
                  </a:cubicBezTo>
                  <a:cubicBezTo>
                    <a:pt x="462814" y="740971"/>
                    <a:pt x="462814" y="763538"/>
                    <a:pt x="462814" y="797390"/>
                  </a:cubicBezTo>
                  <a:cubicBezTo>
                    <a:pt x="469399" y="942199"/>
                    <a:pt x="487506" y="1346183"/>
                    <a:pt x="534782" y="1512949"/>
                  </a:cubicBezTo>
                  <a:lnTo>
                    <a:pt x="538286" y="1523516"/>
                  </a:lnTo>
                  <a:lnTo>
                    <a:pt x="240131" y="1523516"/>
                  </a:lnTo>
                  <a:lnTo>
                    <a:pt x="248684" y="1476747"/>
                  </a:lnTo>
                  <a:cubicBezTo>
                    <a:pt x="281146" y="1263493"/>
                    <a:pt x="290200" y="945490"/>
                    <a:pt x="293492" y="797390"/>
                  </a:cubicBezTo>
                  <a:cubicBezTo>
                    <a:pt x="293492" y="748493"/>
                    <a:pt x="293492" y="714642"/>
                    <a:pt x="293492" y="714642"/>
                  </a:cubicBezTo>
                  <a:cubicBezTo>
                    <a:pt x="244576" y="549146"/>
                    <a:pt x="0" y="394934"/>
                    <a:pt x="0" y="394934"/>
                  </a:cubicBezTo>
                  <a:cubicBezTo>
                    <a:pt x="263390" y="394934"/>
                    <a:pt x="316068" y="567952"/>
                    <a:pt x="316068" y="552907"/>
                  </a:cubicBezTo>
                  <a:cubicBezTo>
                    <a:pt x="372509" y="470159"/>
                    <a:pt x="308543" y="0"/>
                    <a:pt x="308543" y="0"/>
                  </a:cubicBezTo>
                  <a:close/>
                </a:path>
              </a:pathLst>
            </a:custGeom>
            <a:solidFill>
              <a:schemeClr val="l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4025837" y="4254913"/>
            <a:ext cx="1723930" cy="2603087"/>
            <a:chOff x="4025837" y="4254913"/>
            <a:chExt cx="1723930" cy="2603087"/>
          </a:xfrm>
        </p:grpSpPr>
        <p:sp>
          <p:nvSpPr>
            <p:cNvPr id="7" name="Freeform 7"/>
            <p:cNvSpPr/>
            <p:nvPr/>
          </p:nvSpPr>
          <p:spPr>
            <a:xfrm>
              <a:off x="4025837" y="4254913"/>
              <a:ext cx="907542" cy="1808131"/>
            </a:xfrm>
            <a:custGeom>
              <a:rect l="l" t="t" r="r" b="b"/>
              <a:pathLst>
                <a:path w="273" h="544">
                  <a:moveTo>
                    <a:pt x="147" y="408"/>
                  </a:moveTo>
                  <a:cubicBezTo>
                    <a:pt x="237" y="407"/>
                    <a:pt x="253" y="453"/>
                    <a:pt x="253" y="453"/>
                  </a:cubicBezTo>
                  <a:cubicBezTo>
                    <a:pt x="253" y="447"/>
                    <a:pt x="254" y="441"/>
                    <a:pt x="254" y="436"/>
                  </a:cubicBezTo>
                  <a:cubicBezTo>
                    <a:pt x="241" y="349"/>
                    <a:pt x="185" y="323"/>
                    <a:pt x="185" y="323"/>
                  </a:cubicBezTo>
                  <a:cubicBezTo>
                    <a:pt x="238" y="327"/>
                    <a:pt x="258" y="364"/>
                    <a:pt x="265" y="383"/>
                  </a:cubicBezTo>
                  <a:cubicBezTo>
                    <a:pt x="267" y="375"/>
                    <a:pt x="261" y="367"/>
                    <a:pt x="273" y="359"/>
                  </a:cubicBezTo>
                  <a:cubicBezTo>
                    <a:pt x="273" y="0"/>
                    <a:pt x="273" y="0"/>
                    <a:pt x="273" y="0"/>
                  </a:cubicBezTo>
                  <a:cubicBezTo>
                    <a:pt x="113" y="0"/>
                    <a:pt x="0" y="122"/>
                    <a:pt x="0" y="273"/>
                  </a:cubicBezTo>
                  <a:cubicBezTo>
                    <a:pt x="0" y="415"/>
                    <a:pt x="108" y="531"/>
                    <a:pt x="247" y="544"/>
                  </a:cubicBezTo>
                  <a:cubicBezTo>
                    <a:pt x="247" y="527"/>
                    <a:pt x="247" y="517"/>
                    <a:pt x="247" y="517"/>
                  </a:cubicBezTo>
                  <a:cubicBezTo>
                    <a:pt x="231" y="459"/>
                    <a:pt x="147" y="408"/>
                    <a:pt x="147"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4933379" y="4254913"/>
              <a:ext cx="816388" cy="1808131"/>
            </a:xfrm>
            <a:custGeom>
              <a:rect l="l" t="t" r="r" b="b"/>
              <a:pathLst>
                <a:path w="246" h="544">
                  <a:moveTo>
                    <a:pt x="32" y="38"/>
                  </a:moveTo>
                  <a:cubicBezTo>
                    <a:pt x="32" y="26"/>
                    <a:pt x="33" y="14"/>
                    <a:pt x="34" y="3"/>
                  </a:cubicBezTo>
                  <a:cubicBezTo>
                    <a:pt x="23" y="1"/>
                    <a:pt x="8" y="0"/>
                    <a:pt x="0" y="0"/>
                  </a:cubicBezTo>
                  <a:cubicBezTo>
                    <a:pt x="0" y="359"/>
                    <a:pt x="0" y="359"/>
                    <a:pt x="0" y="359"/>
                  </a:cubicBezTo>
                  <a:cubicBezTo>
                    <a:pt x="28" y="278"/>
                    <a:pt x="88" y="245"/>
                    <a:pt x="88" y="245"/>
                  </a:cubicBezTo>
                  <a:cubicBezTo>
                    <a:pt x="14" y="390"/>
                    <a:pt x="24" y="455"/>
                    <a:pt x="24" y="455"/>
                  </a:cubicBezTo>
                  <a:cubicBezTo>
                    <a:pt x="71" y="396"/>
                    <a:pt x="175" y="401"/>
                    <a:pt x="175" y="401"/>
                  </a:cubicBezTo>
                  <a:cubicBezTo>
                    <a:pt x="175" y="401"/>
                    <a:pt x="55" y="442"/>
                    <a:pt x="31" y="526"/>
                  </a:cubicBezTo>
                  <a:cubicBezTo>
                    <a:pt x="31" y="526"/>
                    <a:pt x="32" y="533"/>
                    <a:pt x="32" y="544"/>
                  </a:cubicBezTo>
                  <a:cubicBezTo>
                    <a:pt x="127" y="533"/>
                    <a:pt x="207" y="473"/>
                    <a:pt x="246" y="390"/>
                  </a:cubicBezTo>
                  <a:cubicBezTo>
                    <a:pt x="119" y="324"/>
                    <a:pt x="32" y="191"/>
                    <a:pt x="32" y="3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513993" y="5069872"/>
              <a:ext cx="997363" cy="1788128"/>
            </a:xfrm>
            <a:custGeom>
              <a:rect l="l" t="t" r="r" b="b"/>
              <a:pathLst>
                <a:path w="1128712" h="2023578">
                  <a:moveTo>
                    <a:pt x="805148" y="0"/>
                  </a:moveTo>
                  <a:cubicBezTo>
                    <a:pt x="526732" y="545160"/>
                    <a:pt x="564356" y="789542"/>
                    <a:pt x="564356" y="789542"/>
                  </a:cubicBezTo>
                  <a:cubicBezTo>
                    <a:pt x="741188" y="567718"/>
                    <a:pt x="1128712" y="586517"/>
                    <a:pt x="1128712" y="586517"/>
                  </a:cubicBezTo>
                  <a:cubicBezTo>
                    <a:pt x="1128712" y="586517"/>
                    <a:pt x="680990" y="740665"/>
                    <a:pt x="590693" y="1056482"/>
                  </a:cubicBezTo>
                  <a:cubicBezTo>
                    <a:pt x="590693" y="1056482"/>
                    <a:pt x="594455" y="1082800"/>
                    <a:pt x="594455" y="1124157"/>
                  </a:cubicBezTo>
                  <a:cubicBezTo>
                    <a:pt x="600569" y="1295224"/>
                    <a:pt x="621586" y="1756686"/>
                    <a:pt x="671631" y="1992285"/>
                  </a:cubicBezTo>
                  <a:lnTo>
                    <a:pt x="679167" y="2023578"/>
                  </a:lnTo>
                  <a:lnTo>
                    <a:pt x="315501" y="2023578"/>
                  </a:lnTo>
                  <a:lnTo>
                    <a:pt x="320272" y="1996662"/>
                  </a:lnTo>
                  <a:cubicBezTo>
                    <a:pt x="361012" y="1721658"/>
                    <a:pt x="372946" y="1314962"/>
                    <a:pt x="376238" y="1124157"/>
                  </a:cubicBezTo>
                  <a:cubicBezTo>
                    <a:pt x="376238" y="1060241"/>
                    <a:pt x="376238" y="1022644"/>
                    <a:pt x="376238" y="1022644"/>
                  </a:cubicBezTo>
                  <a:cubicBezTo>
                    <a:pt x="316040" y="804580"/>
                    <a:pt x="0" y="612835"/>
                    <a:pt x="0" y="612835"/>
                  </a:cubicBezTo>
                  <a:cubicBezTo>
                    <a:pt x="338614" y="609075"/>
                    <a:pt x="398812" y="782022"/>
                    <a:pt x="398812" y="782022"/>
                  </a:cubicBezTo>
                  <a:cubicBezTo>
                    <a:pt x="398812" y="759464"/>
                    <a:pt x="402574" y="736905"/>
                    <a:pt x="402574" y="718107"/>
                  </a:cubicBezTo>
                  <a:cubicBezTo>
                    <a:pt x="353663" y="391011"/>
                    <a:pt x="142970" y="293258"/>
                    <a:pt x="142970" y="293258"/>
                  </a:cubicBezTo>
                  <a:cubicBezTo>
                    <a:pt x="342376" y="308297"/>
                    <a:pt x="417624" y="447407"/>
                    <a:pt x="443960" y="518842"/>
                  </a:cubicBezTo>
                  <a:cubicBezTo>
                    <a:pt x="451485" y="488764"/>
                    <a:pt x="462772" y="458686"/>
                    <a:pt x="474059" y="428608"/>
                  </a:cubicBezTo>
                  <a:cubicBezTo>
                    <a:pt x="594455" y="124071"/>
                    <a:pt x="805148" y="0"/>
                    <a:pt x="805148" y="0"/>
                  </a:cubicBezTo>
                  <a:close/>
                </a:path>
              </a:pathLst>
            </a:custGeom>
            <a:solidFill>
              <a:schemeClr val="l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2870645" y="4807648"/>
            <a:ext cx="1401412" cy="2050351"/>
            <a:chOff x="2870645" y="4807648"/>
            <a:chExt cx="1401412" cy="2050351"/>
          </a:xfrm>
        </p:grpSpPr>
        <p:sp>
          <p:nvSpPr>
            <p:cNvPr id="11" name="Freeform 11"/>
            <p:cNvSpPr/>
            <p:nvPr/>
          </p:nvSpPr>
          <p:spPr>
            <a:xfrm>
              <a:off x="2870645" y="4807648"/>
              <a:ext cx="713994" cy="1408367"/>
            </a:xfrm>
            <a:custGeom>
              <a:rect l="l" t="t" r="r" b="b"/>
              <a:pathLst>
                <a:path w="215" h="422">
                  <a:moveTo>
                    <a:pt x="116" y="317"/>
                  </a:moveTo>
                  <a:cubicBezTo>
                    <a:pt x="186" y="317"/>
                    <a:pt x="200" y="363"/>
                    <a:pt x="200" y="359"/>
                  </a:cubicBezTo>
                  <a:cubicBezTo>
                    <a:pt x="215" y="337"/>
                    <a:pt x="193" y="212"/>
                    <a:pt x="193" y="212"/>
                  </a:cubicBezTo>
                  <a:cubicBezTo>
                    <a:pt x="200" y="226"/>
                    <a:pt x="205" y="239"/>
                    <a:pt x="205" y="252"/>
                  </a:cubicBezTo>
                  <a:cubicBezTo>
                    <a:pt x="205" y="0"/>
                    <a:pt x="205" y="0"/>
                    <a:pt x="205" y="0"/>
                  </a:cubicBezTo>
                  <a:cubicBezTo>
                    <a:pt x="205" y="0"/>
                    <a:pt x="208" y="0"/>
                    <a:pt x="207" y="0"/>
                  </a:cubicBezTo>
                  <a:cubicBezTo>
                    <a:pt x="172" y="103"/>
                    <a:pt x="98" y="187"/>
                    <a:pt x="0" y="232"/>
                  </a:cubicBezTo>
                  <a:cubicBezTo>
                    <a:pt x="10" y="333"/>
                    <a:pt x="91" y="414"/>
                    <a:pt x="193" y="424"/>
                  </a:cubicBezTo>
                  <a:cubicBezTo>
                    <a:pt x="193" y="411"/>
                    <a:pt x="193" y="402"/>
                    <a:pt x="193" y="402"/>
                  </a:cubicBezTo>
                  <a:cubicBezTo>
                    <a:pt x="181" y="358"/>
                    <a:pt x="116" y="317"/>
                    <a:pt x="116" y="31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51015" y="4807648"/>
              <a:ext cx="721042" cy="1408367"/>
            </a:xfrm>
            <a:custGeom>
              <a:rect l="l" t="t" r="r" b="b"/>
              <a:pathLst>
                <a:path w="216" h="422">
                  <a:moveTo>
                    <a:pt x="217" y="212"/>
                  </a:moveTo>
                  <a:cubicBezTo>
                    <a:pt x="217" y="95"/>
                    <a:pt x="124" y="0"/>
                    <a:pt x="0" y="0"/>
                  </a:cubicBezTo>
                  <a:cubicBezTo>
                    <a:pt x="0" y="252"/>
                    <a:pt x="0" y="252"/>
                    <a:pt x="0" y="252"/>
                  </a:cubicBezTo>
                  <a:cubicBezTo>
                    <a:pt x="28" y="318"/>
                    <a:pt x="24" y="354"/>
                    <a:pt x="24" y="354"/>
                  </a:cubicBezTo>
                  <a:cubicBezTo>
                    <a:pt x="60" y="308"/>
                    <a:pt x="143" y="312"/>
                    <a:pt x="143" y="312"/>
                  </a:cubicBezTo>
                  <a:cubicBezTo>
                    <a:pt x="143" y="312"/>
                    <a:pt x="51" y="344"/>
                    <a:pt x="33" y="409"/>
                  </a:cubicBezTo>
                  <a:cubicBezTo>
                    <a:pt x="33" y="409"/>
                    <a:pt x="31" y="415"/>
                    <a:pt x="31" y="424"/>
                  </a:cubicBezTo>
                  <a:cubicBezTo>
                    <a:pt x="137" y="411"/>
                    <a:pt x="217" y="321"/>
                    <a:pt x="217" y="21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254978" y="5511736"/>
              <a:ext cx="781336" cy="1346263"/>
            </a:xfrm>
            <a:custGeom>
              <a:rect l="l" t="t" r="r" b="b"/>
              <a:pathLst>
                <a:path w="884237" h="1523516">
                  <a:moveTo>
                    <a:pt x="308543" y="0"/>
                  </a:moveTo>
                  <a:cubicBezTo>
                    <a:pt x="334881" y="52658"/>
                    <a:pt x="353695" y="101555"/>
                    <a:pt x="368746" y="150451"/>
                  </a:cubicBezTo>
                  <a:cubicBezTo>
                    <a:pt x="459051" y="398695"/>
                    <a:pt x="440237" y="534101"/>
                    <a:pt x="440237" y="534101"/>
                  </a:cubicBezTo>
                  <a:cubicBezTo>
                    <a:pt x="579458" y="361082"/>
                    <a:pt x="884237" y="376127"/>
                    <a:pt x="884237" y="376127"/>
                  </a:cubicBezTo>
                  <a:cubicBezTo>
                    <a:pt x="884237" y="376127"/>
                    <a:pt x="530542" y="496488"/>
                    <a:pt x="462814" y="740971"/>
                  </a:cubicBezTo>
                  <a:cubicBezTo>
                    <a:pt x="462814" y="740971"/>
                    <a:pt x="462814" y="763538"/>
                    <a:pt x="462814" y="797390"/>
                  </a:cubicBezTo>
                  <a:cubicBezTo>
                    <a:pt x="469399" y="942199"/>
                    <a:pt x="487506" y="1346183"/>
                    <a:pt x="534782" y="1512949"/>
                  </a:cubicBezTo>
                  <a:lnTo>
                    <a:pt x="538286" y="1523516"/>
                  </a:lnTo>
                  <a:lnTo>
                    <a:pt x="240131" y="1523516"/>
                  </a:lnTo>
                  <a:lnTo>
                    <a:pt x="248684" y="1476747"/>
                  </a:lnTo>
                  <a:cubicBezTo>
                    <a:pt x="281146" y="1263493"/>
                    <a:pt x="290200" y="945490"/>
                    <a:pt x="293492" y="797390"/>
                  </a:cubicBezTo>
                  <a:cubicBezTo>
                    <a:pt x="293492" y="748493"/>
                    <a:pt x="293492" y="714642"/>
                    <a:pt x="293492" y="714642"/>
                  </a:cubicBezTo>
                  <a:cubicBezTo>
                    <a:pt x="244576" y="549146"/>
                    <a:pt x="0" y="394934"/>
                    <a:pt x="0" y="394934"/>
                  </a:cubicBezTo>
                  <a:cubicBezTo>
                    <a:pt x="263390" y="394934"/>
                    <a:pt x="316068" y="567952"/>
                    <a:pt x="316068" y="552907"/>
                  </a:cubicBezTo>
                  <a:cubicBezTo>
                    <a:pt x="372509" y="470159"/>
                    <a:pt x="308543" y="0"/>
                    <a:pt x="308543" y="0"/>
                  </a:cubicBezTo>
                  <a:close/>
                </a:path>
              </a:pathLst>
            </a:custGeom>
            <a:solidFill>
              <a:schemeClr val="l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571" y="4254913"/>
            <a:ext cx="1724026" cy="2603087"/>
            <a:chOff x="571" y="4254913"/>
            <a:chExt cx="1724026" cy="2603087"/>
          </a:xfrm>
        </p:grpSpPr>
        <p:sp>
          <p:nvSpPr>
            <p:cNvPr id="15" name="Freeform 15"/>
            <p:cNvSpPr/>
            <p:nvPr/>
          </p:nvSpPr>
          <p:spPr>
            <a:xfrm>
              <a:off x="571" y="4254913"/>
              <a:ext cx="907542" cy="1808131"/>
            </a:xfrm>
            <a:custGeom>
              <a:rect l="l" t="t" r="r" b="b"/>
              <a:pathLst>
                <a:path w="273" h="544">
                  <a:moveTo>
                    <a:pt x="147" y="408"/>
                  </a:moveTo>
                  <a:cubicBezTo>
                    <a:pt x="237" y="407"/>
                    <a:pt x="253" y="453"/>
                    <a:pt x="253" y="453"/>
                  </a:cubicBezTo>
                  <a:cubicBezTo>
                    <a:pt x="253" y="447"/>
                    <a:pt x="254" y="441"/>
                    <a:pt x="254" y="436"/>
                  </a:cubicBezTo>
                  <a:cubicBezTo>
                    <a:pt x="241" y="349"/>
                    <a:pt x="185" y="323"/>
                    <a:pt x="185" y="323"/>
                  </a:cubicBezTo>
                  <a:cubicBezTo>
                    <a:pt x="238" y="327"/>
                    <a:pt x="258" y="364"/>
                    <a:pt x="265" y="383"/>
                  </a:cubicBezTo>
                  <a:cubicBezTo>
                    <a:pt x="267" y="375"/>
                    <a:pt x="261" y="367"/>
                    <a:pt x="273" y="359"/>
                  </a:cubicBezTo>
                  <a:cubicBezTo>
                    <a:pt x="273" y="0"/>
                    <a:pt x="273" y="0"/>
                    <a:pt x="273" y="0"/>
                  </a:cubicBezTo>
                  <a:cubicBezTo>
                    <a:pt x="113" y="0"/>
                    <a:pt x="0" y="122"/>
                    <a:pt x="0" y="273"/>
                  </a:cubicBezTo>
                  <a:cubicBezTo>
                    <a:pt x="0" y="415"/>
                    <a:pt x="108" y="531"/>
                    <a:pt x="247" y="544"/>
                  </a:cubicBezTo>
                  <a:cubicBezTo>
                    <a:pt x="247" y="527"/>
                    <a:pt x="247" y="517"/>
                    <a:pt x="247" y="517"/>
                  </a:cubicBezTo>
                  <a:cubicBezTo>
                    <a:pt x="231" y="459"/>
                    <a:pt x="147" y="408"/>
                    <a:pt x="147"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08209" y="4254913"/>
              <a:ext cx="816388" cy="1808131"/>
            </a:xfrm>
            <a:custGeom>
              <a:rect l="l" t="t" r="r" b="b"/>
              <a:pathLst>
                <a:path w="246" h="544">
                  <a:moveTo>
                    <a:pt x="32" y="38"/>
                  </a:moveTo>
                  <a:cubicBezTo>
                    <a:pt x="32" y="26"/>
                    <a:pt x="33" y="14"/>
                    <a:pt x="34" y="3"/>
                  </a:cubicBezTo>
                  <a:cubicBezTo>
                    <a:pt x="23" y="1"/>
                    <a:pt x="8" y="0"/>
                    <a:pt x="0" y="0"/>
                  </a:cubicBezTo>
                  <a:cubicBezTo>
                    <a:pt x="0" y="359"/>
                    <a:pt x="0" y="359"/>
                    <a:pt x="0" y="359"/>
                  </a:cubicBezTo>
                  <a:cubicBezTo>
                    <a:pt x="28" y="278"/>
                    <a:pt x="88" y="245"/>
                    <a:pt x="88" y="245"/>
                  </a:cubicBezTo>
                  <a:cubicBezTo>
                    <a:pt x="14" y="390"/>
                    <a:pt x="24" y="455"/>
                    <a:pt x="24" y="455"/>
                  </a:cubicBezTo>
                  <a:cubicBezTo>
                    <a:pt x="71" y="396"/>
                    <a:pt x="175" y="401"/>
                    <a:pt x="175" y="401"/>
                  </a:cubicBezTo>
                  <a:cubicBezTo>
                    <a:pt x="175" y="401"/>
                    <a:pt x="55" y="442"/>
                    <a:pt x="31" y="526"/>
                  </a:cubicBezTo>
                  <a:cubicBezTo>
                    <a:pt x="31" y="526"/>
                    <a:pt x="32" y="533"/>
                    <a:pt x="32" y="544"/>
                  </a:cubicBezTo>
                  <a:cubicBezTo>
                    <a:pt x="127" y="533"/>
                    <a:pt x="207" y="473"/>
                    <a:pt x="246" y="390"/>
                  </a:cubicBezTo>
                  <a:cubicBezTo>
                    <a:pt x="119" y="324"/>
                    <a:pt x="32" y="191"/>
                    <a:pt x="32" y="3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88728" y="5069872"/>
              <a:ext cx="997363" cy="1788128"/>
            </a:xfrm>
            <a:custGeom>
              <a:rect l="l" t="t" r="r" b="b"/>
              <a:pathLst>
                <a:path w="1128712" h="2023578">
                  <a:moveTo>
                    <a:pt x="805148" y="0"/>
                  </a:moveTo>
                  <a:cubicBezTo>
                    <a:pt x="526732" y="545160"/>
                    <a:pt x="564356" y="789542"/>
                    <a:pt x="564356" y="789542"/>
                  </a:cubicBezTo>
                  <a:cubicBezTo>
                    <a:pt x="741188" y="567718"/>
                    <a:pt x="1128712" y="586517"/>
                    <a:pt x="1128712" y="586517"/>
                  </a:cubicBezTo>
                  <a:cubicBezTo>
                    <a:pt x="1128712" y="586517"/>
                    <a:pt x="680990" y="740665"/>
                    <a:pt x="590693" y="1056482"/>
                  </a:cubicBezTo>
                  <a:cubicBezTo>
                    <a:pt x="590693" y="1056482"/>
                    <a:pt x="594455" y="1082800"/>
                    <a:pt x="594455" y="1124157"/>
                  </a:cubicBezTo>
                  <a:cubicBezTo>
                    <a:pt x="600569" y="1295224"/>
                    <a:pt x="621586" y="1756686"/>
                    <a:pt x="671631" y="1992285"/>
                  </a:cubicBezTo>
                  <a:lnTo>
                    <a:pt x="679167" y="2023578"/>
                  </a:lnTo>
                  <a:lnTo>
                    <a:pt x="315501" y="2023578"/>
                  </a:lnTo>
                  <a:lnTo>
                    <a:pt x="320272" y="1996662"/>
                  </a:lnTo>
                  <a:cubicBezTo>
                    <a:pt x="361012" y="1721658"/>
                    <a:pt x="372946" y="1314962"/>
                    <a:pt x="376238" y="1124157"/>
                  </a:cubicBezTo>
                  <a:cubicBezTo>
                    <a:pt x="376238" y="1060241"/>
                    <a:pt x="376238" y="1022644"/>
                    <a:pt x="376238" y="1022644"/>
                  </a:cubicBezTo>
                  <a:cubicBezTo>
                    <a:pt x="316040" y="804580"/>
                    <a:pt x="0" y="612835"/>
                    <a:pt x="0" y="612835"/>
                  </a:cubicBezTo>
                  <a:cubicBezTo>
                    <a:pt x="338614" y="609075"/>
                    <a:pt x="398812" y="782022"/>
                    <a:pt x="398812" y="782022"/>
                  </a:cubicBezTo>
                  <a:cubicBezTo>
                    <a:pt x="398812" y="759464"/>
                    <a:pt x="402574" y="736905"/>
                    <a:pt x="402574" y="718107"/>
                  </a:cubicBezTo>
                  <a:cubicBezTo>
                    <a:pt x="353663" y="391011"/>
                    <a:pt x="142970" y="293258"/>
                    <a:pt x="142970" y="293258"/>
                  </a:cubicBezTo>
                  <a:cubicBezTo>
                    <a:pt x="342376" y="308297"/>
                    <a:pt x="417624" y="447407"/>
                    <a:pt x="443960" y="518842"/>
                  </a:cubicBezTo>
                  <a:cubicBezTo>
                    <a:pt x="451485" y="488764"/>
                    <a:pt x="462772" y="458686"/>
                    <a:pt x="474059" y="428608"/>
                  </a:cubicBezTo>
                  <a:cubicBezTo>
                    <a:pt x="594455" y="124071"/>
                    <a:pt x="805148" y="0"/>
                    <a:pt x="805148" y="0"/>
                  </a:cubicBezTo>
                  <a:close/>
                </a:path>
              </a:pathLst>
            </a:custGeom>
            <a:solidFill>
              <a:schemeClr val="l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10791253" y="4807648"/>
            <a:ext cx="1401413" cy="2050351"/>
            <a:chOff x="10791253" y="4807648"/>
            <a:chExt cx="1401413" cy="2050351"/>
          </a:xfrm>
        </p:grpSpPr>
        <p:sp>
          <p:nvSpPr>
            <p:cNvPr id="19" name="Freeform 19"/>
            <p:cNvSpPr/>
            <p:nvPr/>
          </p:nvSpPr>
          <p:spPr>
            <a:xfrm>
              <a:off x="10791253" y="4807648"/>
              <a:ext cx="713994" cy="1408367"/>
            </a:xfrm>
            <a:custGeom>
              <a:rect l="l" t="t" r="r" b="b"/>
              <a:pathLst>
                <a:path w="215" h="422">
                  <a:moveTo>
                    <a:pt x="116" y="317"/>
                  </a:moveTo>
                  <a:cubicBezTo>
                    <a:pt x="186" y="317"/>
                    <a:pt x="200" y="363"/>
                    <a:pt x="200" y="359"/>
                  </a:cubicBezTo>
                  <a:cubicBezTo>
                    <a:pt x="215" y="337"/>
                    <a:pt x="193" y="212"/>
                    <a:pt x="193" y="212"/>
                  </a:cubicBezTo>
                  <a:cubicBezTo>
                    <a:pt x="200" y="226"/>
                    <a:pt x="205" y="239"/>
                    <a:pt x="205" y="252"/>
                  </a:cubicBezTo>
                  <a:cubicBezTo>
                    <a:pt x="205" y="0"/>
                    <a:pt x="205" y="0"/>
                    <a:pt x="205" y="0"/>
                  </a:cubicBezTo>
                  <a:cubicBezTo>
                    <a:pt x="205" y="0"/>
                    <a:pt x="208" y="0"/>
                    <a:pt x="207" y="0"/>
                  </a:cubicBezTo>
                  <a:cubicBezTo>
                    <a:pt x="172" y="103"/>
                    <a:pt x="98" y="187"/>
                    <a:pt x="0" y="232"/>
                  </a:cubicBezTo>
                  <a:cubicBezTo>
                    <a:pt x="10" y="333"/>
                    <a:pt x="91" y="414"/>
                    <a:pt x="193" y="424"/>
                  </a:cubicBezTo>
                  <a:cubicBezTo>
                    <a:pt x="193" y="411"/>
                    <a:pt x="193" y="402"/>
                    <a:pt x="193" y="402"/>
                  </a:cubicBezTo>
                  <a:cubicBezTo>
                    <a:pt x="181" y="358"/>
                    <a:pt x="116" y="317"/>
                    <a:pt x="116" y="31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471624" y="4807648"/>
              <a:ext cx="721042" cy="1408367"/>
            </a:xfrm>
            <a:custGeom>
              <a:rect l="l" t="t" r="r" b="b"/>
              <a:pathLst>
                <a:path w="216" h="422">
                  <a:moveTo>
                    <a:pt x="217" y="212"/>
                  </a:moveTo>
                  <a:cubicBezTo>
                    <a:pt x="217" y="95"/>
                    <a:pt x="124" y="0"/>
                    <a:pt x="0" y="0"/>
                  </a:cubicBezTo>
                  <a:cubicBezTo>
                    <a:pt x="0" y="252"/>
                    <a:pt x="0" y="252"/>
                    <a:pt x="0" y="252"/>
                  </a:cubicBezTo>
                  <a:cubicBezTo>
                    <a:pt x="28" y="318"/>
                    <a:pt x="24" y="354"/>
                    <a:pt x="24" y="354"/>
                  </a:cubicBezTo>
                  <a:cubicBezTo>
                    <a:pt x="60" y="308"/>
                    <a:pt x="143" y="312"/>
                    <a:pt x="143" y="312"/>
                  </a:cubicBezTo>
                  <a:cubicBezTo>
                    <a:pt x="143" y="312"/>
                    <a:pt x="51" y="344"/>
                    <a:pt x="33" y="409"/>
                  </a:cubicBezTo>
                  <a:cubicBezTo>
                    <a:pt x="33" y="409"/>
                    <a:pt x="31" y="415"/>
                    <a:pt x="31" y="424"/>
                  </a:cubicBezTo>
                  <a:cubicBezTo>
                    <a:pt x="137" y="411"/>
                    <a:pt x="217" y="321"/>
                    <a:pt x="217" y="21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1175588" y="5511736"/>
              <a:ext cx="781336" cy="1346263"/>
            </a:xfrm>
            <a:custGeom>
              <a:rect l="l" t="t" r="r" b="b"/>
              <a:pathLst>
                <a:path w="884237" h="1523516">
                  <a:moveTo>
                    <a:pt x="308543" y="0"/>
                  </a:moveTo>
                  <a:cubicBezTo>
                    <a:pt x="334881" y="52658"/>
                    <a:pt x="353695" y="101555"/>
                    <a:pt x="368746" y="150451"/>
                  </a:cubicBezTo>
                  <a:cubicBezTo>
                    <a:pt x="459051" y="398695"/>
                    <a:pt x="440237" y="534101"/>
                    <a:pt x="440237" y="534101"/>
                  </a:cubicBezTo>
                  <a:cubicBezTo>
                    <a:pt x="579458" y="361082"/>
                    <a:pt x="884237" y="376127"/>
                    <a:pt x="884237" y="376127"/>
                  </a:cubicBezTo>
                  <a:cubicBezTo>
                    <a:pt x="884237" y="376127"/>
                    <a:pt x="530542" y="496488"/>
                    <a:pt x="462814" y="740971"/>
                  </a:cubicBezTo>
                  <a:cubicBezTo>
                    <a:pt x="462814" y="740971"/>
                    <a:pt x="462814" y="763538"/>
                    <a:pt x="462814" y="797390"/>
                  </a:cubicBezTo>
                  <a:cubicBezTo>
                    <a:pt x="469399" y="942199"/>
                    <a:pt x="487506" y="1346183"/>
                    <a:pt x="534782" y="1512949"/>
                  </a:cubicBezTo>
                  <a:lnTo>
                    <a:pt x="538286" y="1523516"/>
                  </a:lnTo>
                  <a:lnTo>
                    <a:pt x="240131" y="1523516"/>
                  </a:lnTo>
                  <a:lnTo>
                    <a:pt x="248684" y="1476747"/>
                  </a:lnTo>
                  <a:cubicBezTo>
                    <a:pt x="281146" y="1263493"/>
                    <a:pt x="290200" y="945490"/>
                    <a:pt x="293492" y="797390"/>
                  </a:cubicBezTo>
                  <a:cubicBezTo>
                    <a:pt x="293492" y="748493"/>
                    <a:pt x="293492" y="714642"/>
                    <a:pt x="293492" y="714642"/>
                  </a:cubicBezTo>
                  <a:cubicBezTo>
                    <a:pt x="244576" y="549146"/>
                    <a:pt x="0" y="394934"/>
                    <a:pt x="0" y="394934"/>
                  </a:cubicBezTo>
                  <a:cubicBezTo>
                    <a:pt x="263390" y="394934"/>
                    <a:pt x="316068" y="567952"/>
                    <a:pt x="316068" y="552907"/>
                  </a:cubicBezTo>
                  <a:cubicBezTo>
                    <a:pt x="372509" y="470159"/>
                    <a:pt x="308543" y="0"/>
                    <a:pt x="308543" y="0"/>
                  </a:cubicBezTo>
                  <a:close/>
                </a:path>
              </a:pathLst>
            </a:custGeom>
            <a:solidFill>
              <a:schemeClr val="l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 name="Group 22"/>
          <p:cNvGrpSpPr/>
          <p:nvPr/>
        </p:nvGrpSpPr>
        <p:grpSpPr>
          <a:xfrm>
            <a:off x="7921180" y="4254913"/>
            <a:ext cx="1724025" cy="2603087"/>
            <a:chOff x="7921180" y="4254913"/>
            <a:chExt cx="1724025" cy="2603087"/>
          </a:xfrm>
        </p:grpSpPr>
        <p:sp>
          <p:nvSpPr>
            <p:cNvPr id="23" name="Freeform 23"/>
            <p:cNvSpPr/>
            <p:nvPr/>
          </p:nvSpPr>
          <p:spPr>
            <a:xfrm>
              <a:off x="7921180" y="4254913"/>
              <a:ext cx="907542" cy="1808131"/>
            </a:xfrm>
            <a:custGeom>
              <a:rect l="l" t="t" r="r" b="b"/>
              <a:pathLst>
                <a:path w="273" h="544">
                  <a:moveTo>
                    <a:pt x="147" y="408"/>
                  </a:moveTo>
                  <a:cubicBezTo>
                    <a:pt x="237" y="407"/>
                    <a:pt x="253" y="453"/>
                    <a:pt x="253" y="453"/>
                  </a:cubicBezTo>
                  <a:cubicBezTo>
                    <a:pt x="253" y="447"/>
                    <a:pt x="254" y="441"/>
                    <a:pt x="254" y="436"/>
                  </a:cubicBezTo>
                  <a:cubicBezTo>
                    <a:pt x="241" y="349"/>
                    <a:pt x="185" y="323"/>
                    <a:pt x="185" y="323"/>
                  </a:cubicBezTo>
                  <a:cubicBezTo>
                    <a:pt x="238" y="327"/>
                    <a:pt x="258" y="364"/>
                    <a:pt x="265" y="383"/>
                  </a:cubicBezTo>
                  <a:cubicBezTo>
                    <a:pt x="267" y="375"/>
                    <a:pt x="261" y="367"/>
                    <a:pt x="273" y="359"/>
                  </a:cubicBezTo>
                  <a:cubicBezTo>
                    <a:pt x="273" y="0"/>
                    <a:pt x="273" y="0"/>
                    <a:pt x="273" y="0"/>
                  </a:cubicBezTo>
                  <a:cubicBezTo>
                    <a:pt x="113" y="0"/>
                    <a:pt x="0" y="122"/>
                    <a:pt x="0" y="273"/>
                  </a:cubicBezTo>
                  <a:cubicBezTo>
                    <a:pt x="0" y="415"/>
                    <a:pt x="108" y="531"/>
                    <a:pt x="247" y="544"/>
                  </a:cubicBezTo>
                  <a:cubicBezTo>
                    <a:pt x="247" y="527"/>
                    <a:pt x="247" y="517"/>
                    <a:pt x="247" y="517"/>
                  </a:cubicBezTo>
                  <a:cubicBezTo>
                    <a:pt x="231" y="459"/>
                    <a:pt x="147" y="408"/>
                    <a:pt x="147"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8828817" y="4254913"/>
              <a:ext cx="816388" cy="1808131"/>
            </a:xfrm>
            <a:custGeom>
              <a:rect l="l" t="t" r="r" b="b"/>
              <a:pathLst>
                <a:path w="246" h="544">
                  <a:moveTo>
                    <a:pt x="32" y="38"/>
                  </a:moveTo>
                  <a:cubicBezTo>
                    <a:pt x="32" y="26"/>
                    <a:pt x="33" y="14"/>
                    <a:pt x="34" y="3"/>
                  </a:cubicBezTo>
                  <a:cubicBezTo>
                    <a:pt x="23" y="1"/>
                    <a:pt x="8" y="0"/>
                    <a:pt x="0" y="0"/>
                  </a:cubicBezTo>
                  <a:cubicBezTo>
                    <a:pt x="0" y="359"/>
                    <a:pt x="0" y="359"/>
                    <a:pt x="0" y="359"/>
                  </a:cubicBezTo>
                  <a:cubicBezTo>
                    <a:pt x="28" y="278"/>
                    <a:pt x="88" y="245"/>
                    <a:pt x="88" y="245"/>
                  </a:cubicBezTo>
                  <a:cubicBezTo>
                    <a:pt x="14" y="390"/>
                    <a:pt x="24" y="455"/>
                    <a:pt x="24" y="455"/>
                  </a:cubicBezTo>
                  <a:cubicBezTo>
                    <a:pt x="71" y="396"/>
                    <a:pt x="175" y="401"/>
                    <a:pt x="175" y="401"/>
                  </a:cubicBezTo>
                  <a:cubicBezTo>
                    <a:pt x="175" y="401"/>
                    <a:pt x="55" y="442"/>
                    <a:pt x="31" y="526"/>
                  </a:cubicBezTo>
                  <a:cubicBezTo>
                    <a:pt x="31" y="526"/>
                    <a:pt x="32" y="533"/>
                    <a:pt x="32" y="544"/>
                  </a:cubicBezTo>
                  <a:cubicBezTo>
                    <a:pt x="127" y="533"/>
                    <a:pt x="207" y="473"/>
                    <a:pt x="246" y="390"/>
                  </a:cubicBezTo>
                  <a:cubicBezTo>
                    <a:pt x="119" y="324"/>
                    <a:pt x="32" y="191"/>
                    <a:pt x="32" y="3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8409337" y="5069872"/>
              <a:ext cx="997363" cy="1788128"/>
            </a:xfrm>
            <a:custGeom>
              <a:rect l="l" t="t" r="r" b="b"/>
              <a:pathLst>
                <a:path w="1128712" h="2023578">
                  <a:moveTo>
                    <a:pt x="805148" y="0"/>
                  </a:moveTo>
                  <a:cubicBezTo>
                    <a:pt x="526732" y="545160"/>
                    <a:pt x="564356" y="789542"/>
                    <a:pt x="564356" y="789542"/>
                  </a:cubicBezTo>
                  <a:cubicBezTo>
                    <a:pt x="741188" y="567718"/>
                    <a:pt x="1128712" y="586517"/>
                    <a:pt x="1128712" y="586517"/>
                  </a:cubicBezTo>
                  <a:cubicBezTo>
                    <a:pt x="1128712" y="586517"/>
                    <a:pt x="680990" y="740665"/>
                    <a:pt x="590693" y="1056482"/>
                  </a:cubicBezTo>
                  <a:cubicBezTo>
                    <a:pt x="590693" y="1056482"/>
                    <a:pt x="594455" y="1082800"/>
                    <a:pt x="594455" y="1124157"/>
                  </a:cubicBezTo>
                  <a:cubicBezTo>
                    <a:pt x="600569" y="1295224"/>
                    <a:pt x="621586" y="1756686"/>
                    <a:pt x="671631" y="1992285"/>
                  </a:cubicBezTo>
                  <a:lnTo>
                    <a:pt x="679167" y="2023578"/>
                  </a:lnTo>
                  <a:lnTo>
                    <a:pt x="315501" y="2023578"/>
                  </a:lnTo>
                  <a:lnTo>
                    <a:pt x="320272" y="1996662"/>
                  </a:lnTo>
                  <a:cubicBezTo>
                    <a:pt x="361012" y="1721658"/>
                    <a:pt x="372946" y="1314962"/>
                    <a:pt x="376238" y="1124157"/>
                  </a:cubicBezTo>
                  <a:cubicBezTo>
                    <a:pt x="376238" y="1060241"/>
                    <a:pt x="376238" y="1022644"/>
                    <a:pt x="376238" y="1022644"/>
                  </a:cubicBezTo>
                  <a:cubicBezTo>
                    <a:pt x="316040" y="804580"/>
                    <a:pt x="0" y="612835"/>
                    <a:pt x="0" y="612835"/>
                  </a:cubicBezTo>
                  <a:cubicBezTo>
                    <a:pt x="338614" y="609075"/>
                    <a:pt x="398812" y="782022"/>
                    <a:pt x="398812" y="782022"/>
                  </a:cubicBezTo>
                  <a:cubicBezTo>
                    <a:pt x="398812" y="759464"/>
                    <a:pt x="402574" y="736905"/>
                    <a:pt x="402574" y="718107"/>
                  </a:cubicBezTo>
                  <a:cubicBezTo>
                    <a:pt x="353663" y="391011"/>
                    <a:pt x="142970" y="293258"/>
                    <a:pt x="142970" y="293258"/>
                  </a:cubicBezTo>
                  <a:cubicBezTo>
                    <a:pt x="342376" y="308297"/>
                    <a:pt x="417624" y="447407"/>
                    <a:pt x="443960" y="518842"/>
                  </a:cubicBezTo>
                  <a:cubicBezTo>
                    <a:pt x="451485" y="488764"/>
                    <a:pt x="462772" y="458686"/>
                    <a:pt x="474059" y="428608"/>
                  </a:cubicBezTo>
                  <a:cubicBezTo>
                    <a:pt x="594455" y="124071"/>
                    <a:pt x="805148" y="0"/>
                    <a:pt x="805148" y="0"/>
                  </a:cubicBezTo>
                  <a:close/>
                </a:path>
              </a:pathLst>
            </a:custGeom>
            <a:solidFill>
              <a:schemeClr val="l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1013365" y="3065336"/>
            <a:ext cx="2631566" cy="3792664"/>
            <a:chOff x="1013365" y="3065336"/>
            <a:chExt cx="2631566" cy="3792664"/>
          </a:xfrm>
        </p:grpSpPr>
        <p:sp>
          <p:nvSpPr>
            <p:cNvPr id="27" name="Freeform 27"/>
            <p:cNvSpPr/>
            <p:nvPr/>
          </p:nvSpPr>
          <p:spPr>
            <a:xfrm>
              <a:off x="1013365" y="3065336"/>
              <a:ext cx="1315783" cy="2625947"/>
            </a:xfrm>
            <a:custGeom>
              <a:rect l="l" t="t" r="r" b="b"/>
              <a:pathLst>
                <a:path w="396" h="790">
                  <a:moveTo>
                    <a:pt x="225" y="576"/>
                  </a:moveTo>
                  <a:cubicBezTo>
                    <a:pt x="359" y="528"/>
                    <a:pt x="390" y="676"/>
                    <a:pt x="390" y="676"/>
                  </a:cubicBezTo>
                  <a:cubicBezTo>
                    <a:pt x="393" y="665"/>
                    <a:pt x="396" y="653"/>
                    <a:pt x="396" y="640"/>
                  </a:cubicBezTo>
                  <a:cubicBezTo>
                    <a:pt x="396" y="618"/>
                    <a:pt x="396" y="618"/>
                    <a:pt x="396" y="618"/>
                  </a:cubicBezTo>
                  <a:cubicBezTo>
                    <a:pt x="384" y="519"/>
                    <a:pt x="326" y="394"/>
                    <a:pt x="326" y="394"/>
                  </a:cubicBezTo>
                  <a:cubicBezTo>
                    <a:pt x="357" y="421"/>
                    <a:pt x="376" y="453"/>
                    <a:pt x="396" y="485"/>
                  </a:cubicBezTo>
                  <a:cubicBezTo>
                    <a:pt x="396" y="0"/>
                    <a:pt x="396" y="0"/>
                    <a:pt x="396" y="0"/>
                  </a:cubicBezTo>
                  <a:cubicBezTo>
                    <a:pt x="180" y="0"/>
                    <a:pt x="20" y="159"/>
                    <a:pt x="2" y="361"/>
                  </a:cubicBezTo>
                  <a:cubicBezTo>
                    <a:pt x="1" y="372"/>
                    <a:pt x="0" y="384"/>
                    <a:pt x="0" y="396"/>
                  </a:cubicBezTo>
                  <a:cubicBezTo>
                    <a:pt x="0" y="549"/>
                    <a:pt x="87" y="682"/>
                    <a:pt x="214" y="748"/>
                  </a:cubicBezTo>
                  <a:cubicBezTo>
                    <a:pt x="257" y="770"/>
                    <a:pt x="304" y="785"/>
                    <a:pt x="354" y="790"/>
                  </a:cubicBezTo>
                  <a:cubicBezTo>
                    <a:pt x="360" y="556"/>
                    <a:pt x="225" y="576"/>
                    <a:pt x="225" y="57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329148" y="3065336"/>
              <a:ext cx="1315783" cy="2602135"/>
            </a:xfrm>
            <a:custGeom>
              <a:rect l="l" t="t" r="r" b="b"/>
              <a:pathLst>
                <a:path w="396" h="783">
                  <a:moveTo>
                    <a:pt x="375" y="524"/>
                  </a:moveTo>
                  <a:cubicBezTo>
                    <a:pt x="388" y="484"/>
                    <a:pt x="396" y="441"/>
                    <a:pt x="396" y="396"/>
                  </a:cubicBezTo>
                  <a:cubicBezTo>
                    <a:pt x="396" y="178"/>
                    <a:pt x="212" y="0"/>
                    <a:pt x="0" y="0"/>
                  </a:cubicBezTo>
                  <a:cubicBezTo>
                    <a:pt x="0" y="485"/>
                    <a:pt x="0" y="485"/>
                    <a:pt x="0" y="485"/>
                  </a:cubicBezTo>
                  <a:cubicBezTo>
                    <a:pt x="44" y="580"/>
                    <a:pt x="45" y="680"/>
                    <a:pt x="45" y="680"/>
                  </a:cubicBezTo>
                  <a:cubicBezTo>
                    <a:pt x="99" y="552"/>
                    <a:pt x="181" y="568"/>
                    <a:pt x="181" y="568"/>
                  </a:cubicBezTo>
                  <a:cubicBezTo>
                    <a:pt x="113" y="603"/>
                    <a:pt x="87" y="688"/>
                    <a:pt x="83" y="783"/>
                  </a:cubicBezTo>
                  <a:cubicBezTo>
                    <a:pt x="112" y="777"/>
                    <a:pt x="139" y="768"/>
                    <a:pt x="166" y="756"/>
                  </a:cubicBezTo>
                  <a:cubicBezTo>
                    <a:pt x="264" y="711"/>
                    <a:pt x="340" y="627"/>
                    <a:pt x="375" y="52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1761077" y="4375595"/>
              <a:ext cx="1168527" cy="2482405"/>
            </a:xfrm>
            <a:custGeom>
              <a:rect l="l" t="t" r="r" b="b"/>
              <a:pathLst>
                <a:path w="1322387" h="2809391">
                  <a:moveTo>
                    <a:pt x="379435" y="0"/>
                  </a:moveTo>
                  <a:cubicBezTo>
                    <a:pt x="495895" y="101534"/>
                    <a:pt x="578545" y="221870"/>
                    <a:pt x="642410" y="342206"/>
                  </a:cubicBezTo>
                  <a:cubicBezTo>
                    <a:pt x="830249" y="699454"/>
                    <a:pt x="811465" y="1075504"/>
                    <a:pt x="811465" y="1075504"/>
                  </a:cubicBezTo>
                  <a:cubicBezTo>
                    <a:pt x="1014331" y="594160"/>
                    <a:pt x="1322387" y="654328"/>
                    <a:pt x="1322387" y="654328"/>
                  </a:cubicBezTo>
                  <a:cubicBezTo>
                    <a:pt x="1066926" y="785946"/>
                    <a:pt x="969250" y="1105588"/>
                    <a:pt x="954223" y="1462836"/>
                  </a:cubicBezTo>
                  <a:cubicBezTo>
                    <a:pt x="930978" y="1930784"/>
                    <a:pt x="1042684" y="2466274"/>
                    <a:pt x="1114769" y="2755257"/>
                  </a:cubicBezTo>
                  <a:lnTo>
                    <a:pt x="1128624" y="2809391"/>
                  </a:lnTo>
                  <a:lnTo>
                    <a:pt x="216621" y="2809391"/>
                  </a:lnTo>
                  <a:lnTo>
                    <a:pt x="250824" y="2700453"/>
                  </a:lnTo>
                  <a:cubicBezTo>
                    <a:pt x="410252" y="2169047"/>
                    <a:pt x="474764" y="1778718"/>
                    <a:pt x="484625" y="1489160"/>
                  </a:cubicBezTo>
                  <a:cubicBezTo>
                    <a:pt x="507166" y="609202"/>
                    <a:pt x="0" y="684412"/>
                    <a:pt x="0" y="684412"/>
                  </a:cubicBezTo>
                  <a:cubicBezTo>
                    <a:pt x="503409" y="503908"/>
                    <a:pt x="619869" y="1060462"/>
                    <a:pt x="619869" y="1060462"/>
                  </a:cubicBezTo>
                  <a:cubicBezTo>
                    <a:pt x="631139" y="1019097"/>
                    <a:pt x="638653" y="973971"/>
                    <a:pt x="642410" y="925084"/>
                  </a:cubicBezTo>
                  <a:cubicBezTo>
                    <a:pt x="642410" y="898761"/>
                    <a:pt x="642410" y="872437"/>
                    <a:pt x="642410" y="842353"/>
                  </a:cubicBezTo>
                  <a:cubicBezTo>
                    <a:pt x="623626" y="470063"/>
                    <a:pt x="379435" y="0"/>
                    <a:pt x="379435" y="0"/>
                  </a:cubicBezTo>
                  <a:close/>
                </a:path>
              </a:pathLst>
            </a:custGeom>
            <a:solidFill>
              <a:schemeClr val="l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038630" y="3065336"/>
            <a:ext cx="2631566" cy="3792664"/>
            <a:chOff x="5038630" y="3065336"/>
            <a:chExt cx="2631566" cy="3792664"/>
          </a:xfrm>
        </p:grpSpPr>
        <p:sp>
          <p:nvSpPr>
            <p:cNvPr id="31" name="Freeform 31"/>
            <p:cNvSpPr/>
            <p:nvPr/>
          </p:nvSpPr>
          <p:spPr>
            <a:xfrm>
              <a:off x="5038630" y="3065336"/>
              <a:ext cx="1315783" cy="2625947"/>
            </a:xfrm>
            <a:custGeom>
              <a:rect l="l" t="t" r="r" b="b"/>
              <a:pathLst>
                <a:path w="396" h="790">
                  <a:moveTo>
                    <a:pt x="225" y="576"/>
                  </a:moveTo>
                  <a:cubicBezTo>
                    <a:pt x="359" y="528"/>
                    <a:pt x="390" y="676"/>
                    <a:pt x="390" y="676"/>
                  </a:cubicBezTo>
                  <a:cubicBezTo>
                    <a:pt x="393" y="665"/>
                    <a:pt x="396" y="653"/>
                    <a:pt x="396" y="640"/>
                  </a:cubicBezTo>
                  <a:cubicBezTo>
                    <a:pt x="396" y="618"/>
                    <a:pt x="396" y="618"/>
                    <a:pt x="396" y="618"/>
                  </a:cubicBezTo>
                  <a:cubicBezTo>
                    <a:pt x="384" y="519"/>
                    <a:pt x="326" y="394"/>
                    <a:pt x="326" y="394"/>
                  </a:cubicBezTo>
                  <a:cubicBezTo>
                    <a:pt x="357" y="421"/>
                    <a:pt x="376" y="453"/>
                    <a:pt x="396" y="485"/>
                  </a:cubicBezTo>
                  <a:cubicBezTo>
                    <a:pt x="396" y="0"/>
                    <a:pt x="396" y="0"/>
                    <a:pt x="396" y="0"/>
                  </a:cubicBezTo>
                  <a:cubicBezTo>
                    <a:pt x="180" y="0"/>
                    <a:pt x="20" y="159"/>
                    <a:pt x="2" y="361"/>
                  </a:cubicBezTo>
                  <a:cubicBezTo>
                    <a:pt x="1" y="372"/>
                    <a:pt x="0" y="384"/>
                    <a:pt x="0" y="396"/>
                  </a:cubicBezTo>
                  <a:cubicBezTo>
                    <a:pt x="0" y="549"/>
                    <a:pt x="87" y="682"/>
                    <a:pt x="214" y="748"/>
                  </a:cubicBezTo>
                  <a:cubicBezTo>
                    <a:pt x="257" y="770"/>
                    <a:pt x="304" y="785"/>
                    <a:pt x="354" y="790"/>
                  </a:cubicBezTo>
                  <a:cubicBezTo>
                    <a:pt x="360" y="556"/>
                    <a:pt x="225" y="576"/>
                    <a:pt x="225" y="576"/>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6354413" y="3065336"/>
              <a:ext cx="1315783" cy="2602135"/>
            </a:xfrm>
            <a:custGeom>
              <a:rect l="l" t="t" r="r" b="b"/>
              <a:pathLst>
                <a:path w="396" h="783">
                  <a:moveTo>
                    <a:pt x="375" y="524"/>
                  </a:moveTo>
                  <a:cubicBezTo>
                    <a:pt x="388" y="484"/>
                    <a:pt x="396" y="441"/>
                    <a:pt x="396" y="396"/>
                  </a:cubicBezTo>
                  <a:cubicBezTo>
                    <a:pt x="396" y="178"/>
                    <a:pt x="212" y="0"/>
                    <a:pt x="0" y="0"/>
                  </a:cubicBezTo>
                  <a:cubicBezTo>
                    <a:pt x="0" y="485"/>
                    <a:pt x="0" y="485"/>
                    <a:pt x="0" y="485"/>
                  </a:cubicBezTo>
                  <a:cubicBezTo>
                    <a:pt x="44" y="580"/>
                    <a:pt x="45" y="680"/>
                    <a:pt x="45" y="680"/>
                  </a:cubicBezTo>
                  <a:cubicBezTo>
                    <a:pt x="99" y="552"/>
                    <a:pt x="181" y="568"/>
                    <a:pt x="181" y="568"/>
                  </a:cubicBezTo>
                  <a:cubicBezTo>
                    <a:pt x="113" y="603"/>
                    <a:pt x="87" y="688"/>
                    <a:pt x="83" y="783"/>
                  </a:cubicBezTo>
                  <a:cubicBezTo>
                    <a:pt x="112" y="777"/>
                    <a:pt x="139" y="768"/>
                    <a:pt x="166" y="756"/>
                  </a:cubicBezTo>
                  <a:cubicBezTo>
                    <a:pt x="264" y="711"/>
                    <a:pt x="340" y="627"/>
                    <a:pt x="375" y="52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5786247" y="4375595"/>
              <a:ext cx="1168527" cy="2482405"/>
            </a:xfrm>
            <a:custGeom>
              <a:rect l="l" t="t" r="r" b="b"/>
              <a:pathLst>
                <a:path w="1322387" h="2809391">
                  <a:moveTo>
                    <a:pt x="379435" y="0"/>
                  </a:moveTo>
                  <a:cubicBezTo>
                    <a:pt x="495895" y="101534"/>
                    <a:pt x="578545" y="221870"/>
                    <a:pt x="642410" y="342206"/>
                  </a:cubicBezTo>
                  <a:cubicBezTo>
                    <a:pt x="830249" y="699454"/>
                    <a:pt x="811465" y="1075504"/>
                    <a:pt x="811465" y="1075504"/>
                  </a:cubicBezTo>
                  <a:cubicBezTo>
                    <a:pt x="1014331" y="594160"/>
                    <a:pt x="1322387" y="654328"/>
                    <a:pt x="1322387" y="654328"/>
                  </a:cubicBezTo>
                  <a:cubicBezTo>
                    <a:pt x="1066926" y="785946"/>
                    <a:pt x="969250" y="1105588"/>
                    <a:pt x="954223" y="1462836"/>
                  </a:cubicBezTo>
                  <a:cubicBezTo>
                    <a:pt x="930978" y="1930784"/>
                    <a:pt x="1042684" y="2466274"/>
                    <a:pt x="1114769" y="2755257"/>
                  </a:cubicBezTo>
                  <a:lnTo>
                    <a:pt x="1128624" y="2809391"/>
                  </a:lnTo>
                  <a:lnTo>
                    <a:pt x="216621" y="2809391"/>
                  </a:lnTo>
                  <a:lnTo>
                    <a:pt x="250824" y="2700453"/>
                  </a:lnTo>
                  <a:cubicBezTo>
                    <a:pt x="410252" y="2169047"/>
                    <a:pt x="474764" y="1778718"/>
                    <a:pt x="484625" y="1489160"/>
                  </a:cubicBezTo>
                  <a:cubicBezTo>
                    <a:pt x="507166" y="609202"/>
                    <a:pt x="0" y="684412"/>
                    <a:pt x="0" y="684412"/>
                  </a:cubicBezTo>
                  <a:cubicBezTo>
                    <a:pt x="503409" y="503908"/>
                    <a:pt x="619869" y="1060462"/>
                    <a:pt x="619869" y="1060462"/>
                  </a:cubicBezTo>
                  <a:cubicBezTo>
                    <a:pt x="631139" y="1019097"/>
                    <a:pt x="638653" y="973971"/>
                    <a:pt x="642410" y="925084"/>
                  </a:cubicBezTo>
                  <a:cubicBezTo>
                    <a:pt x="642410" y="898761"/>
                    <a:pt x="642410" y="872437"/>
                    <a:pt x="642410" y="842353"/>
                  </a:cubicBezTo>
                  <a:cubicBezTo>
                    <a:pt x="623626" y="470063"/>
                    <a:pt x="379435" y="0"/>
                    <a:pt x="379435" y="0"/>
                  </a:cubicBezTo>
                  <a:close/>
                </a:path>
              </a:pathLst>
            </a:custGeom>
            <a:solidFill>
              <a:schemeClr val="l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 name="Group 34"/>
          <p:cNvGrpSpPr/>
          <p:nvPr/>
        </p:nvGrpSpPr>
        <p:grpSpPr>
          <a:xfrm>
            <a:off x="8933974" y="3065336"/>
            <a:ext cx="2631566" cy="3792664"/>
            <a:chOff x="8933974" y="3065336"/>
            <a:chExt cx="2631566" cy="3792664"/>
          </a:xfrm>
        </p:grpSpPr>
        <p:sp>
          <p:nvSpPr>
            <p:cNvPr id="35" name="Freeform 35"/>
            <p:cNvSpPr/>
            <p:nvPr/>
          </p:nvSpPr>
          <p:spPr>
            <a:xfrm>
              <a:off x="8933974" y="3065336"/>
              <a:ext cx="1315783" cy="2625947"/>
            </a:xfrm>
            <a:custGeom>
              <a:rect l="l" t="t" r="r" b="b"/>
              <a:pathLst>
                <a:path w="396" h="790">
                  <a:moveTo>
                    <a:pt x="225" y="576"/>
                  </a:moveTo>
                  <a:cubicBezTo>
                    <a:pt x="359" y="528"/>
                    <a:pt x="390" y="676"/>
                    <a:pt x="390" y="676"/>
                  </a:cubicBezTo>
                  <a:cubicBezTo>
                    <a:pt x="393" y="665"/>
                    <a:pt x="396" y="653"/>
                    <a:pt x="396" y="640"/>
                  </a:cubicBezTo>
                  <a:cubicBezTo>
                    <a:pt x="396" y="618"/>
                    <a:pt x="396" y="618"/>
                    <a:pt x="396" y="618"/>
                  </a:cubicBezTo>
                  <a:cubicBezTo>
                    <a:pt x="384" y="519"/>
                    <a:pt x="326" y="394"/>
                    <a:pt x="326" y="394"/>
                  </a:cubicBezTo>
                  <a:cubicBezTo>
                    <a:pt x="357" y="421"/>
                    <a:pt x="376" y="453"/>
                    <a:pt x="396" y="485"/>
                  </a:cubicBezTo>
                  <a:cubicBezTo>
                    <a:pt x="396" y="0"/>
                    <a:pt x="396" y="0"/>
                    <a:pt x="396" y="0"/>
                  </a:cubicBezTo>
                  <a:cubicBezTo>
                    <a:pt x="180" y="0"/>
                    <a:pt x="20" y="159"/>
                    <a:pt x="2" y="361"/>
                  </a:cubicBezTo>
                  <a:cubicBezTo>
                    <a:pt x="1" y="372"/>
                    <a:pt x="0" y="384"/>
                    <a:pt x="0" y="396"/>
                  </a:cubicBezTo>
                  <a:cubicBezTo>
                    <a:pt x="0" y="549"/>
                    <a:pt x="87" y="682"/>
                    <a:pt x="214" y="748"/>
                  </a:cubicBezTo>
                  <a:cubicBezTo>
                    <a:pt x="257" y="770"/>
                    <a:pt x="304" y="785"/>
                    <a:pt x="354" y="790"/>
                  </a:cubicBezTo>
                  <a:cubicBezTo>
                    <a:pt x="360" y="556"/>
                    <a:pt x="225" y="576"/>
                    <a:pt x="225" y="57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0249757" y="3065336"/>
              <a:ext cx="1315783" cy="2602135"/>
            </a:xfrm>
            <a:custGeom>
              <a:rect l="l" t="t" r="r" b="b"/>
              <a:pathLst>
                <a:path w="396" h="783">
                  <a:moveTo>
                    <a:pt x="375" y="524"/>
                  </a:moveTo>
                  <a:cubicBezTo>
                    <a:pt x="388" y="484"/>
                    <a:pt x="396" y="441"/>
                    <a:pt x="396" y="396"/>
                  </a:cubicBezTo>
                  <a:cubicBezTo>
                    <a:pt x="396" y="178"/>
                    <a:pt x="212" y="0"/>
                    <a:pt x="0" y="0"/>
                  </a:cubicBezTo>
                  <a:cubicBezTo>
                    <a:pt x="0" y="485"/>
                    <a:pt x="0" y="485"/>
                    <a:pt x="0" y="485"/>
                  </a:cubicBezTo>
                  <a:cubicBezTo>
                    <a:pt x="44" y="580"/>
                    <a:pt x="45" y="680"/>
                    <a:pt x="45" y="680"/>
                  </a:cubicBezTo>
                  <a:cubicBezTo>
                    <a:pt x="99" y="552"/>
                    <a:pt x="181" y="568"/>
                    <a:pt x="181" y="568"/>
                  </a:cubicBezTo>
                  <a:cubicBezTo>
                    <a:pt x="113" y="603"/>
                    <a:pt x="87" y="688"/>
                    <a:pt x="83" y="783"/>
                  </a:cubicBezTo>
                  <a:cubicBezTo>
                    <a:pt x="112" y="777"/>
                    <a:pt x="139" y="768"/>
                    <a:pt x="166" y="756"/>
                  </a:cubicBezTo>
                  <a:cubicBezTo>
                    <a:pt x="264" y="711"/>
                    <a:pt x="340" y="627"/>
                    <a:pt x="375" y="52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9681686" y="4375595"/>
              <a:ext cx="1168527" cy="2482405"/>
            </a:xfrm>
            <a:custGeom>
              <a:rect l="l" t="t" r="r" b="b"/>
              <a:pathLst>
                <a:path w="1322387" h="2809391">
                  <a:moveTo>
                    <a:pt x="379435" y="0"/>
                  </a:moveTo>
                  <a:cubicBezTo>
                    <a:pt x="495895" y="101534"/>
                    <a:pt x="578545" y="221870"/>
                    <a:pt x="642410" y="342206"/>
                  </a:cubicBezTo>
                  <a:cubicBezTo>
                    <a:pt x="830249" y="699454"/>
                    <a:pt x="811465" y="1075504"/>
                    <a:pt x="811465" y="1075504"/>
                  </a:cubicBezTo>
                  <a:cubicBezTo>
                    <a:pt x="1014331" y="594160"/>
                    <a:pt x="1322387" y="654328"/>
                    <a:pt x="1322387" y="654328"/>
                  </a:cubicBezTo>
                  <a:cubicBezTo>
                    <a:pt x="1066926" y="785946"/>
                    <a:pt x="969250" y="1105588"/>
                    <a:pt x="954223" y="1462836"/>
                  </a:cubicBezTo>
                  <a:cubicBezTo>
                    <a:pt x="930978" y="1930784"/>
                    <a:pt x="1042684" y="2466274"/>
                    <a:pt x="1114769" y="2755257"/>
                  </a:cubicBezTo>
                  <a:lnTo>
                    <a:pt x="1128624" y="2809391"/>
                  </a:lnTo>
                  <a:lnTo>
                    <a:pt x="216621" y="2809391"/>
                  </a:lnTo>
                  <a:lnTo>
                    <a:pt x="250824" y="2700453"/>
                  </a:lnTo>
                  <a:cubicBezTo>
                    <a:pt x="410252" y="2169047"/>
                    <a:pt x="474764" y="1778718"/>
                    <a:pt x="484625" y="1489160"/>
                  </a:cubicBezTo>
                  <a:cubicBezTo>
                    <a:pt x="507166" y="609202"/>
                    <a:pt x="0" y="684412"/>
                    <a:pt x="0" y="684412"/>
                  </a:cubicBezTo>
                  <a:cubicBezTo>
                    <a:pt x="503409" y="503908"/>
                    <a:pt x="619869" y="1060462"/>
                    <a:pt x="619869" y="1060462"/>
                  </a:cubicBezTo>
                  <a:cubicBezTo>
                    <a:pt x="631139" y="1019097"/>
                    <a:pt x="638653" y="973971"/>
                    <a:pt x="642410" y="925084"/>
                  </a:cubicBezTo>
                  <a:cubicBezTo>
                    <a:pt x="642410" y="898761"/>
                    <a:pt x="642410" y="872437"/>
                    <a:pt x="642410" y="842353"/>
                  </a:cubicBezTo>
                  <a:cubicBezTo>
                    <a:pt x="623626" y="470063"/>
                    <a:pt x="379435" y="0"/>
                    <a:pt x="379435" y="0"/>
                  </a:cubicBezTo>
                  <a:close/>
                </a:path>
              </a:pathLst>
            </a:custGeom>
            <a:solidFill>
              <a:schemeClr val="l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 name="TextBox 38"/>
          <p:cNvSpPr txBox="1"/>
          <p:nvPr/>
        </p:nvSpPr>
        <p:spPr>
          <a:xfrm>
            <a:off x="454343" y="1185008"/>
            <a:ext cx="11407327" cy="109537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accent1">
                    <a:lumMod val="50000"/>
                    <a:alpha val="100000"/>
                  </a:schemeClr>
                </a:solidFill>
                <a:latin typeface="Microsoft Yahei"/>
                <a:ea typeface="Microsoft Yahei"/>
                <a:cs typeface="Microsoft Yahei"/>
              </a:rPr>
              <a:t>及时性：预案应能迅速响应突发事件，减少损失。</a:t>
            </a:r>
          </a:p>
        </p:txBody>
      </p:sp>
      <p:sp>
        <p:nvSpPr>
          <p:cNvPr id="39" name="Freeform 39"/>
          <p:cNvSpPr/>
          <p:nvPr/>
        </p:nvSpPr>
        <p:spPr>
          <a:xfrm>
            <a:off x="1857479" y="3481546"/>
            <a:ext cx="773367" cy="773367"/>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963481" y="3429000"/>
            <a:ext cx="781865" cy="781865"/>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9792903" y="3288801"/>
            <a:ext cx="922065" cy="922065"/>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应急预案制定原则与步骤</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识别可能的气道管理与呼吸护理风险。</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对识别出的风险进行评估和预测，确定可能的影响范围和程度。</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应急预案制定原则与步骤</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评估与预测</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风险识别</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制定措施</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根据风险评估结果，制定相应的应急措施和处置流程。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审核与修订</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对应急预案进行审核和修订，确保其科学性和实用性。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94" r="250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应急预案制定原则与步骤</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https://d.book118.com/795031213201011102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2024-09-11T11:46:36.930</cp:lastPrinted>
  <dcterms:created xsi:type="dcterms:W3CDTF">2024-09-11T03:46:36Z</dcterms:created>
  <dcterms:modified xsi:type="dcterms:W3CDTF">2024-09-11T03:46:39Z</dcterms:modified>
</cp:coreProperties>
</file>