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8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EB3963-B441-46C8-8C62-34149923023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9BC9F8-5966-480A-9264-C7F4745B8B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18ACDBA-3F8F-4BEF-82C0-9B03F261DBE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88277D-BD74-476B-8441-74D49D8FF4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1B52471-0C52-41E4-B761-24F9445F7F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74E2F50-DBC3-4A6B-8263-CA10A458C3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F76E579-921A-4FCE-AC13-8AB39106BC0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03C1897-FEC8-45B8-8024-F8192DA8F3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92E30C-F537-4DD9-8A99-5C154C27B9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963163-3088-459C-BBB6-DEC6D09EB8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65DFE0-6C1D-4901-B634-595231AAE38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79503232100101104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57400" y="2041982"/>
            <a:ext cx="8077200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495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基因治疗技术案例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361950" y="115331"/>
            <a:ext cx="1851660" cy="114584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700" b="1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9067" y="1768211"/>
            <a:ext cx="4792980" cy="4692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基因治疗技术概述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基因治疗技术案例介绍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基因治疗技术面临的挑战与前景</a:t>
            </a: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基因治疗技术案例总结与启示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基因治疗技术概述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84" b="3184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基因治疗技术的定义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基因治疗技术是指通过修改或调控人类基因组，以达到预防、治疗或缓解遗传性疾病或获得性遗传疾病的目的。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基因治疗技术包括基因转移技术、基因沉默技术、基因编辑技术等。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基因治疗技术的发展历程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1972年，美国科学家首次提出了基因治疗的概念。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1990年，美国FDA批准了第一个基因治疗临床试验。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2003年，全球首个基因治疗药物Glybera获批上市。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2017年，CRISPR-Cas9基因编辑技术获得诺贝尔生理学或医学奖。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218874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267642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遗传性疾病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5272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通过纠正缺陷基因，达到预防和治疗遗传性疾病的目的。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3139895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3264136" y="1220082"/>
            <a:ext cx="542436" cy="530244"/>
          </a:xfrm>
          <a:custGeom>
            <a:rect l="l" t="t" r="r" b="b"/>
            <a:pathLst>
              <a:path w="304800" h="304800">
                <a:moveTo>
                  <a:pt x="20031" y="114795"/>
                </a:moveTo>
                <a:lnTo>
                  <a:pt x="147647" y="273187"/>
                </a:lnTo>
                <a:lnTo>
                  <a:pt x="96469" y="114795"/>
                </a:lnTo>
                <a:lnTo>
                  <a:pt x="20031" y="114795"/>
                </a:lnTo>
                <a:close/>
                <a:moveTo>
                  <a:pt x="110338" y="114795"/>
                </a:moveTo>
                <a:lnTo>
                  <a:pt x="155534" y="273510"/>
                </a:lnTo>
                <a:lnTo>
                  <a:pt x="194424" y="114795"/>
                </a:lnTo>
                <a:lnTo>
                  <a:pt x="110338" y="114795"/>
                </a:lnTo>
                <a:close/>
                <a:moveTo>
                  <a:pt x="162411" y="273187"/>
                </a:moveTo>
                <a:lnTo>
                  <a:pt x="285264" y="114795"/>
                </a:lnTo>
                <a:lnTo>
                  <a:pt x="209417" y="114795"/>
                </a:lnTo>
                <a:lnTo>
                  <a:pt x="162411" y="273187"/>
                </a:lnTo>
                <a:close/>
                <a:moveTo>
                  <a:pt x="285550" y="104432"/>
                </a:moveTo>
                <a:lnTo>
                  <a:pt x="248717" y="41453"/>
                </a:lnTo>
                <a:lnTo>
                  <a:pt x="211865" y="104432"/>
                </a:lnTo>
                <a:lnTo>
                  <a:pt x="285550" y="104432"/>
                </a:lnTo>
                <a:close/>
                <a:moveTo>
                  <a:pt x="237134" y="37843"/>
                </a:moveTo>
                <a:lnTo>
                  <a:pt x="163449" y="37843"/>
                </a:lnTo>
                <a:lnTo>
                  <a:pt x="200282" y="102984"/>
                </a:lnTo>
                <a:lnTo>
                  <a:pt x="237134" y="37843"/>
                </a:lnTo>
                <a:close/>
                <a:moveTo>
                  <a:pt x="188957" y="104432"/>
                </a:moveTo>
                <a:lnTo>
                  <a:pt x="152124" y="41453"/>
                </a:lnTo>
                <a:lnTo>
                  <a:pt x="115281" y="104432"/>
                </a:lnTo>
                <a:lnTo>
                  <a:pt x="188957" y="104432"/>
                </a:lnTo>
                <a:close/>
                <a:moveTo>
                  <a:pt x="141341" y="37843"/>
                </a:moveTo>
                <a:lnTo>
                  <a:pt x="67666" y="37843"/>
                </a:lnTo>
                <a:lnTo>
                  <a:pt x="104508" y="102984"/>
                </a:lnTo>
                <a:lnTo>
                  <a:pt x="141341" y="37843"/>
                </a:lnTo>
                <a:close/>
                <a:moveTo>
                  <a:pt x="56093" y="41453"/>
                </a:moveTo>
                <a:lnTo>
                  <a:pt x="19260" y="104432"/>
                </a:lnTo>
                <a:lnTo>
                  <a:pt x="92935" y="104432"/>
                </a:lnTo>
                <a:lnTo>
                  <a:pt x="56093" y="4145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 flipH="1" flipV="1">
            <a:off x="6220648" y="2346968"/>
            <a:ext cx="0" cy="3305393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4684480" y="3999665"/>
            <a:ext cx="3072335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6589461" y="1454724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0" name="TextBox 10"/>
          <p:cNvSpPr txBox="1"/>
          <p:nvPr/>
        </p:nvSpPr>
        <p:spPr>
          <a:xfrm>
            <a:off x="6638230" y="1942922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肿瘤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5860" y="2413457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通过抑制肿瘤相关基因的表达或激活抑癌基因，达到治疗肿瘤的目的。</a:t>
            </a:r>
          </a:p>
        </p:txBody>
      </p:sp>
      <p:sp>
        <p:nvSpPr>
          <p:cNvPr id="12" name="AutoShape 12"/>
          <p:cNvSpPr/>
          <p:nvPr/>
        </p:nvSpPr>
        <p:spPr>
          <a:xfrm rot="2700000">
            <a:off x="8510482" y="1059265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218874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4" name="TextBox 14"/>
          <p:cNvSpPr txBox="1"/>
          <p:nvPr/>
        </p:nvSpPr>
        <p:spPr>
          <a:xfrm>
            <a:off x="1267642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感染性疾病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272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通过基因工程技术生产抗病毒或抗菌药物，提高治疗效果。</a:t>
            </a:r>
          </a:p>
        </p:txBody>
      </p:sp>
      <p:sp>
        <p:nvSpPr>
          <p:cNvPr id="16" name="AutoShape 16"/>
          <p:cNvSpPr/>
          <p:nvPr/>
        </p:nvSpPr>
        <p:spPr>
          <a:xfrm rot="2700000">
            <a:off x="3139895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7" name="AutoShape 17"/>
          <p:cNvSpPr/>
          <p:nvPr/>
        </p:nvSpPr>
        <p:spPr>
          <a:xfrm>
            <a:off x="6589461" y="4270883"/>
            <a:ext cx="4632960" cy="2072640"/>
          </a:xfrm>
          <a:prstGeom prst="rect">
            <a:avLst/>
          </a:prstGeom>
          <a:solidFill>
            <a:schemeClr val="lt1">
              <a:alpha val="60000"/>
            </a:schemeClr>
          </a:solidFill>
          <a:ln w="6286">
            <a:solidFill>
              <a:schemeClr val="dk2">
                <a:alpha val="60000"/>
              </a:schemeClr>
            </a:solidFill>
            <a:prstDash val="solid"/>
          </a:ln>
        </p:spPr>
        <p:style>
          <a:lnRef idx="0">
            <a:schemeClr val="dk2"/>
          </a:lnRef>
          <a:fillRef idx="1">
            <a:schemeClr val="dk2"/>
          </a:fillRef>
          <a:effectRef idx="0">
            <a:schemeClr val="dk2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BF9F7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8" name="TextBox 18"/>
          <p:cNvSpPr txBox="1"/>
          <p:nvPr/>
        </p:nvSpPr>
        <p:spPr>
          <a:xfrm>
            <a:off x="6638230" y="4759081"/>
            <a:ext cx="4521094" cy="55587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心血管疾病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45860" y="5229616"/>
            <a:ext cx="390583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通过调控心血管相关基因的表达，改善心血管功能。</a:t>
            </a:r>
          </a:p>
        </p:txBody>
      </p:sp>
      <p:sp>
        <p:nvSpPr>
          <p:cNvPr id="20" name="AutoShape 20"/>
          <p:cNvSpPr/>
          <p:nvPr/>
        </p:nvSpPr>
        <p:spPr>
          <a:xfrm rot="2700000">
            <a:off x="8510482" y="3875423"/>
            <a:ext cx="790918" cy="790918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8672065" y="1195698"/>
            <a:ext cx="492903" cy="492903"/>
          </a:xfrm>
          <a:custGeom>
            <a:rect l="l" t="t" r="r" b="b"/>
            <a:pathLst>
              <a:path w="304800" h="304800">
                <a:moveTo>
                  <a:pt x="264633" y="75590"/>
                </a:moveTo>
                <a:cubicBezTo>
                  <a:pt x="273768" y="97622"/>
                  <a:pt x="269415" y="123920"/>
                  <a:pt x="251498" y="141837"/>
                </a:cubicBezTo>
                <a:cubicBezTo>
                  <a:pt x="231772" y="161563"/>
                  <a:pt x="201959" y="164649"/>
                  <a:pt x="178784" y="151571"/>
                </a:cubicBezTo>
                <a:lnTo>
                  <a:pt x="162030" y="169869"/>
                </a:lnTo>
                <a:lnTo>
                  <a:pt x="173984" y="181870"/>
                </a:lnTo>
                <a:lnTo>
                  <a:pt x="181127" y="174727"/>
                </a:lnTo>
                <a:cubicBezTo>
                  <a:pt x="184775" y="171069"/>
                  <a:pt x="190700" y="171069"/>
                  <a:pt x="194348" y="174727"/>
                </a:cubicBezTo>
                <a:lnTo>
                  <a:pt x="252279" y="233248"/>
                </a:lnTo>
                <a:cubicBezTo>
                  <a:pt x="255937" y="236896"/>
                  <a:pt x="255937" y="242821"/>
                  <a:pt x="252279" y="246469"/>
                </a:cubicBezTo>
                <a:lnTo>
                  <a:pt x="225838" y="272910"/>
                </a:lnTo>
                <a:cubicBezTo>
                  <a:pt x="222190" y="276568"/>
                  <a:pt x="216265" y="276568"/>
                  <a:pt x="212617" y="272910"/>
                </a:cubicBezTo>
                <a:lnTo>
                  <a:pt x="154686" y="214389"/>
                </a:lnTo>
                <a:cubicBezTo>
                  <a:pt x="151028" y="210741"/>
                  <a:pt x="151028" y="204816"/>
                  <a:pt x="154686" y="201168"/>
                </a:cubicBezTo>
                <a:lnTo>
                  <a:pt x="161211" y="194643"/>
                </a:lnTo>
                <a:lnTo>
                  <a:pt x="149819" y="183223"/>
                </a:lnTo>
                <a:lnTo>
                  <a:pt x="69704" y="270748"/>
                </a:lnTo>
                <a:cubicBezTo>
                  <a:pt x="62398" y="278054"/>
                  <a:pt x="50559" y="278054"/>
                  <a:pt x="43263" y="270748"/>
                </a:cubicBezTo>
                <a:lnTo>
                  <a:pt x="36652" y="264138"/>
                </a:lnTo>
                <a:cubicBezTo>
                  <a:pt x="29347" y="256832"/>
                  <a:pt x="29347" y="244993"/>
                  <a:pt x="36652" y="237696"/>
                </a:cubicBezTo>
                <a:lnTo>
                  <a:pt x="127921" y="161258"/>
                </a:lnTo>
                <a:lnTo>
                  <a:pt x="67304" y="100479"/>
                </a:lnTo>
                <a:lnTo>
                  <a:pt x="48158" y="100470"/>
                </a:lnTo>
                <a:lnTo>
                  <a:pt x="26003" y="64846"/>
                </a:lnTo>
                <a:lnTo>
                  <a:pt x="43834" y="46987"/>
                </a:lnTo>
                <a:lnTo>
                  <a:pt x="80267" y="69285"/>
                </a:lnTo>
                <a:lnTo>
                  <a:pt x="80505" y="88030"/>
                </a:lnTo>
                <a:lnTo>
                  <a:pt x="141827" y="149590"/>
                </a:lnTo>
                <a:lnTo>
                  <a:pt x="159668" y="134655"/>
                </a:lnTo>
                <a:cubicBezTo>
                  <a:pt x="142227" y="110881"/>
                  <a:pt x="144047" y="77391"/>
                  <a:pt x="165535" y="55902"/>
                </a:cubicBezTo>
                <a:cubicBezTo>
                  <a:pt x="183366" y="38071"/>
                  <a:pt x="209521" y="33642"/>
                  <a:pt x="231496" y="42605"/>
                </a:cubicBezTo>
                <a:lnTo>
                  <a:pt x="192215" y="81344"/>
                </a:lnTo>
                <a:lnTo>
                  <a:pt x="225276" y="114405"/>
                </a:lnTo>
                <a:lnTo>
                  <a:pt x="264633" y="75590"/>
                </a:lnTo>
                <a:close/>
                <a:moveTo>
                  <a:pt x="58579" y="247021"/>
                </a:moveTo>
                <a:cubicBezTo>
                  <a:pt x="54931" y="243373"/>
                  <a:pt x="49016" y="243373"/>
                  <a:pt x="45358" y="247021"/>
                </a:cubicBezTo>
                <a:cubicBezTo>
                  <a:pt x="41700" y="250679"/>
                  <a:pt x="41700" y="256594"/>
                  <a:pt x="45358" y="260252"/>
                </a:cubicBezTo>
                <a:cubicBezTo>
                  <a:pt x="49016" y="263900"/>
                  <a:pt x="54931" y="263900"/>
                  <a:pt x="58579" y="260252"/>
                </a:cubicBezTo>
                <a:cubicBezTo>
                  <a:pt x="62236" y="256584"/>
                  <a:pt x="62236" y="250669"/>
                  <a:pt x="58579" y="247021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2" name="Freeform 22"/>
          <p:cNvSpPr/>
          <p:nvPr/>
        </p:nvSpPr>
        <p:spPr>
          <a:xfrm>
            <a:off x="3297145" y="4016916"/>
            <a:ext cx="476417" cy="476417"/>
          </a:xfrm>
          <a:custGeom>
            <a:rect l="l" t="t" r="r" b="b"/>
            <a:pathLst>
              <a:path w="304800" h="304800">
                <a:moveTo>
                  <a:pt x="213360" y="76200"/>
                </a:moveTo>
                <a:lnTo>
                  <a:pt x="243840" y="76200"/>
                </a:lnTo>
                <a:lnTo>
                  <a:pt x="243840" y="289560"/>
                </a:lnTo>
                <a:lnTo>
                  <a:pt x="60960" y="289560"/>
                </a:lnTo>
                <a:lnTo>
                  <a:pt x="60960" y="76200"/>
                </a:lnTo>
                <a:lnTo>
                  <a:pt x="91440" y="76200"/>
                </a:lnTo>
                <a:lnTo>
                  <a:pt x="91440" y="60960"/>
                </a:lnTo>
                <a:cubicBezTo>
                  <a:pt x="91440" y="44129"/>
                  <a:pt x="105089" y="30480"/>
                  <a:pt x="121920" y="30480"/>
                </a:cubicBezTo>
                <a:lnTo>
                  <a:pt x="121920" y="30480"/>
                </a:lnTo>
                <a:lnTo>
                  <a:pt x="182880" y="30480"/>
                </a:lnTo>
                <a:cubicBezTo>
                  <a:pt x="199711" y="30480"/>
                  <a:pt x="213360" y="44129"/>
                  <a:pt x="213360" y="60960"/>
                </a:cubicBezTo>
                <a:lnTo>
                  <a:pt x="213360" y="60960"/>
                </a:lnTo>
                <a:lnTo>
                  <a:pt x="213360" y="76200"/>
                </a:lnTo>
                <a:close/>
                <a:moveTo>
                  <a:pt x="259080" y="76200"/>
                </a:moveTo>
                <a:lnTo>
                  <a:pt x="274320" y="76200"/>
                </a:lnTo>
                <a:cubicBezTo>
                  <a:pt x="291151" y="76200"/>
                  <a:pt x="304800" y="89849"/>
                  <a:pt x="304800" y="106680"/>
                </a:cubicBezTo>
                <a:lnTo>
                  <a:pt x="304800" y="106680"/>
                </a:lnTo>
                <a:lnTo>
                  <a:pt x="304800" y="259080"/>
                </a:lnTo>
                <a:cubicBezTo>
                  <a:pt x="304800" y="275911"/>
                  <a:pt x="291151" y="289560"/>
                  <a:pt x="274320" y="289560"/>
                </a:cubicBezTo>
                <a:lnTo>
                  <a:pt x="274320" y="289560"/>
                </a:lnTo>
                <a:lnTo>
                  <a:pt x="259080" y="289560"/>
                </a:lnTo>
                <a:lnTo>
                  <a:pt x="259080" y="76200"/>
                </a:lnTo>
                <a:close/>
                <a:moveTo>
                  <a:pt x="45720" y="76200"/>
                </a:moveTo>
                <a:lnTo>
                  <a:pt x="45720" y="289560"/>
                </a:lnTo>
                <a:lnTo>
                  <a:pt x="30480" y="289560"/>
                </a:lnTo>
                <a:cubicBezTo>
                  <a:pt x="13649" y="289560"/>
                  <a:pt x="0" y="275911"/>
                  <a:pt x="0" y="259080"/>
                </a:cubicBezTo>
                <a:lnTo>
                  <a:pt x="0" y="259080"/>
                </a:lnTo>
                <a:lnTo>
                  <a:pt x="0" y="106680"/>
                </a:lnTo>
                <a:cubicBezTo>
                  <a:pt x="0" y="89916"/>
                  <a:pt x="13716" y="76200"/>
                  <a:pt x="30480" y="76200"/>
                </a:cubicBezTo>
                <a:lnTo>
                  <a:pt x="45720" y="76200"/>
                </a:lnTo>
                <a:close/>
                <a:moveTo>
                  <a:pt x="121920" y="60960"/>
                </a:moveTo>
                <a:lnTo>
                  <a:pt x="121920" y="76200"/>
                </a:lnTo>
                <a:lnTo>
                  <a:pt x="182880" y="76200"/>
                </a:lnTo>
                <a:lnTo>
                  <a:pt x="182880" y="60960"/>
                </a:lnTo>
                <a:lnTo>
                  <a:pt x="121920" y="609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3" name="Freeform 23"/>
          <p:cNvSpPr/>
          <p:nvPr/>
        </p:nvSpPr>
        <p:spPr>
          <a:xfrm>
            <a:off x="8651974" y="4016916"/>
            <a:ext cx="507934" cy="507934"/>
          </a:xfrm>
          <a:custGeom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4" name="Group 2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5" name="AutoShape 2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TextBox 4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基因治疗技术的应用领域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3306" y="1622307"/>
            <a:ext cx="7405389" cy="1138956"/>
            <a:chOff x="2393306" y="1622307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3306" y="1622307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5700" b="1">
                  <a:solidFill>
                    <a:schemeClr val="lt2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73212" y="2609673"/>
            <a:ext cx="74504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6032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基因治疗技术案例介绍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高效、精确、低成本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CRISPR-Cas9技术是一种新兴的基因编辑工具，具有高效、精确和低成本等优点。它能够实现精确地定位和修改基因组中的特定DNA序列，为遗传病治疗和基因改良提供了革命性的手段。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3735" r="3735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案例一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特异性高、应用广泛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总结词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ZFN技术是一种基于人工合成的核酸酶的基因编辑方法。它通过设计特定的锌指蛋白，能够特异识别和切割DNA序列，从而实现基因敲除、插入和定点突变等操作。ZFN技术在基因治疗、基因组编辑和基因功能研究等领域具有广泛的应用前景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详细描述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案例二：ZFN基因编辑技术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案例三：TALEN基因编辑技术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操作简便、设计灵活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总结词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TALEN技术是一种基于人工合成的核酸酶的基因编辑方法，与ZFN技术类似。TALEN蛋白由一系列重复的DNA结合域组成，能够特异识别和切割DNA序列，从而实现基因敲除、插入和定点突变等操作。TALEN技术的优点在于操作简便、设计灵活，因此在基因治疗、基因组编辑和基因功能研究等领域也得到了广泛的应用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详细描述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https://d.book118.com/795032321001011041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633301"/>
      </a:dk1>
      <a:lt1>
        <a:srgbClr val="FBF9F7"/>
      </a:lt1>
      <a:dk2>
        <a:srgbClr val="333333"/>
      </a:dk2>
      <a:lt2>
        <a:srgbClr val="F1EFEE"/>
      </a:lt2>
      <a:accent1>
        <a:srgbClr val="9A6930"/>
      </a:accent1>
      <a:accent2>
        <a:srgbClr val="B3954D"/>
      </a:accent2>
      <a:accent3>
        <a:srgbClr val="D3A67C"/>
      </a:accent3>
      <a:accent4>
        <a:srgbClr val="DC9C51"/>
      </a:accent4>
      <a:accent5>
        <a:srgbClr val="D17A6E"/>
      </a:accent5>
      <a:accent6>
        <a:srgbClr val="8C857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47</Paragraphs>
  <Slides>11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7">
      <vt:lpstr>Arial</vt:lpstr>
      <vt:lpstr>Calibri</vt:lpstr>
      <vt:lpstr>Microsoft Yahei</vt:lpstr>
      <vt:lpstr>微软雅黑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2024-09-01T09:26:47.643</cp:lastPrinted>
  <dcterms:created xsi:type="dcterms:W3CDTF">2024-09-01T01:26:47Z</dcterms:created>
  <dcterms:modified xsi:type="dcterms:W3CDTF">2024-09-01T01:26:49Z</dcterms:modified>
</cp:coreProperties>
</file>