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FB15D-A28F-440C-8125-09402C2BD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7A27A-E9A9-461F-A054-51759806D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BDB9D-7778-43BB-9E57-A6BDDCD62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A7F87-1B5C-46A0-922F-5570984D5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68A862-48D4-44FD-9B80-70129060B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FA2ADF-C714-419A-AAAE-C2CB561C3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875505-614A-425E-87C9-AF6A6960F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5BAB7-57A2-4319-94F9-35B35060A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28CFE-9B9B-4530-81B0-9CB2D3E5E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BF413-D78D-4E0F-8E7F-B99D2374A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69165-E37D-4BAC-84DF-EC8BF193D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1776000" y="0"/>
            <a:ext cx="8640000" cy="6857999"/>
          </a:xfrm>
          <a:prstGeom prst="rect">
            <a:avLst/>
          </a:prstGeom>
          <a:gradFill rotWithShape="1">
            <a:gsLst>
              <a:gs pos="0">
                <a:schemeClr val="bg2">
                  <a:alpha val="100000"/>
                </a:schemeClr>
              </a:gs>
              <a:gs pos="60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493367"/>
            <a:ext cx="6340197" cy="1421928"/>
          </a:xfrm>
        </p:spPr>
        <p:txBody>
          <a:bodyPr wrap="none" anchor="t">
            <a:spAutoFit/>
          </a:bodyPr>
          <a:lstStyle>
            <a:lvl1pPr lvl="0" algn="ctr" defTabSz="914400">
              <a:lnSpc>
                <a:spcPct val="90000"/>
              </a:lnSpc>
              <a:buNone/>
              <a:defRPr lang="zh-CN" sz="9600" b="0" i="0" spc="0">
                <a:solidFill>
                  <a:schemeClr val="tx1">
                    <a:alpha val="100000"/>
                  </a:schemeClr>
                </a:solidFill>
                <a:latin typeface="TencentSans W7"/>
                <a:ea typeface="TencentSans W7"/>
              </a:defRPr>
            </a:lvl1pPr>
          </a:lstStyle>
          <a:p>
            <a:r>
              <a:rPr lang="zh-CN"/>
              <a:t>主标题样式</a:t>
            </a:r>
            <a:endParaRPr lang="zh-CN" sz="9600" b="0" i="0" spc="0">
              <a:solidFill>
                <a:schemeClr val="bg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sp>
        <p:nvSpPr>
          <p:cNvPr id="5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734089" y="4162538"/>
            <a:ext cx="2723823" cy="397032"/>
          </a:xfrm>
        </p:spPr>
        <p:txBody>
          <a:bodyPr wrap="none">
            <a:spAutoFit/>
          </a:bodyPr>
          <a:lstStyle>
            <a:lvl1pPr marL="0" lvl="0" indent="0" algn="ctr" defTabSz="914400">
              <a:lnSpc>
                <a:spcPct val="90000"/>
              </a:lnSpc>
              <a:buFont typeface="Arial" pitchFamily="34" charset="0"/>
              <a:buNone/>
              <a:defRPr lang="zh-CN" sz="2200" b="1" i="0" spc="0">
                <a:solidFill>
                  <a:schemeClr val="tx1">
                    <a:alpha val="100000"/>
                  </a:schemeClr>
                </a:solidFill>
                <a:latin typeface="TencentSans W7"/>
                <a:ea typeface="TencentSans W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/>
              <a:t>点击编辑副标题样式</a:t>
            </a:r>
            <a:endParaRPr lang="zh-CN" sz="2200" b="1" i="0" spc="0">
              <a:solidFill>
                <a:schemeClr val="bg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sp>
        <p:nvSpPr>
          <p:cNvPr id="6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471190"/>
            <a:ext cx="4031873" cy="923330"/>
          </a:xfrm>
        </p:spPr>
        <p:txBody>
          <a:bodyPr wrap="none" anchor="b">
            <a:spAutoFit/>
          </a:bodyPr>
          <a:lstStyle>
            <a:lvl1pPr marL="0" lvl="0" indent="0" algn="ctr" defTabSz="914400">
              <a:lnSpc>
                <a:spcPct val="90000"/>
              </a:lnSpc>
              <a:buFont typeface="Arial" pitchFamily="34" charset="0"/>
              <a:buNone/>
              <a:defRPr lang="zh-CN" sz="6000" b="0" i="0" spc="0">
                <a:solidFill>
                  <a:schemeClr val="tx1">
                    <a:alpha val="100000"/>
                  </a:schemeClr>
                </a:solidFill>
                <a:latin typeface="TencentSans W3"/>
                <a:ea typeface="TencentSans W3"/>
              </a:defRPr>
            </a:lvl1pPr>
          </a:lstStyle>
          <a:p>
            <a:r>
              <a:rPr lang="zh-CN"/>
              <a:t>主标题样式</a:t>
            </a:r>
            <a:endParaRPr lang="zh-CN" sz="6000" b="0" i="0" spc="0">
              <a:solidFill>
                <a:schemeClr val="bg1">
                  <a:alpha val="100000"/>
                </a:schemeClr>
              </a:solidFill>
              <a:latin typeface="TencentSans W3"/>
              <a:ea typeface="TencentSans W3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-3810000" y="0"/>
            <a:ext cx="12192000" cy="6858000"/>
          </a:xfrm>
          <a:prstGeom prst="rect">
            <a:avLst/>
          </a:prstGeom>
        </p:spPr>
      </p:pic>
      <p:sp>
        <p:nvSpPr>
          <p:cNvPr id="9" name="日期占位符 3"/>
          <p:cNvSpPr>
            <a:spLocks noGrp="1"/>
          </p:cNvSpPr>
          <p:nvPr>
            <p:ph type="dt" sz="half" idx="10" hasCustomPrompt="1"/>
          </p:nvPr>
        </p:nvSpPr>
        <p:spPr/>
        <p:txBody>
          <a:bodyPr/>
          <a:lstStyle>
            <a:lvl1pPr marL="0" lvl="0" algn="l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2">
            <a:alphaModFix amt="0"/>
          </a:blip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  <a:solidFill>
            <a:schemeClr val="bg2">
              <a:alpha val="100000"/>
            </a:schemeClr>
          </a:solidFill>
        </p:spPr>
      </p:pic>
      <p:sp>
        <p:nvSpPr>
          <p:cNvPr id="11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lang="zh-CN">
              <a:solidFill>
                <a:schemeClr val="tx1">
                  <a:alpha val="100000"/>
                </a:schemeClr>
              </a:solidFill>
            </a:endParaRPr>
          </a:p>
        </p:txBody>
      </p:sp>
      <p:sp>
        <p:nvSpPr>
          <p:cNvPr id="12" name="灯片编号占位符 5"/>
          <p:cNvSpPr>
            <a:spLocks noGrp="1"/>
          </p:cNvSpPr>
          <p:nvPr>
            <p:ph type="sldNum" sz="quarter" idx="12" hasCustomPrompt="1"/>
          </p:nvPr>
        </p:nvSpPr>
        <p:spPr/>
        <p:txBody>
          <a:bodyPr/>
          <a:lstStyle>
            <a:lvl1pPr marL="0" lvl="0" algn="r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80000">
              <a:schemeClr val="bg2">
                <a:alpha val="100000"/>
              </a:schemeClr>
            </a:gs>
            <a:gs pos="100000">
              <a:schemeClr val="accent1">
                <a:lumMod val="50000"/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4" name="日期占位符 2"/>
          <p:cNvSpPr>
            <a:spLocks noGrp="1"/>
          </p:cNvSpPr>
          <p:nvPr>
            <p:ph type="dt" sz="half" idx="10" hasCustomPrompt="1"/>
          </p:nvPr>
        </p:nvSpPr>
        <p:spPr/>
        <p:txBody>
          <a:bodyPr/>
          <a:lstStyle>
            <a:lvl1pPr marL="0" lvl="0" algn="l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lang="zh-CN">
              <a:solidFill>
                <a:schemeClr val="tx1">
                  <a:alpha val="100000"/>
                </a:schemeClr>
              </a:solidFill>
            </a:endParaRPr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 hasCustomPrompt="1"/>
          </p:nvPr>
        </p:nvSpPr>
        <p:spPr/>
        <p:txBody>
          <a:bodyPr/>
          <a:lstStyle>
            <a:lvl1pPr marL="0" lvl="0" algn="r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17" name=""/>
          <p:cNvSpPr txBox="1"/>
          <p:nvPr/>
        </p:nvSpPr>
        <p:spPr>
          <a:xfrm>
            <a:off x="2743200" y="1351429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"/>
          <p:cNvSpPr txBox="1"/>
          <p:nvPr/>
        </p:nvSpPr>
        <p:spPr>
          <a:xfrm>
            <a:off x="1764926" y="2097741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"/>
          <p:cNvSpPr txBox="1"/>
          <p:nvPr/>
        </p:nvSpPr>
        <p:spPr>
          <a:xfrm>
            <a:off x="1916206" y="1613647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"/>
          <p:cNvSpPr txBox="1"/>
          <p:nvPr/>
        </p:nvSpPr>
        <p:spPr>
          <a:xfrm>
            <a:off x="4487956" y="2087656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"/>
          <p:cNvSpPr txBox="1"/>
          <p:nvPr/>
        </p:nvSpPr>
        <p:spPr>
          <a:xfrm>
            <a:off x="1230406" y="1169894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"/>
          <p:cNvSpPr txBox="1"/>
          <p:nvPr/>
        </p:nvSpPr>
        <p:spPr>
          <a:xfrm>
            <a:off x="2057400" y="1341344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"/>
          <p:cNvSpPr txBox="1"/>
          <p:nvPr/>
        </p:nvSpPr>
        <p:spPr>
          <a:xfrm>
            <a:off x="3882838" y="2037229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2">
            <a:alpha val="100000"/>
          </a:schemeClr>
        </a:solidFill>
        <a:effectLst/>
      </p:bgPr>
    </p:bg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 hasCustomPrompt="1"/>
          </p:nvPr>
        </p:nvSpPr>
        <p:spPr/>
        <p:txBody>
          <a:bodyPr/>
          <a:lstStyle>
            <a:lvl1pPr marL="0" lvl="0" algn="l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lang="zh-CN">
              <a:solidFill>
                <a:schemeClr val="tx1">
                  <a:alpha val="100000"/>
                </a:schemeClr>
              </a:solidFill>
            </a:endParaRPr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 hasCustomPrompt="1"/>
          </p:nvPr>
        </p:nvSpPr>
        <p:spPr/>
        <p:txBody>
          <a:bodyPr/>
          <a:lstStyle>
            <a:lvl1pPr marL="0" lvl="0" algn="r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28" name=""/>
          <p:cNvSpPr txBox="1"/>
          <p:nvPr/>
        </p:nvSpPr>
        <p:spPr>
          <a:xfrm>
            <a:off x="2460812" y="2027144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pic>
        <p:nvPicPr>
          <p:cNvPr id="30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pic>
        <p:nvPicPr>
          <p:cNvPr id="31" name="图片 1"/>
          <p:cNvPicPr>
            <a:picLocks noChangeAspect="1"/>
          </p:cNvPicPr>
          <p:nvPr userDrawn="1"/>
        </p:nvPicPr>
        <p:blipFill>
          <a:blip r:embed="rId2">
            <a:alphaModFix amt="0"/>
          </a:blip>
          <a:stretch>
            <a:fillRect/>
          </a:stretch>
        </p:blipFill>
        <p:spPr>
          <a:xfrm>
            <a:off x="1775267" y="-1"/>
            <a:ext cx="8641466" cy="771525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100000"/>
                </a:schemeClr>
              </a:gs>
              <a:gs pos="60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</a:gradFill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tx1">
            <a:alpha val="10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/>
              <a:t>单击此处编辑母版标题样式</a:t>
            </a:r>
            <a:endParaRPr lang="zh-CN" sz="44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zh-CN"/>
              <a:t>单击此处编辑母版文本样式</a:t>
            </a:r>
            <a:endParaRPr lang="zh-CN" sz="28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685800" lvl="1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24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二级</a:t>
            </a:r>
            <a:endParaRPr lang="zh-CN" sz="24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1143000" lvl="2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20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三级</a:t>
            </a:r>
            <a:endParaRPr lang="zh-CN" sz="20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1600200" lvl="3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18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四级</a:t>
            </a:r>
            <a:endParaRPr lang="zh-CN" sz="18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2057400" lvl="4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18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五级</a:t>
            </a:r>
            <a:endParaRPr lang="zh-CN" sz="18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 hasCustomPrompt="1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algn="l" defTabSz="914400" rtl="0" eaLnBrk="1" latinLnBrk="0" hangingPunct="1">
              <a:defRPr lang="zh-CN" sz="1200" b="0" i="0" kern="120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>
              <a:solidFill>
                <a:schemeClr val="bg1">
                  <a:alpha val="100000"/>
                </a:schemeClr>
              </a:solidFill>
              <a:latin typeface="腾讯体 W7" panose="020b0a04020102020204"/>
              <a:ea typeface="腾讯体 W7" panose="020b0a04020102020204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 hasCustomPrompt="1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algn="r" defTabSz="914400" rtl="0" eaLnBrk="1" latinLnBrk="0" hangingPunct="1">
              <a:defRPr lang="zh-CN" sz="1200" b="0" i="0" kern="120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lvl="0" algn="l" defTabSz="914400">
        <a:lnSpc>
          <a:spcPct val="90000"/>
        </a:lnSpc>
        <a:spcBef>
          <a:spcPct val="0"/>
        </a:spcBef>
        <a:buNone/>
        <a:defRPr lang="zh-CN" sz="44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1pPr>
    </p:titleStyle>
    <p:bodyStyle>
      <a:lvl1pPr marL="228600" lvl="0" indent="-228600" algn="l" defTabSz="914400">
        <a:lnSpc>
          <a:spcPct val="90000"/>
        </a:lnSpc>
        <a:spcBef>
          <a:spcPts val="1000"/>
        </a:spcBef>
        <a:buFont typeface="Arial" pitchFamily="34" charset="0"/>
        <a:buChar char="•"/>
        <a:defRPr lang="zh-CN" sz="28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1pPr>
      <a:lvl2pPr marL="685800" lvl="1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24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2pPr>
      <a:lvl3pPr marL="1143000" lvl="2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20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3pPr>
      <a:lvl4pPr marL="1600200" lvl="3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18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4pPr>
      <a:lvl5pPr marL="2057400" lvl="4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18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03402212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制定标准的基础知识——标准化的基本原理\n## 1.标准化基本概念及其重要性\n### 1.1标准化的定义与起源\n### 1.2标准化的目的和意义\n### 1.3标准化在经济发展中的作用\n## 2.标准化基本原理与方法\n### 2.1标准化基本原理概述\n### 2.2常见的标准化方法及其应用\n### 2.3标准化流程与步骤\n## 3.标准分类与体系\n### 3.1标准的分类与等级\n### 3.2国际标准组织及其标准\n### 3.3国家标准、行业标准与企业标准\n## 4.标准化的实施与监督\n### 4.1标准化的实施策略与方法\n### 4.2标准化的监督与检查\n### 4.3标准化实施的案例分析与经验\n## 5.标准化与技术创新\n### 5.1标准化对技术创新的促进作用\n### 5.2技术创新对标准化的影响\n### 5.3标准化与技术创新的协同发展\n## 6.标准化的发展趋势与未来展望\n### 6.1标准化发展的国际趋势\n### 6.2标准化在国内的发展趋势\n### 6.3标准化发展的未来展望与建议\n&quot;,&quot;templateId&quot;:&quot;rip96cw6o7yyfqkqihdqp7wzi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347317"/>
            <a:ext cx="11055350" cy="1555750"/>
          </a:xfrm>
          <a:effectLst>
            <a:outerShdw blurRad="389427" dist="50800" dir="5400000" algn="ctr" rotWithShape="0">
              <a:schemeClr val="tx2"/>
            </a:outerShdw>
          </a:effectLst>
        </p:spPr>
        <p:txBody>
          <a:bodyPr vert="horz" wrap="square" lIns="91440" tIns="45720" rIns="91440" bIns="45720" anchor="b">
            <a:spAutoFit/>
          </a:bodyPr>
          <a:lstStyle/>
          <a:p>
            <a:pPr>
              <a:lnSpc>
                <a:spcPct val="100000"/>
              </a:lnSpc>
              <a:buNone/>
            </a:pPr>
            <a:r>
              <a:rPr lang="zh-CN" sz="4800">
                <a:latin typeface="腾讯体 W7" panose="020b0a04020102020204"/>
                <a:ea typeface="腾讯体 W7" panose="020b0a04020102020204"/>
              </a:rPr>
              <a:t>制定标准的基础知识——标准化的基本原理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4010026" y="4162538"/>
            <a:ext cx="4171950" cy="393700"/>
          </a:xfrm>
          <a:effectLst>
            <a:outerShdw blurRad="389427" dist="50800" dir="5400000" algn="ctr" rotWithShape="0">
              <a:schemeClr val="tx2"/>
            </a:outerShdw>
          </a:effectLst>
        </p:spPr>
        <p:txBody>
          <a:bodyPr/>
          <a:lstStyle/>
          <a:p>
            <a:r>
              <a:rPr lang="en-US">
                <a:latin typeface="腾讯体 W7" panose="020b0a04020102020204"/>
                <a:ea typeface="腾讯体 W7" panose="020b0a04020102020204"/>
              </a:rPr>
              <a:t> </a:t>
            </a:r>
            <a:endParaRPr lang="zh-CN" sz="2400" spc="300"/>
          </a:p>
        </p:txBody>
      </p:sp>
      <p:cxnSp>
        <p:nvCxnSpPr>
          <p:cNvPr id="4" name="Tencent"/>
          <p:cNvCxnSpPr/>
          <p:nvPr/>
        </p:nvCxnSpPr>
        <p:spPr>
          <a:xfrm>
            <a:off x="2925902" y="4011560"/>
            <a:ext cx="6340197" cy="0"/>
          </a:xfrm>
          <a:prstGeom prst="line">
            <a:avLst/>
          </a:prstGeom>
          <a:ln w="12700">
            <a:solidFill>
              <a:schemeClr val="accent2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10083801" y="6094182"/>
            <a:ext cx="1536700" cy="412750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1400" b="1" spc="80">
                <a:solidFill>
                  <a:schemeClr val="accent2">
                    <a:alpha val="100000"/>
                  </a:schemeClr>
                </a:solidFill>
                <a:effectLst/>
                <a:latin typeface="腾讯体 W7" panose="020b0a04020102020204"/>
                <a:ea typeface="腾讯体 W7" panose="020b0a04020102020204"/>
              </a:rPr>
              <a:t> </a:t>
            </a:r>
            <a:endParaRPr lang="en-US" sz="1400" b="1" spc="80">
              <a:solidFill>
                <a:schemeClr val="accent2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571499" y="6094182"/>
            <a:ext cx="1885950" cy="412750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1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0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6790481" y="5190130"/>
            <a:ext cx="5200650" cy="7493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 b="1" spc="300">
                <a:solidFill>
                  <a:schemeClr val="tx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标准化基本概念及其重要性</a:t>
            </a:r>
            <a:endParaRPr/>
          </a:p>
        </p:txBody>
      </p:sp>
      <p:sp>
        <p:nvSpPr>
          <p:cNvPr id="111" name="标题 1"/>
          <p:cNvSpPr txBox="1"/>
          <p:nvPr/>
        </p:nvSpPr>
        <p:spPr>
          <a:xfrm>
            <a:off x="6790481" y="3833631"/>
            <a:ext cx="1276350" cy="107950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7200" b="1" spc="300">
                <a:solidFill>
                  <a:schemeClr val="accent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01</a:t>
            </a:r>
            <a:endParaRPr lang="zh-CN" sz="7200" b="1" spc="300">
              <a:solidFill>
                <a:schemeClr val="accent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cxnSp>
        <p:nvCxnSpPr>
          <p:cNvPr id="112" name="Tencent"/>
          <p:cNvCxnSpPr/>
          <p:nvPr/>
        </p:nvCxnSpPr>
        <p:spPr>
          <a:xfrm>
            <a:off x="6932627" y="5041707"/>
            <a:ext cx="5259373" cy="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标准化是一种活动，旨在通过制定、实施和维持标准来提高产品、过程和服务的一致性、互换性和互操作性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标准是有关产品、过程和服务的规定，包括技术、管理和实践方面的要求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标准化涉及到多个利益相关方，如政府、企业、消费者和行业协会等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标准化的目的是提高生产效率、降低成本、保障质量和安全、促进创新和可持续发展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标准化起源于古代文明，如古埃及、美索不达米亚和古罗马等，主要用于建筑、工程和手工艺领域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古代标准化主要是通过实践和师徒制传承技艺，确保建筑和质量的一致性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随着工业革命的到来，标准化逐渐成为现代工业生产和管理的重要组成部分</a:t>
            </a:r>
            <a:endParaRPr/>
          </a:p>
        </p:txBody>
      </p:sp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标准化的定义与起源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标准化的主要目的是提高产品、过程和服务的一致性、互换性和互操作性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一致性：确保产品、过程和服务在整个供应链中遵循相同的规定和要求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互换性：使产品、过程和服务能够在不影响性能和功能的情况下互相替换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互操作性：使产品、过程和服务能够与其他相关系统、设备和组件无缝对接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标准化的意义包括提高生产效率、降低成本、保障质量和安全、促进创新和可持续发展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提高生产效率：通过标准化，企业可以实现规模经济，降低生产成本，提高生产效率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降低成本：标准化可以减少不必要的多样性，降低生产和维护成本，提高资源利用效率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保障质量和安全：标准化有助于确保产品、过程和服务满足最低质量要求，降低安全风险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促进创新和可持续发展：标准化为技术创新和产业发展提供共同基础，推动可持续发展</a:t>
            </a:r>
            <a:endParaRPr/>
          </a:p>
        </p:txBody>
      </p:sp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标准化的目的和意义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标准化对经济发展的促进作用包括提高生产效率、降低交易成本、促进国际贸易和技术合作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提高生产效率：标准化有助于实现规模经济，降低生产成本，提高生产效率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降低交易成本：标准化可以减少信息不对称，降低交易成本，提高市场效率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促进国际贸易和技术合作：标准化为国际贸易和技术合作提供共同语言和规则，打破技术壁垒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标准化在经济发展中的重要性体现在推动产业升级、保障消费者权益、提高国家竞争力等方面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推动产业升级：标准化有助于推动传统产业向高技术、高附加值产业转型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保障消费者权益：标准化有助于确保产品、过程和服务满足最低质量要求，保障消费者权益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提高国家竞争力：标准化有助于提高国家在全球产业链和价值链中的地位，提高国家竞争力</a:t>
            </a:r>
            <a:endParaRPr/>
          </a:p>
        </p:txBody>
      </p:sp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标准化在经济发展中的作用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1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6790481" y="5190130"/>
            <a:ext cx="5200650" cy="7493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 b="1" spc="300">
                <a:solidFill>
                  <a:schemeClr val="tx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标准化基本原理与方法</a:t>
            </a:r>
            <a:endParaRPr/>
          </a:p>
        </p:txBody>
      </p:sp>
      <p:sp>
        <p:nvSpPr>
          <p:cNvPr id="167" name="标题 1"/>
          <p:cNvSpPr txBox="1"/>
          <p:nvPr/>
        </p:nvSpPr>
        <p:spPr>
          <a:xfrm>
            <a:off x="6790481" y="3833631"/>
            <a:ext cx="1276350" cy="107950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7200" b="1" spc="300">
                <a:solidFill>
                  <a:schemeClr val="accent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02</a:t>
            </a:r>
            <a:endParaRPr lang="zh-CN" sz="7200" b="1" spc="300">
              <a:solidFill>
                <a:schemeClr val="accent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cxnSp>
        <p:nvCxnSpPr>
          <p:cNvPr id="168" name="Tencent"/>
          <p:cNvCxnSpPr/>
          <p:nvPr/>
        </p:nvCxnSpPr>
        <p:spPr>
          <a:xfrm>
            <a:off x="6932627" y="5041707"/>
            <a:ext cx="5259373" cy="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统一化：通过制定和实施标准，实现产品、过程和服务的一致性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简化：通过减少不必要的多样性，降低生产和维护成本，提高资源利用效率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协调化：通过协调不同利益相关方的需求和利益，实现标准化工作的顺利进行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优化：通过持续改进和创新，提高标准水平，满足社会经济发展需要</a:t>
                </a:r>
                <a:endParaRPr/>
              </a:p>
            </p:txBody>
          </p:sp>
          <p:sp>
            <p:nvSpPr>
              <p:cNvPr id="17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标准化基本原理包括统一化、简化、协调化和优化</a:t>
                </a:r>
                <a:endParaRPr/>
              </a:p>
            </p:txBody>
          </p:sp>
          <p:sp>
            <p:nvSpPr>
              <p:cNvPr id="17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科学性：标准化工作应基于科学研究和实践，确保标准的客观性和准确性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实用性：标准化工作应紧密结合实际需求和条件，确保标准的可操作性和有效性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经济性：标准化工作应充分考虑成本和效益，确保标准的经济性和可持续性</a:t>
                </a:r>
                <a:endParaRPr/>
              </a:p>
            </p:txBody>
          </p:sp>
          <p:sp>
            <p:nvSpPr>
              <p:cNvPr id="17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标准化基本原理的实践需要遵循科学性、实用性和经济性的原则</a:t>
                </a:r>
                <a:endParaRPr/>
              </a:p>
            </p:txBody>
          </p:sp>
          <p:sp>
            <p:nvSpPr>
              <p:cNvPr id="17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标准化基本原理概述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简化法：通过减少产品、过程或服务的复杂性，实现标准化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优选法：通过比较不同方案，选择最佳方案作为标准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类比法：通过参考其他类似产品、过程或服务的标准，制定新标准</a:t>
                </a:r>
                <a:endParaRPr/>
              </a:p>
            </p:txBody>
          </p:sp>
          <p:sp>
            <p:nvSpPr>
              <p:cNvPr id="18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常见的标准化方法包括简化法、优选法和类比法</a:t>
                </a:r>
                <a:endParaRPr/>
              </a:p>
            </p:txBody>
          </p:sp>
          <p:sp>
            <p:nvSpPr>
              <p:cNvPr id="18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在产品设计领域，可以采用简化法和优选法，通过减少零部件数量和优化设计，降低生产成本和提高产品性能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在生产过程领域，可以采用优选法和类比法，通过优化生产流程和提高生产效率，降低生产成本和提高产品质量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在服务领域，可以采用简化法和类比法，通过简化服务流程和提高服务质量，提高客户满意度和市场份额</a:t>
                </a:r>
                <a:endParaRPr/>
              </a:p>
            </p:txBody>
          </p:sp>
          <p:sp>
            <p:nvSpPr>
              <p:cNvPr id="19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标准化方法的应用需要结合具体领域和实际需要进行选择</a:t>
                </a:r>
                <a:endParaRPr/>
              </a:p>
            </p:txBody>
          </p:sp>
          <p:sp>
            <p:nvSpPr>
              <p:cNvPr id="19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常见的标准化方法及其应用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9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9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0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标准化流程包括标准制定、标准实施、标准监督和标准修订</a:t>
                </a:r>
                <a:endParaRPr/>
              </a:p>
            </p:txBody>
          </p:sp>
          <p:sp>
            <p:nvSpPr>
              <p:cNvPr id="20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标准制定：根据社会经济发展需要和技术进步，制定标准草案、征求意见和审查批准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标准实施：通过宣传、培训、指导和监督，确保标准得到有效执行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标准监督：通过定期检查和评价，确保标准的实施效果和符合性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标准修订：根据技术进步和社会经济发展需要，对标准进行修订和更新</a:t>
                </a:r>
                <a:endParaRPr/>
              </a:p>
            </p:txBody>
          </p:sp>
        </p:grpSp>
        <p:grpSp>
          <p:nvGrpSpPr>
            <p:cNvPr id="20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标准化步骤需要遵循系统性、程序性和持续性的原则</a:t>
                </a:r>
                <a:endParaRPr/>
              </a:p>
            </p:txBody>
          </p:sp>
          <p:sp>
            <p:nvSpPr>
              <p:cNvPr id="20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系统性：标准化工作应全面考虑各个领域和环节，确保标准的完整性和协调性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程序性：标准化工作应遵循规定的流程和程序，确保标准的科学性和公正性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持续性：标准化工作应持续关注社会经济发展和技术进步，确保标准的时效性和适应性</a:t>
                </a:r>
                <a:endParaRPr/>
              </a:p>
            </p:txBody>
          </p:sp>
          <p:sp>
            <p:nvSpPr>
              <p:cNvPr id="20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标准化流程与步骤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6790481" y="5190130"/>
            <a:ext cx="5200650" cy="7493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 b="1" spc="300">
                <a:solidFill>
                  <a:schemeClr val="tx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标准分类与体系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6790481" y="3833631"/>
            <a:ext cx="1276350" cy="107950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7200" b="1" spc="300">
                <a:solidFill>
                  <a:schemeClr val="accent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03</a:t>
            </a:r>
            <a:endParaRPr lang="zh-CN" sz="7200" b="1" spc="300">
              <a:solidFill>
                <a:schemeClr val="accent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cxnSp>
        <p:nvCxnSpPr>
          <p:cNvPr id="10" name="Tencent"/>
          <p:cNvCxnSpPr/>
          <p:nvPr/>
        </p:nvCxnSpPr>
        <p:spPr>
          <a:xfrm>
            <a:off x="6932627" y="5041707"/>
            <a:ext cx="5259373" cy="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标准的分类包括国家标准、行业标准、地方标准和企业标准</a:t>
                </a:r>
                <a:endParaRPr/>
              </a:p>
            </p:txBody>
          </p:sp>
          <p:sp>
            <p:nvSpPr>
              <p:cNvPr id="1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国家标准：由国家标准化行政主管部门制定，在全国范围内适用的标准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行业标准：由行业主管部门制定，在本行业范围内适用的标准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地方标准：由地方标准化行政主管部门制定，在地方范围内适用的标准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企业标准：由企业制定，在本企业范围内适用的标准</a:t>
                </a:r>
                <a:endParaRPr/>
              </a:p>
            </p:txBody>
          </p:sp>
        </p:grpSp>
        <p:grpSp>
          <p:nvGrpSpPr>
            <p:cNvPr id="2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标准的等级包括强制性标准和推荐性标准</a:t>
                </a:r>
                <a:endParaRPr/>
              </a:p>
            </p:txBody>
          </p:sp>
          <p:sp>
            <p:nvSpPr>
              <p:cNvPr id="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强制性标准：由国家法律、法规和规章规定，必须遵守和执行的标准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推荐性标准：由国家标准化行政主管部门制定，鼓励企业自愿采用的标准</a:t>
                </a:r>
                <a:endParaRPr/>
              </a:p>
            </p:txBody>
          </p:sp>
          <p:sp>
            <p:nvSpPr>
              <p:cNvPr id="2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标准的分类与等级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国际标准组织（ISO）是全球最大的国际标准制定组织，负责制定和推广国际标准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ISO的主要任务包括制定国际标准、协调各国标准化工作、提供标准化培训和技术支持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ISO的标准体系包括基础标准、产品标准、过程标准和管理标准等</a:t>
                </a:r>
                <a:endParaRPr/>
              </a:p>
            </p:txBody>
          </p:sp>
        </p:grpSp>
        <p:grpSp>
          <p:nvGrpSpPr>
            <p:cNvPr id="3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国际电工委员会（IEC）是国际标准化组织之一，负责制定和推广国际电工标准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IEC的主要任务包括制定国际电工标准、协调各国电工标准化工作、提供电工标准化培训和技术支持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IEC的标准体系包括基础标准、产品标准、过程标准和管理标准等</a:t>
                </a:r>
                <a:endParaRPr/>
              </a:p>
            </p:txBody>
          </p: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国际标准组织及其标准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3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国家标准是国家标准化行政主管部门制定，在全国范围内适用的标准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国家标准包括基础标准、产品标准、过程标准和管理标准等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国家标准的制定需要遵循科学性、实用性和经济性的原则</a:t>
                </a:r>
                <a:endParaRPr/>
              </a:p>
            </p:txBody>
          </p:sp>
        </p:grpSp>
        <p:grpSp>
          <p:nvGrpSpPr>
            <p:cNvPr id="4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行业标准是行业主管部门制定，在本行业范围内适用的标准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行业标准包括基础标准、产品标准、过程标准和管理标准等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行业标准的制定需要遵循科学性、实用性和经济性的原则</a:t>
                </a:r>
                <a:endParaRPr/>
              </a:p>
            </p:txBody>
          </p:sp>
        </p:grpSp>
        <p:grpSp>
          <p:nvGrpSpPr>
            <p:cNvPr id="4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企业标准是企业制定，在本企业范围内适用的标准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企业标准包括基础标准、产品标准、过程标准和管理标准等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企业标准的制定需要遵循科学性、实用性和经济性的原则</a:t>
                </a:r>
                <a:endParaRPr/>
              </a:p>
            </p:txBody>
          </p:sp>
        </p:grpSp>
      </p:grpSp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国家标准、行业标准与企业标准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https://d.book118.com/795034022121011120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cube_green">
      <a:dk1>
        <a:srgbClr val="FFFFFF"/>
      </a:dk1>
      <a:lt1>
        <a:srgbClr val="000000"/>
      </a:lt1>
      <a:dk2>
        <a:srgbClr val="DDFFFD"/>
      </a:dk2>
      <a:lt2>
        <a:srgbClr val="0B1D2D"/>
      </a:lt2>
      <a:accent1>
        <a:srgbClr val="13D3CA"/>
      </a:accent1>
      <a:accent2>
        <a:srgbClr val="30F08F"/>
      </a:accent2>
      <a:accent3>
        <a:srgbClr val="137584"/>
      </a:accent3>
      <a:accent4>
        <a:srgbClr val="15BFE5"/>
      </a:accent4>
      <a:accent5>
        <a:srgbClr val="25548D"/>
      </a:accent5>
      <a:accent6>
        <a:srgbClr val="813B25"/>
      </a:accent6>
      <a:hlink>
        <a:srgbClr val="175CEB"/>
      </a:hlink>
      <a:folHlink>
        <a:srgbClr val="81868F"/>
      </a:folHlink>
    </a:clrScheme>
    <a:fontScheme name="Arial Black-Arial">
      <a:majorFont>
        <a:latin typeface="腾讯体 W7" panose="020b0a04020102020204"/>
        <a:ea typeface="腾讯体 W7" panose="020b0a04020102020204"/>
        <a:cs typeface="Arial"/>
        <a:font script="Jpan" typeface="ＭＳ ゴシック"/>
        <a:font script="Hang" typeface="굴림"/>
        <a:font script="Hans" typeface="腾讯体 W7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腾讯体 W7" panose="020b0a04020102020204"/>
        <a:ea typeface="腾讯体 W7" panose="020b0a04020102020204"/>
        <a:cs typeface="Arial"/>
        <a:font script="Jpan" typeface="ＭＳ Ｐゴシック"/>
        <a:font script="Hang" typeface="굴림"/>
        <a:font script="Hans" typeface="腾讯体 W7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腾讯体 W7</vt:lpstr>
      <vt:lpstr>Microsoft YaHei</vt:lpstr>
      <vt:lpstr>TencentSans W7</vt:lpstr>
      <vt:lpstr>TencentSans W3</vt:lpstr>
      <vt:lpstr>黑体</vt:lpstr>
      <vt:lpstr>微软雅黑</vt:lpstr>
      <vt:lpstr>Microsoft Yahei</vt:lpstr>
      <vt:lpstr>Office Theme</vt:lpstr>
      <vt:lpstr>制定标准的基础知识——标准化的基本原理</vt:lpstr>
      <vt:lpstr>标准化基本概念及其重要性</vt:lpstr>
      <vt:lpstr>PowerPoint Presentation</vt:lpstr>
      <vt:lpstr>PowerPoint Presentation</vt:lpstr>
      <vt:lpstr>PowerPoint Presentation</vt:lpstr>
      <vt:lpstr>标准化基本原理与方法</vt:lpstr>
      <vt:lpstr>PowerPoint Presentation</vt:lpstr>
      <vt:lpstr>PowerPoint Presentation</vt:lpstr>
      <vt:lpstr>PowerPoint Presentation</vt:lpstr>
      <vt:lpstr>标准分类与体系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2024-09-22T19:54:07.926</cp:lastPrinted>
  <dcterms:created xsi:type="dcterms:W3CDTF">2024-09-22T11:54:07Z</dcterms:created>
  <dcterms:modified xsi:type="dcterms:W3CDTF">2024-09-22T11:54:10Z</dcterms:modified>
</cp:coreProperties>
</file>