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8"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Master" Target="slideMasters/slideMaster3.xml" /><Relationship Id="rId30"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18623ACC-2CCC-4060-8CF6-6052E2F54FFA}"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1" name="PlaceHolder 1"/>
          <p:cNvSpPr>
            <a:spLocks noGrp="1"/>
          </p:cNvSpPr>
          <p:nvPr>
            <p:ph type="sldImg"/>
          </p:nvPr>
        </p:nvSpPr>
        <p:spPr>
          <a:xfrm>
            <a:off x="685800" y="1143000"/>
            <a:ext cx="5486040" cy="3085920"/>
          </a:xfrm>
          <a:prstGeom prst="rect">
            <a:avLst/>
          </a:prstGeom>
          <a:ln w="0">
            <a:noFill/>
          </a:ln>
        </p:spPr>
      </p:sp>
      <p:sp>
        <p:nvSpPr>
          <p:cNvPr id="362"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3"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4" name="PlaceHolder 1"/>
          <p:cNvSpPr>
            <a:spLocks noGrp="1"/>
          </p:cNvSpPr>
          <p:nvPr>
            <p:ph type="sldImg"/>
          </p:nvPr>
        </p:nvSpPr>
        <p:spPr>
          <a:xfrm>
            <a:off x="685800" y="1143000"/>
            <a:ext cx="5486040" cy="3085920"/>
          </a:xfrm>
          <a:prstGeom prst="rect">
            <a:avLst/>
          </a:prstGeom>
          <a:ln w="0">
            <a:noFill/>
          </a:ln>
        </p:spPr>
      </p:sp>
      <p:sp>
        <p:nvSpPr>
          <p:cNvPr id="365"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6"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7" name="PlaceHolder 1"/>
          <p:cNvSpPr>
            <a:spLocks noGrp="1"/>
          </p:cNvSpPr>
          <p:nvPr>
            <p:ph type="sldImg"/>
          </p:nvPr>
        </p:nvSpPr>
        <p:spPr>
          <a:xfrm>
            <a:off x="685800" y="1143000"/>
            <a:ext cx="5486040" cy="3085920"/>
          </a:xfrm>
          <a:prstGeom prst="rect">
            <a:avLst/>
          </a:prstGeom>
          <a:ln w="0">
            <a:noFill/>
          </a:ln>
        </p:spPr>
      </p:sp>
      <p:sp>
        <p:nvSpPr>
          <p:cNvPr id="368"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9"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0" name="PlaceHolder 1"/>
          <p:cNvSpPr>
            <a:spLocks noGrp="1"/>
          </p:cNvSpPr>
          <p:nvPr>
            <p:ph type="sldImg"/>
          </p:nvPr>
        </p:nvSpPr>
        <p:spPr>
          <a:xfrm>
            <a:off x="685800" y="1143000"/>
            <a:ext cx="5486040" cy="3085920"/>
          </a:xfrm>
          <a:prstGeom prst="rect">
            <a:avLst/>
          </a:prstGeom>
          <a:ln w="0">
            <a:noFill/>
          </a:ln>
        </p:spPr>
      </p:sp>
      <p:sp>
        <p:nvSpPr>
          <p:cNvPr id="371"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2"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3" name="PlaceHolder 1"/>
          <p:cNvSpPr>
            <a:spLocks noGrp="1"/>
          </p:cNvSpPr>
          <p:nvPr>
            <p:ph type="sldImg"/>
          </p:nvPr>
        </p:nvSpPr>
        <p:spPr>
          <a:xfrm>
            <a:off x="685800" y="1143000"/>
            <a:ext cx="5486040" cy="3085920"/>
          </a:xfrm>
          <a:prstGeom prst="rect">
            <a:avLst/>
          </a:prstGeom>
          <a:ln w="0">
            <a:noFill/>
          </a:ln>
        </p:spPr>
      </p:sp>
      <p:sp>
        <p:nvSpPr>
          <p:cNvPr id="374"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5"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7AE9B3B-8A8E-4B72-9B6D-DA557529CB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AB24DC-6161-494F-8B52-5642B345F9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C0CD41C-1F56-432D-A53B-2EEE0B27C3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EE0EAAC-6210-45D6-8ADE-8164AFBEAD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2C7654F-DBAD-47BD-B277-AD068A197D3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327CDF2-AD12-46E2-8980-BCA90F5C83D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4C15D3F-51D9-4350-B842-DD62EF65E3C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74CA044-D872-4805-B167-DEB3CF4A5D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938F5B-368C-466F-86CC-F8C7ED3F0E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7821D1-DEB7-482F-9D05-8EEC8586E6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11E999-0F88-4DE8-9E19-B64D39A187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92A6CDD8-5E65-4F6B-A9F5-DBD7D5EAB280}"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5771944B-F693-4BC9-B40C-B5DBB494BF0F}"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5.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3.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5042001013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accent3"/>
                </a:solidFill>
                <a:latin typeface="Arial"/>
                <a:ea typeface="微软雅黑"/>
              </a:rPr>
              <a:t>班主任的学生引导</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accent3"/>
                </a:solidFill>
                <a:latin typeface="Arial"/>
                <a:ea typeface="微软雅黑"/>
              </a:rPr>
              <a:t> </a:t>
            </a:r>
            <a:endParaRPr lang="en-US" sz="2400" b="0" strike="noStrike" spc="-1">
              <a:solidFill>
                <a:srgbClr val="FFFFFF"/>
              </a:solidFill>
              <a:latin typeface="Arial"/>
            </a:endParaRPr>
          </a:p>
        </p:txBody>
      </p:sp>
      <p:sp>
        <p:nvSpPr>
          <p:cNvPr id="74"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accent3"/>
                </a:solidFill>
                <a:latin typeface="Arial"/>
                <a:ea typeface="微软雅黑"/>
              </a:rPr>
              <a:t>  </a:t>
            </a:r>
            <a:r>
              <a:rPr lang="zh-CN" sz="1800" b="0" strike="noStrike" spc="-1">
                <a:solidFill>
                  <a:schemeClr val="accent3"/>
                </a:solidFill>
                <a:latin typeface="Arial"/>
                <a:ea typeface="微软雅黑"/>
              </a:rPr>
              <a:t>汇报人：魏老师                                              </a:t>
            </a:r>
            <a:r>
              <a:rPr lang="en-US" sz="1800" b="0" strike="noStrike" spc="-1">
                <a:solidFill>
                  <a:schemeClr val="accent3"/>
                </a:solidFill>
                <a:latin typeface="Arial"/>
                <a:ea typeface="微软雅黑"/>
              </a:rPr>
              <a:t>2024</a:t>
            </a:r>
            <a:r>
              <a:rPr lang="zh-CN" sz="1800" b="0" strike="noStrike" spc="-1">
                <a:solidFill>
                  <a:schemeClr val="accent3"/>
                </a:solidFill>
                <a:latin typeface="Arial"/>
                <a:ea typeface="微软雅黑"/>
              </a:rPr>
              <a:t>年</a:t>
            </a:r>
            <a:r>
              <a:rPr lang="en-US" sz="1800" b="0" strike="noStrike" spc="-1">
                <a:solidFill>
                  <a:schemeClr val="accent3"/>
                </a:solidFill>
                <a:latin typeface="Arial"/>
                <a:ea typeface="微软雅黑"/>
              </a:rPr>
              <a:t>X</a:t>
            </a:r>
            <a:r>
              <a:rPr lang="zh-CN" sz="1800" b="0" strike="noStrike" spc="-1">
                <a:solidFill>
                  <a:schemeClr val="accent3"/>
                </a:solidFill>
                <a:latin typeface="Arial"/>
                <a:ea typeface="微软雅黑"/>
              </a:rPr>
              <a:t>月</a:t>
            </a:r>
            <a:endParaRPr lang="en-US" sz="1800" b="0" strike="noStrike" spc="-1">
              <a:solidFill>
                <a:srgbClr val="FFFFFF"/>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1</a:t>
            </a:r>
            <a:r>
              <a:rPr lang="zh-CN" sz="2400" b="0" strike="noStrike" spc="-1">
                <a:solidFill>
                  <a:schemeClr val="accent3"/>
                </a:solidFill>
                <a:latin typeface="微软雅黑"/>
                <a:ea typeface="微软雅黑"/>
              </a:rPr>
              <a:t>章  班主任的学生引导</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2</a:t>
            </a:r>
            <a:r>
              <a:rPr lang="zh-CN" sz="2400" b="0" strike="noStrike" spc="-1">
                <a:solidFill>
                  <a:schemeClr val="accent3"/>
                </a:solidFill>
                <a:latin typeface="微软雅黑"/>
                <a:ea typeface="微软雅黑"/>
              </a:rPr>
              <a:t>章  班主任的学生管理</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3</a:t>
            </a:r>
            <a:r>
              <a:rPr lang="zh-CN" sz="2400" b="0" strike="noStrike" spc="-1">
                <a:solidFill>
                  <a:schemeClr val="accent3"/>
                </a:solidFill>
                <a:latin typeface="微软雅黑"/>
                <a:ea typeface="微软雅黑"/>
              </a:rPr>
              <a:t>章  班主任的心理辅导</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4</a:t>
            </a:r>
            <a:r>
              <a:rPr lang="zh-CN" sz="2400" b="0" strike="noStrike" spc="-1">
                <a:solidFill>
                  <a:schemeClr val="accent3"/>
                </a:solidFill>
                <a:latin typeface="微软雅黑"/>
                <a:ea typeface="微软雅黑"/>
              </a:rPr>
              <a:t>章  班主任的学习指导</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5</a:t>
            </a:r>
            <a:r>
              <a:rPr lang="zh-CN" sz="2400" b="0" strike="noStrike" spc="-1">
                <a:solidFill>
                  <a:schemeClr val="accent3"/>
                </a:solidFill>
                <a:latin typeface="微软雅黑"/>
                <a:ea typeface="微软雅黑"/>
              </a:rPr>
              <a:t>章  班主任的家庭沟通</a:t>
            </a:r>
            <a:endParaRPr lang="en-US" sz="2400" b="0" strike="noStrike" spc="-1">
              <a:solidFill>
                <a:srgbClr val="FFFFFF"/>
              </a:solidFill>
              <a:latin typeface="Arial"/>
            </a:endParaRPr>
          </a:p>
          <a:p>
            <a:pPr defTabSz="914400">
              <a:lnSpc>
                <a:spcPct val="100000"/>
              </a:lnSpc>
            </a:pPr>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6</a:t>
            </a:r>
            <a:r>
              <a:rPr lang="zh-CN" sz="2400" b="0" strike="noStrike" spc="-1">
                <a:solidFill>
                  <a:schemeClr val="accent3"/>
                </a:solidFill>
                <a:latin typeface="微软雅黑"/>
                <a:ea typeface="微软雅黑"/>
              </a:rPr>
              <a:t>章  总结与展望</a:t>
            </a:r>
            <a:endParaRPr lang="en-US" sz="24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第一章 班主任的学生引导</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81"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什么是班主任的学生引导？</a:t>
            </a:r>
            <a:endParaRPr lang="en-US" sz="2800" b="0" strike="noStrike" spc="-1">
              <a:solidFill>
                <a:srgbClr val="FFFFFF"/>
              </a:solidFill>
              <a:latin typeface="Arial"/>
            </a:endParaRPr>
          </a:p>
        </p:txBody>
      </p:sp>
      <p:sp>
        <p:nvSpPr>
          <p:cNvPr id="82"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班主任的学生引导是指班主任通过各种方式和手段对学生进行全方位的关怀和教育引导，帮助学生解决成长中遇到的问题，引导他们健康成长。</a:t>
            </a:r>
            <a:endParaRPr lang="en-US" sz="1800" b="0" strike="noStrike" spc="-1">
              <a:solidFill>
                <a:srgbClr val="FFFFFF"/>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84"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5"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班主任的角色</a:t>
            </a:r>
            <a:endParaRPr lang="en-US" sz="3600" b="0" strike="noStrike" spc="-1">
              <a:solidFill>
                <a:schemeClr val="dk1"/>
              </a:solidFill>
              <a:latin typeface="Arial"/>
            </a:endParaRPr>
          </a:p>
        </p:txBody>
      </p:sp>
      <p:sp>
        <p:nvSpPr>
          <p:cNvPr id="86" name="content.1.subtitle"/>
          <p:cNvSpPr/>
          <p:nvPr/>
        </p:nvSpPr>
        <p:spPr>
          <a:xfrm>
            <a:off x="127764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与学生建立信任和亲近关系</a:t>
            </a:r>
            <a:endParaRPr lang="en-US" sz="1600" b="0" strike="noStrike" spc="-1">
              <a:solidFill>
                <a:srgbClr val="FFFFFF"/>
              </a:solidFill>
              <a:latin typeface="Arial"/>
            </a:endParaRPr>
          </a:p>
        </p:txBody>
      </p:sp>
      <p:sp>
        <p:nvSpPr>
          <p:cNvPr id="87" name="content.1.title"/>
          <p:cNvSpPr/>
          <p:nvPr/>
        </p:nvSpPr>
        <p:spPr>
          <a:xfrm>
            <a:off x="1278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知心人</a:t>
            </a:r>
            <a:endParaRPr lang="en-US" sz="2000" b="0" strike="noStrike" spc="-1">
              <a:solidFill>
                <a:srgbClr val="FFFFFF"/>
              </a:solidFill>
              <a:latin typeface="Arial"/>
            </a:endParaRPr>
          </a:p>
        </p:txBody>
      </p:sp>
      <p:sp>
        <p:nvSpPr>
          <p:cNvPr id="88" name="content.2.subtitle"/>
          <p:cNvSpPr/>
          <p:nvPr/>
        </p:nvSpPr>
        <p:spPr>
          <a:xfrm>
            <a:off x="907272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指导学生走向正确的道路</a:t>
            </a:r>
            <a:endParaRPr lang="en-US" sz="1600" b="0" strike="noStrike" spc="-1">
              <a:solidFill>
                <a:srgbClr val="FFFFFF"/>
              </a:solidFill>
              <a:latin typeface="Arial"/>
            </a:endParaRPr>
          </a:p>
        </p:txBody>
      </p:sp>
      <p:sp>
        <p:nvSpPr>
          <p:cNvPr id="89" name="content.2.title"/>
          <p:cNvSpPr/>
          <p:nvPr/>
        </p:nvSpPr>
        <p:spPr>
          <a:xfrm>
            <a:off x="9072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引路人</a:t>
            </a:r>
            <a:endParaRPr lang="en-US" sz="2000" b="0" strike="noStrike" spc="-1">
              <a:solidFill>
                <a:srgbClr val="FFFFFF"/>
              </a:solidFill>
              <a:latin typeface="Arial"/>
            </a:endParaRPr>
          </a:p>
        </p:txBody>
      </p:sp>
      <p:sp>
        <p:nvSpPr>
          <p:cNvPr id="90" name="content.3.subtitle"/>
          <p:cNvSpPr/>
          <p:nvPr/>
        </p:nvSpPr>
        <p:spPr>
          <a:xfrm>
            <a:off x="3876120" y="3586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进行德育、学科教学等工作</a:t>
            </a:r>
            <a:endParaRPr lang="en-US" sz="1600" b="0" strike="noStrike" spc="-1">
              <a:solidFill>
                <a:srgbClr val="FFFFFF"/>
              </a:solidFill>
              <a:latin typeface="Arial"/>
            </a:endParaRPr>
          </a:p>
        </p:txBody>
      </p:sp>
      <p:sp>
        <p:nvSpPr>
          <p:cNvPr id="91" name="content.3.title"/>
          <p:cNvSpPr/>
          <p:nvPr/>
        </p:nvSpPr>
        <p:spPr>
          <a:xfrm>
            <a:off x="387684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教育者</a:t>
            </a:r>
            <a:endParaRPr lang="en-US" sz="2000" b="0" strike="noStrike" spc="-1">
              <a:solidFill>
                <a:srgbClr val="FFFFFF"/>
              </a:solidFill>
              <a:latin typeface="Arial"/>
            </a:endParaRPr>
          </a:p>
        </p:txBody>
      </p:sp>
      <p:sp>
        <p:nvSpPr>
          <p:cNvPr id="92" name="content.4.subtitle"/>
          <p:cNvSpPr/>
          <p:nvPr/>
        </p:nvSpPr>
        <p:spPr>
          <a:xfrm>
            <a:off x="647460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管理班级纪律和学生行为</a:t>
            </a:r>
            <a:endParaRPr lang="en-US" sz="1600" b="0" strike="noStrike" spc="-1">
              <a:solidFill>
                <a:srgbClr val="FFFFFF"/>
              </a:solidFill>
              <a:latin typeface="Arial"/>
            </a:endParaRPr>
          </a:p>
        </p:txBody>
      </p:sp>
      <p:sp>
        <p:nvSpPr>
          <p:cNvPr id="93" name="content.4.title"/>
          <p:cNvSpPr/>
          <p:nvPr/>
        </p:nvSpPr>
        <p:spPr>
          <a:xfrm>
            <a:off x="647496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管理者</a:t>
            </a:r>
            <a:endParaRPr lang="en-US" sz="2000" b="0" strike="noStrike" spc="-1">
              <a:solidFill>
                <a:srgbClr val="FFFFFF"/>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95"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心理辅导</a:t>
            </a:r>
            <a:endParaRPr lang="en-US" sz="1800" b="0" strike="noStrike" spc="-1">
              <a:solidFill>
                <a:srgbClr val="FFFFFF"/>
              </a:solidFill>
              <a:latin typeface="Arial"/>
            </a:endParaRPr>
          </a:p>
        </p:txBody>
      </p:sp>
      <p:sp>
        <p:nvSpPr>
          <p:cNvPr id="96" name="content.2.content"/>
          <p:cNvSpPr/>
          <p:nvPr/>
        </p:nvSpPr>
        <p:spPr>
          <a:xfrm>
            <a:off x="3666960" y="291528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帮助学生解决心理问题</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开展心理健康教育</a:t>
            </a:r>
            <a:endParaRPr lang="en-US" sz="1400" b="0" strike="noStrike" spc="-1">
              <a:solidFill>
                <a:srgbClr val="FFFFFF"/>
              </a:solidFill>
              <a:latin typeface="Arial"/>
            </a:endParaRPr>
          </a:p>
        </p:txBody>
      </p:sp>
      <p:sp>
        <p:nvSpPr>
          <p:cNvPr id="9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98"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学习指导</a:t>
            </a:r>
            <a:endParaRPr lang="en-US" sz="1800" b="0" strike="noStrike" spc="-1">
              <a:solidFill>
                <a:srgbClr val="FFFFFF"/>
              </a:solidFill>
              <a:latin typeface="Arial"/>
            </a:endParaRPr>
          </a:p>
        </p:txBody>
      </p:sp>
      <p:sp>
        <p:nvSpPr>
          <p:cNvPr id="99" name="content.3.content"/>
          <p:cNvSpPr/>
          <p:nvPr/>
        </p:nvSpPr>
        <p:spPr>
          <a:xfrm>
            <a:off x="6424200" y="291600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引导学生学习方法</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提高学习效率</a:t>
            </a:r>
            <a:endParaRPr lang="en-US" sz="1400" b="0" strike="noStrike" spc="-1">
              <a:solidFill>
                <a:srgbClr val="FFFFFF"/>
              </a:solidFill>
              <a:latin typeface="Arial"/>
            </a:endParaRPr>
          </a:p>
        </p:txBody>
      </p:sp>
      <p:sp>
        <p:nvSpPr>
          <p:cNvPr id="10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01"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家庭沟通</a:t>
            </a:r>
            <a:endParaRPr lang="en-US" sz="1800" b="0" strike="noStrike" spc="-1">
              <a:solidFill>
                <a:srgbClr val="FFFFFF"/>
              </a:solidFill>
              <a:latin typeface="Arial"/>
            </a:endParaRPr>
          </a:p>
        </p:txBody>
      </p:sp>
      <p:sp>
        <p:nvSpPr>
          <p:cNvPr id="102" name="content.4.content"/>
          <p:cNvSpPr/>
          <p:nvPr/>
        </p:nvSpPr>
        <p:spPr>
          <a:xfrm>
            <a:off x="9178200" y="2915280"/>
            <a:ext cx="207684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与家长保持沟通</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解决家庭教育问题</a:t>
            </a:r>
            <a:endParaRPr lang="en-US" sz="1400" b="0" strike="noStrike" spc="-1">
              <a:solidFill>
                <a:srgbClr val="FFFFFF"/>
              </a:solidFill>
              <a:latin typeface="Arial"/>
            </a:endParaRPr>
          </a:p>
        </p:txBody>
      </p:sp>
      <p:sp>
        <p:nvSpPr>
          <p:cNvPr id="103"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班主任的工作内容</a:t>
            </a:r>
            <a:endParaRPr lang="en-US" sz="3600" b="0" strike="noStrike" spc="-1">
              <a:solidFill>
                <a:schemeClr val="dk1"/>
              </a:solidFill>
              <a:latin typeface="Arial"/>
            </a:endParaRPr>
          </a:p>
        </p:txBody>
      </p:sp>
      <p:sp>
        <p:nvSpPr>
          <p:cNvPr id="10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05"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学生管理</a:t>
            </a:r>
            <a:endParaRPr lang="en-US" sz="1800" b="0" strike="noStrike" spc="-1">
              <a:solidFill>
                <a:srgbClr val="FFFFFF"/>
              </a:solidFill>
              <a:latin typeface="Arial"/>
            </a:endParaRPr>
          </a:p>
        </p:txBody>
      </p:sp>
      <p:sp>
        <p:nvSpPr>
          <p:cNvPr id="106" name="content.1.content"/>
          <p:cNvSpPr/>
          <p:nvPr/>
        </p:nvSpPr>
        <p:spPr>
          <a:xfrm>
            <a:off x="862920" y="291528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维护班级纪律</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关注学生行为</a:t>
            </a:r>
            <a:endParaRPr lang="en-US" sz="14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0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08"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班主任的学生引导方式</a:t>
            </a:r>
            <a:endParaRPr lang="en-US" sz="2800" b="0" strike="noStrike" spc="-1">
              <a:solidFill>
                <a:srgbClr val="FFFFFF"/>
              </a:solidFill>
              <a:latin typeface="Arial"/>
            </a:endParaRPr>
          </a:p>
        </p:txBody>
      </p:sp>
      <p:sp>
        <p:nvSpPr>
          <p:cNvPr id="109"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班主任的学生引导方式有多种，如个别辅导、集体活动、心理疏导等，灵活运用不同的方式帮助学生解决问题。</a:t>
            </a:r>
            <a:endParaRPr lang="en-US" sz="1800" b="0" strike="noStrike" spc="-1">
              <a:solidFill>
                <a:srgbClr val="FFFFFF"/>
              </a:solidFill>
              <a:latin typeface="Arial"/>
            </a:endParaRPr>
          </a:p>
        </p:txBody>
      </p:sp>
      <p:sp>
        <p:nvSpPr>
          <p:cNvPr id="11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111"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2"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班主任的学生引导方式</a:t>
            </a:r>
            <a:endParaRPr lang="en-US" sz="3600" b="0" strike="noStrike" spc="-1">
              <a:solidFill>
                <a:schemeClr val="dk1"/>
              </a:solidFill>
              <a:latin typeface="Arial"/>
            </a:endParaRPr>
          </a:p>
        </p:txBody>
      </p:sp>
      <p:sp>
        <p:nvSpPr>
          <p:cNvPr id="113" name="content.1.subtitle"/>
          <p:cNvSpPr/>
          <p:nvPr/>
        </p:nvSpPr>
        <p:spPr>
          <a:xfrm>
            <a:off x="127764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针对个别学生的需求进行指导和帮助</a:t>
            </a:r>
            <a:endParaRPr lang="en-US" sz="1600" b="0" strike="noStrike" spc="-1">
              <a:solidFill>
                <a:srgbClr val="FFFFFF"/>
              </a:solidFill>
              <a:latin typeface="Arial"/>
            </a:endParaRPr>
          </a:p>
        </p:txBody>
      </p:sp>
      <p:sp>
        <p:nvSpPr>
          <p:cNvPr id="114" name="content.1.title"/>
          <p:cNvSpPr/>
          <p:nvPr/>
        </p:nvSpPr>
        <p:spPr>
          <a:xfrm>
            <a:off x="1278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个别辅导</a:t>
            </a:r>
            <a:endParaRPr lang="en-US" sz="2000" b="0" strike="noStrike" spc="-1">
              <a:solidFill>
                <a:srgbClr val="FFFFFF"/>
              </a:solidFill>
              <a:latin typeface="Arial"/>
            </a:endParaRPr>
          </a:p>
        </p:txBody>
      </p:sp>
      <p:sp>
        <p:nvSpPr>
          <p:cNvPr id="115" name="content.2.subtitle"/>
          <p:cNvSpPr/>
          <p:nvPr/>
        </p:nvSpPr>
        <p:spPr>
          <a:xfrm>
            <a:off x="907272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组织班级活动促进学生交流</a:t>
            </a:r>
            <a:endParaRPr lang="en-US" sz="1600" b="0" strike="noStrike" spc="-1">
              <a:solidFill>
                <a:srgbClr val="FFFFFF"/>
              </a:solidFill>
              <a:latin typeface="Arial"/>
            </a:endParaRPr>
          </a:p>
        </p:txBody>
      </p:sp>
      <p:sp>
        <p:nvSpPr>
          <p:cNvPr id="116" name="content.2.title"/>
          <p:cNvSpPr/>
          <p:nvPr/>
        </p:nvSpPr>
        <p:spPr>
          <a:xfrm>
            <a:off x="9072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集体活动</a:t>
            </a:r>
            <a:endParaRPr lang="en-US" sz="2000" b="0" strike="noStrike" spc="-1">
              <a:solidFill>
                <a:srgbClr val="FFFFFF"/>
              </a:solidFill>
              <a:latin typeface="Arial"/>
            </a:endParaRPr>
          </a:p>
        </p:txBody>
      </p:sp>
      <p:sp>
        <p:nvSpPr>
          <p:cNvPr id="117" name="content.3.subtitle"/>
          <p:cNvSpPr/>
          <p:nvPr/>
        </p:nvSpPr>
        <p:spPr>
          <a:xfrm>
            <a:off x="3876120" y="3586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帮助学生缓解压力和情绪问题</a:t>
            </a:r>
            <a:endParaRPr lang="en-US" sz="1600" b="0" strike="noStrike" spc="-1">
              <a:solidFill>
                <a:srgbClr val="FFFFFF"/>
              </a:solidFill>
              <a:latin typeface="Arial"/>
            </a:endParaRPr>
          </a:p>
        </p:txBody>
      </p:sp>
      <p:sp>
        <p:nvSpPr>
          <p:cNvPr id="118" name="content.3.title"/>
          <p:cNvSpPr/>
          <p:nvPr/>
        </p:nvSpPr>
        <p:spPr>
          <a:xfrm>
            <a:off x="387684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心理疏导</a:t>
            </a:r>
            <a:endParaRPr lang="en-US" sz="2000" b="0" strike="noStrike" spc="-1">
              <a:solidFill>
                <a:srgbClr val="FFFFFF"/>
              </a:solidFill>
              <a:latin typeface="Arial"/>
            </a:endParaRPr>
          </a:p>
        </p:txBody>
      </p:sp>
      <p:sp>
        <p:nvSpPr>
          <p:cNvPr id="119" name="content.4.subtitle"/>
          <p:cNvSpPr/>
          <p:nvPr/>
        </p:nvSpPr>
        <p:spPr>
          <a:xfrm>
            <a:off x="647460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20" name="content.4.title"/>
          <p:cNvSpPr/>
          <p:nvPr/>
        </p:nvSpPr>
        <p:spPr>
          <a:xfrm>
            <a:off x="647496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2"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2</a:t>
            </a:r>
            <a:r>
              <a:rPr lang="zh-CN" sz="3600" b="1" strike="noStrike" spc="299">
                <a:solidFill>
                  <a:schemeClr val="accent3"/>
                </a:solidFill>
                <a:latin typeface="Arial"/>
                <a:ea typeface="微软雅黑"/>
              </a:rPr>
              <a:t>章 班主任的学生管理</a:t>
            </a:r>
            <a:endParaRPr lang="en-US" sz="3600" b="0" strike="noStrike" spc="-1">
              <a:solidFill>
                <a:schemeClr val="dk1"/>
              </a:solidFill>
              <a:latin typeface="Arial"/>
            </a:endParaRPr>
          </a:p>
        </p:txBody>
      </p:sp>
      <p:sp>
        <p:nvSpPr>
          <p:cNvPr id="12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25"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学生管理的重要性</a:t>
            </a:r>
            <a:endParaRPr lang="en-US" sz="2800" b="0" strike="noStrike" spc="-1">
              <a:solidFill>
                <a:srgbClr val="FFFFFF"/>
              </a:solidFill>
              <a:latin typeface="Arial"/>
            </a:endParaRPr>
          </a:p>
        </p:txBody>
      </p:sp>
      <p:sp>
        <p:nvSpPr>
          <p:cNvPr id="126"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学生管理是班主任工作的重要组成部分，通过管理学生行为、学习习惯等，帮助学生养成正确的行为和习惯。</a:t>
            </a:r>
            <a:endParaRPr lang="en-US" sz="1800" b="0" strike="noStrike" spc="-1">
              <a:solidFill>
                <a:srgbClr val="FFFFFF"/>
              </a:solidFill>
              <a:latin typeface="Arial"/>
            </a:endParaRPr>
          </a:p>
        </p:txBody>
      </p:sp>
      <p:sp>
        <p:nvSpPr>
          <p:cNvPr id="12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128"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9"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学生管理的策略</a:t>
            </a:r>
            <a:endParaRPr lang="en-US" sz="3600" b="0" strike="noStrike" spc="-1">
              <a:solidFill>
                <a:schemeClr val="dk1"/>
              </a:solidFill>
              <a:latin typeface="Arial"/>
            </a:endParaRPr>
          </a:p>
        </p:txBody>
      </p:sp>
      <p:sp>
        <p:nvSpPr>
          <p:cNvPr id="130" name="content.1.subtitle"/>
          <p:cNvSpPr/>
          <p:nvPr/>
        </p:nvSpPr>
        <p:spPr>
          <a:xfrm>
            <a:off x="127764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奖励表扬和惩罚教育</a:t>
            </a:r>
            <a:endParaRPr lang="en-US" sz="1600" b="0" strike="noStrike" spc="-1">
              <a:solidFill>
                <a:srgbClr val="FFFFFF"/>
              </a:solidFill>
              <a:latin typeface="Arial"/>
            </a:endParaRPr>
          </a:p>
        </p:txBody>
      </p:sp>
      <p:sp>
        <p:nvSpPr>
          <p:cNvPr id="131" name="content.1.title"/>
          <p:cNvSpPr/>
          <p:nvPr/>
        </p:nvSpPr>
        <p:spPr>
          <a:xfrm>
            <a:off x="1278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激励奖惩</a:t>
            </a:r>
            <a:endParaRPr lang="en-US" sz="2000" b="0" strike="noStrike" spc="-1">
              <a:solidFill>
                <a:srgbClr val="FFFFFF"/>
              </a:solidFill>
              <a:latin typeface="Arial"/>
            </a:endParaRPr>
          </a:p>
        </p:txBody>
      </p:sp>
      <p:sp>
        <p:nvSpPr>
          <p:cNvPr id="132" name="content.2.subtitle"/>
          <p:cNvSpPr/>
          <p:nvPr/>
        </p:nvSpPr>
        <p:spPr>
          <a:xfrm>
            <a:off x="907272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建立班级规范制度与秩序</a:t>
            </a:r>
            <a:endParaRPr lang="en-US" sz="1600" b="0" strike="noStrike" spc="-1">
              <a:solidFill>
                <a:srgbClr val="FFFFFF"/>
              </a:solidFill>
              <a:latin typeface="Arial"/>
            </a:endParaRPr>
          </a:p>
        </p:txBody>
      </p:sp>
      <p:sp>
        <p:nvSpPr>
          <p:cNvPr id="133" name="content.2.title"/>
          <p:cNvSpPr/>
          <p:nvPr/>
        </p:nvSpPr>
        <p:spPr>
          <a:xfrm>
            <a:off x="9072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规范制度</a:t>
            </a:r>
            <a:endParaRPr lang="en-US" sz="2000" b="0" strike="noStrike" spc="-1">
              <a:solidFill>
                <a:srgbClr val="FFFFFF"/>
              </a:solidFill>
              <a:latin typeface="Arial"/>
            </a:endParaRPr>
          </a:p>
        </p:txBody>
      </p:sp>
      <p:sp>
        <p:nvSpPr>
          <p:cNvPr id="134" name="content.3.subtitle"/>
          <p:cNvSpPr/>
          <p:nvPr/>
        </p:nvSpPr>
        <p:spPr>
          <a:xfrm>
            <a:off x="3876120" y="3586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与学生进行有效的沟通与交流</a:t>
            </a:r>
            <a:endParaRPr lang="en-US" sz="1600" b="0" strike="noStrike" spc="-1">
              <a:solidFill>
                <a:srgbClr val="FFFFFF"/>
              </a:solidFill>
              <a:latin typeface="Arial"/>
            </a:endParaRPr>
          </a:p>
        </p:txBody>
      </p:sp>
      <p:sp>
        <p:nvSpPr>
          <p:cNvPr id="135" name="content.3.title"/>
          <p:cNvSpPr/>
          <p:nvPr/>
        </p:nvSpPr>
        <p:spPr>
          <a:xfrm>
            <a:off x="387684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沟通交流</a:t>
            </a:r>
            <a:endParaRPr lang="en-US" sz="2000" b="0" strike="noStrike" spc="-1">
              <a:solidFill>
                <a:srgbClr val="FFFFFF"/>
              </a:solidFill>
              <a:latin typeface="Arial"/>
            </a:endParaRPr>
          </a:p>
        </p:txBody>
      </p:sp>
      <p:sp>
        <p:nvSpPr>
          <p:cNvPr id="136" name="content.4.subtitle"/>
          <p:cNvSpPr/>
          <p:nvPr/>
        </p:nvSpPr>
        <p:spPr>
          <a:xfrm>
            <a:off x="647460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37" name="content.4.title"/>
          <p:cNvSpPr/>
          <p:nvPr/>
        </p:nvSpPr>
        <p:spPr>
          <a:xfrm>
            <a:off x="647496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38"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学生管理的挑战</a:t>
            </a:r>
            <a:endParaRPr lang="en-US" sz="3600" b="0" strike="noStrike" spc="-1">
              <a:solidFill>
                <a:schemeClr val="dk1"/>
              </a:solidFill>
              <a:latin typeface="Arial"/>
            </a:endParaRPr>
          </a:p>
        </p:txBody>
      </p:sp>
      <p:sp>
        <p:nvSpPr>
          <p:cNvPr id="139"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学生对管理制度不遵守</a:t>
            </a:r>
            <a:endParaRPr lang="en-US" sz="1600" b="0" strike="noStrike" spc="-1">
              <a:solidFill>
                <a:srgbClr val="FFFFFF"/>
              </a:solidFill>
              <a:latin typeface="Arial"/>
            </a:endParaRPr>
          </a:p>
        </p:txBody>
      </p:sp>
      <p:sp>
        <p:nvSpPr>
          <p:cNvPr id="140"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学生不服管</a:t>
            </a:r>
            <a:endParaRPr lang="en-US" sz="2000" b="0" strike="noStrike" spc="-1">
              <a:solidFill>
                <a:srgbClr val="FFFFFF"/>
              </a:solidFill>
              <a:latin typeface="Arial"/>
            </a:endParaRPr>
          </a:p>
        </p:txBody>
      </p:sp>
      <p:sp>
        <p:nvSpPr>
          <p:cNvPr id="141"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142"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143"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44"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
        <p:nvSpPr>
          <p:cNvPr id="14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146"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家庭问题对学生行为产生影响</a:t>
            </a:r>
            <a:endParaRPr lang="en-US" sz="1600" b="0" strike="noStrike" spc="-1">
              <a:solidFill>
                <a:srgbClr val="FFFFFF"/>
              </a:solidFill>
              <a:latin typeface="Arial"/>
            </a:endParaRPr>
          </a:p>
        </p:txBody>
      </p:sp>
      <p:sp>
        <p:nvSpPr>
          <p:cNvPr id="147"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家庭环境影响</a:t>
            </a:r>
            <a:endParaRPr lang="en-US" sz="2000" b="0" strike="noStrike" spc="-1">
              <a:solidFill>
                <a:srgbClr val="FFFFFF"/>
              </a:solidFill>
              <a:latin typeface="Arial"/>
            </a:endParaRPr>
          </a:p>
        </p:txBody>
      </p:sp>
      <p:pic>
        <p:nvPicPr>
          <p:cNvPr id="148" name="图片 4"/>
          <p:cNvPicPr/>
          <p:nvPr/>
        </p:nvPicPr>
        <p:blipFill>
          <a:blip r:embed="rId2"/>
          <a:stretch>
            <a:fillRect/>
          </a:stretch>
        </p:blipFill>
        <p:spPr>
          <a:xfrm>
            <a:off x="6716160" y="-152280"/>
            <a:ext cx="5381640" cy="5381640"/>
          </a:xfrm>
          <a:prstGeom prst="rect">
            <a:avLst/>
          </a:prstGeom>
          <a:ln w="0">
            <a:noFill/>
          </a:ln>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9"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50"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了解学生成长</a:t>
            </a:r>
            <a:endParaRPr lang="en-US" sz="1800" b="0" strike="noStrike" spc="-1">
              <a:solidFill>
                <a:srgbClr val="FFFFFF"/>
              </a:solidFill>
              <a:latin typeface="Arial"/>
            </a:endParaRPr>
          </a:p>
        </p:txBody>
      </p:sp>
      <p:sp>
        <p:nvSpPr>
          <p:cNvPr id="151" name="content.2.content"/>
          <p:cNvSpPr/>
          <p:nvPr/>
        </p:nvSpPr>
        <p:spPr>
          <a:xfrm>
            <a:off x="3666960" y="2915280"/>
            <a:ext cx="206712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了解学生的成长状况</a:t>
            </a:r>
            <a:endParaRPr lang="en-US" sz="1400" b="0" strike="noStrike" spc="-1">
              <a:solidFill>
                <a:srgbClr val="FFFFFF"/>
              </a:solidFill>
              <a:latin typeface="Arial"/>
            </a:endParaRPr>
          </a:p>
        </p:txBody>
      </p:sp>
      <p:sp>
        <p:nvSpPr>
          <p:cNvPr id="152"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53"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调整管理策略</a:t>
            </a:r>
            <a:endParaRPr lang="en-US" sz="1800" b="0" strike="noStrike" spc="-1">
              <a:solidFill>
                <a:srgbClr val="FFFFFF"/>
              </a:solidFill>
              <a:latin typeface="Arial"/>
            </a:endParaRPr>
          </a:p>
        </p:txBody>
      </p:sp>
      <p:sp>
        <p:nvSpPr>
          <p:cNvPr id="154" name="content.3.content"/>
          <p:cNvSpPr/>
          <p:nvPr/>
        </p:nvSpPr>
        <p:spPr>
          <a:xfrm>
            <a:off x="6424200" y="291600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及时调整管理策略以确保学生健康发展</a:t>
            </a:r>
            <a:endParaRPr lang="en-US" sz="1400" b="0" strike="noStrike" spc="-1">
              <a:solidFill>
                <a:srgbClr val="FFFFFF"/>
              </a:solidFill>
              <a:latin typeface="Arial"/>
            </a:endParaRPr>
          </a:p>
        </p:txBody>
      </p:sp>
      <p:sp>
        <p:nvSpPr>
          <p:cNvPr id="155"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56"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FFFFFF"/>
              </a:solidFill>
              <a:latin typeface="Arial"/>
            </a:endParaRPr>
          </a:p>
        </p:txBody>
      </p:sp>
      <p:sp>
        <p:nvSpPr>
          <p:cNvPr id="157" name="content.4.content"/>
          <p:cNvSpPr/>
          <p:nvPr/>
        </p:nvSpPr>
        <p:spPr>
          <a:xfrm>
            <a:off x="9178200" y="29152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FFFFFF"/>
              </a:solidFill>
              <a:latin typeface="Arial"/>
            </a:endParaRPr>
          </a:p>
        </p:txBody>
      </p:sp>
      <p:sp>
        <p:nvSpPr>
          <p:cNvPr id="158"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学生管理的成效评估</a:t>
            </a:r>
            <a:endParaRPr lang="en-US" sz="3600" b="0" strike="noStrike" spc="-1">
              <a:solidFill>
                <a:schemeClr val="dk1"/>
              </a:solidFill>
              <a:latin typeface="Arial"/>
            </a:endParaRPr>
          </a:p>
        </p:txBody>
      </p:sp>
      <p:sp>
        <p:nvSpPr>
          <p:cNvPr id="159"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60"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定期评估</a:t>
            </a:r>
            <a:endParaRPr lang="en-US" sz="1800" b="0" strike="noStrike" spc="-1">
              <a:solidFill>
                <a:srgbClr val="FFFFFF"/>
              </a:solidFill>
              <a:latin typeface="Arial"/>
            </a:endParaRPr>
          </a:p>
        </p:txBody>
      </p:sp>
      <p:sp>
        <p:nvSpPr>
          <p:cNvPr id="161" name="content.1.content"/>
          <p:cNvSpPr/>
          <p:nvPr/>
        </p:nvSpPr>
        <p:spPr>
          <a:xfrm>
            <a:off x="862920" y="291528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班主任需要定期评估学生管理的成效</a:t>
            </a:r>
            <a:endParaRPr lang="en-US" sz="14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2"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班主任的学生管理</a:t>
            </a:r>
            <a:endParaRPr lang="en-US" sz="3600" b="0" strike="noStrike" spc="-1">
              <a:solidFill>
                <a:schemeClr val="dk1"/>
              </a:solidFill>
              <a:latin typeface="Arial"/>
            </a:endParaRPr>
          </a:p>
        </p:txBody>
      </p:sp>
      <p:sp>
        <p:nvSpPr>
          <p:cNvPr id="163"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班主任的学生管理工作需要综合考虑学生个体差异，制定个性化的管理策略。只有通过有效的管理方法，才能引导学生走向正确的发展道路。</a:t>
            </a:r>
            <a:endParaRPr lang="en-US" sz="2000" b="0" strike="noStrike" spc="-1">
              <a:solidFill>
                <a:srgbClr val="FFFFFF"/>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5"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3</a:t>
            </a:r>
            <a:r>
              <a:rPr lang="zh-CN" sz="3600" b="1" strike="noStrike" spc="299">
                <a:solidFill>
                  <a:schemeClr val="accent3"/>
                </a:solidFill>
                <a:latin typeface="Arial"/>
                <a:ea typeface="微软雅黑"/>
              </a:rPr>
              <a:t>章 班主任的心理辅导</a:t>
            </a:r>
            <a:endParaRPr lang="en-US" sz="3600" b="0" strike="noStrike" spc="-1">
              <a:solidFill>
                <a:schemeClr val="dk1"/>
              </a:solidFill>
              <a:latin typeface="Arial"/>
            </a:endParaRPr>
          </a:p>
        </p:txBody>
      </p:sp>
      <p:sp>
        <p:nvSpPr>
          <p:cNvPr id="16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7"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68"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调节情绪</a:t>
            </a:r>
            <a:endParaRPr lang="en-US" sz="1800" b="0" strike="noStrike" spc="-1">
              <a:solidFill>
                <a:srgbClr val="FFFFFF"/>
              </a:solidFill>
              <a:latin typeface="Arial"/>
            </a:endParaRPr>
          </a:p>
        </p:txBody>
      </p:sp>
      <p:sp>
        <p:nvSpPr>
          <p:cNvPr id="169" name="content.2.content"/>
          <p:cNvSpPr/>
          <p:nvPr/>
        </p:nvSpPr>
        <p:spPr>
          <a:xfrm>
            <a:off x="3666960" y="2915280"/>
            <a:ext cx="206712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帮助学生应对压力</a:t>
            </a:r>
            <a:endParaRPr lang="en-US" sz="1400" b="0" strike="noStrike" spc="-1">
              <a:solidFill>
                <a:srgbClr val="FFFFFF"/>
              </a:solidFill>
              <a:latin typeface="Arial"/>
            </a:endParaRPr>
          </a:p>
        </p:txBody>
      </p:sp>
      <p:sp>
        <p:nvSpPr>
          <p:cNvPr id="170"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71"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建立自信</a:t>
            </a:r>
            <a:endParaRPr lang="en-US" sz="1800" b="0" strike="noStrike" spc="-1">
              <a:solidFill>
                <a:srgbClr val="FFFFFF"/>
              </a:solidFill>
              <a:latin typeface="Arial"/>
            </a:endParaRPr>
          </a:p>
        </p:txBody>
      </p:sp>
      <p:sp>
        <p:nvSpPr>
          <p:cNvPr id="172" name="content.3.content"/>
          <p:cNvSpPr/>
          <p:nvPr/>
        </p:nvSpPr>
        <p:spPr>
          <a:xfrm>
            <a:off x="6424200" y="291600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增强学生自我认同</a:t>
            </a:r>
            <a:endParaRPr lang="en-US" sz="1400" b="0" strike="noStrike" spc="-1">
              <a:solidFill>
                <a:srgbClr val="FFFFFF"/>
              </a:solidFill>
              <a:latin typeface="Arial"/>
            </a:endParaRPr>
          </a:p>
        </p:txBody>
      </p:sp>
      <p:sp>
        <p:nvSpPr>
          <p:cNvPr id="173"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74"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FFFFFF"/>
              </a:solidFill>
              <a:latin typeface="Arial"/>
            </a:endParaRPr>
          </a:p>
        </p:txBody>
      </p:sp>
      <p:sp>
        <p:nvSpPr>
          <p:cNvPr id="175" name="content.4.content"/>
          <p:cNvSpPr/>
          <p:nvPr/>
        </p:nvSpPr>
        <p:spPr>
          <a:xfrm>
            <a:off x="9178200" y="29152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FFFFFF"/>
              </a:solidFill>
              <a:latin typeface="Arial"/>
            </a:endParaRPr>
          </a:p>
        </p:txBody>
      </p:sp>
      <p:sp>
        <p:nvSpPr>
          <p:cNvPr id="176"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心理辅导的意义</a:t>
            </a:r>
            <a:endParaRPr lang="en-US" sz="3600" b="0" strike="noStrike" spc="-1">
              <a:solidFill>
                <a:schemeClr val="dk1"/>
              </a:solidFill>
              <a:latin typeface="Arial"/>
            </a:endParaRPr>
          </a:p>
        </p:txBody>
      </p:sp>
      <p:sp>
        <p:nvSpPr>
          <p:cNvPr id="177"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78"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帮助学生解决心理问题</a:t>
            </a:r>
            <a:endParaRPr lang="en-US" sz="1800" b="0" strike="noStrike" spc="-1">
              <a:solidFill>
                <a:srgbClr val="FFFFFF"/>
              </a:solidFill>
              <a:latin typeface="Arial"/>
            </a:endParaRPr>
          </a:p>
        </p:txBody>
      </p:sp>
      <p:sp>
        <p:nvSpPr>
          <p:cNvPr id="179" name="content.1.content"/>
          <p:cNvSpPr/>
          <p:nvPr/>
        </p:nvSpPr>
        <p:spPr>
          <a:xfrm>
            <a:off x="862920" y="291528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提升心理健康水平</a:t>
            </a:r>
            <a:endParaRPr lang="en-US" sz="1400" b="0" strike="noStrike" spc="-1">
              <a:solidFill>
                <a:srgbClr val="FFFFFF"/>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80"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心理辅导的技巧</a:t>
            </a:r>
            <a:endParaRPr lang="en-US" sz="3600" b="0" strike="noStrike" spc="-1">
              <a:solidFill>
                <a:schemeClr val="dk1"/>
              </a:solidFill>
              <a:latin typeface="Arial"/>
            </a:endParaRPr>
          </a:p>
        </p:txBody>
      </p:sp>
      <p:sp>
        <p:nvSpPr>
          <p:cNvPr id="181"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聆听学生心声</a:t>
            </a:r>
            <a:endParaRPr lang="en-US" sz="1600" b="0" strike="noStrike" spc="-1">
              <a:solidFill>
                <a:srgbClr val="FFFFFF"/>
              </a:solidFill>
              <a:latin typeface="Arial"/>
            </a:endParaRPr>
          </a:p>
        </p:txBody>
      </p:sp>
      <p:sp>
        <p:nvSpPr>
          <p:cNvPr id="182"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倾听</a:t>
            </a:r>
            <a:endParaRPr lang="en-US" sz="2000" b="0" strike="noStrike" spc="-1">
              <a:solidFill>
                <a:srgbClr val="FFFFFF"/>
              </a:solidFill>
              <a:latin typeface="Arial"/>
            </a:endParaRPr>
          </a:p>
        </p:txBody>
      </p:sp>
      <p:sp>
        <p:nvSpPr>
          <p:cNvPr id="183"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184"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185"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指导学生走出困境</a:t>
            </a:r>
            <a:endParaRPr lang="en-US" sz="1600" b="0" strike="noStrike" spc="-1">
              <a:solidFill>
                <a:srgbClr val="FFFFFF"/>
              </a:solidFill>
              <a:latin typeface="Arial"/>
            </a:endParaRPr>
          </a:p>
        </p:txBody>
      </p:sp>
      <p:sp>
        <p:nvSpPr>
          <p:cNvPr id="186"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引导</a:t>
            </a:r>
            <a:endParaRPr lang="en-US" sz="2000" b="0" strike="noStrike" spc="-1">
              <a:solidFill>
                <a:srgbClr val="FFFFFF"/>
              </a:solidFill>
              <a:latin typeface="Arial"/>
            </a:endParaRPr>
          </a:p>
        </p:txBody>
      </p:sp>
      <p:sp>
        <p:nvSpPr>
          <p:cNvPr id="18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188"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深入了解学生困惑</a:t>
            </a:r>
            <a:endParaRPr lang="en-US" sz="1600" b="0" strike="noStrike" spc="-1">
              <a:solidFill>
                <a:srgbClr val="FFFFFF"/>
              </a:solidFill>
              <a:latin typeface="Arial"/>
            </a:endParaRPr>
          </a:p>
        </p:txBody>
      </p:sp>
      <p:sp>
        <p:nvSpPr>
          <p:cNvPr id="189"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理解</a:t>
            </a:r>
            <a:endParaRPr lang="en-US" sz="2000" b="0" strike="noStrike" spc="-1">
              <a:solidFill>
                <a:srgbClr val="FFFFFF"/>
              </a:solidFill>
              <a:latin typeface="Arial"/>
            </a:endParaRPr>
          </a:p>
        </p:txBody>
      </p:sp>
      <p:pic>
        <p:nvPicPr>
          <p:cNvPr id="190" name="图片 4"/>
          <p:cNvPicPr/>
          <p:nvPr/>
        </p:nvPicPr>
        <p:blipFill>
          <a:blip r:embed="rId2"/>
          <a:stretch>
            <a:fillRect/>
          </a:stretch>
        </p:blipFill>
        <p:spPr>
          <a:xfrm>
            <a:off x="6716160" y="-152280"/>
            <a:ext cx="5381640" cy="5381640"/>
          </a:xfrm>
          <a:prstGeom prst="rect">
            <a:avLst/>
          </a:prstGeom>
          <a:ln w="0">
            <a:noFill/>
          </a:ln>
        </p:spPr>
      </p:pic>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92"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开展心理讲座</a:t>
            </a:r>
            <a:endParaRPr lang="en-US" sz="1800" b="0" strike="noStrike" spc="-1">
              <a:solidFill>
                <a:srgbClr val="FFFFFF"/>
              </a:solidFill>
              <a:latin typeface="Arial"/>
            </a:endParaRPr>
          </a:p>
        </p:txBody>
      </p:sp>
      <p:sp>
        <p:nvSpPr>
          <p:cNvPr id="193" name="content.2.content"/>
          <p:cNvSpPr/>
          <p:nvPr/>
        </p:nvSpPr>
        <p:spPr>
          <a:xfrm>
            <a:off x="3666960" y="2915280"/>
            <a:ext cx="206712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提升学生心理素质</a:t>
            </a:r>
            <a:endParaRPr lang="en-US" sz="1400" b="0" strike="noStrike" spc="-1">
              <a:solidFill>
                <a:srgbClr val="FFFFFF"/>
              </a:solidFill>
              <a:latin typeface="Arial"/>
            </a:endParaRPr>
          </a:p>
        </p:txBody>
      </p:sp>
      <p:sp>
        <p:nvSpPr>
          <p:cNvPr id="19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95"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倡导心理关爱</a:t>
            </a:r>
            <a:endParaRPr lang="en-US" sz="1800" b="0" strike="noStrike" spc="-1">
              <a:solidFill>
                <a:srgbClr val="FFFFFF"/>
              </a:solidFill>
              <a:latin typeface="Arial"/>
            </a:endParaRPr>
          </a:p>
        </p:txBody>
      </p:sp>
      <p:sp>
        <p:nvSpPr>
          <p:cNvPr id="196" name="content.3.content"/>
          <p:cNvSpPr/>
          <p:nvPr/>
        </p:nvSpPr>
        <p:spPr>
          <a:xfrm>
            <a:off x="6424200" y="291600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关注学生心理健康</a:t>
            </a:r>
            <a:endParaRPr lang="en-US" sz="1400" b="0" strike="noStrike" spc="-1">
              <a:solidFill>
                <a:srgbClr val="FFFFFF"/>
              </a:solidFill>
              <a:latin typeface="Arial"/>
            </a:endParaRPr>
          </a:p>
        </p:txBody>
      </p:sp>
      <p:sp>
        <p:nvSpPr>
          <p:cNvPr id="19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98"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FFFFFF"/>
              </a:solidFill>
              <a:latin typeface="Arial"/>
            </a:endParaRPr>
          </a:p>
        </p:txBody>
      </p:sp>
      <p:sp>
        <p:nvSpPr>
          <p:cNvPr id="199" name="content.4.content"/>
          <p:cNvSpPr/>
          <p:nvPr/>
        </p:nvSpPr>
        <p:spPr>
          <a:xfrm>
            <a:off x="9178200" y="29152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FFFFFF"/>
              </a:solidFill>
              <a:latin typeface="Arial"/>
            </a:endParaRPr>
          </a:p>
        </p:txBody>
      </p:sp>
      <p:sp>
        <p:nvSpPr>
          <p:cNvPr id="200"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心理辅导的实践</a:t>
            </a:r>
            <a:endParaRPr lang="en-US" sz="3600" b="0" strike="noStrike" spc="-1">
              <a:solidFill>
                <a:schemeClr val="dk1"/>
              </a:solidFill>
              <a:latin typeface="Arial"/>
            </a:endParaRPr>
          </a:p>
        </p:txBody>
      </p:sp>
      <p:sp>
        <p:nvSpPr>
          <p:cNvPr id="20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202"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组织心理活动</a:t>
            </a:r>
            <a:endParaRPr lang="en-US" sz="1800" b="0" strike="noStrike" spc="-1">
              <a:solidFill>
                <a:srgbClr val="FFFFFF"/>
              </a:solidFill>
              <a:latin typeface="Arial"/>
            </a:endParaRPr>
          </a:p>
        </p:txBody>
      </p:sp>
      <p:sp>
        <p:nvSpPr>
          <p:cNvPr id="203" name="content.1.content"/>
          <p:cNvSpPr/>
          <p:nvPr/>
        </p:nvSpPr>
        <p:spPr>
          <a:xfrm>
            <a:off x="862920" y="291528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丰富学生课余生活</a:t>
            </a:r>
            <a:endParaRPr lang="en-US" sz="1400" b="0" strike="noStrike" spc="-1">
              <a:solidFill>
                <a:srgbClr val="FFFFFF"/>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205"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心理辅导的成效</a:t>
            </a:r>
            <a:endParaRPr lang="en-US" sz="2800" b="0" strike="noStrike" spc="-1">
              <a:solidFill>
                <a:srgbClr val="FFFFFF"/>
              </a:solidFill>
              <a:latin typeface="Arial"/>
            </a:endParaRPr>
          </a:p>
        </p:txBody>
      </p:sp>
      <p:sp>
        <p:nvSpPr>
          <p:cNvPr id="206"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通过心理辅导，学生能够更好地适应学习生活，增强抗压能力，提升自我管理能力。这些成效是班主任引导学生的关键所在，为学生的未来发展打下坚实基础。</a:t>
            </a:r>
            <a:endParaRPr lang="en-US" sz="1800" b="0" strike="noStrike" spc="-1">
              <a:solidFill>
                <a:srgbClr val="FFFFFF"/>
              </a:solidFill>
              <a:latin typeface="Arial"/>
            </a:endParaRPr>
          </a:p>
        </p:txBody>
      </p:sp>
      <p:sp>
        <p:nvSpPr>
          <p:cNvPr id="20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208"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9"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心理辅导的实陵</a:t>
            </a:r>
            <a:endParaRPr lang="en-US" sz="3600" b="0" strike="noStrike" spc="-1">
              <a:solidFill>
                <a:schemeClr val="dk1"/>
              </a:solidFill>
              <a:latin typeface="Arial"/>
            </a:endParaRPr>
          </a:p>
        </p:txBody>
      </p:sp>
      <p:sp>
        <p:nvSpPr>
          <p:cNvPr id="210" name="content.1.subtitle"/>
          <p:cNvSpPr/>
          <p:nvPr/>
        </p:nvSpPr>
        <p:spPr>
          <a:xfrm>
            <a:off x="127764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增强情绪管理能力</a:t>
            </a:r>
            <a:endParaRPr lang="en-US" sz="1600" b="0" strike="noStrike" spc="-1">
              <a:solidFill>
                <a:srgbClr val="FFFFFF"/>
              </a:solidFill>
              <a:latin typeface="Arial"/>
            </a:endParaRPr>
          </a:p>
        </p:txBody>
      </p:sp>
      <p:sp>
        <p:nvSpPr>
          <p:cNvPr id="211" name="content.1.title"/>
          <p:cNvSpPr/>
          <p:nvPr/>
        </p:nvSpPr>
        <p:spPr>
          <a:xfrm>
            <a:off x="1278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提升学生情商</a:t>
            </a:r>
            <a:endParaRPr lang="en-US" sz="2000" b="0" strike="noStrike" spc="-1">
              <a:solidFill>
                <a:srgbClr val="FFFFFF"/>
              </a:solidFill>
              <a:latin typeface="Arial"/>
            </a:endParaRPr>
          </a:p>
        </p:txBody>
      </p:sp>
      <p:sp>
        <p:nvSpPr>
          <p:cNvPr id="212" name="content.2.subtitle"/>
          <p:cNvSpPr/>
          <p:nvPr/>
        </p:nvSpPr>
        <p:spPr>
          <a:xfrm>
            <a:off x="907272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促进人际关系发展</a:t>
            </a:r>
            <a:endParaRPr lang="en-US" sz="1600" b="0" strike="noStrike" spc="-1">
              <a:solidFill>
                <a:srgbClr val="FFFFFF"/>
              </a:solidFill>
              <a:latin typeface="Arial"/>
            </a:endParaRPr>
          </a:p>
        </p:txBody>
      </p:sp>
      <p:sp>
        <p:nvSpPr>
          <p:cNvPr id="213" name="content.2.title"/>
          <p:cNvSpPr/>
          <p:nvPr/>
        </p:nvSpPr>
        <p:spPr>
          <a:xfrm>
            <a:off x="9072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培养学生社交能力</a:t>
            </a:r>
            <a:endParaRPr lang="en-US" sz="2000" b="0" strike="noStrike" spc="-1">
              <a:solidFill>
                <a:srgbClr val="FFFFFF"/>
              </a:solidFill>
              <a:latin typeface="Arial"/>
            </a:endParaRPr>
          </a:p>
        </p:txBody>
      </p:sp>
      <p:sp>
        <p:nvSpPr>
          <p:cNvPr id="214" name="content.3.subtitle"/>
          <p:cNvSpPr/>
          <p:nvPr/>
        </p:nvSpPr>
        <p:spPr>
          <a:xfrm>
            <a:off x="3876120" y="3586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引导学生发挥潜能</a:t>
            </a:r>
            <a:endParaRPr lang="en-US" sz="1600" b="0" strike="noStrike" spc="-1">
              <a:solidFill>
                <a:srgbClr val="FFFFFF"/>
              </a:solidFill>
              <a:latin typeface="Arial"/>
            </a:endParaRPr>
          </a:p>
        </p:txBody>
      </p:sp>
      <p:sp>
        <p:nvSpPr>
          <p:cNvPr id="215" name="content.3.title"/>
          <p:cNvSpPr/>
          <p:nvPr/>
        </p:nvSpPr>
        <p:spPr>
          <a:xfrm>
            <a:off x="387684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促进学生个性发展</a:t>
            </a:r>
            <a:endParaRPr lang="en-US" sz="2000" b="0" strike="noStrike" spc="-1">
              <a:solidFill>
                <a:srgbClr val="FFFFFF"/>
              </a:solidFill>
              <a:latin typeface="Arial"/>
            </a:endParaRPr>
          </a:p>
        </p:txBody>
      </p:sp>
      <p:sp>
        <p:nvSpPr>
          <p:cNvPr id="216" name="content.4.subtitle"/>
          <p:cNvSpPr/>
          <p:nvPr/>
        </p:nvSpPr>
        <p:spPr>
          <a:xfrm>
            <a:off x="647460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促进学生全面发展</a:t>
            </a:r>
            <a:endParaRPr lang="en-US" sz="1600" b="0" strike="noStrike" spc="-1">
              <a:solidFill>
                <a:srgbClr val="FFFFFF"/>
              </a:solidFill>
              <a:latin typeface="Arial"/>
            </a:endParaRPr>
          </a:p>
        </p:txBody>
      </p:sp>
      <p:sp>
        <p:nvSpPr>
          <p:cNvPr id="217" name="content.4.title"/>
          <p:cNvSpPr/>
          <p:nvPr/>
        </p:nvSpPr>
        <p:spPr>
          <a:xfrm>
            <a:off x="647496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帮助学生成长</a:t>
            </a:r>
            <a:endParaRPr lang="en-US" sz="2000" b="0" strike="noStrike" spc="-1">
              <a:solidFill>
                <a:srgbClr val="FFFFFF"/>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https://d.book118.com/795042001013011130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130</Paragraphs>
  <Slides>21</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21</vt:i4>
      </vt:variant>
    </vt:vector>
  </HeadingPairs>
  <TitlesOfParts>
    <vt:vector baseType="lpstr" size="29">
      <vt:lpstr>Arial</vt:lpstr>
      <vt:lpstr>Calibri</vt:lpstr>
      <vt:lpstr>微软雅黑</vt:lpstr>
      <vt:lpstr>Times New Roman</vt:lpstr>
      <vt:lpstr>Wingdings</vt:lpstr>
      <vt:lpstr>Symbol</vt:lpstr>
      <vt:lpstr>DejaVu Sans</vt:lpstr>
      <vt:lpstr>Office Theme</vt:lpstr>
      <vt:lpstr>班主任的学生引导</vt:lpstr>
      <vt:lpstr>目录</vt:lpstr>
      <vt:lpstr>第一章 班主任的学生引导</vt:lpstr>
      <vt:lpstr> </vt:lpstr>
      <vt:lpstr>班主任的角色</vt:lpstr>
      <vt:lpstr>班主任的工作内容</vt:lpstr>
      <vt:lpstr> </vt:lpstr>
      <vt:lpstr>班主任的学生引导方式</vt:lpstr>
      <vt:lpstr>第2章 班主任的学生管理</vt:lpstr>
      <vt:lpstr> </vt:lpstr>
      <vt:lpstr>学生管理的策略</vt:lpstr>
      <vt:lpstr>学生管理的挑战</vt:lpstr>
      <vt:lpstr>学生管理的成效评估</vt:lpstr>
      <vt:lpstr>班主任的学生管理</vt:lpstr>
      <vt:lpstr>第3章 班主任的心理辅导</vt:lpstr>
      <vt:lpstr>心理辅导的意义</vt:lpstr>
      <vt:lpstr>心理辅导的技巧</vt:lpstr>
      <vt:lpstr>心理辅导的实践</vt:lpstr>
      <vt:lpstr> </vt:lpstr>
      <vt:lpstr>心理辅导的实陵</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2024-09-29T14:04:53.090</cp:lastPrinted>
  <dcterms:created xsi:type="dcterms:W3CDTF">2024-09-29T06:04:53Z</dcterms:created>
  <dcterms:modified xsi:type="dcterms:W3CDTF">2024-09-29T06:04:55Z</dcterms:modified>
</cp:coreProperties>
</file>