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0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0413" cy="6859588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D627D3-BC46-4388-9539-EE7A77BC35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804C76-423A-4196-A9C4-9A10D3C891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E2C97A-5F33-438B-9CA8-ADA613A427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E75EBB-D588-45D1-BE93-74E4B4322F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663582D-E119-4E75-A460-2AD27FAAB2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6AE9309-5B3E-40DA-8D39-64A518E3B0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0AAF8EC-7A0E-4A80-9BBB-3DA373FC09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B238D3-ACB4-4649-8ADB-3A21405D39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8E5852-E96D-4810-94EC-E49157A49E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C5CAED-2465-4E57-88BD-2AEB067A7E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63C228-71FA-47E9-ACFD-56F84AC7EE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7_自定义版式">
    <p:bg>
      <p:bgPr>
        <a:solidFill>
          <a:srgbClr val="FBFBF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2093239391"/>
      </p:ext>
    </p:extLst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51034644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同侧圆角矩形 9">
            <a:extLst>
              <a:ext uri="{FF2B5EF4-FFF2-40B4-BE49-F238E27FC236}">
                <a16:creationId xmlns="" xmlns:a16="http://schemas.microsoft.com/office/drawing/2014/main" id="{DCF931F0-E024-3A42-B800-B9D38A749F17}"/>
              </a:ext>
            </a:extLst>
          </p:cNvPr>
          <p:cNvSpPr/>
          <p:nvPr userDrawn="1"/>
        </p:nvSpPr>
        <p:spPr>
          <a:xfrm rot="5400000">
            <a:off x="578742" y="-389309"/>
            <a:ext cx="495047" cy="1652533"/>
          </a:xfrm>
          <a:prstGeom prst="round2SameRect">
            <a:avLst>
              <a:gd name="adj1" fmla="val 50000"/>
              <a:gd name="adj2" fmla="val 0"/>
            </a:avLst>
          </a:prstGeom>
          <a:solidFill>
            <a:srgbClr val="0070C0"/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914400">
              <a:defRPr/>
            </a:pPr>
            <a:endParaRPr kumimoji="1" lang="zh-CN" altLang="en-US" sz="1800" kern="0" smtClean="0">
              <a:solidFill>
                <a:prstClr val="white"/>
              </a:solidFill>
              <a:ea typeface="微软雅黑" charset="-122"/>
            </a:endParaRPr>
          </a:p>
        </p:txBody>
      </p:sp>
      <p:sp>
        <p:nvSpPr>
          <p:cNvPr id="11" name="矩形 10"/>
          <p:cNvSpPr/>
          <p:nvPr userDrawn="1"/>
        </p:nvSpPr>
        <p:spPr>
          <a:xfrm>
            <a:off x="89804" y="203766"/>
            <a:ext cx="1415772" cy="46166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400"/>
            <a:r>
              <a:rPr lang="zh-CN" altLang="en-US" b="1" smtClean="0">
                <a:solidFill>
                  <a:prstClr val="white"/>
                </a:solidFill>
                <a:ea typeface="微软雅黑" charset="-122"/>
              </a:rPr>
              <a:t>对点训练</a:t>
            </a:r>
            <a:endParaRPr lang="zh-CN" altLang="en-US" b="1">
              <a:solidFill>
                <a:prstClr val="white"/>
              </a:solidFill>
              <a:ea typeface="微软雅黑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664869679"/>
      </p:ext>
    </p:extLst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8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矩形 2"/>
          <p:cNvSpPr/>
          <p:nvPr userDrawn="1"/>
        </p:nvSpPr>
        <p:spPr>
          <a:xfrm>
            <a:off x="0" y="0"/>
            <a:ext cx="12190413" cy="6859588"/>
          </a:xfrm>
          <a:prstGeom prst="rect">
            <a:avLst/>
          </a:prstGeom>
          <a:solidFill>
            <a:schemeClr val="accent1">
              <a:lumMod val="40000"/>
              <a:lumOff val="6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1219140"/>
            <a:endParaRPr lang="zh-CN" alt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6098153"/>
      </p:ext>
    </p:extLst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矩形 4"/>
          <p:cNvSpPr/>
          <p:nvPr userDrawn="1"/>
        </p:nvSpPr>
        <p:spPr>
          <a:xfrm>
            <a:off x="0" y="0"/>
            <a:ext cx="12190413" cy="6859588"/>
          </a:xfrm>
          <a:prstGeom prst="rect">
            <a:avLst/>
          </a:prstGeom>
          <a:solidFill>
            <a:schemeClr val="accent1">
              <a:lumMod val="40000"/>
              <a:lumOff val="6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1219140"/>
            <a:endParaRPr lang="zh-CN" altLang="en-US">
              <a:solidFill>
                <a:prstClr val="white"/>
              </a:solidFill>
            </a:endParaRPr>
          </a:p>
        </p:txBody>
      </p:sp>
      <p:sp>
        <p:nvSpPr>
          <p:cNvPr id="3" name="任意多边形 2"/>
          <p:cNvSpPr/>
          <p:nvPr userDrawn="1"/>
        </p:nvSpPr>
        <p:spPr>
          <a:xfrm>
            <a:off x="0" y="165574"/>
            <a:ext cx="1474210" cy="476086"/>
          </a:xfrm>
          <a:custGeom>
            <a:gdLst>
              <a:gd name="connsiteX0" fmla="*/ 0 w 1902336"/>
              <a:gd name="connsiteY0" fmla="*/ 0 h 576064"/>
              <a:gd name="connsiteX1" fmla="*/ 1281028 w 1902336"/>
              <a:gd name="connsiteY1" fmla="*/ 0 h 576064"/>
              <a:gd name="connsiteX2" fmla="*/ 1570667 w 1902336"/>
              <a:gd name="connsiteY2" fmla="*/ 0 h 576064"/>
              <a:gd name="connsiteX3" fmla="*/ 1591682 w 1902336"/>
              <a:gd name="connsiteY3" fmla="*/ 0 h 576064"/>
              <a:gd name="connsiteX4" fmla="*/ 1902336 w 1902336"/>
              <a:gd name="connsiteY4" fmla="*/ 288032 h 576064"/>
              <a:gd name="connsiteX5" fmla="*/ 1591682 w 1902336"/>
              <a:gd name="connsiteY5" fmla="*/ 576064 h 576064"/>
              <a:gd name="connsiteX6" fmla="*/ 1570667 w 1902336"/>
              <a:gd name="connsiteY6" fmla="*/ 576064 h 576064"/>
              <a:gd name="connsiteX7" fmla="*/ 1281028 w 1902336"/>
              <a:gd name="connsiteY7" fmla="*/ 576064 h 576064"/>
              <a:gd name="connsiteX8" fmla="*/ 0 w 1902336"/>
              <a:gd name="connsiteY8" fmla="*/ 576064 h 5760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902336" h="576064">
                <a:moveTo>
                  <a:pt x="0" y="0"/>
                </a:moveTo>
                <a:lnTo>
                  <a:pt x="1281028" y="0"/>
                </a:lnTo>
                <a:lnTo>
                  <a:pt x="1570667" y="0"/>
                </a:lnTo>
                <a:lnTo>
                  <a:pt x="1591682" y="0"/>
                </a:lnTo>
                <a:cubicBezTo>
                  <a:pt x="1763251" y="0"/>
                  <a:pt x="1902336" y="128956"/>
                  <a:pt x="1902336" y="288032"/>
                </a:cubicBezTo>
                <a:cubicBezTo>
                  <a:pt x="1902336" y="447108"/>
                  <a:pt x="1763251" y="576064"/>
                  <a:pt x="1591682" y="576064"/>
                </a:cubicBezTo>
                <a:lnTo>
                  <a:pt x="1570667" y="576064"/>
                </a:lnTo>
                <a:lnTo>
                  <a:pt x="1281028" y="576064"/>
                </a:lnTo>
                <a:lnTo>
                  <a:pt x="0" y="576064"/>
                </a:lnTo>
                <a:close/>
              </a:path>
            </a:pathLst>
          </a:custGeom>
          <a:solidFill>
            <a:schemeClr val="accent5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" name="矩形 3"/>
          <p:cNvSpPr/>
          <p:nvPr userDrawn="1"/>
        </p:nvSpPr>
        <p:spPr>
          <a:xfrm>
            <a:off x="10169" y="160859"/>
            <a:ext cx="1415772" cy="46166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914377" fontAlgn="base">
              <a:spcBef>
                <a:spcPct val="0"/>
              </a:spcBef>
              <a:spcAft>
                <a:spcPct val="0"/>
              </a:spcAft>
            </a:pPr>
            <a:r>
              <a:rPr lang="zh-CN" altLang="en-US" b="1" smtClean="0">
                <a:latin typeface="微软雅黑" pitchFamily="34" charset="-122"/>
                <a:ea typeface="微软雅黑" pitchFamily="34" charset="-122"/>
              </a:rPr>
              <a:t>跟踪训练</a:t>
            </a:r>
            <a:endParaRPr lang="en-US" altLang="zh-CN" b="1"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4247769370"/>
      </p:ext>
    </p:extLst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矩形 4"/>
          <p:cNvSpPr/>
          <p:nvPr userDrawn="1"/>
        </p:nvSpPr>
        <p:spPr>
          <a:xfrm>
            <a:off x="0" y="0"/>
            <a:ext cx="12190413" cy="6859588"/>
          </a:xfrm>
          <a:prstGeom prst="rect">
            <a:avLst/>
          </a:prstGeom>
          <a:solidFill>
            <a:schemeClr val="accent1">
              <a:lumMod val="40000"/>
              <a:lumOff val="6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1219140"/>
            <a:endParaRPr lang="zh-CN" altLang="en-US">
              <a:solidFill>
                <a:prstClr val="white"/>
              </a:solidFill>
            </a:endParaRPr>
          </a:p>
        </p:txBody>
      </p:sp>
      <p:sp>
        <p:nvSpPr>
          <p:cNvPr id="3" name="任意多边形 2"/>
          <p:cNvSpPr/>
          <p:nvPr userDrawn="1"/>
        </p:nvSpPr>
        <p:spPr>
          <a:xfrm>
            <a:off x="0" y="165574"/>
            <a:ext cx="1474210" cy="476086"/>
          </a:xfrm>
          <a:custGeom>
            <a:gdLst>
              <a:gd name="connsiteX0" fmla="*/ 0 w 1902336"/>
              <a:gd name="connsiteY0" fmla="*/ 0 h 576064"/>
              <a:gd name="connsiteX1" fmla="*/ 1281028 w 1902336"/>
              <a:gd name="connsiteY1" fmla="*/ 0 h 576064"/>
              <a:gd name="connsiteX2" fmla="*/ 1570667 w 1902336"/>
              <a:gd name="connsiteY2" fmla="*/ 0 h 576064"/>
              <a:gd name="connsiteX3" fmla="*/ 1591682 w 1902336"/>
              <a:gd name="connsiteY3" fmla="*/ 0 h 576064"/>
              <a:gd name="connsiteX4" fmla="*/ 1902336 w 1902336"/>
              <a:gd name="connsiteY4" fmla="*/ 288032 h 576064"/>
              <a:gd name="connsiteX5" fmla="*/ 1591682 w 1902336"/>
              <a:gd name="connsiteY5" fmla="*/ 576064 h 576064"/>
              <a:gd name="connsiteX6" fmla="*/ 1570667 w 1902336"/>
              <a:gd name="connsiteY6" fmla="*/ 576064 h 576064"/>
              <a:gd name="connsiteX7" fmla="*/ 1281028 w 1902336"/>
              <a:gd name="connsiteY7" fmla="*/ 576064 h 576064"/>
              <a:gd name="connsiteX8" fmla="*/ 0 w 1902336"/>
              <a:gd name="connsiteY8" fmla="*/ 576064 h 5760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902336" h="576064">
                <a:moveTo>
                  <a:pt x="0" y="0"/>
                </a:moveTo>
                <a:lnTo>
                  <a:pt x="1281028" y="0"/>
                </a:lnTo>
                <a:lnTo>
                  <a:pt x="1570667" y="0"/>
                </a:lnTo>
                <a:lnTo>
                  <a:pt x="1591682" y="0"/>
                </a:lnTo>
                <a:cubicBezTo>
                  <a:pt x="1763251" y="0"/>
                  <a:pt x="1902336" y="128956"/>
                  <a:pt x="1902336" y="288032"/>
                </a:cubicBezTo>
                <a:cubicBezTo>
                  <a:pt x="1902336" y="447108"/>
                  <a:pt x="1763251" y="576064"/>
                  <a:pt x="1591682" y="576064"/>
                </a:cubicBezTo>
                <a:lnTo>
                  <a:pt x="1570667" y="576064"/>
                </a:lnTo>
                <a:lnTo>
                  <a:pt x="1281028" y="576064"/>
                </a:lnTo>
                <a:lnTo>
                  <a:pt x="0" y="576064"/>
                </a:lnTo>
                <a:close/>
              </a:path>
            </a:pathLst>
          </a:custGeom>
          <a:solidFill>
            <a:schemeClr val="accent5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" name="矩形 3"/>
          <p:cNvSpPr/>
          <p:nvPr userDrawn="1"/>
        </p:nvSpPr>
        <p:spPr>
          <a:xfrm>
            <a:off x="10169" y="160859"/>
            <a:ext cx="1415772" cy="46166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914377" fontAlgn="base">
              <a:spcBef>
                <a:spcPct val="0"/>
              </a:spcBef>
              <a:spcAft>
                <a:spcPct val="0"/>
              </a:spcAft>
            </a:pPr>
            <a:r>
              <a:rPr lang="zh-CN" altLang="en-US" b="1" smtClean="0">
                <a:latin typeface="微软雅黑" pitchFamily="34" charset="-122"/>
                <a:ea typeface="微软雅黑" pitchFamily="34" charset="-122"/>
              </a:rPr>
              <a:t>综合强化</a:t>
            </a:r>
            <a:endParaRPr lang="en-US" altLang="zh-CN" b="1"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954034335"/>
      </p:ext>
    </p:extLst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矩形 2"/>
          <p:cNvSpPr/>
          <p:nvPr userDrawn="1"/>
        </p:nvSpPr>
        <p:spPr>
          <a:xfrm>
            <a:off x="-241498" y="-170606"/>
            <a:ext cx="12431911" cy="7030194"/>
          </a:xfrm>
          <a:prstGeom prst="rect">
            <a:avLst/>
          </a:prstGeom>
          <a:solidFill>
            <a:schemeClr val="bg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1219140"/>
            <a:endParaRPr lang="zh-CN" alt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75414987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BFBF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 userDrawn="1"/>
        </p:nvSpPr>
        <p:spPr>
          <a:xfrm>
            <a:off x="0" y="0"/>
            <a:ext cx="12190413" cy="6859588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155944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96" r:id="rId2"/>
    <p:sldLayoutId id="2147483697" r:id="rId3"/>
    <p:sldLayoutId id="2147483698" r:id="rId4"/>
    <p:sldLayoutId id="2147483699" r:id="rId5"/>
    <p:sldLayoutId id="2147483702" r:id="rId6"/>
    <p:sldLayoutId id="2147483703" r:id="rId7"/>
  </p:sldLayoutIdLst>
  <p:transition/>
  <p:timing/>
  <p:txStyles>
    <p:titleStyle>
      <a:lvl1pPr algn="ctr" defTabSz="1218565" rtl="0" eaLnBrk="1" latinLnBrk="0" hangingPunct="1">
        <a:spcBef>
          <a:spcPct val="0"/>
        </a:spcBef>
        <a:buNone/>
        <a:defRPr sz="59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57200" indent="-457200" algn="l" defTabSz="1218565" rtl="0" eaLnBrk="1" latinLnBrk="0" hangingPunct="1">
        <a:spcBef>
          <a:spcPct val="20000"/>
        </a:spcBef>
        <a:buFont typeface="Arial" pitchFamily="34" charset="0"/>
        <a:buChar char="•"/>
        <a:defRPr sz="4300" kern="1200">
          <a:solidFill>
            <a:schemeClr val="tx1"/>
          </a:solidFill>
          <a:latin typeface="+mn-lt"/>
          <a:ea typeface="+mn-ea"/>
          <a:cs typeface="+mn-cs"/>
        </a:defRPr>
      </a:lvl1pPr>
      <a:lvl2pPr marL="990600" indent="-381000" algn="l" defTabSz="1218565" rtl="0" eaLnBrk="1" latinLnBrk="0" hangingPunct="1">
        <a:spcBef>
          <a:spcPct val="20000"/>
        </a:spcBef>
        <a:buFont typeface="Arial" pitchFamily="34" charset="0"/>
        <a:buChar char="–"/>
        <a:defRPr sz="3700" kern="1200">
          <a:solidFill>
            <a:schemeClr val="tx1"/>
          </a:solidFill>
          <a:latin typeface="+mn-lt"/>
          <a:ea typeface="+mn-ea"/>
          <a:cs typeface="+mn-cs"/>
        </a:defRPr>
      </a:lvl2pPr>
      <a:lvl3pPr marL="1524000" indent="-304800" algn="l" defTabSz="1218565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3pPr>
      <a:lvl4pPr marL="2133600" indent="-304800" algn="l" defTabSz="1218565" rtl="0" eaLnBrk="1" latinLnBrk="0" hangingPunct="1">
        <a:spcBef>
          <a:spcPct val="20000"/>
        </a:spcBef>
        <a:buFont typeface="Arial" pitchFamily="34" charset="0"/>
        <a:buChar char="–"/>
        <a:defRPr sz="2700" kern="1200">
          <a:solidFill>
            <a:schemeClr val="tx1"/>
          </a:solidFill>
          <a:latin typeface="+mn-lt"/>
          <a:ea typeface="+mn-ea"/>
          <a:cs typeface="+mn-cs"/>
        </a:defRPr>
      </a:lvl4pPr>
      <a:lvl5pPr marL="2743200" indent="-304800" algn="l" defTabSz="1218565" rtl="0" eaLnBrk="1" latinLnBrk="0" hangingPunct="1">
        <a:spcBef>
          <a:spcPct val="20000"/>
        </a:spcBef>
        <a:buFont typeface="Arial" pitchFamily="34" charset="0"/>
        <a:buChar char="»"/>
        <a:defRPr sz="2700" kern="1200">
          <a:solidFill>
            <a:schemeClr val="tx1"/>
          </a:solidFill>
          <a:latin typeface="+mn-lt"/>
          <a:ea typeface="+mn-ea"/>
          <a:cs typeface="+mn-cs"/>
        </a:defRPr>
      </a:lvl5pPr>
      <a:lvl6pPr marL="3352800" indent="-304800" algn="l" defTabSz="1218565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2400" indent="-304800" algn="l" defTabSz="1218565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2000" indent="-304800" algn="l" defTabSz="1218565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1600" indent="-304800" algn="l" defTabSz="1218565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1218565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600" algn="l" defTabSz="1218565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9200" algn="l" defTabSz="1218565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800" algn="l" defTabSz="1218565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8400" algn="l" defTabSz="1218565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8000" algn="l" defTabSz="1218565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7600" algn="l" defTabSz="1218565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7200" algn="l" defTabSz="1218565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6800" algn="l" defTabSz="1218565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slide" Target="slide9.xml" TargetMode="Internal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slide" Target="slide9.xml" TargetMode="Internal" /><Relationship Id="rId3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slide" Target="slide9.xml" TargetMode="Internal" /><Relationship Id="rId3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slide" Target="slide9.xml" TargetMode="Internal" /><Relationship Id="rId3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5044241333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矩形 15"/>
          <p:cNvSpPr/>
          <p:nvPr/>
        </p:nvSpPr>
        <p:spPr>
          <a:xfrm>
            <a:off x="0" y="979078"/>
            <a:ext cx="12188389" cy="3747301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4F5B6B"/>
              </a:solidFill>
            </a:endParaRPr>
          </a:p>
        </p:txBody>
      </p:sp>
      <p:sp>
        <p:nvSpPr>
          <p:cNvPr id="12" name="矩形 11"/>
          <p:cNvSpPr/>
          <p:nvPr/>
        </p:nvSpPr>
        <p:spPr>
          <a:xfrm>
            <a:off x="1324084" y="-14224"/>
            <a:ext cx="1296144" cy="1355786"/>
          </a:xfrm>
          <a:prstGeom prst="rect">
            <a:avLst/>
          </a:prstGeom>
          <a:solidFill>
            <a:srgbClr val="C00000"/>
          </a:solidFill>
          <a:ln>
            <a:noFill/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prstClr val="white"/>
              </a:solidFill>
            </a:endParaRPr>
          </a:p>
        </p:txBody>
      </p:sp>
      <p:sp>
        <p:nvSpPr>
          <p:cNvPr id="13" name="文本框 12"/>
          <p:cNvSpPr txBox="1"/>
          <p:nvPr/>
        </p:nvSpPr>
        <p:spPr>
          <a:xfrm>
            <a:off x="9649303" y="2032025"/>
            <a:ext cx="191851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mtClean="0">
                <a:solidFill>
                  <a:srgbClr val="EEECE1"/>
                </a:solidFill>
              </a:rPr>
              <a:t>研究与实践</a:t>
            </a:r>
            <a:r>
              <a:rPr lang="en-US" altLang="zh-CN" smtClean="0">
                <a:solidFill>
                  <a:srgbClr val="EEECE1"/>
                </a:solidFill>
              </a:rPr>
              <a:t>2</a:t>
            </a:r>
            <a:endParaRPr lang="zh-CN" altLang="en-US">
              <a:solidFill>
                <a:srgbClr val="EEECE1"/>
              </a:solidFill>
            </a:endParaRPr>
          </a:p>
        </p:txBody>
      </p:sp>
      <p:sp>
        <p:nvSpPr>
          <p:cNvPr id="20" name="文本框 19"/>
          <p:cNvSpPr txBox="1"/>
          <p:nvPr/>
        </p:nvSpPr>
        <p:spPr>
          <a:xfrm>
            <a:off x="1138352" y="1884354"/>
            <a:ext cx="9061309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6600" smtClean="0">
                <a:solidFill>
                  <a:srgbClr val="EEECE1"/>
                </a:solidFill>
              </a:rPr>
              <a:t>YANJIUYUSHIJIANER</a:t>
            </a:r>
            <a:endParaRPr lang="zh-CN" altLang="en-US" sz="6600">
              <a:solidFill>
                <a:srgbClr val="EEECE1"/>
              </a:solidFill>
            </a:endParaRPr>
          </a:p>
        </p:txBody>
      </p:sp>
      <p:sp>
        <p:nvSpPr>
          <p:cNvPr id="11" name="标题 24">
            <a:extLst>
              <a:ext uri="{FF2B5EF4-FFF2-40B4-BE49-F238E27FC236}">
                <a16:creationId xmlns:a16="http://schemas.microsoft.com/office/drawing/2014/main" xmlns="" id="{E9AFFBA8-8A6F-B141-88C0-14A3F8E3BC74}"/>
              </a:ext>
            </a:extLst>
          </p:cNvPr>
          <p:cNvSpPr txBox="1"/>
          <p:nvPr/>
        </p:nvSpPr>
        <p:spPr>
          <a:xfrm>
            <a:off x="982637" y="2484454"/>
            <a:ext cx="10873209" cy="91923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zh-CN" altLang="zh-CN" sz="6000" b="1">
                <a:solidFill>
                  <a:prstClr val="black"/>
                </a:solidFill>
                <a:latin typeface="Arial"/>
              </a:rPr>
              <a:t>检验食品中的铁元素</a:t>
            </a:r>
            <a:endParaRPr lang="zh-CN" altLang="en-US" sz="6000" b="1">
              <a:solidFill>
                <a:prstClr val="black"/>
              </a:solidFill>
              <a:latin typeface="Arial"/>
            </a:endParaRPr>
          </a:p>
        </p:txBody>
      </p:sp>
      <p:sp>
        <p:nvSpPr>
          <p:cNvPr id="9" name="文本框 8"/>
          <p:cNvSpPr txBox="1"/>
          <p:nvPr/>
        </p:nvSpPr>
        <p:spPr>
          <a:xfrm>
            <a:off x="1198308" y="787470"/>
            <a:ext cx="153076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mtClean="0">
                <a:solidFill>
                  <a:prstClr val="white"/>
                </a:solidFill>
              </a:rPr>
              <a:t>第三章</a:t>
            </a:r>
            <a:endParaRPr lang="en-US" altLang="zh-CN" smtClean="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45733535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/>
        </p:nvSpPr>
        <p:spPr>
          <a:xfrm>
            <a:off x="334566" y="1053530"/>
            <a:ext cx="11521280" cy="3960440"/>
          </a:xfrm>
          <a:prstGeom prst="rect">
            <a:avLst/>
          </a:prstGeom>
          <a:solidFill>
            <a:srgbClr val="F5F5F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prstClr val="white"/>
              </a:solidFill>
            </a:endParaRPr>
          </a:p>
        </p:txBody>
      </p:sp>
      <p:sp>
        <p:nvSpPr>
          <p:cNvPr id="21" name="矩形 20"/>
          <p:cNvSpPr/>
          <p:nvPr/>
        </p:nvSpPr>
        <p:spPr>
          <a:xfrm>
            <a:off x="596222" y="1546404"/>
            <a:ext cx="11017224" cy="2677656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zh-CN" altLang="zh-CN" sz="2800" kern="100" smtClean="0">
                <a:latin typeface="Times New Roman" pitchFamily="18" charset="0"/>
                <a:cs typeface="Times New Roman" panose="02020603050405020304" pitchFamily="18" charset="0"/>
              </a:rPr>
              <a:t>【研究目的】</a:t>
            </a:r>
            <a:endParaRPr lang="zh-CN" altLang="zh-CN" sz="1050" kern="100" smtClean="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铁是人体必需的微量元素。食用富含铁元素的食品，可以补充人体所需的铁元素。通过化学实验的方法检验食品中的铁元素，体验实验研究的一般过程和化学知识在实际中的应用。</a:t>
            </a:r>
            <a:endParaRPr lang="zh-CN" altLang="zh-CN" sz="1050" kern="100">
              <a:effectLst/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02379273"/>
      </p:ext>
    </p:extLst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/>
        </p:nvSpPr>
        <p:spPr>
          <a:xfrm>
            <a:off x="334566" y="333450"/>
            <a:ext cx="11521280" cy="6264696"/>
          </a:xfrm>
          <a:prstGeom prst="rect">
            <a:avLst/>
          </a:prstGeom>
          <a:solidFill>
            <a:srgbClr val="F5F5F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prstClr val="white"/>
              </a:solidFill>
            </a:endParaRPr>
          </a:p>
        </p:txBody>
      </p:sp>
      <p:sp>
        <p:nvSpPr>
          <p:cNvPr id="21" name="矩形 20"/>
          <p:cNvSpPr/>
          <p:nvPr/>
        </p:nvSpPr>
        <p:spPr>
          <a:xfrm>
            <a:off x="596222" y="477466"/>
            <a:ext cx="11017224" cy="590931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zh-CN" altLang="zh-CN" sz="2800" kern="100" smtClean="0">
                <a:latin typeface="Times New Roman" pitchFamily="18" charset="0"/>
                <a:cs typeface="Times New Roman" panose="02020603050405020304" pitchFamily="18" charset="0"/>
              </a:rPr>
              <a:t>【</a:t>
            </a:r>
            <a:r>
              <a:rPr lang="zh-CN" altLang="zh-CN" sz="2800" kern="100">
                <a:latin typeface="Times New Roman" pitchFamily="18" charset="0"/>
                <a:cs typeface="Times New Roman" panose="02020603050405020304" pitchFamily="18" charset="0"/>
              </a:rPr>
              <a:t>阅读材料</a:t>
            </a:r>
            <a:r>
              <a:rPr lang="zh-CN" altLang="zh-CN" sz="2800" kern="100" smtClean="0">
                <a:latin typeface="Times New Roman" pitchFamily="18" charset="0"/>
                <a:cs typeface="Times New Roman" panose="02020603050405020304" pitchFamily="18" charset="0"/>
              </a:rPr>
              <a:t>】</a:t>
            </a:r>
            <a:endParaRPr lang="zh-CN" altLang="zh-CN" sz="105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zh-CN" altLang="zh-CN" sz="2800" b="1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一、铁元素在人体中的作用</a:t>
            </a:r>
            <a:endParaRPr lang="zh-CN" altLang="zh-CN" sz="105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成年人体内含有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4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～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5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克铁，根据在体内的功能状态可分成功能性铁和储存铁两部分。功能性铁存在于血红蛋白、肌红蛋白和一些酶中，约</a:t>
            </a:r>
            <a:r>
              <a:rPr lang="zh-CN" altLang="zh-CN" sz="2800" kern="100" spc="-5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占体内总铁量的</a:t>
            </a:r>
            <a:r>
              <a:rPr lang="en-US" altLang="zh-CN" sz="2800" kern="100" spc="-5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70%</a:t>
            </a:r>
            <a:r>
              <a:rPr lang="zh-CN" altLang="zh-CN" sz="2800" kern="100" spc="-5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。其余</a:t>
            </a:r>
            <a:r>
              <a:rPr lang="en-US" altLang="zh-CN" sz="2800" kern="100" spc="-5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30%</a:t>
            </a:r>
            <a:r>
              <a:rPr lang="zh-CN" altLang="zh-CN" sz="2800" kern="100" spc="-5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为储存铁，主要储存在肝、脾和骨髓中。</a:t>
            </a:r>
            <a:endParaRPr lang="zh-CN" altLang="zh-CN" sz="1050" kern="100" spc="-5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铁是合成血红蛋白的主要原料之一。血红蛋白的主要功能是把新鲜氧气运送到各组织。铁缺乏时不能合成足够的血红蛋白，造成缺铁性贫血。铁还是体内参与氧化还原反应的一些酶和电子传递体的组成部分，如过氧化氢酶和细胞色素都含有铁。</a:t>
            </a:r>
            <a:endParaRPr lang="zh-CN" altLang="zh-CN" sz="1050" kern="100">
              <a:effectLst/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31093872"/>
      </p:ext>
    </p:extLst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/>
        </p:nvSpPr>
        <p:spPr>
          <a:xfrm>
            <a:off x="334566" y="765498"/>
            <a:ext cx="11521280" cy="5112568"/>
          </a:xfrm>
          <a:prstGeom prst="rect">
            <a:avLst/>
          </a:prstGeom>
          <a:solidFill>
            <a:srgbClr val="F5F5F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prstClr val="white"/>
              </a:solidFill>
            </a:endParaRPr>
          </a:p>
        </p:txBody>
      </p:sp>
      <p:sp>
        <p:nvSpPr>
          <p:cNvPr id="21" name="矩形 20"/>
          <p:cNvSpPr/>
          <p:nvPr/>
        </p:nvSpPr>
        <p:spPr>
          <a:xfrm>
            <a:off x="596222" y="973386"/>
            <a:ext cx="11017224" cy="4616648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zh-CN" altLang="zh-CN" sz="2800" b="1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二、人体铁元素的来源</a:t>
            </a:r>
            <a:endParaRPr lang="zh-CN" altLang="zh-CN" sz="105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动物内脏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(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特别是肝脏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)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、血液、鱼、肉类都是富含血红素铁的食品。深绿叶蔬菜所含铁虽不是血红素铁，但摄入量多，所以仍是我国人民膳食铁的重要来源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。</a:t>
            </a:r>
            <a:endParaRPr lang="en-US" altLang="zh-CN" sz="1050" kern="100" smtClean="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zh-CN" altLang="zh-CN" sz="2800" b="1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三、常用的二、三价铁离子的检验方法</a:t>
            </a:r>
            <a:endParaRPr lang="zh-CN" altLang="zh-CN" sz="105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1.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苯酚检验法</a:t>
            </a:r>
            <a:endParaRPr lang="zh-CN" altLang="zh-CN" sz="105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铁离子与苯酚反应，可生成显紫色的络离子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(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络合物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)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。</a:t>
            </a:r>
            <a:endParaRPr lang="en-US" altLang="zh-CN" sz="1050" kern="100" smtClean="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98868635"/>
      </p:ext>
    </p:extLst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/>
        </p:nvSpPr>
        <p:spPr>
          <a:xfrm>
            <a:off x="334566" y="333450"/>
            <a:ext cx="11521280" cy="6264696"/>
          </a:xfrm>
          <a:prstGeom prst="rect">
            <a:avLst/>
          </a:prstGeom>
          <a:solidFill>
            <a:srgbClr val="F5F5F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prstClr val="white"/>
              </a:solidFill>
            </a:endParaRPr>
          </a:p>
        </p:txBody>
      </p:sp>
      <p:sp>
        <p:nvSpPr>
          <p:cNvPr id="21" name="矩形 20"/>
          <p:cNvSpPr/>
          <p:nvPr/>
        </p:nvSpPr>
        <p:spPr>
          <a:xfrm>
            <a:off x="596222" y="472812"/>
            <a:ext cx="11017224" cy="590931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altLang="zh-CN" sz="2800" kern="100" smtClean="0">
                <a:solidFill>
                  <a:prstClr val="black"/>
                </a:solidFill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2</a:t>
            </a:r>
            <a:r>
              <a:rPr lang="en-US" altLang="zh-CN" sz="2800" kern="100">
                <a:solidFill>
                  <a:prstClr val="black"/>
                </a:solidFill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.</a:t>
            </a:r>
            <a:r>
              <a:rPr lang="zh-CN" altLang="zh-CN" sz="2800" kern="100">
                <a:solidFill>
                  <a:prstClr val="black"/>
                </a:solidFill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硫氰化物鉴别法</a:t>
            </a:r>
            <a:endParaRPr lang="zh-CN" altLang="zh-CN" sz="1050" kern="100">
              <a:solidFill>
                <a:prstClr val="black"/>
              </a:solidFill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</a:pPr>
            <a:r>
              <a:rPr lang="zh-CN" altLang="zh-CN" sz="2800" kern="100">
                <a:solidFill>
                  <a:prstClr val="black"/>
                </a:solidFill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取溶液各少量，滴入可溶性硫氰化物</a:t>
            </a:r>
            <a:r>
              <a:rPr lang="en-US" altLang="zh-CN" sz="2800" kern="100">
                <a:solidFill>
                  <a:prstClr val="black"/>
                </a:solidFill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(</a:t>
            </a:r>
            <a:r>
              <a:rPr lang="zh-CN" altLang="zh-CN" sz="2800" kern="100">
                <a:solidFill>
                  <a:prstClr val="black"/>
                </a:solidFill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如</a:t>
            </a:r>
            <a:r>
              <a:rPr lang="en-US" altLang="zh-CN" sz="2800" kern="100">
                <a:solidFill>
                  <a:prstClr val="black"/>
                </a:solidFill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KSCN</a:t>
            </a:r>
            <a:r>
              <a:rPr lang="zh-CN" altLang="zh-CN" sz="2800" kern="100">
                <a:solidFill>
                  <a:prstClr val="black"/>
                </a:solidFill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、</a:t>
            </a:r>
            <a:r>
              <a:rPr lang="en-US" altLang="zh-CN" sz="2800" kern="100" err="1">
                <a:solidFill>
                  <a:prstClr val="black"/>
                </a:solidFill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NaSCN</a:t>
            </a:r>
            <a:r>
              <a:rPr lang="zh-CN" altLang="zh-CN" sz="2800" kern="100">
                <a:solidFill>
                  <a:prstClr val="black"/>
                </a:solidFill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等</a:t>
            </a:r>
            <a:r>
              <a:rPr lang="en-US" altLang="zh-CN" sz="2800" kern="100">
                <a:solidFill>
                  <a:prstClr val="black"/>
                </a:solidFill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)</a:t>
            </a:r>
            <a:r>
              <a:rPr lang="zh-CN" altLang="zh-CN" sz="2800" kern="100">
                <a:solidFill>
                  <a:prstClr val="black"/>
                </a:solidFill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溶液，变红色的是含铁离子的溶液，因为生成了显红色的</a:t>
            </a:r>
            <a:r>
              <a:rPr lang="zh-CN" altLang="zh-CN" sz="2800" kern="100" smtClean="0">
                <a:solidFill>
                  <a:prstClr val="black"/>
                </a:solidFill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络合物。</a:t>
            </a:r>
            <a:endParaRPr lang="en-US" altLang="zh-CN" sz="1050" kern="100" smtClean="0">
              <a:solidFill>
                <a:prstClr val="black"/>
              </a:solidFill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3.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碱鉴别法</a:t>
            </a:r>
            <a:endParaRPr lang="zh-CN" altLang="zh-CN" sz="105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加入氢氧化钠、氨水或氢氧化钾等碱性溶液后，有红褐色沉淀生成，并检测开始沉淀和沉淀完全时的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pH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，发现从开始沉淀到沉淀完全时溶液的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pH(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常温下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)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为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2.7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～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3.7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的是铁离子。</a:t>
            </a:r>
            <a:endParaRPr lang="zh-CN" altLang="zh-CN" sz="105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4.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亚铁氰化钾溶液法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(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黄血盐溶液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)</a:t>
            </a:r>
            <a:endParaRPr lang="zh-CN" altLang="zh-CN" sz="105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zh-CN" altLang="zh-CN" sz="2800" kern="100" spc="-5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亚铁离子在酸性溶液中与亚铁氰化钾溶液生成蓝色沉淀，称为普鲁士蓝</a:t>
            </a:r>
            <a:r>
              <a:rPr lang="zh-CN" altLang="zh-CN" sz="2800" kern="100" spc="-5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。</a:t>
            </a:r>
            <a:endParaRPr lang="zh-CN" altLang="zh-CN" sz="1050" kern="100" spc="-5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1368768"/>
      </p:ext>
    </p:extLst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/>
        </p:nvSpPr>
        <p:spPr>
          <a:xfrm>
            <a:off x="334566" y="1141278"/>
            <a:ext cx="11521280" cy="3352897"/>
          </a:xfrm>
          <a:prstGeom prst="rect">
            <a:avLst/>
          </a:prstGeom>
          <a:solidFill>
            <a:srgbClr val="F5F5F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prstClr val="white"/>
              </a:solidFill>
            </a:endParaRPr>
          </a:p>
        </p:txBody>
      </p:sp>
      <p:sp>
        <p:nvSpPr>
          <p:cNvPr id="21" name="矩形 20"/>
          <p:cNvSpPr/>
          <p:nvPr/>
        </p:nvSpPr>
        <p:spPr>
          <a:xfrm>
            <a:off x="596222" y="1408916"/>
            <a:ext cx="11017224" cy="2677656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zh-CN" altLang="zh-CN" sz="2800" kern="100">
                <a:latin typeface="+mn-ea"/>
                <a:cs typeface="Times New Roman" panose="02020603050405020304" pitchFamily="18" charset="0"/>
              </a:rPr>
              <a:t>【实验仪器】</a:t>
            </a:r>
            <a:endParaRPr lang="zh-CN" altLang="zh-CN" sz="1050" kern="100">
              <a:latin typeface="+mn-ea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研钵、烧杯、剪刀、漏斗、玻璃棒、试管、滴管、滤纸。</a:t>
            </a:r>
            <a:endParaRPr lang="zh-CN" altLang="zh-CN" sz="105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zh-CN" altLang="zh-CN" sz="2800" kern="100">
                <a:latin typeface="+mn-ea"/>
                <a:cs typeface="Times New Roman" panose="02020603050405020304" pitchFamily="18" charset="0"/>
              </a:rPr>
              <a:t>【实验药品】</a:t>
            </a:r>
            <a:endParaRPr lang="zh-CN" altLang="zh-CN" sz="1050" kern="100">
              <a:latin typeface="+mn-ea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菠菜、蒸馏水、稀硝酸、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KSCN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溶液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。</a:t>
            </a:r>
            <a:endParaRPr lang="zh-CN" altLang="zh-CN" sz="105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61750978"/>
      </p:ext>
    </p:extLst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/>
        </p:nvSpPr>
        <p:spPr>
          <a:xfrm>
            <a:off x="334566" y="837506"/>
            <a:ext cx="11521280" cy="4968552"/>
          </a:xfrm>
          <a:prstGeom prst="rect">
            <a:avLst/>
          </a:prstGeom>
          <a:solidFill>
            <a:srgbClr val="F5F5F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prstClr val="white"/>
              </a:solidFill>
            </a:endParaRPr>
          </a:p>
        </p:txBody>
      </p:sp>
      <p:sp>
        <p:nvSpPr>
          <p:cNvPr id="21" name="矩形 20"/>
          <p:cNvSpPr/>
          <p:nvPr/>
        </p:nvSpPr>
        <p:spPr>
          <a:xfrm>
            <a:off x="596222" y="976868"/>
            <a:ext cx="11017224" cy="4616648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zh-CN" altLang="zh-CN" sz="2800" kern="100">
                <a:latin typeface="宋体" pitchFamily="2" charset="-122"/>
                <a:cs typeface="Times New Roman" panose="02020603050405020304" pitchFamily="18" charset="0"/>
              </a:rPr>
              <a:t>【实验步骤】</a:t>
            </a:r>
            <a:endParaRPr lang="zh-CN" altLang="zh-CN" sz="105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1.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取新鲜的菠菜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10 g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，将菠菜剪碎后放在研钵中研磨，然后倒入烧杯中，加入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30 mL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蒸馏水，搅拌。将上述浊液过滤，得到的滤液作为试验样品。</a:t>
            </a:r>
            <a:endParaRPr lang="zh-CN" altLang="zh-CN" sz="105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2.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取少许试验样品加入试管中，然后加入少量稀硝酸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(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稀硝酸具有氧化性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)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，再滴加几滴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KSCN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溶液，振荡，观察到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溶液</a:t>
            </a:r>
            <a:r>
              <a:rPr lang="en-US" altLang="zh-CN" sz="2800" u="sng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             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。</a:t>
            </a:r>
            <a:endParaRPr lang="en-US" altLang="zh-CN" sz="1050" kern="100" smtClean="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结论：菠菜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中</a:t>
            </a:r>
            <a:r>
              <a:rPr lang="en-US" altLang="zh-CN" sz="2800" u="sng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          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铁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元素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。</a:t>
            </a:r>
            <a:endParaRPr lang="zh-CN" altLang="zh-CN" sz="105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</p:txBody>
      </p:sp>
      <p:sp>
        <p:nvSpPr>
          <p:cNvPr id="4" name="矩形 3"/>
          <p:cNvSpPr/>
          <p:nvPr/>
        </p:nvSpPr>
        <p:spPr>
          <a:xfrm>
            <a:off x="8135813" y="4303415"/>
            <a:ext cx="1261884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800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变红色</a:t>
            </a:r>
            <a:endParaRPr lang="zh-CN" altLang="en-US">
              <a:solidFill>
                <a:srgbClr val="C00000"/>
              </a:solidFill>
            </a:endParaRPr>
          </a:p>
        </p:txBody>
      </p:sp>
      <p:sp>
        <p:nvSpPr>
          <p:cNvPr id="5" name="矩形 4"/>
          <p:cNvSpPr/>
          <p:nvPr/>
        </p:nvSpPr>
        <p:spPr>
          <a:xfrm>
            <a:off x="2820938" y="4943532"/>
            <a:ext cx="902811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800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含有</a:t>
            </a:r>
            <a:endParaRPr lang="zh-CN" altLang="en-US" sz="2800" kern="100">
              <a:solidFill>
                <a:srgbClr val="C00000"/>
              </a:solidFill>
              <a:latin typeface="Times New Roman" pitchFamily="18" charset="0"/>
              <a:ea typeface="方正中等线简体" panose="03000509000000000000" pitchFamily="65" charset="-122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26116088"/>
      </p:ext>
    </p:extLst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/>
        </p:nvSpPr>
        <p:spPr>
          <a:xfrm>
            <a:off x="334566" y="909514"/>
            <a:ext cx="11521280" cy="4464496"/>
          </a:xfrm>
          <a:prstGeom prst="rect">
            <a:avLst/>
          </a:prstGeom>
          <a:solidFill>
            <a:srgbClr val="F5F5F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prstClr val="white"/>
              </a:solidFill>
            </a:endParaRPr>
          </a:p>
        </p:txBody>
      </p:sp>
      <p:sp>
        <p:nvSpPr>
          <p:cNvPr id="21" name="矩形 20"/>
          <p:cNvSpPr/>
          <p:nvPr/>
        </p:nvSpPr>
        <p:spPr>
          <a:xfrm>
            <a:off x="596222" y="1048876"/>
            <a:ext cx="11017224" cy="3970318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zh-CN" altLang="zh-CN" sz="2800" kern="100">
                <a:latin typeface="宋体" pitchFamily="2" charset="-122"/>
                <a:cs typeface="Times New Roman" panose="02020603050405020304" pitchFamily="18" charset="0"/>
              </a:rPr>
              <a:t>【思考与讨论】</a:t>
            </a:r>
            <a:endParaRPr lang="zh-CN" altLang="zh-CN" sz="105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1.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在实验中由于菠菜汁有颜色，所以对于实验现象的观察有一定的影响，想一想可以怎么改进这个实验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。</a:t>
            </a:r>
            <a:endParaRPr lang="en-US" altLang="zh-CN" sz="1050" kern="100" smtClean="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zh-CN" altLang="zh-CN" sz="2800" kern="100">
                <a:solidFill>
                  <a:srgbClr val="C00000"/>
                </a:solidFill>
                <a:latin typeface="Times New Roman" pitchFamily="18" charset="0"/>
                <a:ea typeface="微软雅黑" pitchFamily="34" charset="-122"/>
                <a:cs typeface="Times New Roman" panose="02020603050405020304" pitchFamily="18" charset="0"/>
              </a:rPr>
              <a:t>提示　</a:t>
            </a:r>
            <a:r>
              <a:rPr lang="zh-CN" altLang="zh-CN" sz="2800" kern="100">
                <a:latin typeface="Times New Roman" pitchFamily="18" charset="0"/>
                <a:cs typeface="Times New Roman" panose="02020603050405020304" pitchFamily="18" charset="0"/>
              </a:rPr>
              <a:t>可以先将菠菜燃烧成灰，再溶解、过滤进行实验。</a:t>
            </a:r>
            <a:endParaRPr lang="zh-CN" altLang="zh-CN" sz="105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2.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实验中加入稀硝酸的目的是什么？</a:t>
            </a:r>
            <a:endParaRPr lang="zh-CN" altLang="zh-CN" sz="105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zh-CN" altLang="zh-CN" sz="2800" kern="100">
                <a:solidFill>
                  <a:srgbClr val="C00000"/>
                </a:solidFill>
                <a:latin typeface="Times New Roman" pitchFamily="18" charset="0"/>
                <a:ea typeface="微软雅黑" pitchFamily="34" charset="-122"/>
                <a:cs typeface="Times New Roman" panose="02020603050405020304" pitchFamily="18" charset="0"/>
              </a:rPr>
              <a:t>提示　</a:t>
            </a:r>
            <a:r>
              <a:rPr lang="zh-CN" altLang="zh-CN" sz="2800" kern="100">
                <a:latin typeface="Times New Roman" pitchFamily="18" charset="0"/>
                <a:cs typeface="Times New Roman" panose="02020603050405020304" pitchFamily="18" charset="0"/>
              </a:rPr>
              <a:t>将菠菜汁里的铁元素变成三价铁离子，从而进行检验</a:t>
            </a:r>
            <a:r>
              <a:rPr lang="zh-CN" altLang="zh-CN" sz="2800" kern="100" smtClean="0">
                <a:latin typeface="Times New Roman" pitchFamily="18" charset="0"/>
                <a:cs typeface="Times New Roman" panose="02020603050405020304" pitchFamily="18" charset="0"/>
              </a:rPr>
              <a:t>。</a:t>
            </a:r>
            <a:endParaRPr lang="zh-CN" altLang="zh-CN" sz="105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67813332"/>
      </p:ext>
    </p:extLst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2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" name="矩形 24"/>
          <p:cNvSpPr/>
          <p:nvPr/>
        </p:nvSpPr>
        <p:spPr>
          <a:xfrm>
            <a:off x="335206" y="828803"/>
            <a:ext cx="11520000" cy="585133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prstClr val="white"/>
              </a:solidFill>
            </a:endParaRPr>
          </a:p>
        </p:txBody>
      </p:sp>
      <p:sp>
        <p:nvSpPr>
          <p:cNvPr id="7" name="矩形 6"/>
          <p:cNvSpPr/>
          <p:nvPr/>
        </p:nvSpPr>
        <p:spPr>
          <a:xfrm>
            <a:off x="515854" y="770831"/>
            <a:ext cx="10907944" cy="590931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1.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某兴趣小组同学为探究黑木耳中含铁量，进行如下实验。</a:t>
            </a:r>
            <a:endParaRPr lang="zh-CN" altLang="zh-CN" sz="105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已知：</a:t>
            </a:r>
            <a:r>
              <a:rPr lang="en-US" altLang="zh-CN" sz="2800" kern="100">
                <a:latin typeface="宋体" pitchFamily="2" charset="-122"/>
                <a:ea typeface="方正中等线简体" panose="03000509000000000000" pitchFamily="65" charset="-122"/>
                <a:cs typeface="Times New Roman" panose="02020603050405020304" pitchFamily="18" charset="0"/>
              </a:rPr>
              <a:t>ⅰ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.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黑木耳富含蛋白质、糖类、卵磷脂、铁及一些还原性物质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(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如维生素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C)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等。每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100 g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黑木耳含铁量高达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185 mg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。</a:t>
            </a:r>
            <a:endParaRPr lang="zh-CN" altLang="zh-CN" sz="105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>
                <a:latin typeface="宋体" pitchFamily="2" charset="-122"/>
                <a:ea typeface="方正中等线简体" panose="03000509000000000000" pitchFamily="65" charset="-122"/>
                <a:cs typeface="Times New Roman" panose="02020603050405020304" pitchFamily="18" charset="0"/>
              </a:rPr>
              <a:t>ⅱ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.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紫色的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KMnO</a:t>
            </a:r>
            <a:r>
              <a:rPr lang="en-US" altLang="zh-CN" sz="2800" kern="100" baseline="-250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4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溶液在酸性条件下具有强氧化性，其还原产物是无色的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Mn</a:t>
            </a:r>
            <a:r>
              <a:rPr lang="en-US" altLang="zh-CN" sz="2800" kern="100" baseline="300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2</a:t>
            </a:r>
            <a:r>
              <a:rPr lang="zh-CN" altLang="zh-CN" sz="2800" kern="100" baseline="300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＋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。</a:t>
            </a:r>
            <a:endParaRPr lang="zh-CN" altLang="zh-CN" sz="105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>
                <a:latin typeface="宋体" pitchFamily="2" charset="-122"/>
                <a:ea typeface="方正中等线简体" panose="03000509000000000000" pitchFamily="65" charset="-122"/>
                <a:cs typeface="Times New Roman" panose="02020603050405020304" pitchFamily="18" charset="0"/>
              </a:rPr>
              <a:t>Ⅰ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.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为确定黑木耳中含有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铁</a:t>
            </a:r>
            <a:endParaRPr lang="en-US" altLang="zh-CN" sz="2800" kern="100" smtClean="0">
              <a:latin typeface="Times New Roman" pitchFamily="18" charset="0"/>
              <a:ea typeface="方正中等线简体" panose="03000509000000000000" pitchFamily="65" charset="-122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元素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，甲同学设计实验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方</a:t>
            </a:r>
            <a:endParaRPr lang="en-US" altLang="zh-CN" sz="2800" kern="100" smtClean="0">
              <a:latin typeface="Times New Roman" pitchFamily="18" charset="0"/>
              <a:ea typeface="方正中等线简体" panose="03000509000000000000" pitchFamily="65" charset="-122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案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如下。</a:t>
            </a:r>
            <a:endParaRPr lang="zh-CN" altLang="zh-CN" sz="105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(1)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步骤</a:t>
            </a:r>
            <a:r>
              <a:rPr lang="en-US" altLang="zh-CN" sz="2800" kern="100">
                <a:latin typeface="宋体" pitchFamily="2" charset="-122"/>
                <a:ea typeface="方正中等线简体" panose="03000509000000000000" pitchFamily="65" charset="-122"/>
                <a:cs typeface="Times New Roman" panose="02020603050405020304" pitchFamily="18" charset="0"/>
              </a:rPr>
              <a:t>②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得到滤液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A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的操作是</a:t>
            </a:r>
            <a:r>
              <a:rPr lang="en-US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______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。</a:t>
            </a:r>
            <a:endParaRPr lang="zh-CN" altLang="zh-CN" sz="1050" kern="100">
              <a:effectLst/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</p:txBody>
      </p:sp>
      <p:sp>
        <p:nvSpPr>
          <p:cNvPr id="29" name="Rectangle 21">
            <a:hlinkClick r:id="rId2" action="ppaction://hlinksldjump?num=9"/>
          </p:cNvPr>
          <p:cNvSpPr>
            <a:spLocks noChangeArrowheads="1"/>
          </p:cNvSpPr>
          <p:nvPr/>
        </p:nvSpPr>
        <p:spPr bwMode="auto">
          <a:xfrm>
            <a:off x="1640235" y="278414"/>
            <a:ext cx="288000" cy="288000"/>
          </a:xfrm>
          <a:prstGeom prst="roundRect">
            <a:avLst/>
          </a:prstGeom>
          <a:solidFill>
            <a:srgbClr val="00B0F0"/>
          </a:solidFill>
          <a:ln w="9525">
            <a:noFill/>
            <a:miter lim="800000"/>
          </a:ln>
          <a:effectLst/>
          <a:extLst/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solidFill>
                  <a:schemeClr val="bg1"/>
                </a:solidFill>
                <a:latin typeface="Arial" pitchFamily="34" charset="0"/>
                <a:ea typeface="楷体" pitchFamily="49" charset="-122"/>
                <a:cs typeface="Arial" pitchFamily="34" charset="0"/>
              </a:rPr>
              <a:t>1</a:t>
            </a:r>
          </a:p>
        </p:txBody>
      </p:sp>
      <p:sp>
        <p:nvSpPr>
          <p:cNvPr id="30" name="Rectangle 21"/>
          <p:cNvSpPr>
            <a:spLocks noChangeArrowheads="1"/>
          </p:cNvSpPr>
          <p:nvPr/>
        </p:nvSpPr>
        <p:spPr bwMode="auto">
          <a:xfrm>
            <a:off x="2049893" y="278414"/>
            <a:ext cx="288000" cy="288000"/>
          </a:xfrm>
          <a:prstGeom prst="roundRect">
            <a:avLst/>
          </a:prstGeom>
          <a:noFill/>
          <a:ln w="9525">
            <a:solidFill>
              <a:schemeClr val="tx1">
                <a:lumMod val="50000"/>
                <a:lumOff val="50000"/>
              </a:schemeClr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楷体" pitchFamily="49" charset="-122"/>
                <a:cs typeface="Arial" pitchFamily="34" charset="0"/>
              </a:rPr>
              <a:t>2</a:t>
            </a:r>
          </a:p>
        </p:txBody>
      </p:sp>
      <p:pic>
        <p:nvPicPr>
          <p:cNvPr id="36866" name="Picture 2" descr="X101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912136" y="3670151"/>
            <a:ext cx="6498267" cy="2092474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矩形 2"/>
          <p:cNvSpPr/>
          <p:nvPr/>
        </p:nvSpPr>
        <p:spPr>
          <a:xfrm>
            <a:off x="5293593" y="6041132"/>
            <a:ext cx="902811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800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过滤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592202362"/>
      </p:ext>
    </p:extLst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" name="Rectangle 21">
            <a:hlinkClick r:id="rId2" action="ppaction://hlinksldjump?num=9"/>
          </p:cNvPr>
          <p:cNvSpPr>
            <a:spLocks noChangeArrowheads="1"/>
          </p:cNvSpPr>
          <p:nvPr/>
        </p:nvSpPr>
        <p:spPr bwMode="auto">
          <a:xfrm>
            <a:off x="1640235" y="278414"/>
            <a:ext cx="288000" cy="288000"/>
          </a:xfrm>
          <a:prstGeom prst="roundRect">
            <a:avLst/>
          </a:prstGeom>
          <a:solidFill>
            <a:srgbClr val="00B0F0"/>
          </a:solidFill>
          <a:ln w="9525">
            <a:noFill/>
            <a:miter lim="800000"/>
          </a:ln>
          <a:effectLst/>
          <a:extLst/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solidFill>
                  <a:prstClr val="white"/>
                </a:solidFill>
                <a:ea typeface="楷体" pitchFamily="49" charset="-122"/>
                <a:cs typeface="Arial" pitchFamily="34" charset="0"/>
              </a:rPr>
              <a:t>1</a:t>
            </a:r>
          </a:p>
        </p:txBody>
      </p:sp>
      <p:sp>
        <p:nvSpPr>
          <p:cNvPr id="30" name="Rectangle 21"/>
          <p:cNvSpPr>
            <a:spLocks noChangeArrowheads="1"/>
          </p:cNvSpPr>
          <p:nvPr/>
        </p:nvSpPr>
        <p:spPr bwMode="auto">
          <a:xfrm>
            <a:off x="2049893" y="278414"/>
            <a:ext cx="288000" cy="288000"/>
          </a:xfrm>
          <a:prstGeom prst="roundRect">
            <a:avLst/>
          </a:prstGeom>
          <a:noFill/>
          <a:ln w="9525">
            <a:solidFill>
              <a:schemeClr val="tx1">
                <a:lumMod val="50000"/>
                <a:lumOff val="50000"/>
              </a:schemeClr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solidFill>
                  <a:prstClr val="black">
                    <a:lumMod val="50000"/>
                    <a:lumOff val="50000"/>
                  </a:prstClr>
                </a:solidFill>
                <a:ea typeface="楷体" pitchFamily="49" charset="-122"/>
                <a:cs typeface="Arial" pitchFamily="34" charset="0"/>
              </a:rPr>
              <a:t>2</a:t>
            </a:r>
          </a:p>
        </p:txBody>
      </p:sp>
      <p:grpSp>
        <p:nvGrpSpPr>
          <p:cNvPr id="12" name="组合 11"/>
          <p:cNvGrpSpPr/>
          <p:nvPr/>
        </p:nvGrpSpPr>
        <p:grpSpPr>
          <a:xfrm>
            <a:off x="335206" y="1341562"/>
            <a:ext cx="11520000" cy="4536504"/>
            <a:chOff x="335206" y="875209"/>
            <a:chExt cx="11520000" cy="4536504"/>
          </a:xfrm>
        </p:grpSpPr>
        <p:sp>
          <p:nvSpPr>
            <p:cNvPr id="13" name="圆角矩形 12">
              <a:extLst>
                <a:ext uri="{FF2B5EF4-FFF2-40B4-BE49-F238E27FC236}">
                  <a16:creationId xmlns:a16="http://schemas.microsoft.com/office/drawing/2014/main" xmlns="" id="{E595429C-FC91-844C-93CF-CDF13B79A00E}"/>
                </a:ext>
              </a:extLst>
            </p:cNvPr>
            <p:cNvSpPr/>
            <p:nvPr/>
          </p:nvSpPr>
          <p:spPr>
            <a:xfrm>
              <a:off x="335206" y="996242"/>
              <a:ext cx="11520000" cy="4415471"/>
            </a:xfrm>
            <a:prstGeom prst="roundRect">
              <a:avLst>
                <a:gd name="adj" fmla="val 3013"/>
              </a:avLst>
            </a:prstGeom>
            <a:solidFill>
              <a:schemeClr val="accent5">
                <a:lumMod val="20000"/>
                <a:lumOff val="80000"/>
              </a:schemeClr>
            </a:solidFill>
            <a:ln w="2857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6096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12192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8288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24384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30480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36576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42672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48768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kumimoji="1" lang="en-US" altLang="zh-CN" smtClean="0">
                <a:solidFill>
                  <a:prstClr val="white"/>
                </a:solidFill>
              </a:endParaRPr>
            </a:p>
          </p:txBody>
        </p:sp>
        <p:sp>
          <p:nvSpPr>
            <p:cNvPr id="14" name="矩形 13">
              <a:extLst>
                <a:ext uri="{FF2B5EF4-FFF2-40B4-BE49-F238E27FC236}">
                  <a16:creationId xmlns:a16="http://schemas.microsoft.com/office/drawing/2014/main" xmlns="" id="{FB65ABD8-6080-B245-B7CB-5CF76B33E96C}"/>
                </a:ext>
              </a:extLst>
            </p:cNvPr>
            <p:cNvSpPr/>
            <p:nvPr/>
          </p:nvSpPr>
          <p:spPr>
            <a:xfrm>
              <a:off x="920948" y="943678"/>
              <a:ext cx="714645" cy="174555"/>
            </a:xfrm>
            <a:prstGeom prst="rect">
              <a:avLst/>
            </a:prstGeom>
            <a:solidFill>
              <a:srgbClr val="383E4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6096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12192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8288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24384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30480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36576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42672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48768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 defTabSz="1219140"/>
              <a:endParaRPr lang="zh-CN" altLang="en-US">
                <a:solidFill>
                  <a:prstClr val="white"/>
                </a:solidFill>
              </a:endParaRPr>
            </a:p>
          </p:txBody>
        </p:sp>
        <p:sp>
          <p:nvSpPr>
            <p:cNvPr id="15" name="文本框 14">
              <a:extLst>
                <a:ext uri="{FF2B5EF4-FFF2-40B4-BE49-F238E27FC236}">
                  <a16:creationId xmlns:a16="http://schemas.microsoft.com/office/drawing/2014/main" xmlns="" id="{88957DF7-A6C0-3848-B485-D6CCBD5F92BE}"/>
                </a:ext>
              </a:extLst>
            </p:cNvPr>
            <p:cNvSpPr txBox="1"/>
            <p:nvPr/>
          </p:nvSpPr>
          <p:spPr>
            <a:xfrm>
              <a:off x="884604" y="875209"/>
              <a:ext cx="787333" cy="236026"/>
            </a:xfrm>
            <a:custGeom>
              <a:rect l="l" t="t" r="r" b="b"/>
              <a:pathLst>
                <a:path w="583768" h="216027">
                  <a:moveTo>
                    <a:pt x="96012" y="106756"/>
                  </a:moveTo>
                  <a:lnTo>
                    <a:pt x="91211" y="139217"/>
                  </a:lnTo>
                  <a:lnTo>
                    <a:pt x="107670" y="139217"/>
                  </a:lnTo>
                  <a:lnTo>
                    <a:pt x="112014" y="106756"/>
                  </a:lnTo>
                  <a:close/>
                  <a:moveTo>
                    <a:pt x="53264" y="106756"/>
                  </a:moveTo>
                  <a:lnTo>
                    <a:pt x="48692" y="139217"/>
                  </a:lnTo>
                  <a:lnTo>
                    <a:pt x="64922" y="139217"/>
                  </a:lnTo>
                  <a:lnTo>
                    <a:pt x="69494" y="106756"/>
                  </a:lnTo>
                  <a:close/>
                  <a:moveTo>
                    <a:pt x="213055" y="82524"/>
                  </a:moveTo>
                  <a:lnTo>
                    <a:pt x="249174" y="82524"/>
                  </a:lnTo>
                  <a:lnTo>
                    <a:pt x="248031" y="92811"/>
                  </a:lnTo>
                  <a:lnTo>
                    <a:pt x="279121" y="92811"/>
                  </a:lnTo>
                  <a:lnTo>
                    <a:pt x="277749" y="104927"/>
                  </a:lnTo>
                  <a:cubicBezTo>
                    <a:pt x="277292" y="107670"/>
                    <a:pt x="276149" y="110033"/>
                    <a:pt x="274320" y="112014"/>
                  </a:cubicBezTo>
                  <a:cubicBezTo>
                    <a:pt x="272644" y="113995"/>
                    <a:pt x="270662" y="114986"/>
                    <a:pt x="268376" y="114986"/>
                  </a:cubicBezTo>
                  <a:lnTo>
                    <a:pt x="244831" y="114986"/>
                  </a:lnTo>
                  <a:lnTo>
                    <a:pt x="239573" y="152019"/>
                  </a:lnTo>
                  <a:lnTo>
                    <a:pt x="272948" y="152019"/>
                  </a:lnTo>
                  <a:lnTo>
                    <a:pt x="271348" y="164592"/>
                  </a:lnTo>
                  <a:cubicBezTo>
                    <a:pt x="270891" y="167640"/>
                    <a:pt x="269519" y="170307"/>
                    <a:pt x="267233" y="172593"/>
                  </a:cubicBezTo>
                  <a:cubicBezTo>
                    <a:pt x="264947" y="174574"/>
                    <a:pt x="262357" y="175565"/>
                    <a:pt x="259461" y="175565"/>
                  </a:cubicBezTo>
                  <a:lnTo>
                    <a:pt x="236372" y="175565"/>
                  </a:lnTo>
                  <a:lnTo>
                    <a:pt x="231800" y="211683"/>
                  </a:lnTo>
                  <a:cubicBezTo>
                    <a:pt x="231648" y="212903"/>
                    <a:pt x="231191" y="213893"/>
                    <a:pt x="230429" y="214655"/>
                  </a:cubicBezTo>
                  <a:cubicBezTo>
                    <a:pt x="229667" y="215417"/>
                    <a:pt x="228752" y="215798"/>
                    <a:pt x="227685" y="215798"/>
                  </a:cubicBezTo>
                  <a:lnTo>
                    <a:pt x="192481" y="215798"/>
                  </a:lnTo>
                  <a:lnTo>
                    <a:pt x="197510" y="175565"/>
                  </a:lnTo>
                  <a:lnTo>
                    <a:pt x="147218" y="175565"/>
                  </a:lnTo>
                  <a:lnTo>
                    <a:pt x="149276" y="160706"/>
                  </a:lnTo>
                  <a:cubicBezTo>
                    <a:pt x="149580" y="158420"/>
                    <a:pt x="150647" y="156438"/>
                    <a:pt x="152476" y="154762"/>
                  </a:cubicBezTo>
                  <a:cubicBezTo>
                    <a:pt x="154305" y="152933"/>
                    <a:pt x="156286" y="152019"/>
                    <a:pt x="158420" y="152019"/>
                  </a:cubicBezTo>
                  <a:lnTo>
                    <a:pt x="200711" y="152019"/>
                  </a:lnTo>
                  <a:lnTo>
                    <a:pt x="205968" y="114986"/>
                  </a:lnTo>
                  <a:lnTo>
                    <a:pt x="190881" y="114986"/>
                  </a:lnTo>
                  <a:lnTo>
                    <a:pt x="190424" y="115671"/>
                  </a:lnTo>
                  <a:cubicBezTo>
                    <a:pt x="189052" y="120091"/>
                    <a:pt x="186690" y="123520"/>
                    <a:pt x="183337" y="125958"/>
                  </a:cubicBezTo>
                  <a:cubicBezTo>
                    <a:pt x="179375" y="128702"/>
                    <a:pt x="175184" y="130073"/>
                    <a:pt x="170764" y="130073"/>
                  </a:cubicBezTo>
                  <a:lnTo>
                    <a:pt x="151790" y="130073"/>
                  </a:lnTo>
                  <a:lnTo>
                    <a:pt x="164592" y="87325"/>
                  </a:lnTo>
                  <a:cubicBezTo>
                    <a:pt x="164897" y="86563"/>
                    <a:pt x="165354" y="85953"/>
                    <a:pt x="165963" y="85496"/>
                  </a:cubicBezTo>
                  <a:cubicBezTo>
                    <a:pt x="166573" y="85039"/>
                    <a:pt x="167259" y="84810"/>
                    <a:pt x="168021" y="84810"/>
                  </a:cubicBezTo>
                  <a:lnTo>
                    <a:pt x="199339" y="84810"/>
                  </a:lnTo>
                  <a:lnTo>
                    <a:pt x="196596" y="92811"/>
                  </a:lnTo>
                  <a:lnTo>
                    <a:pt x="208483" y="92811"/>
                  </a:lnTo>
                  <a:lnTo>
                    <a:pt x="209169" y="85496"/>
                  </a:lnTo>
                  <a:cubicBezTo>
                    <a:pt x="209169" y="84887"/>
                    <a:pt x="209283" y="84468"/>
                    <a:pt x="209512" y="84239"/>
                  </a:cubicBezTo>
                  <a:cubicBezTo>
                    <a:pt x="209740" y="84010"/>
                    <a:pt x="210083" y="83744"/>
                    <a:pt x="210540" y="83439"/>
                  </a:cubicBezTo>
                  <a:cubicBezTo>
                    <a:pt x="211302" y="82829"/>
                    <a:pt x="212141" y="82524"/>
                    <a:pt x="213055" y="82524"/>
                  </a:cubicBezTo>
                  <a:close/>
                  <a:moveTo>
                    <a:pt x="102641" y="59207"/>
                  </a:moveTo>
                  <a:lnTo>
                    <a:pt x="98298" y="88239"/>
                  </a:lnTo>
                  <a:lnTo>
                    <a:pt x="114757" y="88239"/>
                  </a:lnTo>
                  <a:lnTo>
                    <a:pt x="118643" y="59207"/>
                  </a:lnTo>
                  <a:close/>
                  <a:moveTo>
                    <a:pt x="400431" y="48692"/>
                  </a:moveTo>
                  <a:lnTo>
                    <a:pt x="419862" y="48692"/>
                  </a:lnTo>
                  <a:cubicBezTo>
                    <a:pt x="421538" y="48692"/>
                    <a:pt x="422872" y="49301"/>
                    <a:pt x="423862" y="50520"/>
                  </a:cubicBezTo>
                  <a:cubicBezTo>
                    <a:pt x="424853" y="51740"/>
                    <a:pt x="425272" y="53187"/>
                    <a:pt x="425120" y="54864"/>
                  </a:cubicBezTo>
                  <a:lnTo>
                    <a:pt x="406832" y="216027"/>
                  </a:lnTo>
                  <a:cubicBezTo>
                    <a:pt x="400126" y="216027"/>
                    <a:pt x="394564" y="213398"/>
                    <a:pt x="390144" y="208140"/>
                  </a:cubicBezTo>
                  <a:cubicBezTo>
                    <a:pt x="385724" y="202882"/>
                    <a:pt x="383819" y="196596"/>
                    <a:pt x="384429" y="189281"/>
                  </a:cubicBezTo>
                  <a:close/>
                  <a:moveTo>
                    <a:pt x="328879" y="48692"/>
                  </a:moveTo>
                  <a:lnTo>
                    <a:pt x="347624" y="48692"/>
                  </a:lnTo>
                  <a:lnTo>
                    <a:pt x="324764" y="197967"/>
                  </a:lnTo>
                  <a:cubicBezTo>
                    <a:pt x="323850" y="203301"/>
                    <a:pt x="321488" y="207645"/>
                    <a:pt x="317678" y="210998"/>
                  </a:cubicBezTo>
                  <a:cubicBezTo>
                    <a:pt x="313868" y="214350"/>
                    <a:pt x="309524" y="216027"/>
                    <a:pt x="304648" y="216027"/>
                  </a:cubicBezTo>
                  <a:lnTo>
                    <a:pt x="296418" y="216027"/>
                  </a:lnTo>
                  <a:lnTo>
                    <a:pt x="321107" y="55778"/>
                  </a:lnTo>
                  <a:cubicBezTo>
                    <a:pt x="321564" y="53645"/>
                    <a:pt x="322516" y="51930"/>
                    <a:pt x="323964" y="50635"/>
                  </a:cubicBezTo>
                  <a:cubicBezTo>
                    <a:pt x="325412" y="49339"/>
                    <a:pt x="327050" y="48692"/>
                    <a:pt x="328879" y="48692"/>
                  </a:cubicBezTo>
                  <a:close/>
                  <a:moveTo>
                    <a:pt x="499643" y="5943"/>
                  </a:moveTo>
                  <a:lnTo>
                    <a:pt x="583768" y="5943"/>
                  </a:lnTo>
                  <a:cubicBezTo>
                    <a:pt x="583006" y="10820"/>
                    <a:pt x="580911" y="14821"/>
                    <a:pt x="577482" y="17945"/>
                  </a:cubicBezTo>
                  <a:cubicBezTo>
                    <a:pt x="574053" y="21069"/>
                    <a:pt x="570052" y="22631"/>
                    <a:pt x="565480" y="22631"/>
                  </a:cubicBezTo>
                  <a:lnTo>
                    <a:pt x="497586" y="22631"/>
                  </a:lnTo>
                  <a:close/>
                  <a:moveTo>
                    <a:pt x="457581" y="5943"/>
                  </a:moveTo>
                  <a:lnTo>
                    <a:pt x="492785" y="5943"/>
                  </a:lnTo>
                  <a:lnTo>
                    <a:pt x="486156" y="56235"/>
                  </a:lnTo>
                  <a:lnTo>
                    <a:pt x="577139" y="56235"/>
                  </a:lnTo>
                  <a:lnTo>
                    <a:pt x="574624" y="74752"/>
                  </a:lnTo>
                  <a:lnTo>
                    <a:pt x="560680" y="74752"/>
                  </a:lnTo>
                  <a:lnTo>
                    <a:pt x="541934" y="216027"/>
                  </a:lnTo>
                  <a:lnTo>
                    <a:pt x="498272" y="216027"/>
                  </a:lnTo>
                  <a:lnTo>
                    <a:pt x="516788" y="74752"/>
                  </a:lnTo>
                  <a:lnTo>
                    <a:pt x="483641" y="74752"/>
                  </a:lnTo>
                  <a:lnTo>
                    <a:pt x="468325" y="191338"/>
                  </a:lnTo>
                  <a:cubicBezTo>
                    <a:pt x="467411" y="198196"/>
                    <a:pt x="464439" y="204063"/>
                    <a:pt x="459410" y="208940"/>
                  </a:cubicBezTo>
                  <a:cubicBezTo>
                    <a:pt x="454533" y="213665"/>
                    <a:pt x="448742" y="216027"/>
                    <a:pt x="442036" y="216027"/>
                  </a:cubicBezTo>
                  <a:lnTo>
                    <a:pt x="421234" y="216027"/>
                  </a:lnTo>
                  <a:lnTo>
                    <a:pt x="447751" y="15087"/>
                  </a:lnTo>
                  <a:cubicBezTo>
                    <a:pt x="448208" y="12344"/>
                    <a:pt x="449351" y="10134"/>
                    <a:pt x="451180" y="8458"/>
                  </a:cubicBezTo>
                  <a:cubicBezTo>
                    <a:pt x="453009" y="6782"/>
                    <a:pt x="455143" y="5943"/>
                    <a:pt x="457581" y="5943"/>
                  </a:cubicBezTo>
                  <a:close/>
                  <a:moveTo>
                    <a:pt x="173050" y="2514"/>
                  </a:moveTo>
                  <a:lnTo>
                    <a:pt x="284378" y="2514"/>
                  </a:lnTo>
                  <a:cubicBezTo>
                    <a:pt x="286055" y="2514"/>
                    <a:pt x="287426" y="2972"/>
                    <a:pt x="288493" y="3886"/>
                  </a:cubicBezTo>
                  <a:cubicBezTo>
                    <a:pt x="289560" y="5105"/>
                    <a:pt x="289941" y="6553"/>
                    <a:pt x="289636" y="8229"/>
                  </a:cubicBezTo>
                  <a:lnTo>
                    <a:pt x="284150" y="49835"/>
                  </a:lnTo>
                  <a:cubicBezTo>
                    <a:pt x="283083" y="56997"/>
                    <a:pt x="280340" y="62789"/>
                    <a:pt x="275920" y="67208"/>
                  </a:cubicBezTo>
                  <a:cubicBezTo>
                    <a:pt x="271501" y="71933"/>
                    <a:pt x="264719" y="74295"/>
                    <a:pt x="255575" y="74295"/>
                  </a:cubicBezTo>
                  <a:lnTo>
                    <a:pt x="222656" y="74295"/>
                  </a:lnTo>
                  <a:lnTo>
                    <a:pt x="224485" y="61265"/>
                  </a:lnTo>
                  <a:cubicBezTo>
                    <a:pt x="224637" y="59741"/>
                    <a:pt x="225323" y="58369"/>
                    <a:pt x="226542" y="57150"/>
                  </a:cubicBezTo>
                  <a:cubicBezTo>
                    <a:pt x="227762" y="56235"/>
                    <a:pt x="229133" y="55778"/>
                    <a:pt x="230657" y="55778"/>
                  </a:cubicBezTo>
                  <a:lnTo>
                    <a:pt x="238658" y="55778"/>
                  </a:lnTo>
                  <a:cubicBezTo>
                    <a:pt x="242316" y="55778"/>
                    <a:pt x="244450" y="54026"/>
                    <a:pt x="245059" y="50520"/>
                  </a:cubicBezTo>
                  <a:lnTo>
                    <a:pt x="249174" y="19888"/>
                  </a:lnTo>
                  <a:lnTo>
                    <a:pt x="220599" y="19888"/>
                  </a:lnTo>
                  <a:lnTo>
                    <a:pt x="212141" y="49377"/>
                  </a:lnTo>
                  <a:cubicBezTo>
                    <a:pt x="209397" y="57455"/>
                    <a:pt x="204749" y="63627"/>
                    <a:pt x="198196" y="67894"/>
                  </a:cubicBezTo>
                  <a:cubicBezTo>
                    <a:pt x="191643" y="72161"/>
                    <a:pt x="184785" y="74295"/>
                    <a:pt x="177622" y="74295"/>
                  </a:cubicBezTo>
                  <a:lnTo>
                    <a:pt x="162534" y="74295"/>
                  </a:lnTo>
                  <a:lnTo>
                    <a:pt x="181051" y="19888"/>
                  </a:lnTo>
                  <a:lnTo>
                    <a:pt x="166192" y="19888"/>
                  </a:lnTo>
                  <a:lnTo>
                    <a:pt x="168021" y="6401"/>
                  </a:lnTo>
                  <a:cubicBezTo>
                    <a:pt x="168173" y="5181"/>
                    <a:pt x="168707" y="4191"/>
                    <a:pt x="169621" y="3429"/>
                  </a:cubicBezTo>
                  <a:cubicBezTo>
                    <a:pt x="170688" y="2819"/>
                    <a:pt x="171831" y="2514"/>
                    <a:pt x="173050" y="2514"/>
                  </a:cubicBezTo>
                  <a:close/>
                  <a:moveTo>
                    <a:pt x="365455" y="228"/>
                  </a:moveTo>
                  <a:lnTo>
                    <a:pt x="400660" y="228"/>
                  </a:lnTo>
                  <a:lnTo>
                    <a:pt x="398374" y="18974"/>
                  </a:lnTo>
                  <a:lnTo>
                    <a:pt x="433349" y="18974"/>
                  </a:lnTo>
                  <a:lnTo>
                    <a:pt x="431749" y="30404"/>
                  </a:lnTo>
                  <a:cubicBezTo>
                    <a:pt x="431444" y="32537"/>
                    <a:pt x="430568" y="34252"/>
                    <a:pt x="429120" y="35547"/>
                  </a:cubicBezTo>
                  <a:cubicBezTo>
                    <a:pt x="427672" y="36843"/>
                    <a:pt x="426034" y="37490"/>
                    <a:pt x="424205" y="37490"/>
                  </a:cubicBezTo>
                  <a:lnTo>
                    <a:pt x="395859" y="37490"/>
                  </a:lnTo>
                  <a:lnTo>
                    <a:pt x="373456" y="206654"/>
                  </a:lnTo>
                  <a:cubicBezTo>
                    <a:pt x="372999" y="209397"/>
                    <a:pt x="371818" y="211645"/>
                    <a:pt x="369913" y="213398"/>
                  </a:cubicBezTo>
                  <a:cubicBezTo>
                    <a:pt x="368008" y="215151"/>
                    <a:pt x="365760" y="216027"/>
                    <a:pt x="363169" y="216027"/>
                  </a:cubicBezTo>
                  <a:lnTo>
                    <a:pt x="330251" y="216027"/>
                  </a:lnTo>
                  <a:lnTo>
                    <a:pt x="353797" y="37490"/>
                  </a:lnTo>
                  <a:lnTo>
                    <a:pt x="320650" y="37490"/>
                  </a:lnTo>
                  <a:lnTo>
                    <a:pt x="322250" y="25374"/>
                  </a:lnTo>
                  <a:cubicBezTo>
                    <a:pt x="322555" y="23393"/>
                    <a:pt x="323355" y="21831"/>
                    <a:pt x="324650" y="20688"/>
                  </a:cubicBezTo>
                  <a:cubicBezTo>
                    <a:pt x="325945" y="19545"/>
                    <a:pt x="327431" y="18974"/>
                    <a:pt x="329108" y="18974"/>
                  </a:cubicBezTo>
                  <a:lnTo>
                    <a:pt x="356311" y="18974"/>
                  </a:lnTo>
                  <a:lnTo>
                    <a:pt x="357911" y="7315"/>
                  </a:lnTo>
                  <a:cubicBezTo>
                    <a:pt x="358216" y="5334"/>
                    <a:pt x="359092" y="3657"/>
                    <a:pt x="360540" y="2286"/>
                  </a:cubicBezTo>
                  <a:cubicBezTo>
                    <a:pt x="361988" y="914"/>
                    <a:pt x="363626" y="228"/>
                    <a:pt x="365455" y="228"/>
                  </a:cubicBezTo>
                  <a:close/>
                  <a:moveTo>
                    <a:pt x="42062" y="0"/>
                  </a:moveTo>
                  <a:lnTo>
                    <a:pt x="86639" y="0"/>
                  </a:lnTo>
                  <a:lnTo>
                    <a:pt x="83896" y="3657"/>
                  </a:lnTo>
                  <a:lnTo>
                    <a:pt x="155905" y="3657"/>
                  </a:lnTo>
                  <a:cubicBezTo>
                    <a:pt x="157429" y="3657"/>
                    <a:pt x="158572" y="4267"/>
                    <a:pt x="159334" y="5486"/>
                  </a:cubicBezTo>
                  <a:cubicBezTo>
                    <a:pt x="160096" y="6705"/>
                    <a:pt x="160172" y="8077"/>
                    <a:pt x="159563" y="9601"/>
                  </a:cubicBezTo>
                  <a:lnTo>
                    <a:pt x="145161" y="41834"/>
                  </a:lnTo>
                  <a:lnTo>
                    <a:pt x="157962" y="41834"/>
                  </a:lnTo>
                  <a:lnTo>
                    <a:pt x="135788" y="198882"/>
                  </a:lnTo>
                  <a:cubicBezTo>
                    <a:pt x="135179" y="203606"/>
                    <a:pt x="133274" y="207645"/>
                    <a:pt x="130073" y="210998"/>
                  </a:cubicBezTo>
                  <a:cubicBezTo>
                    <a:pt x="126873" y="214198"/>
                    <a:pt x="123215" y="215798"/>
                    <a:pt x="119100" y="215798"/>
                  </a:cubicBezTo>
                  <a:lnTo>
                    <a:pt x="96698" y="215798"/>
                  </a:lnTo>
                  <a:lnTo>
                    <a:pt x="104927" y="156591"/>
                  </a:lnTo>
                  <a:lnTo>
                    <a:pt x="88925" y="156591"/>
                  </a:lnTo>
                  <a:lnTo>
                    <a:pt x="80924" y="212369"/>
                  </a:lnTo>
                  <a:lnTo>
                    <a:pt x="54635" y="212369"/>
                  </a:lnTo>
                  <a:lnTo>
                    <a:pt x="62408" y="156591"/>
                  </a:lnTo>
                  <a:lnTo>
                    <a:pt x="46177" y="156591"/>
                  </a:lnTo>
                  <a:lnTo>
                    <a:pt x="40233" y="198425"/>
                  </a:lnTo>
                  <a:cubicBezTo>
                    <a:pt x="39624" y="203301"/>
                    <a:pt x="37643" y="207492"/>
                    <a:pt x="34290" y="210998"/>
                  </a:cubicBezTo>
                  <a:cubicBezTo>
                    <a:pt x="30785" y="214198"/>
                    <a:pt x="26975" y="215798"/>
                    <a:pt x="22860" y="215798"/>
                  </a:cubicBezTo>
                  <a:lnTo>
                    <a:pt x="0" y="215798"/>
                  </a:lnTo>
                  <a:lnTo>
                    <a:pt x="24689" y="41834"/>
                  </a:lnTo>
                  <a:lnTo>
                    <a:pt x="62636" y="41834"/>
                  </a:lnTo>
                  <a:lnTo>
                    <a:pt x="55778" y="88239"/>
                  </a:lnTo>
                  <a:lnTo>
                    <a:pt x="72009" y="88239"/>
                  </a:lnTo>
                  <a:lnTo>
                    <a:pt x="76124" y="59207"/>
                  </a:lnTo>
                  <a:lnTo>
                    <a:pt x="64694" y="59207"/>
                  </a:lnTo>
                  <a:lnTo>
                    <a:pt x="67437" y="41834"/>
                  </a:lnTo>
                  <a:lnTo>
                    <a:pt x="103098" y="41834"/>
                  </a:lnTo>
                  <a:lnTo>
                    <a:pt x="111785" y="21031"/>
                  </a:lnTo>
                  <a:lnTo>
                    <a:pt x="74981" y="21031"/>
                  </a:lnTo>
                  <a:cubicBezTo>
                    <a:pt x="69189" y="31089"/>
                    <a:pt x="61722" y="36119"/>
                    <a:pt x="52578" y="36119"/>
                  </a:cubicBezTo>
                  <a:lnTo>
                    <a:pt x="21031" y="36119"/>
                  </a:lnTo>
                  <a:lnTo>
                    <a:pt x="36804" y="3200"/>
                  </a:lnTo>
                  <a:cubicBezTo>
                    <a:pt x="38328" y="1067"/>
                    <a:pt x="40081" y="0"/>
                    <a:pt x="42062" y="0"/>
                  </a:cubicBezTo>
                  <a:close/>
                </a:path>
              </a:pathLst>
            </a:custGeom>
            <a:solidFill>
              <a:schemeClr val="accent5">
                <a:lumMod val="40000"/>
                <a:lumOff val="60000"/>
              </a:schemeClr>
            </a:solidFill>
            <a:ln>
              <a:noFill/>
            </a:ln>
            <a:effectLst/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>
              <a:defPPr>
                <a:defRPr lang="zh-CN"/>
              </a:defPPr>
              <a:lvl1pPr marL="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096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2192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8288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4384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0480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6576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2672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8768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white"/>
                </a:solidFill>
                <a:latin typeface="DOUYU Font" pitchFamily="2" charset="-122"/>
                <a:ea typeface="DOUYU Font" pitchFamily="2" charset="-122"/>
              </a:endParaRPr>
            </a:p>
          </p:txBody>
        </p:sp>
      </p:grpSp>
      <p:sp>
        <p:nvSpPr>
          <p:cNvPr id="16" name="矩形 15"/>
          <p:cNvSpPr/>
          <p:nvPr/>
        </p:nvSpPr>
        <p:spPr>
          <a:xfrm>
            <a:off x="531581" y="1629594"/>
            <a:ext cx="11127251" cy="1284006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zh-CN" altLang="zh-CN" sz="2800" kern="100" spc="-1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不溶性固体和液体的分离可采用过滤的方法，因此步骤</a:t>
            </a:r>
            <a:r>
              <a:rPr lang="en-US" altLang="zh-CN" sz="2800" kern="100" spc="-10">
                <a:latin typeface="宋体" pitchFamily="2" charset="-122"/>
                <a:ea typeface="楷体_GB2312" panose="02010609030101010101" pitchFamily="49" charset="-122"/>
                <a:cs typeface="Times New Roman" panose="02020603050405020304" pitchFamily="18" charset="0"/>
              </a:rPr>
              <a:t>②</a:t>
            </a:r>
            <a:r>
              <a:rPr lang="zh-CN" altLang="zh-CN" sz="2800" kern="100" spc="-1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得到滤液</a:t>
            </a:r>
            <a:r>
              <a:rPr lang="en-US" altLang="zh-CN" sz="2800" kern="100" spc="-10">
                <a:latin typeface="Times New Roman" pitchFamily="18" charset="0"/>
                <a:ea typeface="楷体_GB2312" panose="02010609030101010101" pitchFamily="49" charset="-122"/>
              </a:rPr>
              <a:t>A</a:t>
            </a:r>
            <a:r>
              <a:rPr lang="zh-CN" altLang="zh-CN" sz="2800" kern="100" spc="-1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的操作是过滤。</a:t>
            </a:r>
            <a:endParaRPr lang="zh-CN" altLang="zh-CN" sz="2600" kern="100">
              <a:effectLst/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</p:txBody>
      </p:sp>
      <p:pic>
        <p:nvPicPr>
          <p:cNvPr id="17" name="Picture 2" descr="X101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163755" y="2997746"/>
            <a:ext cx="7862903" cy="2531893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15073104"/>
      </p:ext>
    </p:extLst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" name="矩形 24"/>
          <p:cNvSpPr/>
          <p:nvPr/>
        </p:nvSpPr>
        <p:spPr>
          <a:xfrm>
            <a:off x="335206" y="828803"/>
            <a:ext cx="11520000" cy="432918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prstClr val="white"/>
              </a:solidFill>
            </a:endParaRPr>
          </a:p>
        </p:txBody>
      </p:sp>
      <p:sp>
        <p:nvSpPr>
          <p:cNvPr id="7" name="矩形 6"/>
          <p:cNvSpPr/>
          <p:nvPr/>
        </p:nvSpPr>
        <p:spPr>
          <a:xfrm>
            <a:off x="515854" y="960875"/>
            <a:ext cx="10907944" cy="66447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(2)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步骤</a:t>
            </a:r>
            <a:r>
              <a:rPr lang="en-US" altLang="zh-CN" sz="2800" kern="100">
                <a:latin typeface="宋体" pitchFamily="2" charset="-122"/>
                <a:ea typeface="方正中等线简体" panose="03000509000000000000" pitchFamily="65" charset="-122"/>
                <a:cs typeface="Times New Roman" panose="02020603050405020304" pitchFamily="18" charset="0"/>
              </a:rPr>
              <a:t>④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检验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Fe</a:t>
            </a:r>
            <a:r>
              <a:rPr lang="en-US" altLang="zh-CN" sz="2800" kern="100" baseline="300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3</a:t>
            </a:r>
            <a:r>
              <a:rPr lang="zh-CN" altLang="zh-CN" sz="2800" kern="100" baseline="300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＋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所用试剂是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________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溶液。</a:t>
            </a:r>
            <a:endParaRPr lang="zh-CN" altLang="zh-CN" sz="1050" kern="100">
              <a:effectLst/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</p:txBody>
      </p:sp>
      <p:sp>
        <p:nvSpPr>
          <p:cNvPr id="29" name="Rectangle 21">
            <a:hlinkClick r:id="rId2" action="ppaction://hlinksldjump?num=9"/>
          </p:cNvPr>
          <p:cNvSpPr>
            <a:spLocks noChangeArrowheads="1"/>
          </p:cNvSpPr>
          <p:nvPr/>
        </p:nvSpPr>
        <p:spPr bwMode="auto">
          <a:xfrm>
            <a:off x="1640235" y="278414"/>
            <a:ext cx="288000" cy="288000"/>
          </a:xfrm>
          <a:prstGeom prst="roundRect">
            <a:avLst/>
          </a:prstGeom>
          <a:solidFill>
            <a:srgbClr val="00B0F0"/>
          </a:solidFill>
          <a:ln w="9525">
            <a:noFill/>
            <a:miter lim="800000"/>
          </a:ln>
          <a:effectLst/>
          <a:extLst/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solidFill>
                  <a:prstClr val="white"/>
                </a:solidFill>
                <a:ea typeface="楷体" pitchFamily="49" charset="-122"/>
                <a:cs typeface="Arial" pitchFamily="34" charset="0"/>
              </a:rPr>
              <a:t>1</a:t>
            </a:r>
          </a:p>
        </p:txBody>
      </p:sp>
      <p:sp>
        <p:nvSpPr>
          <p:cNvPr id="30" name="Rectangle 21"/>
          <p:cNvSpPr>
            <a:spLocks noChangeArrowheads="1"/>
          </p:cNvSpPr>
          <p:nvPr/>
        </p:nvSpPr>
        <p:spPr bwMode="auto">
          <a:xfrm>
            <a:off x="2049893" y="278414"/>
            <a:ext cx="288000" cy="288000"/>
          </a:xfrm>
          <a:prstGeom prst="roundRect">
            <a:avLst/>
          </a:prstGeom>
          <a:noFill/>
          <a:ln w="9525">
            <a:solidFill>
              <a:schemeClr val="tx1">
                <a:lumMod val="50000"/>
                <a:lumOff val="50000"/>
              </a:schemeClr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solidFill>
                  <a:prstClr val="black">
                    <a:lumMod val="50000"/>
                    <a:lumOff val="50000"/>
                  </a:prstClr>
                </a:solidFill>
                <a:ea typeface="楷体" pitchFamily="49" charset="-122"/>
                <a:cs typeface="Arial" pitchFamily="34" charset="0"/>
              </a:rPr>
              <a:t>2</a:t>
            </a:r>
          </a:p>
        </p:txBody>
      </p:sp>
      <p:pic>
        <p:nvPicPr>
          <p:cNvPr id="36866" name="Picture 2" descr="X101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163755" y="1906013"/>
            <a:ext cx="7862903" cy="2531893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矩形 2"/>
          <p:cNvSpPr/>
          <p:nvPr/>
        </p:nvSpPr>
        <p:spPr>
          <a:xfrm>
            <a:off x="5436295" y="1102132"/>
            <a:ext cx="1143262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</a:rPr>
              <a:t>KSCN</a:t>
            </a:r>
            <a:endParaRPr lang="zh-CN" altLang="en-US">
              <a:solidFill>
                <a:prstClr val="black"/>
              </a:solidFill>
            </a:endParaRPr>
          </a:p>
        </p:txBody>
      </p:sp>
      <p:grpSp>
        <p:nvGrpSpPr>
          <p:cNvPr id="12" name="组合 11"/>
          <p:cNvGrpSpPr/>
          <p:nvPr/>
        </p:nvGrpSpPr>
        <p:grpSpPr>
          <a:xfrm>
            <a:off x="335206" y="4725938"/>
            <a:ext cx="11520000" cy="1872208"/>
            <a:chOff x="335206" y="909514"/>
            <a:chExt cx="11520000" cy="1872208"/>
          </a:xfrm>
        </p:grpSpPr>
        <p:sp>
          <p:nvSpPr>
            <p:cNvPr id="13" name="圆角矩形 12">
              <a:extLst>
                <a:ext uri="{FF2B5EF4-FFF2-40B4-BE49-F238E27FC236}">
                  <a16:creationId xmlns="" xmlns:a16="http://schemas.microsoft.com/office/drawing/2014/main" id="{E595429C-FC91-844C-93CF-CDF13B79A00E}"/>
                </a:ext>
              </a:extLst>
            </p:cNvPr>
            <p:cNvSpPr/>
            <p:nvPr/>
          </p:nvSpPr>
          <p:spPr>
            <a:xfrm>
              <a:off x="335206" y="1024955"/>
              <a:ext cx="11520000" cy="1756767"/>
            </a:xfrm>
            <a:prstGeom prst="roundRect">
              <a:avLst>
                <a:gd name="adj" fmla="val 10216"/>
              </a:avLst>
            </a:prstGeom>
            <a:solidFill>
              <a:schemeClr val="accent5">
                <a:lumMod val="20000"/>
                <a:lumOff val="80000"/>
              </a:schemeClr>
            </a:solidFill>
            <a:ln w="2857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6096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12192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8288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24384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30480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36576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42672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4876800" algn="l" defTabSz="1218565" rtl="0" eaLnBrk="1" latinLnBrk="0" hangingPunct="1">
                <a:defRPr sz="2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kumimoji="1" lang="en-US" altLang="zh-CN" smtClean="0">
                <a:solidFill>
                  <a:prstClr val="white"/>
                </a:solidFill>
              </a:endParaRPr>
            </a:p>
          </p:txBody>
        </p:sp>
        <p:grpSp>
          <p:nvGrpSpPr>
            <p:cNvPr id="14" name="组合 13"/>
            <p:cNvGrpSpPr/>
            <p:nvPr/>
          </p:nvGrpSpPr>
          <p:grpSpPr>
            <a:xfrm>
              <a:off x="884604" y="909514"/>
              <a:ext cx="787333" cy="243024"/>
              <a:chOff x="884604" y="909514"/>
              <a:chExt cx="787333" cy="243024"/>
            </a:xfrm>
          </p:grpSpPr>
          <p:sp>
            <p:nvSpPr>
              <p:cNvPr id="15" name="矩形 14">
                <a:extLst>
                  <a:ext uri="{FF2B5EF4-FFF2-40B4-BE49-F238E27FC236}">
                    <a16:creationId xmlns="" xmlns:a16="http://schemas.microsoft.com/office/drawing/2014/main" id="{FB65ABD8-6080-B245-B7CB-5CF76B33E96C}"/>
                  </a:ext>
                </a:extLst>
              </p:cNvPr>
              <p:cNvSpPr/>
              <p:nvPr/>
            </p:nvSpPr>
            <p:spPr>
              <a:xfrm>
                <a:off x="920948" y="977983"/>
                <a:ext cx="714645" cy="174555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1218565" rtl="0" eaLnBrk="1" latinLnBrk="0" hangingPunct="1">
                  <a:defRPr sz="2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609600" algn="l" defTabSz="1218565" rtl="0" eaLnBrk="1" latinLnBrk="0" hangingPunct="1">
                  <a:defRPr sz="2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1219200" algn="l" defTabSz="1218565" rtl="0" eaLnBrk="1" latinLnBrk="0" hangingPunct="1">
                  <a:defRPr sz="2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828800" algn="l" defTabSz="1218565" rtl="0" eaLnBrk="1" latinLnBrk="0" hangingPunct="1">
                  <a:defRPr sz="2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2438400" algn="l" defTabSz="1218565" rtl="0" eaLnBrk="1" latinLnBrk="0" hangingPunct="1">
                  <a:defRPr sz="2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3048000" algn="l" defTabSz="1218565" rtl="0" eaLnBrk="1" latinLnBrk="0" hangingPunct="1">
                  <a:defRPr sz="2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3657600" algn="l" defTabSz="1218565" rtl="0" eaLnBrk="1" latinLnBrk="0" hangingPunct="1">
                  <a:defRPr sz="2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4267200" algn="l" defTabSz="1218565" rtl="0" eaLnBrk="1" latinLnBrk="0" hangingPunct="1">
                  <a:defRPr sz="2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4876800" algn="l" defTabSz="1218565" rtl="0" eaLnBrk="1" latinLnBrk="0" hangingPunct="1">
                  <a:defRPr sz="2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6" name="文本框 15">
                <a:extLst>
                  <a:ext uri="{FF2B5EF4-FFF2-40B4-BE49-F238E27FC236}">
                    <a16:creationId xmlns="" xmlns:a16="http://schemas.microsoft.com/office/drawing/2014/main" id="{88957DF7-A6C0-3848-B485-D6CCBD5F92BE}"/>
                  </a:ext>
                </a:extLst>
              </p:cNvPr>
              <p:cNvSpPr txBox="1"/>
              <p:nvPr/>
            </p:nvSpPr>
            <p:spPr>
              <a:xfrm>
                <a:off x="884604" y="909514"/>
                <a:ext cx="787333" cy="236026"/>
              </a:xfrm>
              <a:custGeom>
                <a:rect l="l" t="t" r="r" b="b"/>
                <a:pathLst>
                  <a:path w="583768" h="216027">
                    <a:moveTo>
                      <a:pt x="96012" y="106756"/>
                    </a:moveTo>
                    <a:lnTo>
                      <a:pt x="91211" y="139217"/>
                    </a:lnTo>
                    <a:lnTo>
                      <a:pt x="107670" y="139217"/>
                    </a:lnTo>
                    <a:lnTo>
                      <a:pt x="112014" y="106756"/>
                    </a:lnTo>
                    <a:close/>
                    <a:moveTo>
                      <a:pt x="53264" y="106756"/>
                    </a:moveTo>
                    <a:lnTo>
                      <a:pt x="48692" y="139217"/>
                    </a:lnTo>
                    <a:lnTo>
                      <a:pt x="64922" y="139217"/>
                    </a:lnTo>
                    <a:lnTo>
                      <a:pt x="69494" y="106756"/>
                    </a:lnTo>
                    <a:close/>
                    <a:moveTo>
                      <a:pt x="213055" y="82524"/>
                    </a:moveTo>
                    <a:lnTo>
                      <a:pt x="249174" y="82524"/>
                    </a:lnTo>
                    <a:lnTo>
                      <a:pt x="248031" y="92811"/>
                    </a:lnTo>
                    <a:lnTo>
                      <a:pt x="279121" y="92811"/>
                    </a:lnTo>
                    <a:lnTo>
                      <a:pt x="277749" y="104927"/>
                    </a:lnTo>
                    <a:cubicBezTo>
                      <a:pt x="277292" y="107670"/>
                      <a:pt x="276149" y="110033"/>
                      <a:pt x="274320" y="112014"/>
                    </a:cubicBezTo>
                    <a:cubicBezTo>
                      <a:pt x="272644" y="113995"/>
                      <a:pt x="270662" y="114986"/>
                      <a:pt x="268376" y="114986"/>
                    </a:cubicBezTo>
                    <a:lnTo>
                      <a:pt x="244831" y="114986"/>
                    </a:lnTo>
                    <a:lnTo>
                      <a:pt x="239573" y="152019"/>
                    </a:lnTo>
                    <a:lnTo>
                      <a:pt x="272948" y="152019"/>
                    </a:lnTo>
                    <a:lnTo>
                      <a:pt x="271348" y="164592"/>
                    </a:lnTo>
                    <a:cubicBezTo>
                      <a:pt x="270891" y="167640"/>
                      <a:pt x="269519" y="170307"/>
                      <a:pt x="267233" y="172593"/>
                    </a:cubicBezTo>
                    <a:cubicBezTo>
                      <a:pt x="264947" y="174574"/>
                      <a:pt x="262357" y="175565"/>
                      <a:pt x="259461" y="175565"/>
                    </a:cubicBezTo>
                    <a:lnTo>
                      <a:pt x="236372" y="175565"/>
                    </a:lnTo>
                    <a:lnTo>
                      <a:pt x="231800" y="211683"/>
                    </a:lnTo>
                    <a:cubicBezTo>
                      <a:pt x="231648" y="212903"/>
                      <a:pt x="231191" y="213893"/>
                      <a:pt x="230429" y="214655"/>
                    </a:cubicBezTo>
                    <a:cubicBezTo>
                      <a:pt x="229667" y="215417"/>
                      <a:pt x="228752" y="215798"/>
                      <a:pt x="227685" y="215798"/>
                    </a:cubicBezTo>
                    <a:lnTo>
                      <a:pt x="192481" y="215798"/>
                    </a:lnTo>
                    <a:lnTo>
                      <a:pt x="197510" y="175565"/>
                    </a:lnTo>
                    <a:lnTo>
                      <a:pt x="147218" y="175565"/>
                    </a:lnTo>
                    <a:lnTo>
                      <a:pt x="149276" y="160706"/>
                    </a:lnTo>
                    <a:cubicBezTo>
                      <a:pt x="149580" y="158420"/>
                      <a:pt x="150647" y="156438"/>
                      <a:pt x="152476" y="154762"/>
                    </a:cubicBezTo>
                    <a:cubicBezTo>
                      <a:pt x="154305" y="152933"/>
                      <a:pt x="156286" y="152019"/>
                      <a:pt x="158420" y="152019"/>
                    </a:cubicBezTo>
                    <a:lnTo>
                      <a:pt x="200711" y="152019"/>
                    </a:lnTo>
                    <a:lnTo>
                      <a:pt x="205968" y="114986"/>
                    </a:lnTo>
                    <a:lnTo>
                      <a:pt x="190881" y="114986"/>
                    </a:lnTo>
                    <a:lnTo>
                      <a:pt x="190424" y="115671"/>
                    </a:lnTo>
                    <a:cubicBezTo>
                      <a:pt x="189052" y="120091"/>
                      <a:pt x="186690" y="123520"/>
                      <a:pt x="183337" y="125958"/>
                    </a:cubicBezTo>
                    <a:cubicBezTo>
                      <a:pt x="179375" y="128702"/>
                      <a:pt x="175184" y="130073"/>
                      <a:pt x="170764" y="130073"/>
                    </a:cubicBezTo>
                    <a:lnTo>
                      <a:pt x="151790" y="130073"/>
                    </a:lnTo>
                    <a:lnTo>
                      <a:pt x="164592" y="87325"/>
                    </a:lnTo>
                    <a:cubicBezTo>
                      <a:pt x="164897" y="86563"/>
                      <a:pt x="165354" y="85953"/>
                      <a:pt x="165963" y="85496"/>
                    </a:cubicBezTo>
                    <a:cubicBezTo>
                      <a:pt x="166573" y="85039"/>
                      <a:pt x="167259" y="84810"/>
                      <a:pt x="168021" y="84810"/>
                    </a:cubicBezTo>
                    <a:lnTo>
                      <a:pt x="199339" y="84810"/>
                    </a:lnTo>
                    <a:lnTo>
                      <a:pt x="196596" y="92811"/>
                    </a:lnTo>
                    <a:lnTo>
                      <a:pt x="208483" y="92811"/>
                    </a:lnTo>
                    <a:lnTo>
                      <a:pt x="209169" y="85496"/>
                    </a:lnTo>
                    <a:cubicBezTo>
                      <a:pt x="209169" y="84887"/>
                      <a:pt x="209283" y="84468"/>
                      <a:pt x="209512" y="84239"/>
                    </a:cubicBezTo>
                    <a:cubicBezTo>
                      <a:pt x="209740" y="84010"/>
                      <a:pt x="210083" y="83744"/>
                      <a:pt x="210540" y="83439"/>
                    </a:cubicBezTo>
                    <a:cubicBezTo>
                      <a:pt x="211302" y="82829"/>
                      <a:pt x="212141" y="82524"/>
                      <a:pt x="213055" y="82524"/>
                    </a:cubicBezTo>
                    <a:close/>
                    <a:moveTo>
                      <a:pt x="102641" y="59207"/>
                    </a:moveTo>
                    <a:lnTo>
                      <a:pt x="98298" y="88239"/>
                    </a:lnTo>
                    <a:lnTo>
                      <a:pt x="114757" y="88239"/>
                    </a:lnTo>
                    <a:lnTo>
                      <a:pt x="118643" y="59207"/>
                    </a:lnTo>
                    <a:close/>
                    <a:moveTo>
                      <a:pt x="400431" y="48692"/>
                    </a:moveTo>
                    <a:lnTo>
                      <a:pt x="419862" y="48692"/>
                    </a:lnTo>
                    <a:cubicBezTo>
                      <a:pt x="421538" y="48692"/>
                      <a:pt x="422872" y="49301"/>
                      <a:pt x="423862" y="50520"/>
                    </a:cubicBezTo>
                    <a:cubicBezTo>
                      <a:pt x="424853" y="51740"/>
                      <a:pt x="425272" y="53187"/>
                      <a:pt x="425120" y="54864"/>
                    </a:cubicBezTo>
                    <a:lnTo>
                      <a:pt x="406832" y="216027"/>
                    </a:lnTo>
                    <a:cubicBezTo>
                      <a:pt x="400126" y="216027"/>
                      <a:pt x="394564" y="213398"/>
                      <a:pt x="390144" y="208140"/>
                    </a:cubicBezTo>
                    <a:cubicBezTo>
                      <a:pt x="385724" y="202882"/>
                      <a:pt x="383819" y="196596"/>
                      <a:pt x="384429" y="189281"/>
                    </a:cubicBezTo>
                    <a:close/>
                    <a:moveTo>
                      <a:pt x="328879" y="48692"/>
                    </a:moveTo>
                    <a:lnTo>
                      <a:pt x="347624" y="48692"/>
                    </a:lnTo>
                    <a:lnTo>
                      <a:pt x="324764" y="197967"/>
                    </a:lnTo>
                    <a:cubicBezTo>
                      <a:pt x="323850" y="203301"/>
                      <a:pt x="321488" y="207645"/>
                      <a:pt x="317678" y="210998"/>
                    </a:cubicBezTo>
                    <a:cubicBezTo>
                      <a:pt x="313868" y="214350"/>
                      <a:pt x="309524" y="216027"/>
                      <a:pt x="304648" y="216027"/>
                    </a:cubicBezTo>
                    <a:lnTo>
                      <a:pt x="296418" y="216027"/>
                    </a:lnTo>
                    <a:lnTo>
                      <a:pt x="321107" y="55778"/>
                    </a:lnTo>
                    <a:cubicBezTo>
                      <a:pt x="321564" y="53645"/>
                      <a:pt x="322516" y="51930"/>
                      <a:pt x="323964" y="50635"/>
                    </a:cubicBezTo>
                    <a:cubicBezTo>
                      <a:pt x="325412" y="49339"/>
                      <a:pt x="327050" y="48692"/>
                      <a:pt x="328879" y="48692"/>
                    </a:cubicBezTo>
                    <a:close/>
                    <a:moveTo>
                      <a:pt x="499643" y="5943"/>
                    </a:moveTo>
                    <a:lnTo>
                      <a:pt x="583768" y="5943"/>
                    </a:lnTo>
                    <a:cubicBezTo>
                      <a:pt x="583006" y="10820"/>
                      <a:pt x="580911" y="14821"/>
                      <a:pt x="577482" y="17945"/>
                    </a:cubicBezTo>
                    <a:cubicBezTo>
                      <a:pt x="574053" y="21069"/>
                      <a:pt x="570052" y="22631"/>
                      <a:pt x="565480" y="22631"/>
                    </a:cubicBezTo>
                    <a:lnTo>
                      <a:pt x="497586" y="22631"/>
                    </a:lnTo>
                    <a:close/>
                    <a:moveTo>
                      <a:pt x="457581" y="5943"/>
                    </a:moveTo>
                    <a:lnTo>
                      <a:pt x="492785" y="5943"/>
                    </a:lnTo>
                    <a:lnTo>
                      <a:pt x="486156" y="56235"/>
                    </a:lnTo>
                    <a:lnTo>
                      <a:pt x="577139" y="56235"/>
                    </a:lnTo>
                    <a:lnTo>
                      <a:pt x="574624" y="74752"/>
                    </a:lnTo>
                    <a:lnTo>
                      <a:pt x="560680" y="74752"/>
                    </a:lnTo>
                    <a:lnTo>
                      <a:pt x="541934" y="216027"/>
                    </a:lnTo>
                    <a:lnTo>
                      <a:pt x="498272" y="216027"/>
                    </a:lnTo>
                    <a:lnTo>
                      <a:pt x="516788" y="74752"/>
                    </a:lnTo>
                    <a:lnTo>
                      <a:pt x="483641" y="74752"/>
                    </a:lnTo>
                    <a:lnTo>
                      <a:pt x="468325" y="191338"/>
                    </a:lnTo>
                    <a:cubicBezTo>
                      <a:pt x="467411" y="198196"/>
                      <a:pt x="464439" y="204063"/>
                      <a:pt x="459410" y="208940"/>
                    </a:cubicBezTo>
                    <a:cubicBezTo>
                      <a:pt x="454533" y="213665"/>
                      <a:pt x="448742" y="216027"/>
                      <a:pt x="442036" y="216027"/>
                    </a:cubicBezTo>
                    <a:lnTo>
                      <a:pt x="421234" y="216027"/>
                    </a:lnTo>
                    <a:lnTo>
                      <a:pt x="447751" y="15087"/>
                    </a:lnTo>
                    <a:cubicBezTo>
                      <a:pt x="448208" y="12344"/>
                      <a:pt x="449351" y="10134"/>
                      <a:pt x="451180" y="8458"/>
                    </a:cubicBezTo>
                    <a:cubicBezTo>
                      <a:pt x="453009" y="6782"/>
                      <a:pt x="455143" y="5943"/>
                      <a:pt x="457581" y="5943"/>
                    </a:cubicBezTo>
                    <a:close/>
                    <a:moveTo>
                      <a:pt x="173050" y="2514"/>
                    </a:moveTo>
                    <a:lnTo>
                      <a:pt x="284378" y="2514"/>
                    </a:lnTo>
                    <a:cubicBezTo>
                      <a:pt x="286055" y="2514"/>
                      <a:pt x="287426" y="2972"/>
                      <a:pt x="288493" y="3886"/>
                    </a:cubicBezTo>
                    <a:cubicBezTo>
                      <a:pt x="289560" y="5105"/>
                      <a:pt x="289941" y="6553"/>
                      <a:pt x="289636" y="8229"/>
                    </a:cubicBezTo>
                    <a:lnTo>
                      <a:pt x="284150" y="49835"/>
                    </a:lnTo>
                    <a:cubicBezTo>
                      <a:pt x="283083" y="56997"/>
                      <a:pt x="280340" y="62789"/>
                      <a:pt x="275920" y="67208"/>
                    </a:cubicBezTo>
                    <a:cubicBezTo>
                      <a:pt x="271501" y="71933"/>
                      <a:pt x="264719" y="74295"/>
                      <a:pt x="255575" y="74295"/>
                    </a:cubicBezTo>
                    <a:lnTo>
                      <a:pt x="222656" y="74295"/>
                    </a:lnTo>
                    <a:lnTo>
                      <a:pt x="224485" y="61265"/>
                    </a:lnTo>
                    <a:cubicBezTo>
                      <a:pt x="224637" y="59741"/>
                      <a:pt x="225323" y="58369"/>
                      <a:pt x="226542" y="57150"/>
                    </a:cubicBezTo>
                    <a:cubicBezTo>
                      <a:pt x="227762" y="56235"/>
                      <a:pt x="229133" y="55778"/>
                      <a:pt x="230657" y="55778"/>
                    </a:cubicBezTo>
                    <a:lnTo>
                      <a:pt x="238658" y="55778"/>
                    </a:lnTo>
                    <a:cubicBezTo>
                      <a:pt x="242316" y="55778"/>
                      <a:pt x="244450" y="54026"/>
                      <a:pt x="245059" y="50520"/>
                    </a:cubicBezTo>
                    <a:lnTo>
                      <a:pt x="249174" y="19888"/>
                    </a:lnTo>
                    <a:lnTo>
                      <a:pt x="220599" y="19888"/>
                    </a:lnTo>
                    <a:lnTo>
                      <a:pt x="212141" y="49377"/>
                    </a:lnTo>
                    <a:cubicBezTo>
                      <a:pt x="209397" y="57455"/>
                      <a:pt x="204749" y="63627"/>
                      <a:pt x="198196" y="67894"/>
                    </a:cubicBezTo>
                    <a:cubicBezTo>
                      <a:pt x="191643" y="72161"/>
                      <a:pt x="184785" y="74295"/>
                      <a:pt x="177622" y="74295"/>
                    </a:cubicBezTo>
                    <a:lnTo>
                      <a:pt x="162534" y="74295"/>
                    </a:lnTo>
                    <a:lnTo>
                      <a:pt x="181051" y="19888"/>
                    </a:lnTo>
                    <a:lnTo>
                      <a:pt x="166192" y="19888"/>
                    </a:lnTo>
                    <a:lnTo>
                      <a:pt x="168021" y="6401"/>
                    </a:lnTo>
                    <a:cubicBezTo>
                      <a:pt x="168173" y="5181"/>
                      <a:pt x="168707" y="4191"/>
                      <a:pt x="169621" y="3429"/>
                    </a:cubicBezTo>
                    <a:cubicBezTo>
                      <a:pt x="170688" y="2819"/>
                      <a:pt x="171831" y="2514"/>
                      <a:pt x="173050" y="2514"/>
                    </a:cubicBezTo>
                    <a:close/>
                    <a:moveTo>
                      <a:pt x="365455" y="228"/>
                    </a:moveTo>
                    <a:lnTo>
                      <a:pt x="400660" y="228"/>
                    </a:lnTo>
                    <a:lnTo>
                      <a:pt x="398374" y="18974"/>
                    </a:lnTo>
                    <a:lnTo>
                      <a:pt x="433349" y="18974"/>
                    </a:lnTo>
                    <a:lnTo>
                      <a:pt x="431749" y="30404"/>
                    </a:lnTo>
                    <a:cubicBezTo>
                      <a:pt x="431444" y="32537"/>
                      <a:pt x="430568" y="34252"/>
                      <a:pt x="429120" y="35547"/>
                    </a:cubicBezTo>
                    <a:cubicBezTo>
                      <a:pt x="427672" y="36843"/>
                      <a:pt x="426034" y="37490"/>
                      <a:pt x="424205" y="37490"/>
                    </a:cubicBezTo>
                    <a:lnTo>
                      <a:pt x="395859" y="37490"/>
                    </a:lnTo>
                    <a:lnTo>
                      <a:pt x="373456" y="206654"/>
                    </a:lnTo>
                    <a:cubicBezTo>
                      <a:pt x="372999" y="209397"/>
                      <a:pt x="371818" y="211645"/>
                      <a:pt x="369913" y="213398"/>
                    </a:cubicBezTo>
                    <a:cubicBezTo>
                      <a:pt x="368008" y="215151"/>
                      <a:pt x="365760" y="216027"/>
                      <a:pt x="363169" y="216027"/>
                    </a:cubicBezTo>
                    <a:lnTo>
                      <a:pt x="330251" y="216027"/>
                    </a:lnTo>
                    <a:lnTo>
                      <a:pt x="353797" y="37490"/>
                    </a:lnTo>
                    <a:lnTo>
                      <a:pt x="320650" y="37490"/>
                    </a:lnTo>
                    <a:lnTo>
                      <a:pt x="322250" y="25374"/>
                    </a:lnTo>
                    <a:cubicBezTo>
                      <a:pt x="322555" y="23393"/>
                      <a:pt x="323355" y="21831"/>
                      <a:pt x="324650" y="20688"/>
                    </a:cubicBezTo>
                    <a:cubicBezTo>
                      <a:pt x="325945" y="19545"/>
                      <a:pt x="327431" y="18974"/>
                      <a:pt x="329108" y="18974"/>
                    </a:cubicBezTo>
                    <a:lnTo>
                      <a:pt x="356311" y="18974"/>
                    </a:lnTo>
                    <a:lnTo>
                      <a:pt x="357911" y="7315"/>
                    </a:lnTo>
                    <a:cubicBezTo>
                      <a:pt x="358216" y="5334"/>
                      <a:pt x="359092" y="3657"/>
                      <a:pt x="360540" y="2286"/>
                    </a:cubicBezTo>
                    <a:cubicBezTo>
                      <a:pt x="361988" y="914"/>
                      <a:pt x="363626" y="228"/>
                      <a:pt x="365455" y="228"/>
                    </a:cubicBezTo>
                    <a:close/>
                    <a:moveTo>
                      <a:pt x="42062" y="0"/>
                    </a:moveTo>
                    <a:lnTo>
                      <a:pt x="86639" y="0"/>
                    </a:lnTo>
                    <a:lnTo>
                      <a:pt x="83896" y="3657"/>
                    </a:lnTo>
                    <a:lnTo>
                      <a:pt x="155905" y="3657"/>
                    </a:lnTo>
                    <a:cubicBezTo>
                      <a:pt x="157429" y="3657"/>
                      <a:pt x="158572" y="4267"/>
                      <a:pt x="159334" y="5486"/>
                    </a:cubicBezTo>
                    <a:cubicBezTo>
                      <a:pt x="160096" y="6705"/>
                      <a:pt x="160172" y="8077"/>
                      <a:pt x="159563" y="9601"/>
                    </a:cubicBezTo>
                    <a:lnTo>
                      <a:pt x="145161" y="41834"/>
                    </a:lnTo>
                    <a:lnTo>
                      <a:pt x="157962" y="41834"/>
                    </a:lnTo>
                    <a:lnTo>
                      <a:pt x="135788" y="198882"/>
                    </a:lnTo>
                    <a:cubicBezTo>
                      <a:pt x="135179" y="203606"/>
                      <a:pt x="133274" y="207645"/>
                      <a:pt x="130073" y="210998"/>
                    </a:cubicBezTo>
                    <a:cubicBezTo>
                      <a:pt x="126873" y="214198"/>
                      <a:pt x="123215" y="215798"/>
                      <a:pt x="119100" y="215798"/>
                    </a:cubicBezTo>
                    <a:lnTo>
                      <a:pt x="96698" y="215798"/>
                    </a:lnTo>
                    <a:lnTo>
                      <a:pt x="104927" y="156591"/>
                    </a:lnTo>
                    <a:lnTo>
                      <a:pt x="88925" y="156591"/>
                    </a:lnTo>
                    <a:lnTo>
                      <a:pt x="80924" y="212369"/>
                    </a:lnTo>
                    <a:lnTo>
                      <a:pt x="54635" y="212369"/>
                    </a:lnTo>
                    <a:lnTo>
                      <a:pt x="62408" y="156591"/>
                    </a:lnTo>
                    <a:lnTo>
                      <a:pt x="46177" y="156591"/>
                    </a:lnTo>
                    <a:lnTo>
                      <a:pt x="40233" y="198425"/>
                    </a:lnTo>
                    <a:cubicBezTo>
                      <a:pt x="39624" y="203301"/>
                      <a:pt x="37643" y="207492"/>
                      <a:pt x="34290" y="210998"/>
                    </a:cubicBezTo>
                    <a:cubicBezTo>
                      <a:pt x="30785" y="214198"/>
                      <a:pt x="26975" y="215798"/>
                      <a:pt x="22860" y="215798"/>
                    </a:cubicBezTo>
                    <a:lnTo>
                      <a:pt x="0" y="215798"/>
                    </a:lnTo>
                    <a:lnTo>
                      <a:pt x="24689" y="41834"/>
                    </a:lnTo>
                    <a:lnTo>
                      <a:pt x="62636" y="41834"/>
                    </a:lnTo>
                    <a:lnTo>
                      <a:pt x="55778" y="88239"/>
                    </a:lnTo>
                    <a:lnTo>
                      <a:pt x="72009" y="88239"/>
                    </a:lnTo>
                    <a:lnTo>
                      <a:pt x="76124" y="59207"/>
                    </a:lnTo>
                    <a:lnTo>
                      <a:pt x="64694" y="59207"/>
                    </a:lnTo>
                    <a:lnTo>
                      <a:pt x="67437" y="41834"/>
                    </a:lnTo>
                    <a:lnTo>
                      <a:pt x="103098" y="41834"/>
                    </a:lnTo>
                    <a:lnTo>
                      <a:pt x="111785" y="21031"/>
                    </a:lnTo>
                    <a:lnTo>
                      <a:pt x="74981" y="21031"/>
                    </a:lnTo>
                    <a:cubicBezTo>
                      <a:pt x="69189" y="31089"/>
                      <a:pt x="61722" y="36119"/>
                      <a:pt x="52578" y="36119"/>
                    </a:cubicBezTo>
                    <a:lnTo>
                      <a:pt x="21031" y="36119"/>
                    </a:lnTo>
                    <a:lnTo>
                      <a:pt x="36804" y="3200"/>
                    </a:lnTo>
                    <a:cubicBezTo>
                      <a:pt x="38328" y="1067"/>
                      <a:pt x="40081" y="0"/>
                      <a:pt x="42062" y="0"/>
                    </a:cubicBezTo>
                    <a:close/>
                  </a:path>
                </a:pathLst>
              </a:custGeom>
              <a:solidFill>
                <a:schemeClr val="accent5">
                  <a:lumMod val="40000"/>
                  <a:lumOff val="60000"/>
                </a:schemeClr>
              </a:solidFill>
              <a:ln>
                <a:noFill/>
              </a:ln>
              <a:effectLst/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<a:prstTxWarp prst="textNoShape">
                  <a:avLst/>
                </a:prstTxWarp>
                <a:noAutofit/>
              </a:bodyPr>
              <a:lstStyle>
                <a:defPPr>
                  <a:defRPr lang="zh-CN"/>
                </a:defPPr>
                <a:lvl1pPr marL="0" algn="l" defTabSz="1218565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09600" algn="l" defTabSz="1218565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1219200" algn="l" defTabSz="1218565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828800" algn="l" defTabSz="1218565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2438400" algn="l" defTabSz="1218565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3048000" algn="l" defTabSz="1218565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3657600" algn="l" defTabSz="1218565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4267200" algn="l" defTabSz="1218565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4876800" algn="l" defTabSz="1218565" rtl="0" eaLnBrk="1" latinLnBrk="0" hangingPunct="1"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prstClr val="white"/>
                  </a:solidFill>
                  <a:latin typeface="DOUYU Font" pitchFamily="2" charset="-122"/>
                  <a:ea typeface="DOUYU Font" pitchFamily="2" charset="-122"/>
                </a:endParaRPr>
              </a:p>
            </p:txBody>
          </p:sp>
        </p:grpSp>
      </p:grpSp>
      <p:sp>
        <p:nvSpPr>
          <p:cNvPr id="17" name="矩形 16"/>
          <p:cNvSpPr/>
          <p:nvPr/>
        </p:nvSpPr>
        <p:spPr>
          <a:xfrm>
            <a:off x="578299" y="5053722"/>
            <a:ext cx="11089231" cy="130317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zh-CN" altLang="zh-CN" sz="28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一般用</a:t>
            </a:r>
            <a:r>
              <a:rPr lang="en-US" altLang="zh-CN" sz="2800" kern="100">
                <a:latin typeface="Times New Roman" pitchFamily="18" charset="0"/>
                <a:ea typeface="楷体_GB2312" panose="02010609030101010101" pitchFamily="49" charset="-122"/>
              </a:rPr>
              <a:t>KSCN</a:t>
            </a:r>
            <a:r>
              <a:rPr lang="zh-CN" altLang="zh-CN" sz="28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溶液检验铁离子，实验现象是溶液显红色，则步骤</a:t>
            </a:r>
            <a:r>
              <a:rPr lang="en-US" altLang="zh-CN" sz="2800" kern="100">
                <a:latin typeface="宋体" pitchFamily="2" charset="-122"/>
                <a:ea typeface="楷体_GB2312" panose="02010609030101010101" pitchFamily="49" charset="-122"/>
                <a:cs typeface="Times New Roman" panose="02020603050405020304" pitchFamily="18" charset="0"/>
              </a:rPr>
              <a:t>④</a:t>
            </a:r>
            <a:r>
              <a:rPr lang="zh-CN" altLang="zh-CN" sz="28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检验</a:t>
            </a:r>
            <a:r>
              <a:rPr lang="en-US" altLang="zh-CN" sz="2800" kern="100">
                <a:latin typeface="Times New Roman" pitchFamily="18" charset="0"/>
                <a:ea typeface="楷体_GB2312" panose="02010609030101010101" pitchFamily="49" charset="-122"/>
              </a:rPr>
              <a:t>Fe</a:t>
            </a:r>
            <a:r>
              <a:rPr lang="en-US" altLang="zh-CN" sz="2800" kern="100" baseline="30000">
                <a:latin typeface="Times New Roman" pitchFamily="18" charset="0"/>
                <a:ea typeface="楷体_GB2312" panose="02010609030101010101" pitchFamily="49" charset="-122"/>
              </a:rPr>
              <a:t>3</a:t>
            </a:r>
            <a:r>
              <a:rPr lang="zh-CN" altLang="zh-CN" sz="2800" kern="100" baseline="300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＋</a:t>
            </a:r>
            <a:r>
              <a:rPr lang="zh-CN" altLang="zh-CN" sz="28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所用试剂是</a:t>
            </a:r>
            <a:r>
              <a:rPr lang="en-US" altLang="zh-CN" sz="2800" kern="100">
                <a:latin typeface="Times New Roman" pitchFamily="18" charset="0"/>
                <a:ea typeface="楷体_GB2312" panose="02010609030101010101" pitchFamily="49" charset="-122"/>
              </a:rPr>
              <a:t>KSCN</a:t>
            </a:r>
            <a:r>
              <a:rPr lang="zh-CN" altLang="zh-CN" sz="28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溶液。</a:t>
            </a:r>
            <a:endParaRPr lang="zh-CN" altLang="zh-CN" sz="1050" kern="100">
              <a:solidFill>
                <a:prstClr val="black"/>
              </a:solidFill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64784539"/>
      </p:ext>
    </p:extLst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dur="5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17" grpId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" name="矩形 24"/>
          <p:cNvSpPr/>
          <p:nvPr/>
        </p:nvSpPr>
        <p:spPr>
          <a:xfrm>
            <a:off x="335206" y="828803"/>
            <a:ext cx="11520000" cy="562532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prstClr val="white"/>
              </a:solidFill>
            </a:endParaRPr>
          </a:p>
        </p:txBody>
      </p:sp>
      <p:sp>
        <p:nvSpPr>
          <p:cNvPr id="7" name="矩形 6"/>
          <p:cNvSpPr/>
          <p:nvPr/>
        </p:nvSpPr>
        <p:spPr>
          <a:xfrm>
            <a:off x="515854" y="837506"/>
            <a:ext cx="10907944" cy="2677656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(3)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下列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有关</a:t>
            </a:r>
            <a:r>
              <a:rPr lang="zh-CN" altLang="en-US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题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述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实验得出的结论是</a:t>
            </a:r>
            <a:r>
              <a:rPr lang="en-US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______(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填字母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)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。</a:t>
            </a:r>
            <a:endParaRPr lang="zh-CN" altLang="zh-CN" sz="105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a.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黑木耳中一定含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Fe</a:t>
            </a:r>
            <a:r>
              <a:rPr lang="en-US" altLang="zh-CN" sz="2800" kern="100" baseline="300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2</a:t>
            </a:r>
            <a:r>
              <a:rPr lang="zh-CN" altLang="zh-CN" sz="2800" kern="100" baseline="300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＋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和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Fe</a:t>
            </a:r>
            <a:r>
              <a:rPr lang="en-US" altLang="zh-CN" sz="2800" kern="100" baseline="300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3</a:t>
            </a:r>
            <a:r>
              <a:rPr lang="zh-CN" altLang="zh-CN" sz="2800" kern="100" baseline="300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＋</a:t>
            </a:r>
            <a:endParaRPr lang="zh-CN" altLang="zh-CN" sz="105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b.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滤液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A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中一定含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Fe</a:t>
            </a:r>
            <a:r>
              <a:rPr lang="en-US" altLang="zh-CN" sz="2800" kern="100" baseline="300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2</a:t>
            </a:r>
            <a:r>
              <a:rPr lang="zh-CN" altLang="zh-CN" sz="2800" kern="100" baseline="300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＋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和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Fe</a:t>
            </a:r>
            <a:r>
              <a:rPr lang="en-US" altLang="zh-CN" sz="2800" kern="100" baseline="300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3</a:t>
            </a:r>
            <a:r>
              <a:rPr lang="zh-CN" altLang="zh-CN" sz="2800" kern="100" baseline="300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＋</a:t>
            </a:r>
            <a:endParaRPr lang="zh-CN" altLang="zh-CN" sz="105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c.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白色沉淀中一定含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Fe(OH)</a:t>
            </a:r>
            <a:r>
              <a:rPr lang="en-US" altLang="zh-CN" sz="2800" kern="100" baseline="-250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2</a:t>
            </a:r>
            <a:endParaRPr lang="zh-CN" altLang="zh-CN" sz="1050" kern="100">
              <a:effectLst/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</p:txBody>
      </p:sp>
      <p:sp>
        <p:nvSpPr>
          <p:cNvPr id="29" name="Rectangle 21">
            <a:hlinkClick r:id="rId2" action="ppaction://hlinksldjump?num=9"/>
          </p:cNvPr>
          <p:cNvSpPr>
            <a:spLocks noChangeArrowheads="1"/>
          </p:cNvSpPr>
          <p:nvPr/>
        </p:nvSpPr>
        <p:spPr bwMode="auto">
          <a:xfrm>
            <a:off x="1640235" y="278414"/>
            <a:ext cx="288000" cy="288000"/>
          </a:xfrm>
          <a:prstGeom prst="roundRect">
            <a:avLst/>
          </a:prstGeom>
          <a:solidFill>
            <a:srgbClr val="00B0F0"/>
          </a:solidFill>
          <a:ln w="9525">
            <a:noFill/>
            <a:miter lim="800000"/>
          </a:ln>
          <a:effectLst/>
          <a:extLst/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solidFill>
                  <a:prstClr val="white"/>
                </a:solidFill>
                <a:ea typeface="楷体" pitchFamily="49" charset="-122"/>
                <a:cs typeface="Arial" pitchFamily="34" charset="0"/>
              </a:rPr>
              <a:t>1</a:t>
            </a:r>
          </a:p>
        </p:txBody>
      </p:sp>
      <p:sp>
        <p:nvSpPr>
          <p:cNvPr id="30" name="Rectangle 21"/>
          <p:cNvSpPr>
            <a:spLocks noChangeArrowheads="1"/>
          </p:cNvSpPr>
          <p:nvPr/>
        </p:nvSpPr>
        <p:spPr bwMode="auto">
          <a:xfrm>
            <a:off x="2049893" y="278414"/>
            <a:ext cx="288000" cy="288000"/>
          </a:xfrm>
          <a:prstGeom prst="roundRect">
            <a:avLst/>
          </a:prstGeom>
          <a:noFill/>
          <a:ln w="9525">
            <a:solidFill>
              <a:schemeClr val="tx1">
                <a:lumMod val="50000"/>
                <a:lumOff val="50000"/>
              </a:schemeClr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solidFill>
                  <a:prstClr val="black">
                    <a:lumMod val="50000"/>
                    <a:lumOff val="50000"/>
                  </a:prstClr>
                </a:solidFill>
                <a:ea typeface="楷体" pitchFamily="49" charset="-122"/>
                <a:cs typeface="Arial" pitchFamily="34" charset="0"/>
              </a:rPr>
              <a:t>2</a:t>
            </a:r>
          </a:p>
        </p:txBody>
      </p:sp>
      <p:pic>
        <p:nvPicPr>
          <p:cNvPr id="36866" name="Picture 2" descr="X101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163755" y="3706213"/>
            <a:ext cx="7862903" cy="2531893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矩形 2"/>
          <p:cNvSpPr/>
          <p:nvPr/>
        </p:nvSpPr>
        <p:spPr>
          <a:xfrm>
            <a:off x="6258478" y="988288"/>
            <a:ext cx="522900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kern="100" err="1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</a:rPr>
              <a:t>bc</a:t>
            </a:r>
            <a:endParaRPr lang="zh-CN" alt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95073562"/>
      </p:ext>
    </p:extLst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0413" cy="5589588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https://d.book118.com/795044241333011121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8_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基本">
      <a:majorFont>
        <a:latin typeface="Arial Black"/>
        <a:ea typeface="微软雅黑" charset="-122"/>
        <a:cs typeface="Arial"/>
        <a:font script="Jpan" typeface="ＭＳ Ｐゴシック"/>
        <a:font script="Hang" typeface="HY견고딕"/>
        <a:font script="Hans" typeface="微软雅黑"/>
        <a:font script="Hant" typeface="微軟正黑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6">
      <vt:lpstr>Arial</vt:lpstr>
      <vt:lpstr>Calibri</vt:lpstr>
      <vt:lpstr>Arial Black</vt:lpstr>
      <vt:lpstr>微软雅黑</vt:lpstr>
      <vt:lpstr>黑体</vt:lpstr>
      <vt:lpstr>Times New Roman</vt:lpstr>
      <vt:lpstr>宋体</vt:lpstr>
      <vt:lpstr>Courier New</vt:lpstr>
      <vt:lpstr>方正中等线简体</vt:lpstr>
      <vt:lpstr>楷体</vt:lpstr>
      <vt:lpstr>DOUYU Font</vt:lpstr>
      <vt:lpstr>楷体_GB2312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2024-09-25T05:18:27.836</cp:lastPrinted>
  <dcterms:created xsi:type="dcterms:W3CDTF">2024-09-24T21:18:27Z</dcterms:created>
  <dcterms:modified xsi:type="dcterms:W3CDTF">2024-09-24T21:18:29Z</dcterms:modified>
</cp:coreProperties>
</file>