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7FFDED-E8F3-4D2E-A741-E9B525449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8A722-0A23-4363-889A-63BE59BF3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D0865D-394C-4346-B422-32B414A84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218F64-955F-4D73-8431-FFC8D2F401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1193D3-60D2-4DCC-9BDA-BB07601E8C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8C4451-31A3-41D9-B4EE-63B2FCB2DF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09C80B-6A55-4D11-9E41-C47FE980E0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0D8C5D-6052-45B6-A868-061E2D170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E3E0F-2AC9-40A0-89CF-1C2AB1CA84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1D2F05-BB44-40C5-89D0-CCEB8517F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90F34C-14D6-409B-8F0B-988BAC515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10434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无机化工工艺学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无机化工工艺学概述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无机化工原料与产品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无机化工工艺原理与技术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无机化工工艺实践与案例分析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无机化工工艺的安全与环保</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无机化工工艺学概述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974" b="169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无机化工工艺学是一门研究无机化学原料的提取、制备和加工的科学技术。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具有较为广泛的应用领域，涉及的原料和产品种类繁多，工艺过程和技术手段多样。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无机化工工艺学的重要性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满足人类生产和生活需求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通过无机化工工艺学的研究和应用，可以生产出各种无机化学品和材料，满足人类在生产和生活方面的需求。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推动经济发展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无机化工产业是国民经济的重要支柱之一，其发展对于推动经济发展、增加就业机会和提升国家竞争力具有重要意义。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促进科技进步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无机化工工艺学的发展推动了相关领域的科技进步，如化学工程、材料科学、环境科学等。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历史回顾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无机化工工艺学的发展可以追溯到古代，如炼金术、陶瓷制作等。然而，真正意义上的无机化工工艺学是在18世纪中叶才开始形成的。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随着科技的不断进步，无机化工工艺学的发展趋势是更加注重环保、节能和可持续发展。新型的无机化学品和材料的研发、高效节能的工艺过程以及环保技术的应用将成为未来的重要发展方向。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类对环境保护和可持续发展的日益重视，无机化工工艺学将在未来的发展中发挥更加重要的作用。通过不断的技术创新和应用拓展，无机化工工艺学将为人类的生产和生活提供更加安全、高效和环保的解决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无机化工工艺学的历史与发展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无机化工原料与产品</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非金属矿石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非金属矿石是提取非金属元素的主要原料，如硫矿、磷矿等。其性质包括矿物组成、化学成分、物理性质等。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气体和化学品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如氢气、氯气、氨气等，这些气体和化学品在无机化工中常作为反应物或催化剂使用。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金属矿石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金属矿石是提取金属元素的主要原料，如铁矿石、铜矿石等。其性质包括矿物组成、化学成分、物理性质等。</a:t>
            </a:r>
          </a:p>
        </p:txBody>
      </p:sp>
      <p:pic>
        <p:nvPicPr>
          <p:cNvPr id="10" name="Picture 10"/>
          <p:cNvPicPr>
            <a:picLocks noChangeAspect="1"/>
          </p:cNvPicPr>
          <p:nvPr/>
        </p:nvPicPr>
        <p:blipFill>
          <a:blip r:embed="rId2"/>
          <a:srcRect t="122" b="12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无机化工原料的种类与性质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580" r="295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无机化工产品在农业领域的应用广泛，如化肥、农药等，对提高农作物产量和品质具有重要作用。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农业领域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无机化工产品在建筑领域的应用也较多，如混凝土外加剂、防水材料等，可以提高建筑物的性能和寿命。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建筑领域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无机化工产品在环保领域的应用逐渐增多，如污水处理、空气净化等，有助于改善环境质量。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环保领域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无机化工产品在新能源领域的应用也日益广泛，如太阳能电池板、燃料电池等，有助于推动能源结构的转型。</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新能源领域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无机化工产品的应用与市场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744" b="1674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33" r="176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根据生产需要，将无机化工原料进行破碎、筛分、混合等预处理。</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原料准备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在一定温度和压力下，通过化学反应将原料转化为目标产品。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化学反应</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通过分离和精制过程，得到高纯度、高质量的产品。</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产品分离与精制</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无机化工生产过程中会产生大量废物，需要进行妥善处理，并采取环保措施减少对环境的负面影响。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废物处理与环保措施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无机化工产品的生产工艺流程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无机化工工艺原理与技术</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理解反应本质</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掌握反应过程</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探究反应机理</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研究反应动力学</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反应原理与反应机制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126123" y="2528325"/>
            <a:ext cx="1114261" cy="54949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flipH="1" flipV="1">
            <a:off x="3619708" y="2149584"/>
            <a:ext cx="2732229" cy="2732229"/>
          </a:xfrm>
          <a:custGeom>
            <a:rect l="l" t="t" r="r" b="b"/>
            <a:pathLst>
              <a:path w="1905000" h="1905000">
                <a:moveTo>
                  <a:pt x="0" y="1905000"/>
                </a:moveTo>
                <a:lnTo>
                  <a:pt x="0" y="809625"/>
                </a:lnTo>
                <a:cubicBezTo>
                  <a:pt x="0" y="372428"/>
                  <a:pt x="372428" y="0"/>
                  <a:pt x="809625" y="0"/>
                </a:cubicBezTo>
                <a:cubicBezTo>
                  <a:pt x="1182052" y="0"/>
                  <a:pt x="1619250" y="372428"/>
                  <a:pt x="1619250" y="809625"/>
                </a:cubicBezTo>
                <a:lnTo>
                  <a:pt x="1619250" y="952500"/>
                </a:lnTo>
                <a:lnTo>
                  <a:pt x="1905000" y="952500"/>
                </a:lnTo>
                <a:lnTo>
                  <a:pt x="1428750" y="1428750"/>
                </a:lnTo>
                <a:lnTo>
                  <a:pt x="952500" y="952500"/>
                </a:lnTo>
                <a:lnTo>
                  <a:pt x="1238250" y="952500"/>
                </a:lnTo>
                <a:lnTo>
                  <a:pt x="1238250" y="809625"/>
                </a:lnTo>
                <a:cubicBezTo>
                  <a:pt x="1238250" y="578168"/>
                  <a:pt x="1041082" y="381000"/>
                  <a:pt x="809625" y="381000"/>
                </a:cubicBezTo>
                <a:cubicBezTo>
                  <a:pt x="612457" y="381000"/>
                  <a:pt x="381000" y="612457"/>
                  <a:pt x="381000" y="809625"/>
                </a:cubicBezTo>
                <a:lnTo>
                  <a:pt x="381000" y="1905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3546556" y="2149584"/>
            <a:ext cx="2732229" cy="2732229"/>
          </a:xfrm>
          <a:custGeom>
            <a:rect l="l" t="t" r="r" b="b"/>
            <a:pathLst>
              <a:path w="1905000" h="1905000">
                <a:moveTo>
                  <a:pt x="0" y="1905000"/>
                </a:moveTo>
                <a:lnTo>
                  <a:pt x="0" y="809625"/>
                </a:lnTo>
                <a:cubicBezTo>
                  <a:pt x="0" y="372428"/>
                  <a:pt x="372428" y="0"/>
                  <a:pt x="809625" y="0"/>
                </a:cubicBezTo>
                <a:cubicBezTo>
                  <a:pt x="1182052" y="0"/>
                  <a:pt x="1619250" y="372428"/>
                  <a:pt x="1619250" y="809625"/>
                </a:cubicBezTo>
                <a:lnTo>
                  <a:pt x="1619250" y="952500"/>
                </a:lnTo>
                <a:lnTo>
                  <a:pt x="1905000" y="952500"/>
                </a:lnTo>
                <a:lnTo>
                  <a:pt x="1428750" y="1428750"/>
                </a:lnTo>
                <a:lnTo>
                  <a:pt x="952500" y="952500"/>
                </a:lnTo>
                <a:lnTo>
                  <a:pt x="1238250" y="952500"/>
                </a:lnTo>
                <a:lnTo>
                  <a:pt x="1238250" y="809625"/>
                </a:lnTo>
                <a:cubicBezTo>
                  <a:pt x="1238250" y="578168"/>
                  <a:pt x="1041082" y="381000"/>
                  <a:pt x="809625" y="381000"/>
                </a:cubicBezTo>
                <a:cubicBezTo>
                  <a:pt x="612457" y="381000"/>
                  <a:pt x="381000" y="612457"/>
                  <a:pt x="381000" y="809625"/>
                </a:cubicBezTo>
                <a:lnTo>
                  <a:pt x="381000" y="19050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3253" y="4332315"/>
            <a:ext cx="1526385" cy="54949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5886390" y="2530990"/>
            <a:ext cx="2732229" cy="2732229"/>
          </a:xfrm>
          <a:custGeom>
            <a:rect l="l" t="t" r="r" b="b"/>
            <a:pathLst>
              <a:path w="1905000" h="1905000">
                <a:moveTo>
                  <a:pt x="0" y="1905000"/>
                </a:moveTo>
                <a:lnTo>
                  <a:pt x="0" y="809625"/>
                </a:lnTo>
                <a:cubicBezTo>
                  <a:pt x="0" y="372428"/>
                  <a:pt x="372428" y="0"/>
                  <a:pt x="809625" y="0"/>
                </a:cubicBezTo>
                <a:cubicBezTo>
                  <a:pt x="1182052" y="0"/>
                  <a:pt x="1619250" y="372428"/>
                  <a:pt x="1619250" y="809625"/>
                </a:cubicBezTo>
                <a:lnTo>
                  <a:pt x="1619250" y="952500"/>
                </a:lnTo>
                <a:lnTo>
                  <a:pt x="1905000" y="952500"/>
                </a:lnTo>
                <a:lnTo>
                  <a:pt x="1428750" y="1428750"/>
                </a:lnTo>
                <a:lnTo>
                  <a:pt x="952500" y="952500"/>
                </a:lnTo>
                <a:lnTo>
                  <a:pt x="1238250" y="952500"/>
                </a:lnTo>
                <a:lnTo>
                  <a:pt x="1238250" y="809625"/>
                </a:lnTo>
                <a:cubicBezTo>
                  <a:pt x="1238250" y="578168"/>
                  <a:pt x="1041082" y="381000"/>
                  <a:pt x="809625" y="381000"/>
                </a:cubicBezTo>
                <a:cubicBezTo>
                  <a:pt x="612457" y="381000"/>
                  <a:pt x="381000" y="612457"/>
                  <a:pt x="381000" y="809625"/>
                </a:cubicBezTo>
                <a:lnTo>
                  <a:pt x="381000" y="1905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5959541" y="2528325"/>
            <a:ext cx="2732229" cy="2732229"/>
          </a:xfrm>
          <a:custGeom>
            <a:rect l="l" t="t" r="r" b="b"/>
            <a:pathLst>
              <a:path w="1905000" h="1905000">
                <a:moveTo>
                  <a:pt x="0" y="1905000"/>
                </a:moveTo>
                <a:lnTo>
                  <a:pt x="0" y="809625"/>
                </a:lnTo>
                <a:cubicBezTo>
                  <a:pt x="0" y="372428"/>
                  <a:pt x="372428" y="0"/>
                  <a:pt x="809625" y="0"/>
                </a:cubicBezTo>
                <a:cubicBezTo>
                  <a:pt x="1182052" y="0"/>
                  <a:pt x="1619250" y="372428"/>
                  <a:pt x="1619250" y="809625"/>
                </a:cubicBezTo>
                <a:lnTo>
                  <a:pt x="1619250" y="952500"/>
                </a:lnTo>
                <a:lnTo>
                  <a:pt x="1905000" y="952500"/>
                </a:lnTo>
                <a:lnTo>
                  <a:pt x="1428750" y="1428750"/>
                </a:lnTo>
                <a:lnTo>
                  <a:pt x="952500" y="952500"/>
                </a:lnTo>
                <a:lnTo>
                  <a:pt x="1238250" y="952500"/>
                </a:lnTo>
                <a:lnTo>
                  <a:pt x="1238250" y="809625"/>
                </a:lnTo>
                <a:cubicBezTo>
                  <a:pt x="1238250" y="578168"/>
                  <a:pt x="1041082" y="381000"/>
                  <a:pt x="809625" y="381000"/>
                </a:cubicBezTo>
                <a:cubicBezTo>
                  <a:pt x="612457" y="381000"/>
                  <a:pt x="381000" y="612457"/>
                  <a:pt x="381000" y="809625"/>
                </a:cubicBezTo>
                <a:lnTo>
                  <a:pt x="381000" y="19050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94806" y="2528325"/>
            <a:ext cx="1114261" cy="54949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241756" y="3047415"/>
            <a:ext cx="1251636" cy="125163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333339" y="3138998"/>
            <a:ext cx="1068469" cy="106846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98609" y="3047415"/>
            <a:ext cx="1251636" cy="125163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790192" y="3138998"/>
            <a:ext cx="1068469" cy="10684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056768" y="3395530"/>
            <a:ext cx="535319" cy="535319"/>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619708" y="3455143"/>
            <a:ext cx="465990" cy="46599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1942" y="148813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6" name="TextBox 16"/>
          <p:cNvSpPr txBox="1"/>
          <p:nvPr/>
        </p:nvSpPr>
        <p:spPr>
          <a:xfrm>
            <a:off x="471942" y="2025723"/>
            <a:ext cx="390583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选择合适的反应设备</a:t>
            </a:r>
          </a:p>
        </p:txBody>
      </p:sp>
      <p:sp>
        <p:nvSpPr>
          <p:cNvPr id="17" name="TextBox 17"/>
          <p:cNvSpPr txBox="1"/>
          <p:nvPr/>
        </p:nvSpPr>
        <p:spPr>
          <a:xfrm>
            <a:off x="471942" y="5128620"/>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8" name="TextBox 18"/>
          <p:cNvSpPr txBox="1"/>
          <p:nvPr/>
        </p:nvSpPr>
        <p:spPr>
          <a:xfrm>
            <a:off x="471942" y="5650061"/>
            <a:ext cx="390583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降低能耗和物耗</a:t>
            </a:r>
          </a:p>
        </p:txBody>
      </p:sp>
      <p:sp>
        <p:nvSpPr>
          <p:cNvPr id="19" name="TextBox 19"/>
          <p:cNvSpPr txBox="1"/>
          <p:nvPr/>
        </p:nvSpPr>
        <p:spPr>
          <a:xfrm>
            <a:off x="6926047" y="5075080"/>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20" name="TextBox 20"/>
          <p:cNvSpPr txBox="1"/>
          <p:nvPr/>
        </p:nvSpPr>
        <p:spPr>
          <a:xfrm>
            <a:off x="7506274" y="5596521"/>
            <a:ext cx="390583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提高设备效率</a:t>
            </a:r>
          </a:p>
        </p:txBody>
      </p:sp>
      <p:sp>
        <p:nvSpPr>
          <p:cNvPr id="21" name="TextBox 21"/>
          <p:cNvSpPr txBox="1"/>
          <p:nvPr/>
        </p:nvSpPr>
        <p:spPr>
          <a:xfrm>
            <a:off x="6926047" y="143459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22" name="TextBox 22"/>
          <p:cNvSpPr txBox="1"/>
          <p:nvPr/>
        </p:nvSpPr>
        <p:spPr>
          <a:xfrm>
            <a:off x="7506274" y="1972183"/>
            <a:ext cx="390583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优化工艺流程设计</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反应设备与工艺流程设计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https://d.book118.com/795104343004011114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2024-09-20T23:22:05.262</cp:lastPrinted>
  <dcterms:created xsi:type="dcterms:W3CDTF">2024-09-20T15:22:05Z</dcterms:created>
  <dcterms:modified xsi:type="dcterms:W3CDTF">2024-09-20T15:22:07Z</dcterms:modified>
</cp:coreProperties>
</file>