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CPJTGL+MS-UIGothic"/>
      <p:regular r:id="rId18"/>
    </p:embeddedFont>
    <p:embeddedFont>
      <p:font typeface="BFLLPM+IKHWWA+MicrosoftYaHei-Bold"/>
      <p:regular r:id="rId19"/>
    </p:embeddedFont>
    <p:embeddedFont>
      <p:font typeface="ERNUKU+QOOSCT+ArialMT"/>
      <p:regular r:id="rId20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E0AE16-1CB0-4D98-86B6-54B944C12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C6F6E2-AD98-4679-B120-40AFE471A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A494EB-26B1-4170-84A3-154C6E150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5737F6-2F31-4D9F-891E-DFD36C985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1142D4-078D-4BF7-BAD0-76BFBA0C1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05CC96-992B-4C34-A135-F1AEFA02F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FA2C33-0D5F-4C67-9DEE-03176AEF6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60274B-0A9D-4B4E-B841-6E107666A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B061B-FFF2-4213-AA44-28C417DA6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06651D-22A7-422B-BDEF-8E3E98FA1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7C37C4-BF55-4C4D-A841-F06AC0AE5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20421414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90775" y="2735738"/>
            <a:ext cx="5783579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CPJTGL+MS-UIGothic"/>
                <a:cs typeface="CPJTGL+MS-UIGothic"/>
              </a:rPr>
              <a:t>采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购</a:t>
            </a:r>
            <a:r>
              <a:rPr sz="3600">
                <a:solidFill>
                  <a:srgbClr val="FFFFFF"/>
                </a:solidFill>
                <a:latin typeface="CPJTGL+MS-UIGothic"/>
                <a:cs typeface="CPJTGL+MS-UIGothic"/>
              </a:rPr>
              <a:t>活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3600">
                <a:solidFill>
                  <a:srgbClr val="FFFFFF"/>
                </a:solidFill>
                <a:latin typeface="CPJTGL+MS-UIGothic"/>
                <a:cs typeface="CPJTGL+MS-UIGothic"/>
              </a:rPr>
              <a:t>的税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3600">
                <a:solidFill>
                  <a:srgbClr val="FFFFFF"/>
                </a:solidFill>
                <a:latin typeface="CPJTGL+MS-UIGothic"/>
                <a:cs typeface="CPJTGL+MS-UIGothic"/>
              </a:rPr>
              <a:t>筹划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sz="3600">
                <a:solidFill>
                  <a:srgbClr val="FFFFFF"/>
                </a:solidFill>
                <a:latin typeface="CPJTGL+MS-UIGothic"/>
                <a:cs typeface="CPJTGL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5934" y="3473773"/>
            <a:ext cx="3120472" cy="19246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2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$number</a:t>
            </a:r>
          </a:p>
          <a:p>
            <a:pPr marL="656590" marR="0">
              <a:lnSpc>
                <a:spcPts val="4220"/>
              </a:lnSpc>
              <a:spcBef>
                <a:spcPts val="689"/>
              </a:spcBef>
              <a:spcAft>
                <a:spcPct val="0"/>
              </a:spcAft>
            </a:pPr>
            <a:r>
              <a:rPr sz="4050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{01}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44114" y="-42981"/>
            <a:ext cx="18097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59AE93"/>
                </a:solidFill>
                <a:latin typeface="CPJTGL+MS-UIGothic"/>
                <a:cs typeface="CPJTGL+MS-UIGothic"/>
              </a:rPr>
              <a:t>目</a:t>
            </a:r>
          </a:p>
        </p:txBody>
      </p:sp>
      <p:sp>
        <p:nvSpPr>
          <p:cNvPr id="5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24280" y="2512250"/>
            <a:ext cx="3738821" cy="2463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ERNUKU+QOOSCT+ArialMT"/>
                <a:cs typeface="ERNUKU+QOOSCT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活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税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筹划概述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ERNUKU+QOOSCT+ArialMT"/>
                <a:cs typeface="ERNUKU+QOOSCT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合同的税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筹划</a:t>
            </a:r>
          </a:p>
          <a:p>
            <a:pPr marL="0" marR="0">
              <a:lnSpc>
                <a:spcPts val="2552"/>
              </a:lnSpc>
              <a:spcBef>
                <a:spcPts val="180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ERNUKU+QOOSCT+ArialMT"/>
                <a:cs typeface="ERNUKU+QOOSCT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供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商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的税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筹划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ERNUKU+QOOSCT+ArialMT"/>
                <a:cs typeface="ERNUKU+QOOSCT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方式的税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2400">
                <a:solidFill>
                  <a:srgbClr val="000000"/>
                </a:solidFill>
                <a:latin typeface="CPJTGL+MS-UIGothic"/>
                <a:cs typeface="CPJTGL+MS-UIGothic"/>
              </a:rPr>
              <a:t>筹划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29080" y="291728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82465" y="3171800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采</a:t>
            </a:r>
            <a:r>
              <a:rPr sz="4500">
                <a:solidFill>
                  <a:srgbClr val="59AE93"/>
                </a:solidFill>
                <a:latin typeface="SimSun"/>
                <a:cs typeface="SimSun"/>
              </a:rPr>
              <a:t>购</a:t>
            </a: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活</a:t>
            </a:r>
            <a:r>
              <a:rPr sz="4500">
                <a:solidFill>
                  <a:srgbClr val="59AE93"/>
                </a:solidFill>
                <a:latin typeface="SimSun"/>
                <a:cs typeface="SimSun"/>
              </a:rPr>
              <a:t>动</a:t>
            </a: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税</a:t>
            </a:r>
            <a:r>
              <a:rPr sz="45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筹划概述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定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04185" y="1443351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预见</a:t>
            </a:r>
            <a:r>
              <a:rPr sz="1550">
                <a:solidFill>
                  <a:srgbClr val="59AE93"/>
                </a:solidFill>
                <a:latin typeface="CPJTGL+MS-UIGothic"/>
                <a:cs typeface="CPJTGL+MS-UIGothic"/>
              </a:rPr>
              <a:t>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80809" y="1443351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特点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18789" y="1805793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采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税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筹划需要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未来的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市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场变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化、政策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整等因素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预测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和分析，提前采取措施，以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最佳的避税效果。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480809" y="1805793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采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税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筹划是一种合法、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合理的避税行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，具有以下特点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9794" y="3656845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2D7A61"/>
                </a:solidFill>
                <a:latin typeface="BFLLPM+IKHWWA+MicrosoftYaHei-Bold"/>
                <a:cs typeface="BFLLPM+IKHWWA+MicrosoftYaHei-Bold"/>
              </a:rPr>
              <a:t>05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572385" y="3656845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2D7A61"/>
                </a:solidFill>
                <a:latin typeface="BFLLPM+IKHWWA+MicrosoftYaHei-Bold"/>
                <a:cs typeface="BFLLPM+IKHWWA+MicrosoftYaHei-Bold"/>
              </a:rPr>
              <a:t>04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415154" y="3656845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2D7A61"/>
                </a:solidFill>
                <a:latin typeface="BFLLPM+IKHWWA+MicrosoftYaHei-Bold"/>
                <a:cs typeface="BFLLPM+IKHWWA+MicrosoftYaHei-Bold"/>
              </a:rPr>
              <a:t>03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10604" y="3656845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2D7A61"/>
                </a:solidFill>
                <a:latin typeface="BFLLPM+IKHWWA+MicrosoftYaHei-Bold"/>
                <a:cs typeface="BFLLPM+IKHWWA+MicrosoftYaHei-Bold"/>
              </a:rPr>
              <a:t>02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14334" y="3656845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2D7A61"/>
                </a:solidFill>
                <a:latin typeface="BFLLPM+IKHWWA+MicrosoftYaHei-Bold"/>
                <a:cs typeface="BFLLPM+IKHWWA+MicrosoftYaHei-Bold"/>
              </a:rPr>
              <a:t>01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62685" y="4764401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效益性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784725" y="4764401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综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合性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270875" y="4764401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定</a:t>
            </a:r>
            <a:r>
              <a:rPr sz="1550">
                <a:solidFill>
                  <a:srgbClr val="59AE93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56969" y="5148433"/>
            <a:ext cx="282504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采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税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筹划的目的是降低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的税收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负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担，提高企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的盈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利能力，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价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的最大化。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827270" y="5148433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采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税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筹划需要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综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合考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虑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的生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经营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财务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等多个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方面的情况，制定出符合企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整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体利益的方案。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270875" y="5148433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采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税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筹划是指企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在采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中，通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合理安排和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化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供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应链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，降低税收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负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担，提高企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盈利能力的活</a:t>
            </a:r>
            <a:r>
              <a:rPr sz="1350">
                <a:solidFill>
                  <a:srgbClr val="000404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404"/>
                </a:solidFill>
                <a:latin typeface="CPJTGL+MS-UIGothic"/>
                <a:cs typeface="CPJTG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采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购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活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税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筹划的必要性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40830" y="137032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提高企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业竞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争力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40830" y="1723243"/>
            <a:ext cx="4993883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合理的采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筹划，企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可以降低税收成本，提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高企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的盈利能力和市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场竞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争力。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70025" y="2256329"/>
            <a:ext cx="3920963" cy="28380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1</a:t>
            </a:r>
          </a:p>
          <a:p>
            <a:pPr marL="3284220" marR="0">
              <a:lnSpc>
                <a:spcPts val="1667"/>
              </a:lnSpc>
              <a:spcBef>
                <a:spcPts val="7512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2</a:t>
            </a:r>
          </a:p>
          <a:p>
            <a:pPr marL="455294" marR="0">
              <a:lnSpc>
                <a:spcPts val="1667"/>
              </a:lnSpc>
              <a:spcBef>
                <a:spcPts val="7332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40830" y="3154676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优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化企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业财务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管理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640830" y="3495528"/>
            <a:ext cx="5060119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筹划需要企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业进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行全面的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财务规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划和管理，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有助于提高企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管理水平，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化企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业财务结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构。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40830" y="4926960"/>
            <a:ext cx="252659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应对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市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场变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化和政策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调</a:t>
            </a:r>
            <a:r>
              <a:rPr sz="1550">
                <a:solidFill>
                  <a:srgbClr val="59AE93"/>
                </a:solidFill>
                <a:latin typeface="CPJTGL+MS-UIGothic"/>
                <a:cs typeface="CPJTGL+MS-UIGothic"/>
              </a:rPr>
              <a:t>整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640830" y="5277973"/>
            <a:ext cx="506011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随着市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化和政策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整，企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需要灵活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应对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，通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筹划可以提前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预测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和分析市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和政策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化，采取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措施。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采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购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活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税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筹划的收益与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CPJTGL+MS-UIGothic"/>
                <a:cs typeface="CPJTGL+MS-UIGothic"/>
              </a:rPr>
              <a:t>收益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52043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筹划的收益主要包括降低税收成本、提高盈利能力和市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场竞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争力、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管理等。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44683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筹划也存在一定的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，如政策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化的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、市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场变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化的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等。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了降低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，企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需要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行全面的市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场调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研和政策分析，制定出符合企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业实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情况的方案。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29080" y="291728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82465" y="3171800"/>
            <a:ext cx="6000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采</a:t>
            </a:r>
            <a:r>
              <a:rPr sz="4500">
                <a:solidFill>
                  <a:srgbClr val="59AE93"/>
                </a:solidFill>
                <a:latin typeface="SimSun"/>
                <a:cs typeface="SimSun"/>
              </a:rPr>
              <a:t>购</a:t>
            </a: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合同的税</a:t>
            </a:r>
            <a:r>
              <a:rPr sz="45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筹划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合同条款的税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筹划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5065" y="1807205"/>
            <a:ext cx="275659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明确合同双方税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条款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责</a:t>
            </a:r>
            <a:r>
              <a:rPr sz="1550">
                <a:solidFill>
                  <a:srgbClr val="59AE93"/>
                </a:solidFill>
                <a:latin typeface="CPJTGL+MS-UIGothic"/>
                <a:cs typeface="CPJTGL+MS-UIGothic"/>
              </a:rPr>
              <a:t>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11420" y="2379198"/>
            <a:ext cx="519105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在合同中明确双方在税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方面的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责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任和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义务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，避免后期争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议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95065" y="3270880"/>
            <a:ext cx="18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约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定税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费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承担方式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25695" y="3880338"/>
            <a:ext cx="532198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根据采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的具体情况，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约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定税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承担方式，降低采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成本。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95065" y="4732651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避免含税价条款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68595" y="5348458"/>
            <a:ext cx="459954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尽量避免在合同中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约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定含税价条款，以减少税</a:t>
            </a:r>
            <a:r>
              <a:rPr sz="1350">
                <a:solidFill>
                  <a:srgbClr val="020202"/>
                </a:solidFill>
                <a:latin typeface="SimSun"/>
                <a:cs typeface="SimSun"/>
              </a:rPr>
              <a:t>务风险</a:t>
            </a:r>
            <a:r>
              <a:rPr sz="1350">
                <a:solidFill>
                  <a:srgbClr val="020202"/>
                </a:solidFill>
                <a:latin typeface="CPJTGL+MS-UIGothic"/>
                <a:cs typeface="CPJTG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合同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签订时间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的税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筹划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20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选择</a:t>
            </a:r>
            <a:r>
              <a:rPr sz="1550" spc="25">
                <a:solidFill>
                  <a:srgbClr val="59AE93"/>
                </a:solidFill>
                <a:latin typeface="CPJTGL+MS-UIGothic"/>
                <a:cs typeface="CPJTGL+MS-UIGothic"/>
              </a:rPr>
              <a:t>有利的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签约时间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2220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根据税收政策、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汇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化等因素，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择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有利的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签约时间</a:t>
            </a:r>
            <a:r>
              <a:rPr sz="1350">
                <a:solidFill>
                  <a:srgbClr val="000000"/>
                </a:solidFill>
                <a:latin typeface="CPJTGL+MS-UIGothic"/>
                <a:cs typeface="CPJTGL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8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CPJTGL+MS-UIGothic"/>
                <a:cs typeface="CPJTGL+MS-UIGothic"/>
              </a:rPr>
              <a:t>合理安排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签约顺</a:t>
            </a:r>
            <a:r>
              <a:rPr sz="1550">
                <a:solidFill>
                  <a:srgbClr val="FFFFFF"/>
                </a:solidFill>
                <a:latin typeface="CPJTGL+MS-UIGothic"/>
                <a:cs typeface="CPJTGL+MS-UIGothic"/>
              </a:rPr>
              <a:t>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CPJTGL+MS-UIGothic"/>
                <a:cs typeface="CPJTGL+MS-UIGothic"/>
              </a:rPr>
              <a:t>根据采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FFFFFF"/>
                </a:solidFill>
                <a:latin typeface="CPJTGL+MS-UIGothic"/>
                <a:cs typeface="CPJTGL+MS-UIGothic"/>
              </a:rPr>
              <a:t>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CPJTGL+MS-UIGothic"/>
                <a:cs typeface="CPJTGL+MS-UIGothic"/>
              </a:rPr>
              <a:t>的具体情况，合理安排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签约顺</a:t>
            </a:r>
            <a:r>
              <a:rPr sz="1350">
                <a:solidFill>
                  <a:srgbClr val="FFFFFF"/>
                </a:solidFill>
                <a:latin typeface="CPJTGL+MS-UIGothic"/>
                <a:cs typeface="CPJTGL+MS-UIGothic"/>
              </a:rPr>
              <a:t>序，降低税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务风险</a:t>
            </a:r>
            <a:r>
              <a:rPr sz="1350">
                <a:solidFill>
                  <a:srgbClr val="FFFFFF"/>
                </a:solidFill>
                <a:latin typeface="CPJTGL+MS-UIGothic"/>
                <a:cs typeface="CPJTG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合同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执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行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过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程的税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筹划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规</a:t>
            </a:r>
            <a:r>
              <a:rPr sz="2300" spc="25">
                <a:solidFill>
                  <a:srgbClr val="59AE93"/>
                </a:solidFill>
                <a:latin typeface="CPJTGL+MS-UIGothic"/>
                <a:cs typeface="CPJTGL+MS-UIGothic"/>
              </a:rPr>
              <a:t>范</a:t>
            </a: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发</a:t>
            </a:r>
            <a:r>
              <a:rPr sz="2300" spc="23">
                <a:solidFill>
                  <a:srgbClr val="59AE93"/>
                </a:solidFill>
                <a:latin typeface="CPJTGL+MS-UIGothic"/>
                <a:cs typeface="CPJTGL+MS-UIGothic"/>
              </a:rPr>
              <a:t>票管理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591331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强发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票管理，确保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票合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、合法，防止因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问题带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来的税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务风险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339206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CPJTGL+MS-UIGothic"/>
                <a:cs typeface="CPJTGL+MS-UIGothic"/>
              </a:rPr>
              <a:t>合理利用税收</a:t>
            </a: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优</a:t>
            </a:r>
            <a:r>
              <a:rPr sz="2300" spc="25">
                <a:solidFill>
                  <a:srgbClr val="59AE93"/>
                </a:solidFill>
                <a:latin typeface="CPJTGL+MS-UIGothic"/>
                <a:cs typeface="CPJTGL+MS-UIGothic"/>
              </a:rPr>
              <a:t>惠政策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48915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极了解和合理利用税收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惠政策，降低企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CPJTGL+MS-UIGothic"/>
                <a:cs typeface="CPJTGL+MS-UIGothic"/>
              </a:rPr>
              <a:t>防范</a:t>
            </a: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汇</a:t>
            </a:r>
            <a:r>
              <a:rPr sz="2300" spc="23">
                <a:solidFill>
                  <a:srgbClr val="59AE93"/>
                </a:solidFill>
                <a:latin typeface="CPJTGL+MS-UIGothic"/>
                <a:cs typeface="CPJTGL+MS-UIGothic"/>
              </a:rPr>
              <a:t>率</a:t>
            </a: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在涉及跨国采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购时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汇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率波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动对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成本的影响，采取措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施防范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汇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29080" y="291728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82465" y="3171800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供</a:t>
            </a:r>
            <a:r>
              <a:rPr sz="4500">
                <a:solidFill>
                  <a:srgbClr val="59AE93"/>
                </a:solidFill>
                <a:latin typeface="SimSun"/>
                <a:cs typeface="SimSun"/>
              </a:rPr>
              <a:t>应</a:t>
            </a: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商</a:t>
            </a:r>
            <a:r>
              <a:rPr sz="4500">
                <a:solidFill>
                  <a:srgbClr val="59AE93"/>
                </a:solidFill>
                <a:latin typeface="SimSun"/>
                <a:cs typeface="SimSun"/>
              </a:rPr>
              <a:t>选择</a:t>
            </a: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的税</a:t>
            </a:r>
            <a:r>
              <a:rPr sz="45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4500">
                <a:solidFill>
                  <a:srgbClr val="59AE93"/>
                </a:solidFill>
                <a:latin typeface="CPJTGL+MS-UIGothic"/>
                <a:cs typeface="CPJTGL+MS-UIGothic"/>
              </a:rPr>
              <a:t>筹划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供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商税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背景的考察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234" y="1770379"/>
            <a:ext cx="2343343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59AE93"/>
                </a:solidFill>
                <a:latin typeface="CPJTGL+MS-UIGothic"/>
                <a:cs typeface="CPJTGL+MS-UIGothic"/>
              </a:rPr>
              <a:t>税</a:t>
            </a:r>
            <a:r>
              <a:rPr sz="16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1600">
                <a:solidFill>
                  <a:srgbClr val="59AE93"/>
                </a:solidFill>
                <a:latin typeface="CPJTGL+MS-UIGothic"/>
                <a:cs typeface="CPJTGL+MS-UIGothic"/>
              </a:rPr>
              <a:t>登</a:t>
            </a:r>
            <a:r>
              <a:rPr sz="1600">
                <a:solidFill>
                  <a:srgbClr val="59AE93"/>
                </a:solidFill>
                <a:latin typeface="SimSun"/>
                <a:cs typeface="SimSun"/>
              </a:rPr>
              <a:t>记证</a:t>
            </a:r>
            <a:r>
              <a:rPr sz="1600">
                <a:solidFill>
                  <a:srgbClr val="59AE93"/>
                </a:solidFill>
                <a:latin typeface="CPJTGL+MS-UIGothic"/>
                <a:cs typeface="CPJTGL+MS-UIGothic"/>
              </a:rPr>
              <a:t>等</a:t>
            </a:r>
            <a:r>
              <a:rPr sz="1600">
                <a:solidFill>
                  <a:srgbClr val="59AE93"/>
                </a:solidFill>
                <a:latin typeface="SimSun"/>
                <a:cs typeface="SimSun"/>
              </a:rPr>
              <a:t>证</a:t>
            </a:r>
            <a:r>
              <a:rPr sz="1600">
                <a:solidFill>
                  <a:srgbClr val="59AE93"/>
                </a:solidFill>
                <a:latin typeface="CPJTGL+MS-UIGothic"/>
                <a:cs typeface="CPJTGL+MS-UIGothic"/>
              </a:rPr>
              <a:t>照</a:t>
            </a:r>
            <a:r>
              <a:rPr sz="1600">
                <a:solidFill>
                  <a:srgbClr val="59AE93"/>
                </a:solidFill>
                <a:latin typeface="SimSun"/>
                <a:cs typeface="SimSun"/>
              </a:rPr>
              <a:t>齐</a:t>
            </a:r>
            <a:r>
              <a:rPr sz="1600">
                <a:solidFill>
                  <a:srgbClr val="59AE93"/>
                </a:solidFill>
                <a:latin typeface="CPJTGL+MS-UIGothic"/>
                <a:cs typeface="CPJTGL+MS-UIGothic"/>
              </a:rPr>
              <a:t>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69229" y="2192382"/>
            <a:ext cx="800266" cy="4014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01</a:t>
            </a:r>
          </a:p>
          <a:p>
            <a:pPr marL="0" marR="0">
              <a:lnSpc>
                <a:spcPts val="2396"/>
              </a:lnSpc>
              <a:spcBef>
                <a:spcPts val="10468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02</a:t>
            </a:r>
          </a:p>
          <a:p>
            <a:pPr marL="0" marR="0">
              <a:lnSpc>
                <a:spcPts val="2396"/>
              </a:lnSpc>
              <a:spcBef>
                <a:spcPts val="10503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8234" y="2227953"/>
            <a:ext cx="58414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确保供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商具有完整的税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记证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照，以避免潜在的税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98234" y="3420745"/>
            <a:ext cx="193487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59AE93"/>
                </a:solidFill>
                <a:latin typeface="SimSun"/>
                <a:cs typeface="SimSun"/>
              </a:rPr>
              <a:t>纳</a:t>
            </a:r>
            <a:r>
              <a:rPr sz="1600">
                <a:solidFill>
                  <a:srgbClr val="59AE93"/>
                </a:solidFill>
                <a:latin typeface="CPJTGL+MS-UIGothic"/>
                <a:cs typeface="CPJTGL+MS-UIGothic"/>
              </a:rPr>
              <a:t>税信用等</a:t>
            </a:r>
            <a:r>
              <a:rPr sz="1600">
                <a:solidFill>
                  <a:srgbClr val="59AE93"/>
                </a:solidFill>
                <a:latin typeface="SimSun"/>
                <a:cs typeface="SimSun"/>
              </a:rPr>
              <a:t>级评</a:t>
            </a:r>
            <a:r>
              <a:rPr sz="1600">
                <a:solidFill>
                  <a:srgbClr val="59AE93"/>
                </a:solidFill>
                <a:latin typeface="CPJTGL+MS-UIGothic"/>
                <a:cs typeface="CPJTGL+MS-UIGothic"/>
              </a:rPr>
              <a:t>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98234" y="3890383"/>
            <a:ext cx="576783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了解供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商的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纳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税信用等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信用等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级较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高的供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商，降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纳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违规风险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98234" y="5083175"/>
            <a:ext cx="152725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59AE93"/>
                </a:solidFill>
                <a:latin typeface="CPJTGL+MS-UIGothic"/>
                <a:cs typeface="CPJTGL+MS-UIGothic"/>
              </a:rPr>
              <a:t>税</a:t>
            </a:r>
            <a:r>
              <a:rPr sz="16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1600">
                <a:solidFill>
                  <a:srgbClr val="59AE93"/>
                </a:solidFill>
                <a:latin typeface="CPJTGL+MS-UIGothic"/>
                <a:cs typeface="CPJTGL+MS-UIGothic"/>
              </a:rPr>
              <a:t>合</a:t>
            </a:r>
            <a:r>
              <a:rPr sz="1600">
                <a:solidFill>
                  <a:srgbClr val="59AE93"/>
                </a:solidFill>
                <a:latin typeface="SimSun"/>
                <a:cs typeface="SimSun"/>
              </a:rPr>
              <a:t>规审计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198234" y="5564878"/>
            <a:ext cx="58414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行税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规审计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，确保供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商的税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状况符合法律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供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报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价的税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务</a:t>
            </a:r>
            <a:r>
              <a:rPr sz="3000">
                <a:solidFill>
                  <a:srgbClr val="59AE93"/>
                </a:solidFill>
                <a:latin typeface="CPJTGL+MS-UIGothic"/>
                <a:cs typeface="CPJTGL+MS-UIGothic"/>
              </a:rPr>
              <a:t>筹划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BFLLPM+IKHWWA+MicrosoftYaHei-Bold"/>
                <a:cs typeface="BFLLPM+IKHWWA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CPJTGL+MS-UIGothic"/>
                <a:cs typeface="CPJTGL+MS-UIGothic"/>
              </a:rPr>
              <a:t>价格比</a:t>
            </a:r>
            <a:r>
              <a:rPr sz="2000">
                <a:solidFill>
                  <a:srgbClr val="59AE93"/>
                </a:solidFill>
                <a:latin typeface="SimSun"/>
                <a:cs typeface="SimSun"/>
              </a:rPr>
              <a:t>较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59AE93"/>
                </a:solidFill>
                <a:latin typeface="CPJTGL+MS-UIGothic"/>
                <a:cs typeface="CPJTGL+MS-UIGothic"/>
              </a:rPr>
              <a:t>税</a:t>
            </a: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负转</a:t>
            </a:r>
            <a:r>
              <a:rPr sz="2000">
                <a:solidFill>
                  <a:srgbClr val="59AE93"/>
                </a:solidFill>
                <a:latin typeface="CPJTGL+MS-UIGothic"/>
                <a:cs typeface="CPJTGL+MS-UIGothic"/>
              </a:rPr>
              <a:t>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59AE93"/>
                </a:solidFill>
                <a:latin typeface="SimSun"/>
                <a:cs typeface="SimSun"/>
              </a:rPr>
              <a:t>报</a:t>
            </a:r>
            <a:r>
              <a:rPr sz="2000" spc="25">
                <a:solidFill>
                  <a:srgbClr val="59AE93"/>
                </a:solidFill>
                <a:latin typeface="CPJTGL+MS-UIGothic"/>
                <a:cs typeface="CPJTGL+MS-UIGothic"/>
              </a:rPr>
              <a:t>价策略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在考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价格的同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，将价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格与供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商的税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成本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行比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性价比更高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的供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商。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合同条款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约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定税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承担方，合理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转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嫁税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降低采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成本。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根据采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购规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模和需求，制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定合理的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价策略，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成本的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CPJTGL+MS-UIGothic"/>
                <a:cs typeface="CPJTGL+MS-UIGothic"/>
              </a:rPr>
              <a:t>化。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https://d.book118.com/795204214140011110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CPJTGL+MS-UIGothic</vt:lpstr>
      <vt:lpstr>SimSun</vt:lpstr>
      <vt:lpstr>BFLLPM+IKHWWA+MicrosoftYaHei-Bold</vt:lpstr>
      <vt:lpstr>ERNUKU+QOOSCT+ArialMT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2024-09-15T16:56:47.017</cp:lastPrinted>
  <dcterms:created xsi:type="dcterms:W3CDTF">2024-09-15T08:56:47Z</dcterms:created>
  <dcterms:modified xsi:type="dcterms:W3CDTF">2024-09-15T08:56:48Z</dcterms:modified>
</cp:coreProperties>
</file>