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VPKSUH+CKLOAP+MicrosoftYaHei-Bold"/>
      <p:regular r:id="rId18"/>
    </p:embeddedFont>
    <p:embeddedFont>
      <p:font typeface="FGJNSI+MS-UIGothic"/>
      <p:regular r:id="rId19"/>
    </p:embeddedFont>
    <p:embeddedFont>
      <p:font typeface="MWBUTT+GWVLTE+ArialMT"/>
      <p:regular r:id="rId20"/>
    </p:embeddedFont>
    <p:embeddedFont>
      <p:font typeface="LRJLQA+STDLBW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D01E9-824B-4B78-A97D-325950BCC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9C61C-33B6-43B8-8E67-BE8D190D4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AAFC3-BC62-4B56-BBDE-47A42507D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DE8D9-C199-4CCD-923C-0BB85F8E9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136F0E-721D-4537-8BD7-265F4809C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44E33-AF34-4B0D-9025-5DE45B4B4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4D0660-002B-4477-97F0-33F0DF2F0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E9B16-C22E-4B7B-88A5-FDE1424F3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0E7BF-6E98-49E1-A1BA-3DEF9772B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A22DA-BBD4-4850-96C3-3894E9446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790AD-E0A6-4C5E-9C7B-9DE1FF187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100120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5934" y="2416631"/>
            <a:ext cx="9095404" cy="29275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9954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McKinsey&amp;Company</a:t>
            </a:r>
            <a:r>
              <a:rPr sz="3600" spc="172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600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Strategic</a:t>
            </a:r>
          </a:p>
          <a:p>
            <a:pPr marL="1390649" marR="0">
              <a:lnSpc>
                <a:spcPts val="3751"/>
              </a:lnSpc>
              <a:spcBef>
                <a:spcPts val="1383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Consulting</a:t>
            </a:r>
            <a:r>
              <a:rPr sz="3600" spc="167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600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Handbook</a:t>
            </a:r>
            <a:r>
              <a:rPr sz="3600" spc="172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600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Eng</a:t>
            </a:r>
          </a:p>
          <a:p>
            <a:pPr marL="0" marR="0">
              <a:lnSpc>
                <a:spcPts val="3566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49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FGJNSI+MS-UIGothic"/>
                <a:cs typeface="FGJNSI+MS-UIGothic"/>
              </a:rPr>
              <a:t>目</a:t>
            </a:r>
          </a:p>
        </p:txBody>
      </p:sp>
      <p:sp>
        <p:nvSpPr>
          <p:cNvPr id="6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792878"/>
            <a:ext cx="2474096" cy="782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WBUTT+GWVLTE+ArialMT"/>
                <a:cs typeface="MWBUTT+GWVLT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Introduction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4280" y="3352948"/>
            <a:ext cx="4498472" cy="24621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WBUTT+GWVLTE+ArialMT"/>
                <a:cs typeface="MWBUTT+GWVLT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Strategic Analysis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WBUTT+GWVLTE+ArialMT"/>
                <a:cs typeface="MWBUTT+GWVLT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Strategic Decisions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WBUTT+GWVLTE+ArialMT"/>
                <a:cs typeface="MWBUTT+GWVLT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Strategic Implementation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WBUTT+GWVLTE+ArialMT"/>
                <a:cs typeface="MWBUTT+GWVLT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Case Studies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209479"/>
            <a:ext cx="4470815" cy="14527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Introduction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5506765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Background</a:t>
            </a:r>
            <a:r>
              <a:rPr sz="3000" spc="142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of</a:t>
            </a:r>
            <a:r>
              <a:rPr sz="3000" spc="14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McKinsey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4555"/>
            <a:ext cx="1977299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Founded</a:t>
            </a:r>
            <a:r>
              <a:rPr sz="1550" spc="78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in</a:t>
            </a:r>
            <a:r>
              <a:rPr sz="1550" spc="9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1930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6926"/>
            <a:ext cx="4586875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McKinsey &amp; Company is a leading management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consulting firm that was founded in 1930.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3920963" cy="28380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1</a:t>
            </a:r>
          </a:p>
          <a:p>
            <a:pPr marL="3284220" marR="0">
              <a:lnSpc>
                <a:spcPts val="1667"/>
              </a:lnSpc>
              <a:spcBef>
                <a:spcPts val="7512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2</a:t>
            </a:r>
          </a:p>
          <a:p>
            <a:pPr marL="455294" marR="0">
              <a:lnSpc>
                <a:spcPts val="1667"/>
              </a:lnSpc>
              <a:spcBef>
                <a:spcPts val="7332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8905"/>
            <a:ext cx="1902955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Global</a:t>
            </a:r>
            <a:r>
              <a:rPr sz="1550" spc="7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Presence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640830" y="3499211"/>
            <a:ext cx="4805072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The company has a global presence with offices in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major cities across the world.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4931190"/>
            <a:ext cx="1400593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Client</a:t>
            </a:r>
            <a:r>
              <a:rPr sz="1550" spc="8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Base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40830" y="5281656"/>
            <a:ext cx="4592232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McKinsey has a diverse client base, serving both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private and public sector organizations.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6818293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History</a:t>
            </a:r>
            <a:r>
              <a:rPr sz="3000" spc="143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of</a:t>
            </a:r>
            <a:r>
              <a:rPr sz="3000" spc="14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Strategic</a:t>
            </a:r>
            <a:r>
              <a:rPr sz="3000" spc="139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Consulting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11435"/>
            <a:ext cx="2308518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Emergence</a:t>
            </a:r>
            <a:r>
              <a:rPr sz="1550" spc="79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in</a:t>
            </a:r>
            <a:r>
              <a:rPr sz="1550" spc="9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1960s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29150" y="2382881"/>
            <a:ext cx="6261196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LRJLQA+STDLBW+MicrosoftYaHei"/>
                <a:cs typeface="LRJLQA+STDLBW+MicrosoftYaHei"/>
              </a:rPr>
              <a:t>Strategic consulting emerged as a distinct profession in the 1960s.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5110"/>
            <a:ext cx="3749086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Evolution</a:t>
            </a:r>
            <a:r>
              <a:rPr sz="1550" spc="84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4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of</a:t>
            </a:r>
            <a:r>
              <a:rPr sz="1550" spc="76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Consulting</a:t>
            </a:r>
            <a:r>
              <a:rPr sz="1550" spc="8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Industry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39640" y="3884021"/>
            <a:ext cx="6006062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LRJLQA+STDLBW+MicrosoftYaHei"/>
                <a:cs typeface="LRJLQA+STDLBW+MicrosoftYaHei"/>
              </a:rPr>
              <a:t>The consulting industry has evolved significantly over the years.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95065" y="4736880"/>
            <a:ext cx="1441463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Key</a:t>
            </a:r>
            <a:r>
              <a:rPr sz="1550" spc="79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Players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77665" y="5228316"/>
            <a:ext cx="7299183" cy="682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LRJLQA+STDLBW+MicrosoftYaHei"/>
                <a:cs typeface="LRJLQA+STDLBW+MicrosoftYaHei"/>
              </a:rPr>
              <a:t>Other well-known strategic consulting firms include Bain &amp; Company, Boston</a:t>
            </a:r>
          </a:p>
          <a:p>
            <a:pPr marL="1332864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LRJLQA+STDLBW+MicrosoftYaHei"/>
                <a:cs typeface="LRJLQA+STDLBW+MicrosoftYaHei"/>
              </a:rPr>
              <a:t>Consulting Group, and Booz Allen Hamilton.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8690945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The</a:t>
            </a:r>
            <a:r>
              <a:rPr sz="3000" spc="143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Importance</a:t>
            </a:r>
            <a:r>
              <a:rPr sz="3000" spc="143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of</a:t>
            </a:r>
            <a:r>
              <a:rPr sz="3000" spc="137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Strategic</a:t>
            </a:r>
            <a:r>
              <a:rPr sz="3000" spc="139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Consulting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28489" y="1525337"/>
            <a:ext cx="6143133" cy="6940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Helps</a:t>
            </a:r>
            <a:r>
              <a:rPr sz="2150" spc="103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21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Clients</a:t>
            </a:r>
            <a:r>
              <a:rPr sz="2150" spc="106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21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Solve</a:t>
            </a:r>
            <a:r>
              <a:rPr sz="2150" spc="111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21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Complex</a:t>
            </a:r>
            <a:r>
              <a:rPr sz="2150" spc="107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21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Problems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60445" y="1981856"/>
            <a:ext cx="8250885" cy="827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Strategic consultants provide clients with expertise and advice on how to solve</a:t>
            </a:r>
          </a:p>
          <a:p>
            <a:pPr marL="230060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complex business problems.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472815" y="3218462"/>
            <a:ext cx="441042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Drives</a:t>
            </a:r>
            <a:r>
              <a:rPr sz="2000" spc="1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200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Organizational</a:t>
            </a:r>
            <a:r>
              <a:rPr sz="2000" spc="93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200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Change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966595" y="3738901"/>
            <a:ext cx="7887953" cy="827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65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Strategic consulting can help organizations identify opportunities for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improvement and implement changes that lead to growth and profitability.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86679" y="4976141"/>
            <a:ext cx="4175145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Develops</a:t>
            </a:r>
            <a:r>
              <a:rPr sz="2000" spc="9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200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Strategic</a:t>
            </a:r>
            <a:r>
              <a:rPr sz="2000" spc="1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200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Thinking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18229" y="5496580"/>
            <a:ext cx="7791266" cy="827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Working with strategic consultants can help organizations develop a more</a:t>
            </a:r>
          </a:p>
          <a:p>
            <a:pPr marL="1008379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RJLQA+STDLBW+MicrosoftYaHei"/>
                <a:cs typeface="LRJLQA+STDLBW+MicrosoftYaHei"/>
              </a:rPr>
              <a:t>strategic mindset and approach to decision-making.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84079"/>
            <a:ext cx="5949116" cy="14527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Strategic</a:t>
            </a:r>
            <a:r>
              <a:rPr sz="4500" spc="208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45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Analysis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3194552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PEST</a:t>
            </a:r>
            <a:r>
              <a:rPr sz="3000" spc="142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Analysis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79365" y="1385893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LRJLQA+STDLBW+MicrosoftYaHei"/>
                <a:cs typeface="LRJLQA+STDLBW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94240" y="1385893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LRJLQA+STDLBW+MicrosoftYaHei"/>
                <a:cs typeface="LRJLQA+STDLBW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79140" y="1534575"/>
            <a:ext cx="1094072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Political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39405" y="1534575"/>
            <a:ext cx="1262320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Economic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426335" y="2504380"/>
            <a:ext cx="2994765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Consider the impact of government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968490" y="2560260"/>
            <a:ext cx="3394066" cy="9360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9529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Examine economic conditions, inflation,</a:t>
            </a:r>
          </a:p>
          <a:p>
            <a:pPr marL="0" marR="0">
              <a:lnSpc>
                <a:spcPts val="1250"/>
              </a:lnSpc>
              <a:spcBef>
                <a:spcPts val="859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interest rates, and the overall economy's</a:t>
            </a:r>
          </a:p>
          <a:p>
            <a:pPr marL="843279" marR="0">
              <a:lnSpc>
                <a:spcPts val="125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growth potential.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182495" y="2778700"/>
            <a:ext cx="3496138" cy="6617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policies, regulations, and political stability</a:t>
            </a:r>
          </a:p>
          <a:p>
            <a:pPr marL="784225" marR="0">
              <a:lnSpc>
                <a:spcPts val="1250"/>
              </a:lnSpc>
              <a:spcBef>
                <a:spcPts val="859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on the organization.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158740" y="4137348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LRJLQA+STDLBW+MicrosoftYaHei"/>
                <a:cs typeface="LRJLQA+STDLBW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794240" y="4137348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LRJLQA+STDLBW+MicrosoftYaHei"/>
                <a:cs typeface="LRJLQA+STDLBW+MicrosoftYaHei"/>
              </a:rPr>
              <a:t>04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754619" y="4286030"/>
            <a:ext cx="1691906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Technological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3385184" y="4332385"/>
            <a:ext cx="881277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Social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2167889" y="5236785"/>
            <a:ext cx="3513726" cy="9360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Assess cultural trends, demographics, and</a:t>
            </a:r>
          </a:p>
          <a:p>
            <a:pPr marL="69850" marR="0">
              <a:lnSpc>
                <a:spcPts val="1250"/>
              </a:lnSpc>
              <a:spcBef>
                <a:spcPts val="859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societal norms that might influence the</a:t>
            </a:r>
          </a:p>
          <a:p>
            <a:pPr marL="1022350" marR="0">
              <a:lnSpc>
                <a:spcPts val="125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organization.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939915" y="5236785"/>
            <a:ext cx="3513375" cy="9360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Evaluate technological advancements and</a:t>
            </a:r>
          </a:p>
          <a:p>
            <a:pPr marL="454025" marR="0">
              <a:lnSpc>
                <a:spcPts val="1250"/>
              </a:lnSpc>
              <a:spcBef>
                <a:spcPts val="859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their potential impact on the</a:t>
            </a:r>
          </a:p>
          <a:p>
            <a:pPr marL="650239" marR="0">
              <a:lnSpc>
                <a:spcPts val="125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organization's industry.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3447536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SWOT</a:t>
            </a:r>
            <a:r>
              <a:rPr sz="3000" spc="139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Analysis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69820" y="1647605"/>
            <a:ext cx="1272566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Strengths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810385" y="2081256"/>
            <a:ext cx="2469698" cy="1011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Identify the organization's</a:t>
            </a:r>
          </a:p>
          <a:p>
            <a:pPr marL="14605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internal strengths and</a:t>
            </a:r>
          </a:p>
          <a:p>
            <a:pPr marL="568959" marR="0">
              <a:lnSpc>
                <a:spcPts val="1406"/>
              </a:lnSpc>
              <a:spcBef>
                <a:spcPts val="80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capabilities.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84590" y="2659795"/>
            <a:ext cx="1700518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Opportunities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32165" y="3094081"/>
            <a:ext cx="2426288" cy="1011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3539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Examine external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opportunities and growth</a:t>
            </a:r>
          </a:p>
          <a:p>
            <a:pPr marL="556894" marR="0">
              <a:lnSpc>
                <a:spcPts val="1406"/>
              </a:lnSpc>
              <a:spcBef>
                <a:spcPts val="80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possibilities.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245995" y="3568480"/>
            <a:ext cx="1518038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Weaknesses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689735" y="4002766"/>
            <a:ext cx="2746915" cy="1011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Determine the organization's</a:t>
            </a:r>
          </a:p>
          <a:p>
            <a:pPr marL="172084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internal weaknesses and</a:t>
            </a:r>
          </a:p>
          <a:p>
            <a:pPr marL="718819" marR="0">
              <a:lnSpc>
                <a:spcPts val="1406"/>
              </a:lnSpc>
              <a:spcBef>
                <a:spcPts val="80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limitations.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110980" y="4554635"/>
            <a:ext cx="1047370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Threats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00719" y="4988286"/>
            <a:ext cx="2729140" cy="1011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Identify external threats and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challenges that might pose a</a:t>
            </a:r>
          </a:p>
          <a:p>
            <a:pPr marL="211454" marR="0">
              <a:lnSpc>
                <a:spcPts val="1406"/>
              </a:lnSpc>
              <a:spcBef>
                <a:spcPts val="80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risk to the organization.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623296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Porter's</a:t>
            </a:r>
            <a:r>
              <a:rPr sz="3000" spc="139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Five</a:t>
            </a:r>
            <a:r>
              <a:rPr sz="3000" spc="144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Forces</a:t>
            </a:r>
            <a:r>
              <a:rPr sz="3000" spc="138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Analysis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11700" y="5150900"/>
            <a:ext cx="3214481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Bargaining</a:t>
            </a:r>
            <a:r>
              <a:rPr sz="1550" spc="84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Power</a:t>
            </a:r>
            <a:r>
              <a:rPr sz="1550" spc="73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of</a:t>
            </a:r>
            <a:r>
              <a:rPr sz="1550" spc="74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Buyers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061970" y="5622016"/>
            <a:ext cx="4386331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Assess the power of customers in the industry.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4549596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Value</a:t>
            </a:r>
            <a:r>
              <a:rPr sz="3000" spc="144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Chain</a:t>
            </a:r>
            <a:r>
              <a:rPr sz="3000" spc="137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Analysis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04185" y="1447580"/>
            <a:ext cx="2359227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Marketing</a:t>
            </a:r>
            <a:r>
              <a:rPr sz="1550" spc="8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and</a:t>
            </a:r>
            <a:r>
              <a:rPr sz="1550" spc="83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Sales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80809" y="1447580"/>
            <a:ext cx="1410165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Operations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018789" y="1809476"/>
            <a:ext cx="2647751" cy="10530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Evaluate the marketing and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sales activities critical to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attracting customers.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480809" y="1809476"/>
            <a:ext cx="2574442" cy="10530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Examine the production or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service delivery processes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within the organization.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9794" y="3656845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2D7A61"/>
                </a:solidFill>
                <a:latin typeface="VPKSUH+CKLOAP+MicrosoftYaHei-Bold"/>
                <a:cs typeface="VPKSUH+CKLOAP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572385" y="3656845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2D7A61"/>
                </a:solidFill>
                <a:latin typeface="VPKSUH+CKLOAP+MicrosoftYaHei-Bold"/>
                <a:cs typeface="VPKSUH+CKLOAP+MicrosoftYaHei-Bold"/>
              </a:rPr>
              <a:t>04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415154" y="3656845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2D7A61"/>
                </a:solidFill>
                <a:latin typeface="VPKSUH+CKLOAP+MicrosoftYaHei-Bold"/>
                <a:cs typeface="VPKSUH+CKLOAP+MicrosoftYaHei-Bold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10604" y="3656845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2D7A61"/>
                </a:solidFill>
                <a:latin typeface="VPKSUH+CKLOAP+MicrosoftYaHei-Bold"/>
                <a:cs typeface="VPKSUH+CKLOAP+MicrosoftYaHei-Bold"/>
              </a:rPr>
              <a:t>02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14334" y="3656845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2D7A61"/>
                </a:solidFill>
                <a:latin typeface="VPKSUH+CKLOAP+MicrosoftYaHei-Bold"/>
                <a:cs typeface="VPKSUH+CKLOAP+MicrosoftYaHei-Bold"/>
              </a:rPr>
              <a:t>01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162685" y="4768630"/>
            <a:ext cx="1007484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Service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784725" y="4768630"/>
            <a:ext cx="2258391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Outbound</a:t>
            </a:r>
            <a:r>
              <a:rPr sz="1550" spc="8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Logistics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270875" y="4768630"/>
            <a:ext cx="2080635" cy="500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Inbound</a:t>
            </a:r>
            <a:r>
              <a:rPr sz="1550" spc="83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1550" spc="1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Logistics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156969" y="5152116"/>
            <a:ext cx="2741005" cy="10530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Determine the level of after-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sales service and support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provided to customers.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4827270" y="5152116"/>
            <a:ext cx="2649467" cy="10530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Assess the processes and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activities involved in getting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final products to customers.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8270875" y="5152116"/>
            <a:ext cx="2765993" cy="13616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Analyze the processes and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activities involved in bringing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raw materials into the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LRJLQA+STDLBW+MicrosoftYaHei"/>
                <a:cs typeface="LRJLQA+STDLBW+MicrosoftYaHei"/>
              </a:rPr>
              <a:t>organization.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VPKSUH+CKLOAP+MicrosoftYaHei-Bold"/>
                <a:cs typeface="VPKSUH+CKLOA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209479"/>
            <a:ext cx="6316590" cy="14527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Strategic</a:t>
            </a:r>
            <a:r>
              <a:rPr sz="4500" spc="208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45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Decisions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3959600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Portfolio</a:t>
            </a:r>
            <a:r>
              <a:rPr sz="3000" spc="143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VPKSUH+CKLOAP+MicrosoftYaHei-Bold"/>
                <a:cs typeface="VPKSUH+CKLOAP+MicrosoftYaHei-Bold"/>
              </a:rPr>
              <a:t>Analysis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16504" y="1817390"/>
            <a:ext cx="9525576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RJLQA+STDLBW+MicrosoftYaHei"/>
                <a:cs typeface="LRJLQA+STDLBW+MicrosoftYaHei"/>
              </a:rPr>
              <a:t>Portfolio Analysis is a strategic tool used to categorize and prioritize businesses or projects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516504" y="2091710"/>
            <a:ext cx="8960982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RJLQA+STDLBW+MicrosoftYaHei"/>
                <a:cs typeface="LRJLQA+STDLBW+MicrosoftYaHei"/>
              </a:rPr>
              <a:t>within an organization based on their relative attractiveness and potential for growth.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455545" y="3575705"/>
            <a:ext cx="9431739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RJLQA+STDLBW+MicrosoftYaHei"/>
                <a:cs typeface="LRJLQA+STDLBW+MicrosoftYaHei"/>
              </a:rPr>
              <a:t>It involves assigning businesses to different "buckets" or categories based on their market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RJLQA+STDLBW+MicrosoftYaHei"/>
                <a:cs typeface="LRJLQA+STDLBW+MicrosoftYaHei"/>
              </a:rPr>
              <a:t>position, growth potential, and profitability.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446020" y="5334655"/>
            <a:ext cx="9670353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RJLQA+STDLBW+MicrosoftYaHei"/>
                <a:cs typeface="LRJLQA+STDLBW+MicrosoftYaHei"/>
              </a:rPr>
              <a:t>The purpose of Portfolio Analysis is to ensure that the organization allocates its resources to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RJLQA+STDLBW+MicrosoftYaHei"/>
                <a:cs typeface="LRJLQA+STDLBW+MicrosoftYaHei"/>
              </a:rPr>
              <a:t>the businesses or projects that offer the highest potential for growth and profitability.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https://d.book118.com/795210012012011104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VPKSUH+CKLOAP+MicrosoftYaHei-Bold</vt:lpstr>
      <vt:lpstr>FGJNSI+MS-UIGothic</vt:lpstr>
      <vt:lpstr>MWBUTT+GWVLTE+ArialMT</vt:lpstr>
      <vt:lpstr>Times New Roman</vt:lpstr>
      <vt:lpstr>LRJLQA+STDLBW+MicrosoftYaHei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2024-09-13T17:31:47.604</cp:lastPrinted>
  <dcterms:created xsi:type="dcterms:W3CDTF">2024-09-13T09:31:47Z</dcterms:created>
  <dcterms:modified xsi:type="dcterms:W3CDTF">2024-09-13T09:31:48Z</dcterms:modified>
</cp:coreProperties>
</file>