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F289D-FE72-4F94-8D73-2E452E0BA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DA5C5-494D-4087-B5A2-2F1A13F6B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367A5-289B-4C0A-9C77-CA0C0094A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7A1318-0AA7-4E85-8B85-31BF608F5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EFFC1C-0106-4422-853B-8830A5A53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761B6F-E29D-4F84-915A-85EE942E6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7741CA-7DB5-4AB7-96C8-CAC5826CD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3A15D-FA04-4FF9-803C-D6FCF572D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A01C0-0CFE-4DE2-A813-6F01B88F1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5A850-BE2E-455A-B907-7A380C325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F7D8C-F13E-4609-96D7-2056007B3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1/12/2024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4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1/12/2024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381000" y="0"/>
            <a:ext cx="181610" cy="1183005"/>
          </a:xfrm>
          <a:custGeom>
            <a:rect l="l" t="t" r="r" b="b"/>
            <a:pathLst>
              <a:path w="181609" h="1183005">
                <a:moveTo>
                  <a:pt x="181356" y="1182624"/>
                </a:moveTo>
                <a:lnTo>
                  <a:pt x="181356" y="0"/>
                </a:lnTo>
                <a:lnTo>
                  <a:pt x="0" y="0"/>
                </a:lnTo>
                <a:lnTo>
                  <a:pt x="0" y="1182624"/>
                </a:lnTo>
                <a:lnTo>
                  <a:pt x="181356" y="1182624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617219" y="1523"/>
            <a:ext cx="180340" cy="1049020"/>
          </a:xfrm>
          <a:custGeom>
            <a:rect l="l" t="t" r="r" b="b"/>
            <a:pathLst>
              <a:path w="180340" h="1049020">
                <a:moveTo>
                  <a:pt x="179832" y="1048512"/>
                </a:moveTo>
                <a:lnTo>
                  <a:pt x="179832" y="0"/>
                </a:lnTo>
                <a:lnTo>
                  <a:pt x="0" y="0"/>
                </a:lnTo>
                <a:lnTo>
                  <a:pt x="0" y="1048512"/>
                </a:lnTo>
                <a:lnTo>
                  <a:pt x="179832" y="1048512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859536" y="0"/>
            <a:ext cx="180340" cy="899160"/>
          </a:xfrm>
          <a:custGeom>
            <a:rect l="l" t="t" r="r" b="b"/>
            <a:pathLst>
              <a:path w="180340" h="899160">
                <a:moveTo>
                  <a:pt x="179831" y="899160"/>
                </a:moveTo>
                <a:lnTo>
                  <a:pt x="179831" y="0"/>
                </a:lnTo>
                <a:lnTo>
                  <a:pt x="0" y="0"/>
                </a:lnTo>
                <a:lnTo>
                  <a:pt x="0" y="899160"/>
                </a:lnTo>
                <a:lnTo>
                  <a:pt x="179831" y="899160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39495" y="1726361"/>
            <a:ext cx="5314315" cy="47980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bg1"/>
                </a:solidFill>
                <a:latin typeface="Arial Unicode MS"/>
                <a:cs typeface="Arial Unicode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1/12/2024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1/12/2024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1/12/2024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756149" y="1604010"/>
            <a:ext cx="2679700" cy="6972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136582" y="2514600"/>
            <a:ext cx="5918834" cy="1371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4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>1/12/2024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jpeg" /><Relationship Id="rId11" Type="http://schemas.openxmlformats.org/officeDocument/2006/relationships/image" Target="../media/image15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jpe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png" /><Relationship Id="rId3" Type="http://schemas.openxmlformats.org/officeDocument/2006/relationships/image" Target="../media/image14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Relationship Id="rId6" Type="http://schemas.openxmlformats.org/officeDocument/2006/relationships/image" Target="../media/image21.png" /><Relationship Id="rId7" Type="http://schemas.openxmlformats.org/officeDocument/2006/relationships/image" Target="../media/image22.png" /><Relationship Id="rId8" Type="http://schemas.openxmlformats.org/officeDocument/2006/relationships/image" Target="../media/image5.png" /><Relationship Id="rId9" Type="http://schemas.openxmlformats.org/officeDocument/2006/relationships/image" Target="../media/image2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Relationship Id="rId4" Type="http://schemas.openxmlformats.org/officeDocument/2006/relationships/image" Target="../media/image14.jpeg" /><Relationship Id="rId5" Type="http://schemas.openxmlformats.org/officeDocument/2006/relationships/image" Target="../media/image21.png" /><Relationship Id="rId6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png" /><Relationship Id="rId3" Type="http://schemas.openxmlformats.org/officeDocument/2006/relationships/image" Target="../media/image25.png" /><Relationship Id="rId4" Type="http://schemas.openxmlformats.org/officeDocument/2006/relationships/image" Target="../media/image14.jpeg" /><Relationship Id="rId5" Type="http://schemas.openxmlformats.org/officeDocument/2006/relationships/image" Target="../media/image20.jpeg" /><Relationship Id="rId6" Type="http://schemas.openxmlformats.org/officeDocument/2006/relationships/image" Target="../media/image3.jpeg" /><Relationship Id="rId7" Type="http://schemas.openxmlformats.org/officeDocument/2006/relationships/image" Target="../media/image21.png" /><Relationship Id="rId8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31.png" /><Relationship Id="rId11" Type="http://schemas.openxmlformats.org/officeDocument/2006/relationships/image" Target="../media/image32.png" /><Relationship Id="rId12" Type="http://schemas.openxmlformats.org/officeDocument/2006/relationships/image" Target="../media/image33.png" /><Relationship Id="rId13" Type="http://schemas.openxmlformats.org/officeDocument/2006/relationships/image" Target="../media/image5.png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Relationship Id="rId4" Type="http://schemas.openxmlformats.org/officeDocument/2006/relationships/image" Target="../media/image14.jpeg" /><Relationship Id="rId5" Type="http://schemas.openxmlformats.org/officeDocument/2006/relationships/image" Target="../media/image26.png" /><Relationship Id="rId6" Type="http://schemas.openxmlformats.org/officeDocument/2006/relationships/image" Target="../media/image27.png" /><Relationship Id="rId7" Type="http://schemas.openxmlformats.org/officeDocument/2006/relationships/image" Target="../media/image28.png" /><Relationship Id="rId8" Type="http://schemas.openxmlformats.org/officeDocument/2006/relationships/image" Target="../media/image29.png" /><Relationship Id="rId9" Type="http://schemas.openxmlformats.org/officeDocument/2006/relationships/image" Target="../media/image3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38.png" /><Relationship Id="rId11" Type="http://schemas.openxmlformats.org/officeDocument/2006/relationships/image" Target="../media/image39.png" /><Relationship Id="rId12" Type="http://schemas.openxmlformats.org/officeDocument/2006/relationships/image" Target="../media/image40.png" /><Relationship Id="rId13" Type="http://schemas.openxmlformats.org/officeDocument/2006/relationships/image" Target="../media/image41.png" /><Relationship Id="rId14" Type="http://schemas.openxmlformats.org/officeDocument/2006/relationships/image" Target="../media/image42.png" /><Relationship Id="rId15" Type="http://schemas.openxmlformats.org/officeDocument/2006/relationships/image" Target="../media/image5.png" /><Relationship Id="rId2" Type="http://schemas.openxmlformats.org/officeDocument/2006/relationships/image" Target="../media/image14.jpeg" /><Relationship Id="rId3" Type="http://schemas.openxmlformats.org/officeDocument/2006/relationships/image" Target="../media/image20.jpeg" /><Relationship Id="rId4" Type="http://schemas.openxmlformats.org/officeDocument/2006/relationships/image" Target="../media/image3.jpeg" /><Relationship Id="rId5" Type="http://schemas.openxmlformats.org/officeDocument/2006/relationships/image" Target="../media/image21.png" /><Relationship Id="rId6" Type="http://schemas.openxmlformats.org/officeDocument/2006/relationships/image" Target="../media/image34.png" /><Relationship Id="rId7" Type="http://schemas.openxmlformats.org/officeDocument/2006/relationships/image" Target="../media/image35.png" /><Relationship Id="rId8" Type="http://schemas.openxmlformats.org/officeDocument/2006/relationships/image" Target="../media/image36.png" /><Relationship Id="rId9" Type="http://schemas.openxmlformats.org/officeDocument/2006/relationships/image" Target="../media/image3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jpeg" /><Relationship Id="rId3" Type="http://schemas.openxmlformats.org/officeDocument/2006/relationships/image" Target="../media/image21.pn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Relationship Id="rId6" Type="http://schemas.openxmlformats.org/officeDocument/2006/relationships/image" Target="../media/image43.png" /><Relationship Id="rId7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4.jpeg" /><Relationship Id="rId3" Type="http://schemas.openxmlformats.org/officeDocument/2006/relationships/image" Target="../media/image20.jpeg" /><Relationship Id="rId4" Type="http://schemas.openxmlformats.org/officeDocument/2006/relationships/image" Target="../media/image21.png" /><Relationship Id="rId5" Type="http://schemas.openxmlformats.org/officeDocument/2006/relationships/image" Target="../media/image3.jpeg" /><Relationship Id="rId6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5.png" /><Relationship Id="rId3" Type="http://schemas.openxmlformats.org/officeDocument/2006/relationships/image" Target="../media/image46.png" /><Relationship Id="rId4" Type="http://schemas.openxmlformats.org/officeDocument/2006/relationships/image" Target="../media/image47.png" /><Relationship Id="rId5" Type="http://schemas.openxmlformats.org/officeDocument/2006/relationships/image" Target="../media/image48.png" /><Relationship Id="rId6" Type="http://schemas.openxmlformats.org/officeDocument/2006/relationships/image" Target="../media/image14.jpeg" /><Relationship Id="rId7" Type="http://schemas.openxmlformats.org/officeDocument/2006/relationships/image" Target="../media/image3.jpeg" /><Relationship Id="rId8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56.png" /><Relationship Id="rId11" Type="http://schemas.openxmlformats.org/officeDocument/2006/relationships/image" Target="../media/image57.png" /><Relationship Id="rId12" Type="http://schemas.openxmlformats.org/officeDocument/2006/relationships/image" Target="../media/image5.png" /><Relationship Id="rId2" Type="http://schemas.openxmlformats.org/officeDocument/2006/relationships/image" Target="../media/image4.png" /><Relationship Id="rId3" Type="http://schemas.openxmlformats.org/officeDocument/2006/relationships/image" Target="../media/image49.png" /><Relationship Id="rId4" Type="http://schemas.openxmlformats.org/officeDocument/2006/relationships/image" Target="../media/image50.png" /><Relationship Id="rId5" Type="http://schemas.openxmlformats.org/officeDocument/2006/relationships/image" Target="../media/image51.png" /><Relationship Id="rId6" Type="http://schemas.openxmlformats.org/officeDocument/2006/relationships/image" Target="../media/image52.png" /><Relationship Id="rId7" Type="http://schemas.openxmlformats.org/officeDocument/2006/relationships/image" Target="../media/image53.png" /><Relationship Id="rId8" Type="http://schemas.openxmlformats.org/officeDocument/2006/relationships/image" Target="../media/image54.png" /><Relationship Id="rId9" Type="http://schemas.openxmlformats.org/officeDocument/2006/relationships/image" Target="../media/image5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4.jpeg" /><Relationship Id="rId3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jpeg" /><Relationship Id="rId3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66.png" /><Relationship Id="rId11" Type="http://schemas.openxmlformats.org/officeDocument/2006/relationships/image" Target="../media/image67.png" /><Relationship Id="rId12" Type="http://schemas.openxmlformats.org/officeDocument/2006/relationships/image" Target="../media/image68.jpeg" /><Relationship Id="rId13" Type="http://schemas.openxmlformats.org/officeDocument/2006/relationships/image" Target="../media/image69.png" /><Relationship Id="rId14" Type="http://schemas.openxmlformats.org/officeDocument/2006/relationships/image" Target="../media/image70.jpeg" /><Relationship Id="rId15" Type="http://schemas.openxmlformats.org/officeDocument/2006/relationships/image" Target="../media/image71.png" /><Relationship Id="rId16" Type="http://schemas.openxmlformats.org/officeDocument/2006/relationships/image" Target="../media/image72.png" /><Relationship Id="rId17" Type="http://schemas.openxmlformats.org/officeDocument/2006/relationships/image" Target="../media/image73.png" /><Relationship Id="rId18" Type="http://schemas.openxmlformats.org/officeDocument/2006/relationships/image" Target="../media/image74.png" /><Relationship Id="rId19" Type="http://schemas.openxmlformats.org/officeDocument/2006/relationships/image" Target="../media/image75.png" /><Relationship Id="rId2" Type="http://schemas.openxmlformats.org/officeDocument/2006/relationships/image" Target="../media/image58.png" /><Relationship Id="rId20" Type="http://schemas.openxmlformats.org/officeDocument/2006/relationships/image" Target="../media/image5.png" /><Relationship Id="rId3" Type="http://schemas.openxmlformats.org/officeDocument/2006/relationships/image" Target="../media/image59.png" /><Relationship Id="rId4" Type="http://schemas.openxmlformats.org/officeDocument/2006/relationships/image" Target="../media/image60.png" /><Relationship Id="rId5" Type="http://schemas.openxmlformats.org/officeDocument/2006/relationships/image" Target="../media/image61.png" /><Relationship Id="rId6" Type="http://schemas.openxmlformats.org/officeDocument/2006/relationships/image" Target="../media/image62.jpeg" /><Relationship Id="rId7" Type="http://schemas.openxmlformats.org/officeDocument/2006/relationships/image" Target="../media/image63.png" /><Relationship Id="rId8" Type="http://schemas.openxmlformats.org/officeDocument/2006/relationships/image" Target="../media/image64.png" /><Relationship Id="rId9" Type="http://schemas.openxmlformats.org/officeDocument/2006/relationships/image" Target="../media/image6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4.jpeg" /><Relationship Id="rId3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4.jpeg" /><Relationship Id="rId3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82.png" /><Relationship Id="rId11" Type="http://schemas.openxmlformats.org/officeDocument/2006/relationships/image" Target="../media/image83.png" /><Relationship Id="rId12" Type="http://schemas.openxmlformats.org/officeDocument/2006/relationships/image" Target="../media/image5.png" /><Relationship Id="rId2" Type="http://schemas.openxmlformats.org/officeDocument/2006/relationships/image" Target="../media/image76.jpeg" /><Relationship Id="rId3" Type="http://schemas.openxmlformats.org/officeDocument/2006/relationships/image" Target="../media/image20.jpeg" /><Relationship Id="rId4" Type="http://schemas.openxmlformats.org/officeDocument/2006/relationships/image" Target="../media/image3.jpeg" /><Relationship Id="rId5" Type="http://schemas.openxmlformats.org/officeDocument/2006/relationships/image" Target="../media/image77.png" /><Relationship Id="rId6" Type="http://schemas.openxmlformats.org/officeDocument/2006/relationships/image" Target="../media/image78.png" /><Relationship Id="rId7" Type="http://schemas.openxmlformats.org/officeDocument/2006/relationships/image" Target="../media/image79.png" /><Relationship Id="rId8" Type="http://schemas.openxmlformats.org/officeDocument/2006/relationships/image" Target="../media/image80.jpeg" /><Relationship Id="rId9" Type="http://schemas.openxmlformats.org/officeDocument/2006/relationships/image" Target="../media/image8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0.png" /><Relationship Id="rId11" Type="http://schemas.openxmlformats.org/officeDocument/2006/relationships/image" Target="../media/image91.jpeg" /><Relationship Id="rId12" Type="http://schemas.openxmlformats.org/officeDocument/2006/relationships/image" Target="../media/image92.png" /><Relationship Id="rId13" Type="http://schemas.openxmlformats.org/officeDocument/2006/relationships/image" Target="../media/image93.png" /><Relationship Id="rId14" Type="http://schemas.openxmlformats.org/officeDocument/2006/relationships/image" Target="../media/image5.png" /><Relationship Id="rId2" Type="http://schemas.openxmlformats.org/officeDocument/2006/relationships/image" Target="../media/image84.png" /><Relationship Id="rId3" Type="http://schemas.openxmlformats.org/officeDocument/2006/relationships/image" Target="../media/image44.jpeg" /><Relationship Id="rId4" Type="http://schemas.openxmlformats.org/officeDocument/2006/relationships/image" Target="../media/image3.jpeg" /><Relationship Id="rId5" Type="http://schemas.openxmlformats.org/officeDocument/2006/relationships/image" Target="../media/image85.png" /><Relationship Id="rId6" Type="http://schemas.openxmlformats.org/officeDocument/2006/relationships/image" Target="../media/image86.jpeg" /><Relationship Id="rId7" Type="http://schemas.openxmlformats.org/officeDocument/2006/relationships/image" Target="../media/image87.jpeg" /><Relationship Id="rId8" Type="http://schemas.openxmlformats.org/officeDocument/2006/relationships/image" Target="../media/image88.jpeg" /><Relationship Id="rId9" Type="http://schemas.openxmlformats.org/officeDocument/2006/relationships/image" Target="../media/image89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4.png" /><Relationship Id="rId3" Type="http://schemas.openxmlformats.org/officeDocument/2006/relationships/image" Target="../media/image95.jpeg" /><Relationship Id="rId4" Type="http://schemas.openxmlformats.org/officeDocument/2006/relationships/image" Target="../media/image96.png" /><Relationship Id="rId5" Type="http://schemas.openxmlformats.org/officeDocument/2006/relationships/image" Target="../media/image97.png" /><Relationship Id="rId6" Type="http://schemas.openxmlformats.org/officeDocument/2006/relationships/image" Target="../media/image98.jpeg" /><Relationship Id="rId7" Type="http://schemas.openxmlformats.org/officeDocument/2006/relationships/image" Target="../media/image99.jpeg" /><Relationship Id="rId8" Type="http://schemas.openxmlformats.org/officeDocument/2006/relationships/image" Target="../media/image100.png" /><Relationship Id="rId9" Type="http://schemas.openxmlformats.org/officeDocument/2006/relationships/image" Target="../media/image5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1.jpe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jpeg" /><Relationship Id="rId3" Type="http://schemas.openxmlformats.org/officeDocument/2006/relationships/image" Target="../media/image102.png" /><Relationship Id="rId4" Type="http://schemas.openxmlformats.org/officeDocument/2006/relationships/image" Target="../media/image103.png" /><Relationship Id="rId5" Type="http://schemas.openxmlformats.org/officeDocument/2006/relationships/image" Target="../media/image104.png" /><Relationship Id="rId6" Type="http://schemas.openxmlformats.org/officeDocument/2006/relationships/image" Target="../media/image105.png" /><Relationship Id="rId7" Type="http://schemas.openxmlformats.org/officeDocument/2006/relationships/image" Target="../media/image106.png" /><Relationship Id="rId8" Type="http://schemas.openxmlformats.org/officeDocument/2006/relationships/image" Target="../media/image107.png" /><Relationship Id="rId9" Type="http://schemas.openxmlformats.org/officeDocument/2006/relationships/image" Target="../media/image5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23423104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5312664" y="5513832"/>
            <a:ext cx="1565147" cy="583692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6195">
              <a:lnSpc>
                <a:spcPct val="100000"/>
              </a:lnSpc>
              <a:spcBef>
                <a:spcPts val="105"/>
              </a:spcBef>
            </a:pPr>
            <a:r>
              <a:rPr spc="-125"/>
              <a:t>2023</a:t>
            </a:r>
            <a:r>
              <a:rPr spc="-10"/>
              <a:t>年</a:t>
            </a:r>
            <a:r>
              <a:rPr spc="-195"/>
              <a:t>Q3</a:t>
            </a:r>
          </a:p>
        </p:txBody>
      </p:sp>
      <p:sp>
        <p:nvSpPr>
          <p:cNvPr id="5" name="object 5"/>
          <p:cNvSpPr/>
          <p:nvPr/>
        </p:nvSpPr>
        <p:spPr>
          <a:xfrm>
            <a:off x="4608576" y="2503932"/>
            <a:ext cx="2969260" cy="650875"/>
          </a:xfrm>
          <a:custGeom>
            <a:rect l="l" t="t" r="r" b="b"/>
            <a:pathLst>
              <a:path w="2969259" h="650875">
                <a:moveTo>
                  <a:pt x="0" y="0"/>
                </a:moveTo>
                <a:lnTo>
                  <a:pt x="2968752" y="0"/>
                </a:lnTo>
                <a:lnTo>
                  <a:pt x="2968752" y="650748"/>
                </a:lnTo>
                <a:lnTo>
                  <a:pt x="0" y="650748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36099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5"/>
              </a:spcBef>
            </a:pPr>
            <a:r>
              <a:rPr spc="-10"/>
              <a:t>中国新经</a:t>
            </a:r>
            <a:r>
              <a:rPr spc="-40"/>
              <a:t>济</a:t>
            </a:r>
          </a:p>
          <a:p>
            <a:pPr algn="ctr">
              <a:lnSpc>
                <a:spcPct val="100000"/>
              </a:lnSpc>
              <a:spcBef>
                <a:spcPts val="2680"/>
              </a:spcBef>
            </a:pPr>
            <a:r>
              <a:rPr sz="3200" spc="-5"/>
              <a:t>创</a:t>
            </a:r>
            <a:r>
              <a:rPr sz="3200" spc="75"/>
              <a:t>/</a:t>
            </a:r>
            <a:r>
              <a:rPr sz="3200" spc="-5"/>
              <a:t>业</a:t>
            </a:r>
            <a:r>
              <a:rPr sz="3200" spc="75"/>
              <a:t>/</a:t>
            </a:r>
            <a:r>
              <a:rPr sz="3200" spc="-5"/>
              <a:t>投</a:t>
            </a:r>
            <a:r>
              <a:rPr sz="3200" spc="75"/>
              <a:t>/</a:t>
            </a:r>
            <a:r>
              <a:rPr sz="3200" spc="-5"/>
              <a:t>资</a:t>
            </a:r>
            <a:r>
              <a:rPr sz="3200" spc="75"/>
              <a:t>/</a:t>
            </a:r>
            <a:r>
              <a:rPr sz="3200" spc="-5"/>
              <a:t>数</a:t>
            </a:r>
            <a:r>
              <a:rPr sz="3200" spc="75"/>
              <a:t>/</a:t>
            </a:r>
            <a:r>
              <a:rPr sz="3200" spc="-5"/>
              <a:t>据</a:t>
            </a:r>
            <a:r>
              <a:rPr sz="3200" spc="75"/>
              <a:t>/</a:t>
            </a:r>
            <a:r>
              <a:rPr sz="3200" spc="-5"/>
              <a:t>分</a:t>
            </a:r>
            <a:r>
              <a:rPr sz="3200" spc="75"/>
              <a:t>/</a:t>
            </a:r>
            <a:r>
              <a:rPr sz="3200" spc="-5"/>
              <a:t>析</a:t>
            </a:r>
            <a:r>
              <a:rPr sz="3200" spc="75"/>
              <a:t>/</a:t>
            </a:r>
            <a:r>
              <a:rPr sz="3200" spc="-5"/>
              <a:t>报</a:t>
            </a:r>
            <a:r>
              <a:rPr sz="3200" spc="75"/>
              <a:t>/</a:t>
            </a:r>
            <a:r>
              <a:rPr sz="3200" spc="-30"/>
              <a:t>告</a:t>
            </a:r>
            <a:endParaRPr sz="3200"/>
          </a:p>
        </p:txBody>
      </p:sp>
      <p:sp>
        <p:nvSpPr>
          <p:cNvPr id="7" name="object 7"/>
          <p:cNvSpPr/>
          <p:nvPr/>
        </p:nvSpPr>
        <p:spPr>
          <a:xfrm>
            <a:off x="7196328" y="2830067"/>
            <a:ext cx="337185" cy="0"/>
          </a:xfrm>
          <a:custGeom>
            <a:rect l="l" t="t" r="r" b="b"/>
            <a:pathLst>
              <a:path w="337184">
                <a:moveTo>
                  <a:pt x="0" y="0"/>
                </a:moveTo>
                <a:lnTo>
                  <a:pt x="336803" y="0"/>
                </a:lnTo>
              </a:path>
            </a:pathLst>
          </a:custGeom>
          <a:ln w="76200">
            <a:solidFill>
              <a:srgbClr val="FF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668011" y="2830067"/>
            <a:ext cx="337185" cy="0"/>
          </a:xfrm>
          <a:custGeom>
            <a:rect l="l" t="t" r="r" b="b"/>
            <a:pathLst>
              <a:path w="337185">
                <a:moveTo>
                  <a:pt x="0" y="0"/>
                </a:moveTo>
                <a:lnTo>
                  <a:pt x="336803" y="0"/>
                </a:lnTo>
              </a:path>
            </a:pathLst>
          </a:custGeom>
          <a:ln w="76200">
            <a:solidFill>
              <a:srgbClr val="FF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1000" y="0"/>
            <a:ext cx="181610" cy="1183005"/>
          </a:xfrm>
          <a:custGeom>
            <a:rect l="l" t="t" r="r" b="b"/>
            <a:pathLst>
              <a:path w="181609" h="1183005">
                <a:moveTo>
                  <a:pt x="181356" y="1182624"/>
                </a:moveTo>
                <a:lnTo>
                  <a:pt x="181356" y="0"/>
                </a:lnTo>
                <a:lnTo>
                  <a:pt x="0" y="0"/>
                </a:lnTo>
                <a:lnTo>
                  <a:pt x="0" y="1182624"/>
                </a:lnTo>
                <a:lnTo>
                  <a:pt x="181356" y="1182624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17219" y="1523"/>
            <a:ext cx="180340" cy="1049020"/>
          </a:xfrm>
          <a:custGeom>
            <a:rect l="l" t="t" r="r" b="b"/>
            <a:pathLst>
              <a:path w="180340" h="1049020">
                <a:moveTo>
                  <a:pt x="179832" y="1048512"/>
                </a:moveTo>
                <a:lnTo>
                  <a:pt x="179832" y="0"/>
                </a:lnTo>
                <a:lnTo>
                  <a:pt x="0" y="0"/>
                </a:lnTo>
                <a:lnTo>
                  <a:pt x="0" y="1048512"/>
                </a:lnTo>
                <a:lnTo>
                  <a:pt x="179832" y="1048512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59536" y="0"/>
            <a:ext cx="180340" cy="899160"/>
          </a:xfrm>
          <a:custGeom>
            <a:rect l="l" t="t" r="r" b="b"/>
            <a:pathLst>
              <a:path w="180340" h="899160">
                <a:moveTo>
                  <a:pt x="179831" y="899160"/>
                </a:moveTo>
                <a:lnTo>
                  <a:pt x="179831" y="0"/>
                </a:lnTo>
                <a:lnTo>
                  <a:pt x="0" y="0"/>
                </a:lnTo>
                <a:lnTo>
                  <a:pt x="0" y="899160"/>
                </a:lnTo>
                <a:lnTo>
                  <a:pt x="179831" y="899160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74447" y="1040612"/>
            <a:ext cx="11647170" cy="5359400"/>
          </a:xfrm>
          <a:custGeom>
            <a:rect l="l" t="t" r="r" b="b"/>
            <a:pathLst>
              <a:path w="11647170" h="5359400">
                <a:moveTo>
                  <a:pt x="10919891" y="12699"/>
                </a:moveTo>
                <a:lnTo>
                  <a:pt x="726757" y="12699"/>
                </a:lnTo>
                <a:lnTo>
                  <a:pt x="737704" y="0"/>
                </a:lnTo>
                <a:lnTo>
                  <a:pt x="10908944" y="0"/>
                </a:lnTo>
                <a:lnTo>
                  <a:pt x="10919891" y="12699"/>
                </a:lnTo>
                <a:close/>
              </a:path>
              <a:path w="11647170" h="5359400">
                <a:moveTo>
                  <a:pt x="10984230" y="25399"/>
                </a:moveTo>
                <a:lnTo>
                  <a:pt x="662406" y="25399"/>
                </a:lnTo>
                <a:lnTo>
                  <a:pt x="683679" y="12699"/>
                </a:lnTo>
                <a:lnTo>
                  <a:pt x="10962970" y="12699"/>
                </a:lnTo>
                <a:lnTo>
                  <a:pt x="10984230" y="25399"/>
                </a:lnTo>
                <a:close/>
              </a:path>
              <a:path w="11647170" h="5359400">
                <a:moveTo>
                  <a:pt x="731189" y="38099"/>
                </a:moveTo>
                <a:lnTo>
                  <a:pt x="620496" y="38099"/>
                </a:lnTo>
                <a:lnTo>
                  <a:pt x="641350" y="25399"/>
                </a:lnTo>
                <a:lnTo>
                  <a:pt x="741934" y="25399"/>
                </a:lnTo>
                <a:lnTo>
                  <a:pt x="731189" y="38099"/>
                </a:lnTo>
                <a:close/>
              </a:path>
              <a:path w="11647170" h="5359400">
                <a:moveTo>
                  <a:pt x="11026152" y="38099"/>
                </a:moveTo>
                <a:lnTo>
                  <a:pt x="10915459" y="38099"/>
                </a:lnTo>
                <a:lnTo>
                  <a:pt x="10904715" y="25399"/>
                </a:lnTo>
                <a:lnTo>
                  <a:pt x="11005299" y="25399"/>
                </a:lnTo>
                <a:lnTo>
                  <a:pt x="11026152" y="38099"/>
                </a:lnTo>
                <a:close/>
              </a:path>
              <a:path w="11647170" h="5359400">
                <a:moveTo>
                  <a:pt x="668591" y="50799"/>
                </a:moveTo>
                <a:lnTo>
                  <a:pt x="579450" y="50799"/>
                </a:lnTo>
                <a:lnTo>
                  <a:pt x="599859" y="38099"/>
                </a:lnTo>
                <a:lnTo>
                  <a:pt x="689546" y="38099"/>
                </a:lnTo>
                <a:lnTo>
                  <a:pt x="668591" y="50799"/>
                </a:lnTo>
                <a:close/>
              </a:path>
              <a:path w="11647170" h="5359400">
                <a:moveTo>
                  <a:pt x="11067199" y="50799"/>
                </a:moveTo>
                <a:lnTo>
                  <a:pt x="10978057" y="50799"/>
                </a:lnTo>
                <a:lnTo>
                  <a:pt x="10957102" y="38099"/>
                </a:lnTo>
                <a:lnTo>
                  <a:pt x="11046790" y="38099"/>
                </a:lnTo>
                <a:lnTo>
                  <a:pt x="11067199" y="50799"/>
                </a:lnTo>
                <a:close/>
              </a:path>
              <a:path w="11647170" h="5359400">
                <a:moveTo>
                  <a:pt x="588035" y="76199"/>
                </a:moveTo>
                <a:lnTo>
                  <a:pt x="519658" y="76199"/>
                </a:lnTo>
                <a:lnTo>
                  <a:pt x="559282" y="50799"/>
                </a:lnTo>
                <a:lnTo>
                  <a:pt x="648436" y="50799"/>
                </a:lnTo>
                <a:lnTo>
                  <a:pt x="627888" y="63499"/>
                </a:lnTo>
                <a:lnTo>
                  <a:pt x="608152" y="63499"/>
                </a:lnTo>
                <a:lnTo>
                  <a:pt x="588035" y="76199"/>
                </a:lnTo>
                <a:close/>
              </a:path>
              <a:path w="11647170" h="5359400">
                <a:moveTo>
                  <a:pt x="11126990" y="76199"/>
                </a:moveTo>
                <a:lnTo>
                  <a:pt x="11058613" y="76199"/>
                </a:lnTo>
                <a:lnTo>
                  <a:pt x="11038497" y="63499"/>
                </a:lnTo>
                <a:lnTo>
                  <a:pt x="11018761" y="63499"/>
                </a:lnTo>
                <a:lnTo>
                  <a:pt x="10998212" y="50799"/>
                </a:lnTo>
                <a:lnTo>
                  <a:pt x="11087366" y="50799"/>
                </a:lnTo>
                <a:lnTo>
                  <a:pt x="11126990" y="76199"/>
                </a:lnTo>
                <a:close/>
              </a:path>
              <a:path w="11647170" h="5359400">
                <a:moveTo>
                  <a:pt x="474129" y="126999"/>
                </a:moveTo>
                <a:lnTo>
                  <a:pt x="425145" y="126999"/>
                </a:lnTo>
                <a:lnTo>
                  <a:pt x="443496" y="114299"/>
                </a:lnTo>
                <a:lnTo>
                  <a:pt x="462140" y="101599"/>
                </a:lnTo>
                <a:lnTo>
                  <a:pt x="500214" y="76199"/>
                </a:lnTo>
                <a:lnTo>
                  <a:pt x="568744" y="76199"/>
                </a:lnTo>
                <a:lnTo>
                  <a:pt x="549097" y="88899"/>
                </a:lnTo>
                <a:lnTo>
                  <a:pt x="530263" y="88899"/>
                </a:lnTo>
                <a:lnTo>
                  <a:pt x="511098" y="101599"/>
                </a:lnTo>
                <a:lnTo>
                  <a:pt x="511378" y="101599"/>
                </a:lnTo>
                <a:lnTo>
                  <a:pt x="492480" y="114299"/>
                </a:lnTo>
                <a:lnTo>
                  <a:pt x="492759" y="114299"/>
                </a:lnTo>
                <a:lnTo>
                  <a:pt x="474129" y="126999"/>
                </a:lnTo>
                <a:close/>
              </a:path>
              <a:path w="11647170" h="5359400">
                <a:moveTo>
                  <a:pt x="11221504" y="126999"/>
                </a:moveTo>
                <a:lnTo>
                  <a:pt x="11172520" y="126999"/>
                </a:lnTo>
                <a:lnTo>
                  <a:pt x="11153889" y="114299"/>
                </a:lnTo>
                <a:lnTo>
                  <a:pt x="11154168" y="114299"/>
                </a:lnTo>
                <a:lnTo>
                  <a:pt x="11135271" y="101599"/>
                </a:lnTo>
                <a:lnTo>
                  <a:pt x="11135550" y="101599"/>
                </a:lnTo>
                <a:lnTo>
                  <a:pt x="11116386" y="88899"/>
                </a:lnTo>
                <a:lnTo>
                  <a:pt x="11097552" y="88899"/>
                </a:lnTo>
                <a:lnTo>
                  <a:pt x="11077905" y="76199"/>
                </a:lnTo>
                <a:lnTo>
                  <a:pt x="11146434" y="76199"/>
                </a:lnTo>
                <a:lnTo>
                  <a:pt x="11184521" y="101599"/>
                </a:lnTo>
                <a:lnTo>
                  <a:pt x="11203152" y="114299"/>
                </a:lnTo>
                <a:lnTo>
                  <a:pt x="11221504" y="126999"/>
                </a:lnTo>
                <a:close/>
              </a:path>
              <a:path w="11647170" h="5359400">
                <a:moveTo>
                  <a:pt x="36893" y="736599"/>
                </a:moveTo>
                <a:lnTo>
                  <a:pt x="11849" y="736599"/>
                </a:lnTo>
                <a:lnTo>
                  <a:pt x="13728" y="723899"/>
                </a:lnTo>
                <a:lnTo>
                  <a:pt x="17868" y="698499"/>
                </a:lnTo>
                <a:lnTo>
                  <a:pt x="22542" y="673099"/>
                </a:lnTo>
                <a:lnTo>
                  <a:pt x="27736" y="660399"/>
                </a:lnTo>
                <a:lnTo>
                  <a:pt x="33439" y="634999"/>
                </a:lnTo>
                <a:lnTo>
                  <a:pt x="39636" y="609599"/>
                </a:lnTo>
                <a:lnTo>
                  <a:pt x="46342" y="596899"/>
                </a:lnTo>
                <a:lnTo>
                  <a:pt x="53530" y="571499"/>
                </a:lnTo>
                <a:lnTo>
                  <a:pt x="61201" y="558799"/>
                </a:lnTo>
                <a:lnTo>
                  <a:pt x="69342" y="533399"/>
                </a:lnTo>
                <a:lnTo>
                  <a:pt x="77952" y="507999"/>
                </a:lnTo>
                <a:lnTo>
                  <a:pt x="87033" y="495299"/>
                </a:lnTo>
                <a:lnTo>
                  <a:pt x="96558" y="469899"/>
                </a:lnTo>
                <a:lnTo>
                  <a:pt x="106540" y="457199"/>
                </a:lnTo>
                <a:lnTo>
                  <a:pt x="116954" y="431799"/>
                </a:lnTo>
                <a:lnTo>
                  <a:pt x="127800" y="419099"/>
                </a:lnTo>
                <a:lnTo>
                  <a:pt x="139077" y="406399"/>
                </a:lnTo>
                <a:lnTo>
                  <a:pt x="150774" y="380999"/>
                </a:lnTo>
                <a:lnTo>
                  <a:pt x="162877" y="368299"/>
                </a:lnTo>
                <a:lnTo>
                  <a:pt x="175399" y="342899"/>
                </a:lnTo>
                <a:lnTo>
                  <a:pt x="188315" y="330199"/>
                </a:lnTo>
                <a:lnTo>
                  <a:pt x="201612" y="317499"/>
                </a:lnTo>
                <a:lnTo>
                  <a:pt x="215303" y="304799"/>
                </a:lnTo>
                <a:lnTo>
                  <a:pt x="229374" y="279399"/>
                </a:lnTo>
                <a:lnTo>
                  <a:pt x="243814" y="266699"/>
                </a:lnTo>
                <a:lnTo>
                  <a:pt x="258610" y="253999"/>
                </a:lnTo>
                <a:lnTo>
                  <a:pt x="273773" y="241299"/>
                </a:lnTo>
                <a:lnTo>
                  <a:pt x="289280" y="228599"/>
                </a:lnTo>
                <a:lnTo>
                  <a:pt x="305142" y="203199"/>
                </a:lnTo>
                <a:lnTo>
                  <a:pt x="337845" y="177799"/>
                </a:lnTo>
                <a:lnTo>
                  <a:pt x="371843" y="152399"/>
                </a:lnTo>
                <a:lnTo>
                  <a:pt x="407085" y="126999"/>
                </a:lnTo>
                <a:lnTo>
                  <a:pt x="456298" y="126999"/>
                </a:lnTo>
                <a:lnTo>
                  <a:pt x="438200" y="139699"/>
                </a:lnTo>
                <a:lnTo>
                  <a:pt x="438467" y="139699"/>
                </a:lnTo>
                <a:lnTo>
                  <a:pt x="420662" y="152399"/>
                </a:lnTo>
                <a:lnTo>
                  <a:pt x="420916" y="152399"/>
                </a:lnTo>
                <a:lnTo>
                  <a:pt x="403402" y="165099"/>
                </a:lnTo>
                <a:lnTo>
                  <a:pt x="403656" y="165099"/>
                </a:lnTo>
                <a:lnTo>
                  <a:pt x="386448" y="177799"/>
                </a:lnTo>
                <a:lnTo>
                  <a:pt x="386689" y="177799"/>
                </a:lnTo>
                <a:lnTo>
                  <a:pt x="369785" y="190499"/>
                </a:lnTo>
                <a:lnTo>
                  <a:pt x="370027" y="190499"/>
                </a:lnTo>
                <a:lnTo>
                  <a:pt x="353415" y="203199"/>
                </a:lnTo>
                <a:lnTo>
                  <a:pt x="353656" y="203199"/>
                </a:lnTo>
                <a:lnTo>
                  <a:pt x="337375" y="215899"/>
                </a:lnTo>
                <a:lnTo>
                  <a:pt x="337616" y="215899"/>
                </a:lnTo>
                <a:lnTo>
                  <a:pt x="321652" y="228599"/>
                </a:lnTo>
                <a:lnTo>
                  <a:pt x="321881" y="228599"/>
                </a:lnTo>
                <a:lnTo>
                  <a:pt x="306260" y="241299"/>
                </a:lnTo>
                <a:lnTo>
                  <a:pt x="306476" y="241299"/>
                </a:lnTo>
                <a:lnTo>
                  <a:pt x="291185" y="253999"/>
                </a:lnTo>
                <a:lnTo>
                  <a:pt x="291414" y="253999"/>
                </a:lnTo>
                <a:lnTo>
                  <a:pt x="276466" y="266699"/>
                </a:lnTo>
                <a:lnTo>
                  <a:pt x="276682" y="266699"/>
                </a:lnTo>
                <a:lnTo>
                  <a:pt x="262089" y="279399"/>
                </a:lnTo>
                <a:lnTo>
                  <a:pt x="262293" y="279399"/>
                </a:lnTo>
                <a:lnTo>
                  <a:pt x="248069" y="304799"/>
                </a:lnTo>
                <a:lnTo>
                  <a:pt x="248272" y="304799"/>
                </a:lnTo>
                <a:lnTo>
                  <a:pt x="234403" y="317499"/>
                </a:lnTo>
                <a:lnTo>
                  <a:pt x="234607" y="317499"/>
                </a:lnTo>
                <a:lnTo>
                  <a:pt x="221107" y="330199"/>
                </a:lnTo>
                <a:lnTo>
                  <a:pt x="221297" y="330199"/>
                </a:lnTo>
                <a:lnTo>
                  <a:pt x="208191" y="342899"/>
                </a:lnTo>
                <a:lnTo>
                  <a:pt x="208368" y="342899"/>
                </a:lnTo>
                <a:lnTo>
                  <a:pt x="195643" y="368299"/>
                </a:lnTo>
                <a:lnTo>
                  <a:pt x="195834" y="368299"/>
                </a:lnTo>
                <a:lnTo>
                  <a:pt x="183489" y="380999"/>
                </a:lnTo>
                <a:lnTo>
                  <a:pt x="183667" y="380999"/>
                </a:lnTo>
                <a:lnTo>
                  <a:pt x="171742" y="393699"/>
                </a:lnTo>
                <a:lnTo>
                  <a:pt x="171907" y="393699"/>
                </a:lnTo>
                <a:lnTo>
                  <a:pt x="160375" y="419099"/>
                </a:lnTo>
                <a:lnTo>
                  <a:pt x="160540" y="419099"/>
                </a:lnTo>
                <a:lnTo>
                  <a:pt x="149428" y="431799"/>
                </a:lnTo>
                <a:lnTo>
                  <a:pt x="149593" y="431799"/>
                </a:lnTo>
                <a:lnTo>
                  <a:pt x="138899" y="444499"/>
                </a:lnTo>
                <a:lnTo>
                  <a:pt x="139052" y="444499"/>
                </a:lnTo>
                <a:lnTo>
                  <a:pt x="128778" y="469899"/>
                </a:lnTo>
                <a:lnTo>
                  <a:pt x="128930" y="469899"/>
                </a:lnTo>
                <a:lnTo>
                  <a:pt x="119100" y="482599"/>
                </a:lnTo>
                <a:lnTo>
                  <a:pt x="119240" y="482599"/>
                </a:lnTo>
                <a:lnTo>
                  <a:pt x="109842" y="507999"/>
                </a:lnTo>
                <a:lnTo>
                  <a:pt x="109982" y="507999"/>
                </a:lnTo>
                <a:lnTo>
                  <a:pt x="101041" y="520699"/>
                </a:lnTo>
                <a:lnTo>
                  <a:pt x="101168" y="520699"/>
                </a:lnTo>
                <a:lnTo>
                  <a:pt x="92671" y="546099"/>
                </a:lnTo>
                <a:lnTo>
                  <a:pt x="92798" y="546099"/>
                </a:lnTo>
                <a:lnTo>
                  <a:pt x="84772" y="558799"/>
                </a:lnTo>
                <a:lnTo>
                  <a:pt x="77330" y="584199"/>
                </a:lnTo>
                <a:lnTo>
                  <a:pt x="70345" y="596899"/>
                </a:lnTo>
                <a:lnTo>
                  <a:pt x="63842" y="622299"/>
                </a:lnTo>
                <a:lnTo>
                  <a:pt x="57823" y="647699"/>
                </a:lnTo>
                <a:lnTo>
                  <a:pt x="52298" y="660399"/>
                </a:lnTo>
                <a:lnTo>
                  <a:pt x="47256" y="685799"/>
                </a:lnTo>
                <a:lnTo>
                  <a:pt x="42722" y="698499"/>
                </a:lnTo>
                <a:lnTo>
                  <a:pt x="38696" y="723899"/>
                </a:lnTo>
                <a:lnTo>
                  <a:pt x="36893" y="736599"/>
                </a:lnTo>
                <a:close/>
              </a:path>
              <a:path w="11647170" h="5359400">
                <a:moveTo>
                  <a:pt x="11634800" y="736599"/>
                </a:moveTo>
                <a:lnTo>
                  <a:pt x="11609755" y="736599"/>
                </a:lnTo>
                <a:lnTo>
                  <a:pt x="11607901" y="723899"/>
                </a:lnTo>
                <a:lnTo>
                  <a:pt x="11603863" y="698499"/>
                </a:lnTo>
                <a:lnTo>
                  <a:pt x="11599316" y="685799"/>
                </a:lnTo>
                <a:lnTo>
                  <a:pt x="11594274" y="660399"/>
                </a:lnTo>
                <a:lnTo>
                  <a:pt x="11588737" y="647699"/>
                </a:lnTo>
                <a:lnTo>
                  <a:pt x="11582704" y="622299"/>
                </a:lnTo>
                <a:lnTo>
                  <a:pt x="11576202" y="596899"/>
                </a:lnTo>
                <a:lnTo>
                  <a:pt x="11569217" y="584199"/>
                </a:lnTo>
                <a:lnTo>
                  <a:pt x="11561762" y="558799"/>
                </a:lnTo>
                <a:lnTo>
                  <a:pt x="11553850" y="546099"/>
                </a:lnTo>
                <a:lnTo>
                  <a:pt x="11545481" y="520699"/>
                </a:lnTo>
                <a:lnTo>
                  <a:pt x="11536667" y="507999"/>
                </a:lnTo>
                <a:lnTo>
                  <a:pt x="11536807" y="507999"/>
                </a:lnTo>
                <a:lnTo>
                  <a:pt x="11527409" y="482599"/>
                </a:lnTo>
                <a:lnTo>
                  <a:pt x="11527548" y="482599"/>
                </a:lnTo>
                <a:lnTo>
                  <a:pt x="11517718" y="469899"/>
                </a:lnTo>
                <a:lnTo>
                  <a:pt x="11517871" y="469899"/>
                </a:lnTo>
                <a:lnTo>
                  <a:pt x="11507597" y="444499"/>
                </a:lnTo>
                <a:lnTo>
                  <a:pt x="11507749" y="444499"/>
                </a:lnTo>
                <a:lnTo>
                  <a:pt x="11497056" y="431799"/>
                </a:lnTo>
                <a:lnTo>
                  <a:pt x="11497221" y="431799"/>
                </a:lnTo>
                <a:lnTo>
                  <a:pt x="11486108" y="419099"/>
                </a:lnTo>
                <a:lnTo>
                  <a:pt x="11486273" y="419099"/>
                </a:lnTo>
                <a:lnTo>
                  <a:pt x="11474742" y="393699"/>
                </a:lnTo>
                <a:lnTo>
                  <a:pt x="11474907" y="393699"/>
                </a:lnTo>
                <a:lnTo>
                  <a:pt x="11462981" y="380999"/>
                </a:lnTo>
                <a:lnTo>
                  <a:pt x="11463159" y="380999"/>
                </a:lnTo>
                <a:lnTo>
                  <a:pt x="11450815" y="368299"/>
                </a:lnTo>
                <a:lnTo>
                  <a:pt x="11451005" y="368299"/>
                </a:lnTo>
                <a:lnTo>
                  <a:pt x="11438267" y="342899"/>
                </a:lnTo>
                <a:lnTo>
                  <a:pt x="11438458" y="342899"/>
                </a:lnTo>
                <a:lnTo>
                  <a:pt x="11425351" y="330199"/>
                </a:lnTo>
                <a:lnTo>
                  <a:pt x="11425542" y="330199"/>
                </a:lnTo>
                <a:lnTo>
                  <a:pt x="11412042" y="317499"/>
                </a:lnTo>
                <a:lnTo>
                  <a:pt x="11412245" y="317499"/>
                </a:lnTo>
                <a:lnTo>
                  <a:pt x="11398377" y="304799"/>
                </a:lnTo>
                <a:lnTo>
                  <a:pt x="11398580" y="304799"/>
                </a:lnTo>
                <a:lnTo>
                  <a:pt x="11384356" y="279399"/>
                </a:lnTo>
                <a:lnTo>
                  <a:pt x="11384559" y="279399"/>
                </a:lnTo>
                <a:lnTo>
                  <a:pt x="11369967" y="266699"/>
                </a:lnTo>
                <a:lnTo>
                  <a:pt x="11370183" y="266699"/>
                </a:lnTo>
                <a:lnTo>
                  <a:pt x="11355235" y="253999"/>
                </a:lnTo>
                <a:lnTo>
                  <a:pt x="11355463" y="253999"/>
                </a:lnTo>
                <a:lnTo>
                  <a:pt x="11340172" y="241299"/>
                </a:lnTo>
                <a:lnTo>
                  <a:pt x="11340388" y="241299"/>
                </a:lnTo>
                <a:lnTo>
                  <a:pt x="11324767" y="228599"/>
                </a:lnTo>
                <a:lnTo>
                  <a:pt x="11324996" y="228599"/>
                </a:lnTo>
                <a:lnTo>
                  <a:pt x="11309032" y="215899"/>
                </a:lnTo>
                <a:lnTo>
                  <a:pt x="11309273" y="215899"/>
                </a:lnTo>
                <a:lnTo>
                  <a:pt x="11292992" y="203199"/>
                </a:lnTo>
                <a:lnTo>
                  <a:pt x="11293233" y="203199"/>
                </a:lnTo>
                <a:lnTo>
                  <a:pt x="11276622" y="190499"/>
                </a:lnTo>
                <a:lnTo>
                  <a:pt x="11276863" y="190499"/>
                </a:lnTo>
                <a:lnTo>
                  <a:pt x="11259959" y="177799"/>
                </a:lnTo>
                <a:lnTo>
                  <a:pt x="11260201" y="177799"/>
                </a:lnTo>
                <a:lnTo>
                  <a:pt x="11242992" y="165099"/>
                </a:lnTo>
                <a:lnTo>
                  <a:pt x="11243246" y="165099"/>
                </a:lnTo>
                <a:lnTo>
                  <a:pt x="11225733" y="152399"/>
                </a:lnTo>
                <a:lnTo>
                  <a:pt x="11225987" y="152399"/>
                </a:lnTo>
                <a:lnTo>
                  <a:pt x="11208181" y="139699"/>
                </a:lnTo>
                <a:lnTo>
                  <a:pt x="11208448" y="139699"/>
                </a:lnTo>
                <a:lnTo>
                  <a:pt x="11190351" y="126999"/>
                </a:lnTo>
                <a:lnTo>
                  <a:pt x="11239563" y="126999"/>
                </a:lnTo>
                <a:lnTo>
                  <a:pt x="11274806" y="152399"/>
                </a:lnTo>
                <a:lnTo>
                  <a:pt x="11308803" y="177799"/>
                </a:lnTo>
                <a:lnTo>
                  <a:pt x="11341506" y="203199"/>
                </a:lnTo>
                <a:lnTo>
                  <a:pt x="11357368" y="228599"/>
                </a:lnTo>
                <a:lnTo>
                  <a:pt x="11372875" y="241299"/>
                </a:lnTo>
                <a:lnTo>
                  <a:pt x="11388039" y="253999"/>
                </a:lnTo>
                <a:lnTo>
                  <a:pt x="11402834" y="266699"/>
                </a:lnTo>
                <a:lnTo>
                  <a:pt x="11417274" y="279399"/>
                </a:lnTo>
                <a:lnTo>
                  <a:pt x="11431346" y="304799"/>
                </a:lnTo>
                <a:lnTo>
                  <a:pt x="11445036" y="317499"/>
                </a:lnTo>
                <a:lnTo>
                  <a:pt x="11458333" y="330199"/>
                </a:lnTo>
                <a:lnTo>
                  <a:pt x="11471249" y="342899"/>
                </a:lnTo>
                <a:lnTo>
                  <a:pt x="11483771" y="368299"/>
                </a:lnTo>
                <a:lnTo>
                  <a:pt x="11495874" y="380999"/>
                </a:lnTo>
                <a:lnTo>
                  <a:pt x="11507571" y="406399"/>
                </a:lnTo>
                <a:lnTo>
                  <a:pt x="11518849" y="419099"/>
                </a:lnTo>
                <a:lnTo>
                  <a:pt x="11529695" y="431799"/>
                </a:lnTo>
                <a:lnTo>
                  <a:pt x="11540109" y="457199"/>
                </a:lnTo>
                <a:lnTo>
                  <a:pt x="11550091" y="469899"/>
                </a:lnTo>
                <a:lnTo>
                  <a:pt x="11559616" y="495299"/>
                </a:lnTo>
                <a:lnTo>
                  <a:pt x="11568696" y="507999"/>
                </a:lnTo>
                <a:lnTo>
                  <a:pt x="11577307" y="533399"/>
                </a:lnTo>
                <a:lnTo>
                  <a:pt x="11585448" y="558799"/>
                </a:lnTo>
                <a:lnTo>
                  <a:pt x="11593118" y="571499"/>
                </a:lnTo>
                <a:lnTo>
                  <a:pt x="11600307" y="596899"/>
                </a:lnTo>
                <a:lnTo>
                  <a:pt x="11607012" y="609599"/>
                </a:lnTo>
                <a:lnTo>
                  <a:pt x="11613210" y="634999"/>
                </a:lnTo>
                <a:lnTo>
                  <a:pt x="11618912" y="660399"/>
                </a:lnTo>
                <a:lnTo>
                  <a:pt x="11624106" y="673099"/>
                </a:lnTo>
                <a:lnTo>
                  <a:pt x="11628780" y="698499"/>
                </a:lnTo>
                <a:lnTo>
                  <a:pt x="11632920" y="723899"/>
                </a:lnTo>
                <a:lnTo>
                  <a:pt x="11634800" y="736599"/>
                </a:lnTo>
                <a:close/>
              </a:path>
              <a:path w="11647170" h="5359400">
                <a:moveTo>
                  <a:pt x="27063" y="825499"/>
                </a:moveTo>
                <a:lnTo>
                  <a:pt x="1727" y="825499"/>
                </a:lnTo>
                <a:lnTo>
                  <a:pt x="2501" y="812799"/>
                </a:lnTo>
                <a:lnTo>
                  <a:pt x="5689" y="774699"/>
                </a:lnTo>
                <a:lnTo>
                  <a:pt x="10109" y="736599"/>
                </a:lnTo>
                <a:lnTo>
                  <a:pt x="36918" y="736599"/>
                </a:lnTo>
                <a:lnTo>
                  <a:pt x="35204" y="749299"/>
                </a:lnTo>
                <a:lnTo>
                  <a:pt x="33642" y="761999"/>
                </a:lnTo>
                <a:lnTo>
                  <a:pt x="32232" y="761999"/>
                </a:lnTo>
                <a:lnTo>
                  <a:pt x="30911" y="774699"/>
                </a:lnTo>
                <a:lnTo>
                  <a:pt x="29756" y="787399"/>
                </a:lnTo>
                <a:lnTo>
                  <a:pt x="28727" y="800099"/>
                </a:lnTo>
                <a:lnTo>
                  <a:pt x="27825" y="812799"/>
                </a:lnTo>
                <a:lnTo>
                  <a:pt x="27063" y="825499"/>
                </a:lnTo>
                <a:close/>
              </a:path>
              <a:path w="11647170" h="5359400">
                <a:moveTo>
                  <a:pt x="11644922" y="825499"/>
                </a:moveTo>
                <a:lnTo>
                  <a:pt x="11619585" y="825499"/>
                </a:lnTo>
                <a:lnTo>
                  <a:pt x="11618810" y="812799"/>
                </a:lnTo>
                <a:lnTo>
                  <a:pt x="11617909" y="800099"/>
                </a:lnTo>
                <a:lnTo>
                  <a:pt x="11616880" y="787399"/>
                </a:lnTo>
                <a:lnTo>
                  <a:pt x="11615712" y="774699"/>
                </a:lnTo>
                <a:lnTo>
                  <a:pt x="11614416" y="761999"/>
                </a:lnTo>
                <a:lnTo>
                  <a:pt x="11613007" y="761999"/>
                </a:lnTo>
                <a:lnTo>
                  <a:pt x="11611419" y="749299"/>
                </a:lnTo>
                <a:lnTo>
                  <a:pt x="11609730" y="736599"/>
                </a:lnTo>
                <a:lnTo>
                  <a:pt x="11636540" y="736599"/>
                </a:lnTo>
                <a:lnTo>
                  <a:pt x="11638153" y="749299"/>
                </a:lnTo>
                <a:lnTo>
                  <a:pt x="11642153" y="787399"/>
                </a:lnTo>
                <a:lnTo>
                  <a:pt x="11644147" y="812799"/>
                </a:lnTo>
                <a:lnTo>
                  <a:pt x="11644922" y="825499"/>
                </a:lnTo>
                <a:close/>
              </a:path>
              <a:path w="11647170" h="5359400">
                <a:moveTo>
                  <a:pt x="33667" y="4597400"/>
                </a:moveTo>
                <a:lnTo>
                  <a:pt x="7023" y="4597400"/>
                </a:lnTo>
                <a:lnTo>
                  <a:pt x="5689" y="4584700"/>
                </a:lnTo>
                <a:lnTo>
                  <a:pt x="2501" y="4546600"/>
                </a:lnTo>
                <a:lnTo>
                  <a:pt x="584" y="4508500"/>
                </a:lnTo>
                <a:lnTo>
                  <a:pt x="215" y="4508500"/>
                </a:lnTo>
                <a:lnTo>
                  <a:pt x="0" y="4495800"/>
                </a:lnTo>
                <a:lnTo>
                  <a:pt x="0" y="863599"/>
                </a:lnTo>
                <a:lnTo>
                  <a:pt x="215" y="850899"/>
                </a:lnTo>
                <a:lnTo>
                  <a:pt x="584" y="838199"/>
                </a:lnTo>
                <a:lnTo>
                  <a:pt x="1079" y="825499"/>
                </a:lnTo>
                <a:lnTo>
                  <a:pt x="27076" y="825499"/>
                </a:lnTo>
                <a:lnTo>
                  <a:pt x="26441" y="838199"/>
                </a:lnTo>
                <a:lnTo>
                  <a:pt x="25958" y="838199"/>
                </a:lnTo>
                <a:lnTo>
                  <a:pt x="25615" y="850899"/>
                </a:lnTo>
                <a:lnTo>
                  <a:pt x="25400" y="863599"/>
                </a:lnTo>
                <a:lnTo>
                  <a:pt x="25400" y="4495800"/>
                </a:lnTo>
                <a:lnTo>
                  <a:pt x="25615" y="4495800"/>
                </a:lnTo>
                <a:lnTo>
                  <a:pt x="25958" y="4508500"/>
                </a:lnTo>
                <a:lnTo>
                  <a:pt x="26454" y="4521200"/>
                </a:lnTo>
                <a:lnTo>
                  <a:pt x="27076" y="4533900"/>
                </a:lnTo>
                <a:lnTo>
                  <a:pt x="27838" y="4546600"/>
                </a:lnTo>
                <a:lnTo>
                  <a:pt x="28740" y="4559300"/>
                </a:lnTo>
                <a:lnTo>
                  <a:pt x="29768" y="4572000"/>
                </a:lnTo>
                <a:lnTo>
                  <a:pt x="30911" y="4572000"/>
                </a:lnTo>
                <a:lnTo>
                  <a:pt x="32232" y="4584700"/>
                </a:lnTo>
                <a:lnTo>
                  <a:pt x="33667" y="4597400"/>
                </a:lnTo>
                <a:close/>
              </a:path>
              <a:path w="11647170" h="5359400">
                <a:moveTo>
                  <a:pt x="11639626" y="4597400"/>
                </a:moveTo>
                <a:lnTo>
                  <a:pt x="11612981" y="4597400"/>
                </a:lnTo>
                <a:lnTo>
                  <a:pt x="11614429" y="4584700"/>
                </a:lnTo>
                <a:lnTo>
                  <a:pt x="11615737" y="4572000"/>
                </a:lnTo>
                <a:lnTo>
                  <a:pt x="11616880" y="4572000"/>
                </a:lnTo>
                <a:lnTo>
                  <a:pt x="11617921" y="4559300"/>
                </a:lnTo>
                <a:lnTo>
                  <a:pt x="11618823" y="4546600"/>
                </a:lnTo>
                <a:lnTo>
                  <a:pt x="11619585" y="4533900"/>
                </a:lnTo>
                <a:lnTo>
                  <a:pt x="11620207" y="4521200"/>
                </a:lnTo>
                <a:lnTo>
                  <a:pt x="11620690" y="4508500"/>
                </a:lnTo>
                <a:lnTo>
                  <a:pt x="11621033" y="4495800"/>
                </a:lnTo>
                <a:lnTo>
                  <a:pt x="11621249" y="4495800"/>
                </a:lnTo>
                <a:lnTo>
                  <a:pt x="11621249" y="863599"/>
                </a:lnTo>
                <a:lnTo>
                  <a:pt x="11621033" y="850899"/>
                </a:lnTo>
                <a:lnTo>
                  <a:pt x="11620690" y="838199"/>
                </a:lnTo>
                <a:lnTo>
                  <a:pt x="11620207" y="838199"/>
                </a:lnTo>
                <a:lnTo>
                  <a:pt x="11619572" y="825499"/>
                </a:lnTo>
                <a:lnTo>
                  <a:pt x="11645569" y="825499"/>
                </a:lnTo>
                <a:lnTo>
                  <a:pt x="11646065" y="838199"/>
                </a:lnTo>
                <a:lnTo>
                  <a:pt x="11646433" y="850899"/>
                </a:lnTo>
                <a:lnTo>
                  <a:pt x="11646649" y="863599"/>
                </a:lnTo>
                <a:lnTo>
                  <a:pt x="11646649" y="4495800"/>
                </a:lnTo>
                <a:lnTo>
                  <a:pt x="11646433" y="4508500"/>
                </a:lnTo>
                <a:lnTo>
                  <a:pt x="11646065" y="4508500"/>
                </a:lnTo>
                <a:lnTo>
                  <a:pt x="11645569" y="4521200"/>
                </a:lnTo>
                <a:lnTo>
                  <a:pt x="11643220" y="4559300"/>
                </a:lnTo>
                <a:lnTo>
                  <a:pt x="11640959" y="4584700"/>
                </a:lnTo>
                <a:lnTo>
                  <a:pt x="11639626" y="4597400"/>
                </a:lnTo>
                <a:close/>
              </a:path>
              <a:path w="11647170" h="5359400">
                <a:moveTo>
                  <a:pt x="549376" y="5270500"/>
                </a:moveTo>
                <a:lnTo>
                  <a:pt x="481037" y="5270500"/>
                </a:lnTo>
                <a:lnTo>
                  <a:pt x="443496" y="5245100"/>
                </a:lnTo>
                <a:lnTo>
                  <a:pt x="407085" y="5219700"/>
                </a:lnTo>
                <a:lnTo>
                  <a:pt x="371843" y="5194300"/>
                </a:lnTo>
                <a:lnTo>
                  <a:pt x="337845" y="5168900"/>
                </a:lnTo>
                <a:lnTo>
                  <a:pt x="305142" y="5143500"/>
                </a:lnTo>
                <a:lnTo>
                  <a:pt x="273773" y="5118100"/>
                </a:lnTo>
                <a:lnTo>
                  <a:pt x="243814" y="5092700"/>
                </a:lnTo>
                <a:lnTo>
                  <a:pt x="229374" y="5067300"/>
                </a:lnTo>
                <a:lnTo>
                  <a:pt x="215303" y="5054600"/>
                </a:lnTo>
                <a:lnTo>
                  <a:pt x="201612" y="5041900"/>
                </a:lnTo>
                <a:lnTo>
                  <a:pt x="188315" y="5029200"/>
                </a:lnTo>
                <a:lnTo>
                  <a:pt x="175399" y="5003800"/>
                </a:lnTo>
                <a:lnTo>
                  <a:pt x="162877" y="4991100"/>
                </a:lnTo>
                <a:lnTo>
                  <a:pt x="150774" y="4978400"/>
                </a:lnTo>
                <a:lnTo>
                  <a:pt x="139077" y="4953000"/>
                </a:lnTo>
                <a:lnTo>
                  <a:pt x="127800" y="4940300"/>
                </a:lnTo>
                <a:lnTo>
                  <a:pt x="116954" y="4914900"/>
                </a:lnTo>
                <a:lnTo>
                  <a:pt x="106540" y="4902200"/>
                </a:lnTo>
                <a:lnTo>
                  <a:pt x="96558" y="4876800"/>
                </a:lnTo>
                <a:lnTo>
                  <a:pt x="87033" y="4864100"/>
                </a:lnTo>
                <a:lnTo>
                  <a:pt x="77952" y="4838700"/>
                </a:lnTo>
                <a:lnTo>
                  <a:pt x="69342" y="4826000"/>
                </a:lnTo>
                <a:lnTo>
                  <a:pt x="61201" y="4800600"/>
                </a:lnTo>
                <a:lnTo>
                  <a:pt x="53530" y="4787900"/>
                </a:lnTo>
                <a:lnTo>
                  <a:pt x="46342" y="4762500"/>
                </a:lnTo>
                <a:lnTo>
                  <a:pt x="39636" y="4737100"/>
                </a:lnTo>
                <a:lnTo>
                  <a:pt x="33439" y="4724400"/>
                </a:lnTo>
                <a:lnTo>
                  <a:pt x="27736" y="4699000"/>
                </a:lnTo>
                <a:lnTo>
                  <a:pt x="22542" y="4673600"/>
                </a:lnTo>
                <a:lnTo>
                  <a:pt x="17868" y="4660900"/>
                </a:lnTo>
                <a:lnTo>
                  <a:pt x="13728" y="4635500"/>
                </a:lnTo>
                <a:lnTo>
                  <a:pt x="11849" y="4622800"/>
                </a:lnTo>
                <a:lnTo>
                  <a:pt x="10109" y="4610100"/>
                </a:lnTo>
                <a:lnTo>
                  <a:pt x="8496" y="4597400"/>
                </a:lnTo>
                <a:lnTo>
                  <a:pt x="33642" y="4597400"/>
                </a:lnTo>
                <a:lnTo>
                  <a:pt x="35229" y="4610100"/>
                </a:lnTo>
                <a:lnTo>
                  <a:pt x="36918" y="4622800"/>
                </a:lnTo>
                <a:lnTo>
                  <a:pt x="38747" y="4635500"/>
                </a:lnTo>
                <a:lnTo>
                  <a:pt x="42786" y="4648200"/>
                </a:lnTo>
                <a:lnTo>
                  <a:pt x="47332" y="4673600"/>
                </a:lnTo>
                <a:lnTo>
                  <a:pt x="52374" y="4699000"/>
                </a:lnTo>
                <a:lnTo>
                  <a:pt x="57912" y="4711700"/>
                </a:lnTo>
                <a:lnTo>
                  <a:pt x="63944" y="4737100"/>
                </a:lnTo>
                <a:lnTo>
                  <a:pt x="70446" y="4749800"/>
                </a:lnTo>
                <a:lnTo>
                  <a:pt x="77431" y="4775200"/>
                </a:lnTo>
                <a:lnTo>
                  <a:pt x="84886" y="4800600"/>
                </a:lnTo>
                <a:lnTo>
                  <a:pt x="88785" y="4800600"/>
                </a:lnTo>
                <a:lnTo>
                  <a:pt x="92798" y="4813300"/>
                </a:lnTo>
                <a:lnTo>
                  <a:pt x="92671" y="4813300"/>
                </a:lnTo>
                <a:lnTo>
                  <a:pt x="101168" y="4838700"/>
                </a:lnTo>
                <a:lnTo>
                  <a:pt x="101041" y="4838700"/>
                </a:lnTo>
                <a:lnTo>
                  <a:pt x="109982" y="4851400"/>
                </a:lnTo>
                <a:lnTo>
                  <a:pt x="109842" y="4851400"/>
                </a:lnTo>
                <a:lnTo>
                  <a:pt x="119240" y="4864100"/>
                </a:lnTo>
                <a:lnTo>
                  <a:pt x="119100" y="4864100"/>
                </a:lnTo>
                <a:lnTo>
                  <a:pt x="128930" y="4889500"/>
                </a:lnTo>
                <a:lnTo>
                  <a:pt x="128778" y="4889500"/>
                </a:lnTo>
                <a:lnTo>
                  <a:pt x="139052" y="4902200"/>
                </a:lnTo>
                <a:lnTo>
                  <a:pt x="138899" y="4902200"/>
                </a:lnTo>
                <a:lnTo>
                  <a:pt x="149593" y="4927600"/>
                </a:lnTo>
                <a:lnTo>
                  <a:pt x="149428" y="4927600"/>
                </a:lnTo>
                <a:lnTo>
                  <a:pt x="160540" y="4940300"/>
                </a:lnTo>
                <a:lnTo>
                  <a:pt x="160375" y="4940300"/>
                </a:lnTo>
                <a:lnTo>
                  <a:pt x="171907" y="4953000"/>
                </a:lnTo>
                <a:lnTo>
                  <a:pt x="171742" y="4953000"/>
                </a:lnTo>
                <a:lnTo>
                  <a:pt x="183667" y="4978400"/>
                </a:lnTo>
                <a:lnTo>
                  <a:pt x="183489" y="4978400"/>
                </a:lnTo>
                <a:lnTo>
                  <a:pt x="195834" y="4991100"/>
                </a:lnTo>
                <a:lnTo>
                  <a:pt x="195643" y="4991100"/>
                </a:lnTo>
                <a:lnTo>
                  <a:pt x="208368" y="5003800"/>
                </a:lnTo>
                <a:lnTo>
                  <a:pt x="208191" y="5003800"/>
                </a:lnTo>
                <a:lnTo>
                  <a:pt x="221297" y="5029200"/>
                </a:lnTo>
                <a:lnTo>
                  <a:pt x="221107" y="5029200"/>
                </a:lnTo>
                <a:lnTo>
                  <a:pt x="234607" y="5041900"/>
                </a:lnTo>
                <a:lnTo>
                  <a:pt x="234403" y="5041900"/>
                </a:lnTo>
                <a:lnTo>
                  <a:pt x="248272" y="5054600"/>
                </a:lnTo>
                <a:lnTo>
                  <a:pt x="248069" y="5054600"/>
                </a:lnTo>
                <a:lnTo>
                  <a:pt x="262293" y="5067300"/>
                </a:lnTo>
                <a:lnTo>
                  <a:pt x="262089" y="5067300"/>
                </a:lnTo>
                <a:lnTo>
                  <a:pt x="276682" y="5080000"/>
                </a:lnTo>
                <a:lnTo>
                  <a:pt x="276466" y="5080000"/>
                </a:lnTo>
                <a:lnTo>
                  <a:pt x="291414" y="5105400"/>
                </a:lnTo>
                <a:lnTo>
                  <a:pt x="291185" y="5105400"/>
                </a:lnTo>
                <a:lnTo>
                  <a:pt x="306476" y="5118100"/>
                </a:lnTo>
                <a:lnTo>
                  <a:pt x="306260" y="5118100"/>
                </a:lnTo>
                <a:lnTo>
                  <a:pt x="321881" y="5130800"/>
                </a:lnTo>
                <a:lnTo>
                  <a:pt x="321652" y="5130800"/>
                </a:lnTo>
                <a:lnTo>
                  <a:pt x="337616" y="5143500"/>
                </a:lnTo>
                <a:lnTo>
                  <a:pt x="337375" y="5143500"/>
                </a:lnTo>
                <a:lnTo>
                  <a:pt x="353656" y="5156200"/>
                </a:lnTo>
                <a:lnTo>
                  <a:pt x="353415" y="5156200"/>
                </a:lnTo>
                <a:lnTo>
                  <a:pt x="370027" y="5168900"/>
                </a:lnTo>
                <a:lnTo>
                  <a:pt x="369785" y="5168900"/>
                </a:lnTo>
                <a:lnTo>
                  <a:pt x="386689" y="5181600"/>
                </a:lnTo>
                <a:lnTo>
                  <a:pt x="386448" y="5181600"/>
                </a:lnTo>
                <a:lnTo>
                  <a:pt x="403656" y="5194300"/>
                </a:lnTo>
                <a:lnTo>
                  <a:pt x="403402" y="5194300"/>
                </a:lnTo>
                <a:lnTo>
                  <a:pt x="420916" y="5207000"/>
                </a:lnTo>
                <a:lnTo>
                  <a:pt x="438200" y="5207000"/>
                </a:lnTo>
                <a:lnTo>
                  <a:pt x="456298" y="5219700"/>
                </a:lnTo>
                <a:lnTo>
                  <a:pt x="456031" y="5219700"/>
                </a:lnTo>
                <a:lnTo>
                  <a:pt x="474395" y="5232400"/>
                </a:lnTo>
                <a:lnTo>
                  <a:pt x="474129" y="5232400"/>
                </a:lnTo>
                <a:lnTo>
                  <a:pt x="492759" y="5245100"/>
                </a:lnTo>
                <a:lnTo>
                  <a:pt x="492480" y="5245100"/>
                </a:lnTo>
                <a:lnTo>
                  <a:pt x="511378" y="5257800"/>
                </a:lnTo>
                <a:lnTo>
                  <a:pt x="529971" y="5257800"/>
                </a:lnTo>
                <a:lnTo>
                  <a:pt x="549376" y="5270500"/>
                </a:lnTo>
                <a:close/>
              </a:path>
              <a:path w="11647170" h="5359400">
                <a:moveTo>
                  <a:pt x="11585448" y="4800600"/>
                </a:moveTo>
                <a:lnTo>
                  <a:pt x="11561762" y="4800600"/>
                </a:lnTo>
                <a:lnTo>
                  <a:pt x="11569319" y="4775200"/>
                </a:lnTo>
                <a:lnTo>
                  <a:pt x="11576304" y="4749800"/>
                </a:lnTo>
                <a:lnTo>
                  <a:pt x="11582806" y="4737100"/>
                </a:lnTo>
                <a:lnTo>
                  <a:pt x="11588826" y="4711700"/>
                </a:lnTo>
                <a:lnTo>
                  <a:pt x="11594350" y="4699000"/>
                </a:lnTo>
                <a:lnTo>
                  <a:pt x="11599392" y="4673600"/>
                </a:lnTo>
                <a:lnTo>
                  <a:pt x="11603926" y="4648200"/>
                </a:lnTo>
                <a:lnTo>
                  <a:pt x="11607952" y="4635500"/>
                </a:lnTo>
                <a:lnTo>
                  <a:pt x="11609755" y="4622800"/>
                </a:lnTo>
                <a:lnTo>
                  <a:pt x="11611444" y="4610100"/>
                </a:lnTo>
                <a:lnTo>
                  <a:pt x="11613007" y="4597400"/>
                </a:lnTo>
                <a:lnTo>
                  <a:pt x="11638153" y="4597400"/>
                </a:lnTo>
                <a:lnTo>
                  <a:pt x="11632920" y="4635500"/>
                </a:lnTo>
                <a:lnTo>
                  <a:pt x="11624106" y="4673600"/>
                </a:lnTo>
                <a:lnTo>
                  <a:pt x="11618912" y="4699000"/>
                </a:lnTo>
                <a:lnTo>
                  <a:pt x="11613210" y="4724400"/>
                </a:lnTo>
                <a:lnTo>
                  <a:pt x="11607012" y="4737100"/>
                </a:lnTo>
                <a:lnTo>
                  <a:pt x="11600307" y="4762500"/>
                </a:lnTo>
                <a:lnTo>
                  <a:pt x="11593118" y="4787900"/>
                </a:lnTo>
                <a:lnTo>
                  <a:pt x="11585448" y="4800600"/>
                </a:lnTo>
                <a:close/>
              </a:path>
              <a:path w="11647170" h="5359400">
                <a:moveTo>
                  <a:pt x="88785" y="4800600"/>
                </a:moveTo>
                <a:lnTo>
                  <a:pt x="84886" y="4800600"/>
                </a:lnTo>
                <a:lnTo>
                  <a:pt x="84772" y="4787900"/>
                </a:lnTo>
                <a:lnTo>
                  <a:pt x="88785" y="4800600"/>
                </a:lnTo>
                <a:close/>
              </a:path>
              <a:path w="11647170" h="5359400">
                <a:moveTo>
                  <a:pt x="11165611" y="5270500"/>
                </a:moveTo>
                <a:lnTo>
                  <a:pt x="11097272" y="5270500"/>
                </a:lnTo>
                <a:lnTo>
                  <a:pt x="11116678" y="5257800"/>
                </a:lnTo>
                <a:lnTo>
                  <a:pt x="11135271" y="5257800"/>
                </a:lnTo>
                <a:lnTo>
                  <a:pt x="11154168" y="5245100"/>
                </a:lnTo>
                <a:lnTo>
                  <a:pt x="11153889" y="5245100"/>
                </a:lnTo>
                <a:lnTo>
                  <a:pt x="11172520" y="5232400"/>
                </a:lnTo>
                <a:lnTo>
                  <a:pt x="11172253" y="5232400"/>
                </a:lnTo>
                <a:lnTo>
                  <a:pt x="11190617" y="5219700"/>
                </a:lnTo>
                <a:lnTo>
                  <a:pt x="11190351" y="5219700"/>
                </a:lnTo>
                <a:lnTo>
                  <a:pt x="11208448" y="5207000"/>
                </a:lnTo>
                <a:lnTo>
                  <a:pt x="11225733" y="5207000"/>
                </a:lnTo>
                <a:lnTo>
                  <a:pt x="11243246" y="5194300"/>
                </a:lnTo>
                <a:lnTo>
                  <a:pt x="11242992" y="5194300"/>
                </a:lnTo>
                <a:lnTo>
                  <a:pt x="11260201" y="5181600"/>
                </a:lnTo>
                <a:lnTo>
                  <a:pt x="11259959" y="5181600"/>
                </a:lnTo>
                <a:lnTo>
                  <a:pt x="11276863" y="5168900"/>
                </a:lnTo>
                <a:lnTo>
                  <a:pt x="11276622" y="5168900"/>
                </a:lnTo>
                <a:lnTo>
                  <a:pt x="11293233" y="5156200"/>
                </a:lnTo>
                <a:lnTo>
                  <a:pt x="11292992" y="5156200"/>
                </a:lnTo>
                <a:lnTo>
                  <a:pt x="11309273" y="5143500"/>
                </a:lnTo>
                <a:lnTo>
                  <a:pt x="11309032" y="5143500"/>
                </a:lnTo>
                <a:lnTo>
                  <a:pt x="11324996" y="5130800"/>
                </a:lnTo>
                <a:lnTo>
                  <a:pt x="11324767" y="5130800"/>
                </a:lnTo>
                <a:lnTo>
                  <a:pt x="11340388" y="5118100"/>
                </a:lnTo>
                <a:lnTo>
                  <a:pt x="11340172" y="5118100"/>
                </a:lnTo>
                <a:lnTo>
                  <a:pt x="11355463" y="5105400"/>
                </a:lnTo>
                <a:lnTo>
                  <a:pt x="11355235" y="5105400"/>
                </a:lnTo>
                <a:lnTo>
                  <a:pt x="11370183" y="5080000"/>
                </a:lnTo>
                <a:lnTo>
                  <a:pt x="11369967" y="5080000"/>
                </a:lnTo>
                <a:lnTo>
                  <a:pt x="11384559" y="5067300"/>
                </a:lnTo>
                <a:lnTo>
                  <a:pt x="11384356" y="5067300"/>
                </a:lnTo>
                <a:lnTo>
                  <a:pt x="11398580" y="5054600"/>
                </a:lnTo>
                <a:lnTo>
                  <a:pt x="11398377" y="5054600"/>
                </a:lnTo>
                <a:lnTo>
                  <a:pt x="11412245" y="5041900"/>
                </a:lnTo>
                <a:lnTo>
                  <a:pt x="11412042" y="5041900"/>
                </a:lnTo>
                <a:lnTo>
                  <a:pt x="11425542" y="5029200"/>
                </a:lnTo>
                <a:lnTo>
                  <a:pt x="11425351" y="5029200"/>
                </a:lnTo>
                <a:lnTo>
                  <a:pt x="11438458" y="5003800"/>
                </a:lnTo>
                <a:lnTo>
                  <a:pt x="11438267" y="5003800"/>
                </a:lnTo>
                <a:lnTo>
                  <a:pt x="11451005" y="4991100"/>
                </a:lnTo>
                <a:lnTo>
                  <a:pt x="11450815" y="4991100"/>
                </a:lnTo>
                <a:lnTo>
                  <a:pt x="11463159" y="4978400"/>
                </a:lnTo>
                <a:lnTo>
                  <a:pt x="11462981" y="4978400"/>
                </a:lnTo>
                <a:lnTo>
                  <a:pt x="11474907" y="4953000"/>
                </a:lnTo>
                <a:lnTo>
                  <a:pt x="11474742" y="4953000"/>
                </a:lnTo>
                <a:lnTo>
                  <a:pt x="11486273" y="4940300"/>
                </a:lnTo>
                <a:lnTo>
                  <a:pt x="11486108" y="4940300"/>
                </a:lnTo>
                <a:lnTo>
                  <a:pt x="11497221" y="4927600"/>
                </a:lnTo>
                <a:lnTo>
                  <a:pt x="11497056" y="4927600"/>
                </a:lnTo>
                <a:lnTo>
                  <a:pt x="11507749" y="4902200"/>
                </a:lnTo>
                <a:lnTo>
                  <a:pt x="11507597" y="4902200"/>
                </a:lnTo>
                <a:lnTo>
                  <a:pt x="11517871" y="4889500"/>
                </a:lnTo>
                <a:lnTo>
                  <a:pt x="11517718" y="4889500"/>
                </a:lnTo>
                <a:lnTo>
                  <a:pt x="11527548" y="4864100"/>
                </a:lnTo>
                <a:lnTo>
                  <a:pt x="11527409" y="4864100"/>
                </a:lnTo>
                <a:lnTo>
                  <a:pt x="11536807" y="4851400"/>
                </a:lnTo>
                <a:lnTo>
                  <a:pt x="11536667" y="4851400"/>
                </a:lnTo>
                <a:lnTo>
                  <a:pt x="11545608" y="4838700"/>
                </a:lnTo>
                <a:lnTo>
                  <a:pt x="11553977" y="4813300"/>
                </a:lnTo>
                <a:lnTo>
                  <a:pt x="11561876" y="4787900"/>
                </a:lnTo>
                <a:lnTo>
                  <a:pt x="11561762" y="4800600"/>
                </a:lnTo>
                <a:lnTo>
                  <a:pt x="11585448" y="4800600"/>
                </a:lnTo>
                <a:lnTo>
                  <a:pt x="11577307" y="4826000"/>
                </a:lnTo>
                <a:lnTo>
                  <a:pt x="11568696" y="4838700"/>
                </a:lnTo>
                <a:lnTo>
                  <a:pt x="11559616" y="4864100"/>
                </a:lnTo>
                <a:lnTo>
                  <a:pt x="11550091" y="4876800"/>
                </a:lnTo>
                <a:lnTo>
                  <a:pt x="11540109" y="4902200"/>
                </a:lnTo>
                <a:lnTo>
                  <a:pt x="11529695" y="4914900"/>
                </a:lnTo>
                <a:lnTo>
                  <a:pt x="11518849" y="4940300"/>
                </a:lnTo>
                <a:lnTo>
                  <a:pt x="11507571" y="4953000"/>
                </a:lnTo>
                <a:lnTo>
                  <a:pt x="11495874" y="4978400"/>
                </a:lnTo>
                <a:lnTo>
                  <a:pt x="11483771" y="4991100"/>
                </a:lnTo>
                <a:lnTo>
                  <a:pt x="11471249" y="5003800"/>
                </a:lnTo>
                <a:lnTo>
                  <a:pt x="11458333" y="5029200"/>
                </a:lnTo>
                <a:lnTo>
                  <a:pt x="11445036" y="5041900"/>
                </a:lnTo>
                <a:lnTo>
                  <a:pt x="11431346" y="5054600"/>
                </a:lnTo>
                <a:lnTo>
                  <a:pt x="11417274" y="5067300"/>
                </a:lnTo>
                <a:lnTo>
                  <a:pt x="11402834" y="5092700"/>
                </a:lnTo>
                <a:lnTo>
                  <a:pt x="11372875" y="5118100"/>
                </a:lnTo>
                <a:lnTo>
                  <a:pt x="11341506" y="5143500"/>
                </a:lnTo>
                <a:lnTo>
                  <a:pt x="11308803" y="5168900"/>
                </a:lnTo>
                <a:lnTo>
                  <a:pt x="11274806" y="5194300"/>
                </a:lnTo>
                <a:lnTo>
                  <a:pt x="11239563" y="5219700"/>
                </a:lnTo>
                <a:lnTo>
                  <a:pt x="11203152" y="5245100"/>
                </a:lnTo>
                <a:lnTo>
                  <a:pt x="11184521" y="5257800"/>
                </a:lnTo>
                <a:lnTo>
                  <a:pt x="11165611" y="5270500"/>
                </a:lnTo>
                <a:close/>
              </a:path>
              <a:path w="11647170" h="5359400">
                <a:moveTo>
                  <a:pt x="608152" y="5295900"/>
                </a:moveTo>
                <a:lnTo>
                  <a:pt x="539343" y="5295900"/>
                </a:lnTo>
                <a:lnTo>
                  <a:pt x="500214" y="5270500"/>
                </a:lnTo>
                <a:lnTo>
                  <a:pt x="549097" y="5270500"/>
                </a:lnTo>
                <a:lnTo>
                  <a:pt x="568744" y="5283200"/>
                </a:lnTo>
                <a:lnTo>
                  <a:pt x="588035" y="5283200"/>
                </a:lnTo>
                <a:lnTo>
                  <a:pt x="608152" y="5295900"/>
                </a:lnTo>
                <a:close/>
              </a:path>
              <a:path w="11647170" h="5359400">
                <a:moveTo>
                  <a:pt x="11107305" y="5295900"/>
                </a:moveTo>
                <a:lnTo>
                  <a:pt x="11038497" y="5295900"/>
                </a:lnTo>
                <a:lnTo>
                  <a:pt x="11058613" y="5283200"/>
                </a:lnTo>
                <a:lnTo>
                  <a:pt x="11077905" y="5283200"/>
                </a:lnTo>
                <a:lnTo>
                  <a:pt x="11097552" y="5270500"/>
                </a:lnTo>
                <a:lnTo>
                  <a:pt x="11146434" y="5270500"/>
                </a:lnTo>
                <a:lnTo>
                  <a:pt x="11107305" y="5295900"/>
                </a:lnTo>
                <a:close/>
              </a:path>
              <a:path w="11647170" h="5359400">
                <a:moveTo>
                  <a:pt x="689546" y="5321300"/>
                </a:moveTo>
                <a:lnTo>
                  <a:pt x="599859" y="5321300"/>
                </a:lnTo>
                <a:lnTo>
                  <a:pt x="559282" y="5295900"/>
                </a:lnTo>
                <a:lnTo>
                  <a:pt x="627888" y="5295900"/>
                </a:lnTo>
                <a:lnTo>
                  <a:pt x="648436" y="5308600"/>
                </a:lnTo>
                <a:lnTo>
                  <a:pt x="668591" y="5308600"/>
                </a:lnTo>
                <a:lnTo>
                  <a:pt x="689546" y="5321300"/>
                </a:lnTo>
                <a:close/>
              </a:path>
              <a:path w="11647170" h="5359400">
                <a:moveTo>
                  <a:pt x="11046790" y="5321300"/>
                </a:moveTo>
                <a:lnTo>
                  <a:pt x="10957102" y="5321300"/>
                </a:lnTo>
                <a:lnTo>
                  <a:pt x="10978057" y="5308600"/>
                </a:lnTo>
                <a:lnTo>
                  <a:pt x="10998212" y="5308600"/>
                </a:lnTo>
                <a:lnTo>
                  <a:pt x="11018761" y="5295900"/>
                </a:lnTo>
                <a:lnTo>
                  <a:pt x="11087366" y="5295900"/>
                </a:lnTo>
                <a:lnTo>
                  <a:pt x="11046790" y="5321300"/>
                </a:lnTo>
                <a:close/>
              </a:path>
              <a:path w="11647170" h="5359400">
                <a:moveTo>
                  <a:pt x="763231" y="5334000"/>
                </a:moveTo>
                <a:lnTo>
                  <a:pt x="641350" y="5334000"/>
                </a:lnTo>
                <a:lnTo>
                  <a:pt x="620496" y="5321300"/>
                </a:lnTo>
                <a:lnTo>
                  <a:pt x="752398" y="5321300"/>
                </a:lnTo>
                <a:lnTo>
                  <a:pt x="763231" y="5334000"/>
                </a:lnTo>
                <a:close/>
              </a:path>
              <a:path w="11647170" h="5359400">
                <a:moveTo>
                  <a:pt x="11005299" y="5334000"/>
                </a:moveTo>
                <a:lnTo>
                  <a:pt x="10883430" y="5334000"/>
                </a:lnTo>
                <a:lnTo>
                  <a:pt x="10894250" y="5321300"/>
                </a:lnTo>
                <a:lnTo>
                  <a:pt x="11026152" y="5321300"/>
                </a:lnTo>
                <a:lnTo>
                  <a:pt x="11005299" y="5334000"/>
                </a:lnTo>
                <a:close/>
              </a:path>
              <a:path w="11647170" h="5359400">
                <a:moveTo>
                  <a:pt x="10941507" y="5346700"/>
                </a:moveTo>
                <a:lnTo>
                  <a:pt x="705142" y="5346700"/>
                </a:lnTo>
                <a:lnTo>
                  <a:pt x="683679" y="5334000"/>
                </a:lnTo>
                <a:lnTo>
                  <a:pt x="10962970" y="5334000"/>
                </a:lnTo>
                <a:lnTo>
                  <a:pt x="10941507" y="5346700"/>
                </a:lnTo>
                <a:close/>
              </a:path>
              <a:path w="11647170" h="5359400">
                <a:moveTo>
                  <a:pt x="10887024" y="5359400"/>
                </a:moveTo>
                <a:lnTo>
                  <a:pt x="759625" y="5359400"/>
                </a:lnTo>
                <a:lnTo>
                  <a:pt x="748639" y="5346700"/>
                </a:lnTo>
                <a:lnTo>
                  <a:pt x="10898009" y="5346700"/>
                </a:lnTo>
                <a:lnTo>
                  <a:pt x="10887024" y="5359400"/>
                </a:lnTo>
                <a:close/>
              </a:path>
            </a:pathLst>
          </a:custGeom>
          <a:solidFill>
            <a:srgbClr val="FF7E2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827608" y="694372"/>
            <a:ext cx="10937240" cy="54343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69900">
              <a:lnSpc>
                <a:spcPct val="100000"/>
              </a:lnSpc>
              <a:spcBef>
                <a:spcPts val="95"/>
              </a:spcBef>
            </a:pPr>
            <a:r>
              <a:rPr sz="1600" spc="-5">
                <a:solidFill>
                  <a:srgbClr val="F96F18"/>
                </a:solidFill>
                <a:latin typeface="Arial Unicode MS"/>
                <a:cs typeface="Arial Unicode MS"/>
              </a:rPr>
              <a:t>大环境动荡中，一些新的变化和趋势正在显现</a:t>
            </a:r>
            <a:endParaRPr sz="16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0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170">
                <a:solidFill>
                  <a:srgbClr val="FC7500"/>
                </a:solidFill>
                <a:latin typeface="微软雅黑"/>
                <a:cs typeface="微软雅黑"/>
              </a:rPr>
              <a:t>1.</a:t>
            </a:r>
            <a:r>
              <a:rPr sz="1400" b="1" spc="0">
                <a:solidFill>
                  <a:srgbClr val="FC7500"/>
                </a:solidFill>
                <a:latin typeface="微软雅黑"/>
                <a:cs typeface="微软雅黑"/>
              </a:rPr>
              <a:t>美元交易下滑厉害，国内头部美元投资机构纷纷独立化</a:t>
            </a:r>
            <a:endParaRPr sz="1400">
              <a:latin typeface="微软雅黑"/>
              <a:cs typeface="微软雅黑"/>
            </a:endParaRPr>
          </a:p>
          <a:p>
            <a:pPr marL="12700" marR="10795">
              <a:lnSpc>
                <a:spcPct val="119900"/>
              </a:lnSpc>
              <a:spcBef>
                <a:spcPts val="1200"/>
              </a:spcBef>
            </a:pP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近期，老牌顶级投资机构红杉资本分家，红杉中国宣布独立；</a:t>
            </a:r>
            <a:r>
              <a:rPr sz="1400" spc="-50">
                <a:solidFill>
                  <a:srgbClr val="1F394E"/>
                </a:solidFill>
                <a:latin typeface="Arial Unicode MS"/>
                <a:cs typeface="Arial Unicode MS"/>
              </a:rPr>
              <a:t>GG</a:t>
            </a:r>
            <a:r>
              <a:rPr sz="1400" spc="-45">
                <a:solidFill>
                  <a:srgbClr val="1F394E"/>
                </a:solidFill>
                <a:latin typeface="Arial Unicode MS"/>
                <a:cs typeface="Arial Unicode MS"/>
              </a:rPr>
              <a:t>V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全球也一分为二，纪源资本正式独立运营，不再使用已沿用</a:t>
            </a:r>
            <a:r>
              <a:rPr sz="1400" spc="-225">
                <a:solidFill>
                  <a:srgbClr val="1F394E"/>
                </a:solidFill>
                <a:latin typeface="Arial Unicode MS"/>
                <a:cs typeface="Arial Unicode MS"/>
              </a:rPr>
              <a:t>1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8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年的</a:t>
            </a:r>
            <a:r>
              <a:rPr sz="1400" spc="275">
                <a:solidFill>
                  <a:srgbClr val="1F394E"/>
                </a:solidFill>
                <a:latin typeface="Arial Unicode MS"/>
                <a:cs typeface="Arial Unicode MS"/>
              </a:rPr>
              <a:t>“</a:t>
            </a:r>
            <a:r>
              <a:rPr sz="1400" spc="-50">
                <a:solidFill>
                  <a:srgbClr val="1F394E"/>
                </a:solidFill>
                <a:latin typeface="Arial Unicode MS"/>
                <a:cs typeface="Arial Unicode MS"/>
              </a:rPr>
              <a:t>GG</a:t>
            </a:r>
            <a:r>
              <a:rPr sz="1400" spc="-45">
                <a:solidFill>
                  <a:srgbClr val="1F394E"/>
                </a:solidFill>
                <a:latin typeface="Arial Unicode MS"/>
                <a:cs typeface="Arial Unicode MS"/>
              </a:rPr>
              <a:t>V</a:t>
            </a:r>
            <a:r>
              <a:rPr sz="1400" spc="254">
                <a:solidFill>
                  <a:srgbClr val="1F394E"/>
                </a:solidFill>
                <a:latin typeface="Arial Unicode MS"/>
                <a:cs typeface="Arial Unicode MS"/>
              </a:rPr>
              <a:t>” 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这一英文品牌，更加专注中国本地化；另外，蓝驰创投则宣布将英文名称从</a:t>
            </a:r>
            <a:r>
              <a:rPr sz="1400" spc="-5">
                <a:solidFill>
                  <a:srgbClr val="1F394E"/>
                </a:solidFill>
                <a:latin typeface="Arial Unicode MS"/>
                <a:cs typeface="Arial Unicode MS"/>
              </a:rPr>
              <a:t>BlueRun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更改</a:t>
            </a:r>
            <a:r>
              <a:rPr sz="1400" spc="-5">
                <a:solidFill>
                  <a:srgbClr val="1F394E"/>
                </a:solidFill>
                <a:latin typeface="Arial Unicode MS"/>
                <a:cs typeface="Arial Unicode MS"/>
              </a:rPr>
              <a:t>为</a:t>
            </a:r>
            <a:r>
              <a:rPr sz="1400" spc="25">
                <a:solidFill>
                  <a:srgbClr val="1F394E"/>
                </a:solidFill>
                <a:latin typeface="Arial Unicode MS"/>
                <a:cs typeface="Arial Unicode MS"/>
              </a:rPr>
              <a:t>Lanchi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。头部风投的动作进一步揭示了行业发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生 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的变化和趋势。而</a:t>
            </a:r>
            <a:r>
              <a:rPr sz="1400" spc="-30">
                <a:solidFill>
                  <a:srgbClr val="1F394E"/>
                </a:solidFill>
                <a:latin typeface="Arial Unicode MS"/>
                <a:cs typeface="Arial Unicode MS"/>
              </a:rPr>
              <a:t>IT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桔子数据显示，在过去的</a:t>
            </a:r>
            <a:r>
              <a:rPr sz="1400" spc="15">
                <a:solidFill>
                  <a:srgbClr val="1F394E"/>
                </a:solidFill>
                <a:latin typeface="Arial Unicode MS"/>
                <a:cs typeface="Arial Unicode MS"/>
              </a:rPr>
              <a:t>Q3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季度，国内美元投资事件、总金额均同比下降了</a:t>
            </a:r>
            <a:r>
              <a:rPr sz="1400" spc="-20">
                <a:solidFill>
                  <a:srgbClr val="1F394E"/>
                </a:solidFill>
                <a:latin typeface="Arial Unicode MS"/>
                <a:cs typeface="Arial Unicode MS"/>
              </a:rPr>
              <a:t>51%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  <a:p>
            <a:pPr marL="12700">
              <a:lnSpc>
                <a:spcPct val="100000"/>
              </a:lnSpc>
              <a:spcBef>
                <a:spcPts val="1535"/>
              </a:spcBef>
            </a:pPr>
            <a:r>
              <a:rPr sz="1400" b="1" spc="-25">
                <a:solidFill>
                  <a:srgbClr val="FC7500"/>
                </a:solidFill>
                <a:latin typeface="微软雅黑"/>
                <a:cs typeface="微软雅黑"/>
              </a:rPr>
              <a:t>2.</a:t>
            </a:r>
            <a:r>
              <a:rPr sz="1400" b="1" spc="0">
                <a:solidFill>
                  <a:srgbClr val="FC7500"/>
                </a:solidFill>
                <a:latin typeface="微软雅黑"/>
                <a:cs typeface="微软雅黑"/>
              </a:rPr>
              <a:t>国资引导基金强势活跃，大厂投资进入</a:t>
            </a:r>
            <a:r>
              <a:rPr sz="1400" b="1" spc="-650">
                <a:solidFill>
                  <a:srgbClr val="FC7500"/>
                </a:solidFill>
                <a:latin typeface="微软雅黑"/>
                <a:cs typeface="微软雅黑"/>
              </a:rPr>
              <a:t>“</a:t>
            </a:r>
            <a:r>
              <a:rPr sz="1400" b="1" spc="0">
                <a:solidFill>
                  <a:srgbClr val="FC7500"/>
                </a:solidFill>
                <a:latin typeface="微软雅黑"/>
                <a:cs typeface="微软雅黑"/>
              </a:rPr>
              <a:t>沉默期</a:t>
            </a:r>
            <a:r>
              <a:rPr sz="1400" b="1" spc="-540">
                <a:solidFill>
                  <a:srgbClr val="FC7500"/>
                </a:solidFill>
                <a:latin typeface="微软雅黑"/>
                <a:cs typeface="微软雅黑"/>
              </a:rPr>
              <a:t>”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35"/>
              </a:spcBef>
            </a:pP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由于国内环境的变化，如红杉中国一线顶级机构正处于结构调整的过程中，投资节奏有了明显变化，在</a:t>
            </a:r>
            <a:r>
              <a:rPr sz="1400" spc="-20">
                <a:solidFill>
                  <a:srgbClr val="1F394E"/>
                </a:solidFill>
                <a:latin typeface="Arial Unicode MS"/>
                <a:cs typeface="Arial Unicode MS"/>
              </a:rPr>
              <a:t>Q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3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季度活跃度显著下降，同比减少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了</a:t>
            </a:r>
            <a:endParaRPr sz="1400">
              <a:latin typeface="Arial Unicode MS"/>
              <a:cs typeface="Arial Unicode MS"/>
            </a:endParaRPr>
          </a:p>
          <a:p>
            <a:pPr marL="12700" marR="40005">
              <a:lnSpc>
                <a:spcPct val="119900"/>
              </a:lnSpc>
            </a:pP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50</a:t>
            </a:r>
            <a:r>
              <a:rPr sz="1400" spc="105">
                <a:solidFill>
                  <a:srgbClr val="1F394E"/>
                </a:solidFill>
                <a:latin typeface="Arial Unicode MS"/>
                <a:cs typeface="Arial Unicode MS"/>
              </a:rPr>
              <a:t>%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；同时，与此前所不同，活跃榜单前二十的名次中甚至难以窥见腾讯的身影，互联网大厂投资进一步进入沉寂期；而国资引导基金直投 活跃，本季度深圳高新投、深创投、苏高新创投、元禾控股、合肥产投这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5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家地方国资背景机构投资活跃度位居前列。可以说，国内新经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济 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创投主导力量正在发生转变，本土创投机构、人民币基金处于强势地位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  <a:p>
            <a:pPr marL="12700">
              <a:lnSpc>
                <a:spcPct val="100000"/>
              </a:lnSpc>
              <a:spcBef>
                <a:spcPts val="1535"/>
              </a:spcBef>
            </a:pPr>
            <a:r>
              <a:rPr sz="1400" b="1" spc="-25">
                <a:solidFill>
                  <a:srgbClr val="FC7500"/>
                </a:solidFill>
                <a:latin typeface="微软雅黑"/>
                <a:cs typeface="微软雅黑"/>
              </a:rPr>
              <a:t>3.</a:t>
            </a:r>
            <a:r>
              <a:rPr sz="1400" b="1" spc="0">
                <a:solidFill>
                  <a:srgbClr val="FC7500"/>
                </a:solidFill>
                <a:latin typeface="微软雅黑"/>
                <a:cs typeface="微软雅黑"/>
              </a:rPr>
              <a:t>芯片、硬科技赛道的融资长期处于热门，医疗赛道稳健</a:t>
            </a:r>
            <a:endParaRPr sz="1400">
              <a:latin typeface="微软雅黑"/>
              <a:cs typeface="微软雅黑"/>
            </a:endParaRPr>
          </a:p>
          <a:p>
            <a:pPr marL="12700" marR="111760">
              <a:lnSpc>
                <a:spcPct val="119900"/>
              </a:lnSpc>
              <a:spcBef>
                <a:spcPts val="1200"/>
              </a:spcBef>
            </a:pP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2023</a:t>
            </a:r>
            <a:r>
              <a:rPr sz="1400" spc="-20">
                <a:solidFill>
                  <a:srgbClr val="1F394E"/>
                </a:solidFill>
                <a:latin typeface="Arial Unicode MS"/>
                <a:cs typeface="Arial Unicode MS"/>
              </a:rPr>
              <a:t>Q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3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芯片、集成电路和硬科技赛道依然是国内最火的投资方向之一，且集中度更高；虽然医疗反腐的重大事件在行业内闹得沸沸扬扬， 但主要影响限于公立医院相关体系内，对医疗创投圈的波及较小，目前医疗大健康领域的投资热度依然比较稳健，处于相对活跃的地位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  <a:p>
            <a:pPr marL="12700">
              <a:lnSpc>
                <a:spcPct val="100000"/>
              </a:lnSpc>
              <a:spcBef>
                <a:spcPts val="1535"/>
              </a:spcBef>
            </a:pPr>
            <a:r>
              <a:rPr sz="1400" b="1" spc="-25">
                <a:solidFill>
                  <a:srgbClr val="FC7500"/>
                </a:solidFill>
                <a:latin typeface="微软雅黑"/>
                <a:cs typeface="微软雅黑"/>
              </a:rPr>
              <a:t>4.</a:t>
            </a:r>
            <a:r>
              <a:rPr sz="1400" b="1" spc="0">
                <a:solidFill>
                  <a:srgbClr val="FC7500"/>
                </a:solidFill>
                <a:latin typeface="微软雅黑"/>
                <a:cs typeface="微软雅黑"/>
              </a:rPr>
              <a:t>未来形势仍较严峻</a:t>
            </a:r>
            <a:endParaRPr sz="1400">
              <a:latin typeface="微软雅黑"/>
              <a:cs typeface="微软雅黑"/>
            </a:endParaRPr>
          </a:p>
          <a:p>
            <a:pPr marL="12700" marR="141605">
              <a:lnSpc>
                <a:spcPct val="119900"/>
              </a:lnSpc>
              <a:spcBef>
                <a:spcPts val="1200"/>
              </a:spcBef>
            </a:pP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回顾近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2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年中国的新经济创投发展，一些数据表明，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2022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年的行情比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202</a:t>
            </a:r>
            <a:r>
              <a:rPr sz="1400" spc="-225">
                <a:solidFill>
                  <a:srgbClr val="1F394E"/>
                </a:solidFill>
                <a:latin typeface="Arial Unicode MS"/>
                <a:cs typeface="Arial Unicode MS"/>
              </a:rPr>
              <a:t>1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年更差些，但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2023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年看起来变得更差而并没有更好，叠加当下宏 观经济增长承压和局势的动荡，不管是从行业来看还是外部来看，一级市场正处于调整期，形势比较严峻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686352" y="6475323"/>
            <a:ext cx="1853564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截止日期</a:t>
            </a:r>
            <a:r>
              <a:rPr sz="1200" spc="5">
                <a:solidFill>
                  <a:srgbClr val="585858"/>
                </a:solidFill>
                <a:latin typeface="Arial Unicode MS"/>
                <a:cs typeface="Arial Unicode MS"/>
              </a:rPr>
              <a:t>：2023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年</a:t>
            </a:r>
            <a:r>
              <a:rPr sz="1200" spc="15">
                <a:solidFill>
                  <a:srgbClr val="585858"/>
                </a:solidFill>
                <a:latin typeface="Arial Unicode MS"/>
                <a:cs typeface="Arial Unicode MS"/>
              </a:rPr>
              <a:t>9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月</a:t>
            </a:r>
            <a:r>
              <a:rPr sz="1200" spc="15">
                <a:solidFill>
                  <a:srgbClr val="585858"/>
                </a:solidFill>
                <a:latin typeface="Arial Unicode MS"/>
                <a:cs typeface="Arial Unicode MS"/>
              </a:rPr>
              <a:t>30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日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673902" y="6475323"/>
            <a:ext cx="21126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数据来源</a:t>
            </a:r>
            <a:r>
              <a:rPr sz="1200" spc="-45">
                <a:solidFill>
                  <a:srgbClr val="585858"/>
                </a:solidFill>
                <a:latin typeface="Arial Unicode MS"/>
                <a:cs typeface="Arial Unicode MS"/>
              </a:rPr>
              <a:t>：IT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桔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子 </a:t>
            </a:r>
            <a:r>
              <a:rPr sz="1200" spc="75">
                <a:solidFill>
                  <a:srgbClr val="585858"/>
                </a:solidFill>
                <a:latin typeface="Arial Unicode MS"/>
                <a:cs typeface="Arial Unicode MS"/>
              </a:rPr>
              <a:t>©</a:t>
            </a:r>
            <a:r>
              <a:rPr sz="1200" spc="-45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200" spc="40">
                <a:solidFill>
                  <a:srgbClr val="585858"/>
                </a:solidFill>
                <a:latin typeface="Arial Unicode MS"/>
                <a:cs typeface="Arial Unicode MS"/>
              </a:rPr>
              <a:t>itjuzi.com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1166347" y="1014983"/>
            <a:ext cx="423672" cy="33527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0425683" y="80772"/>
            <a:ext cx="1632203" cy="1021079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858011" y="2065020"/>
            <a:ext cx="4431792" cy="2353055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071359" y="2065020"/>
            <a:ext cx="4431792" cy="2353055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1285239" y="105033"/>
            <a:ext cx="723963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60" baseline="-21990">
                <a:solidFill>
                  <a:srgbClr val="F96F18"/>
                </a:solidFill>
              </a:rPr>
              <a:t>2023</a:t>
            </a:r>
            <a:r>
              <a:rPr sz="3600" spc="-179" baseline="-21990">
                <a:solidFill>
                  <a:srgbClr val="F96F18"/>
                </a:solidFill>
              </a:rPr>
              <a:t>Q</a:t>
            </a:r>
            <a:r>
              <a:rPr sz="3600" spc="-60" baseline="-21990">
                <a:solidFill>
                  <a:srgbClr val="F96F18"/>
                </a:solidFill>
              </a:rPr>
              <a:t>3</a:t>
            </a:r>
            <a:r>
              <a:rPr sz="3600" spc="0" baseline="-21990">
                <a:solidFill>
                  <a:srgbClr val="F96F18"/>
                </a:solidFill>
              </a:rPr>
              <a:t>一级市场</a:t>
            </a:r>
            <a:r>
              <a:rPr sz="3600" spc="-3495" baseline="-21990">
                <a:solidFill>
                  <a:srgbClr val="F96F18"/>
                </a:solidFill>
              </a:rPr>
              <a:t>重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更多</a:t>
            </a:r>
            <a:r>
              <a:rPr sz="1100" b="0" spc="-969">
                <a:solidFill>
                  <a:srgbClr val="FF0000"/>
                </a:solidFill>
                <a:latin typeface="微软雅黑"/>
                <a:cs typeface="微软雅黑"/>
              </a:rPr>
              <a:t>细</a:t>
            </a:r>
            <a:r>
              <a:rPr sz="3600" spc="-2152" baseline="-21990">
                <a:solidFill>
                  <a:srgbClr val="F96F18"/>
                </a:solidFill>
              </a:rPr>
              <a:t>要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分</a:t>
            </a:r>
            <a:r>
              <a:rPr sz="1100" b="0" spc="-765">
                <a:solidFill>
                  <a:srgbClr val="FF0000"/>
                </a:solidFill>
                <a:latin typeface="微软雅黑"/>
                <a:cs typeface="微软雅黑"/>
              </a:rPr>
              <a:t>领</a:t>
            </a:r>
            <a:r>
              <a:rPr sz="3600" spc="-2460" baseline="-21990">
                <a:solidFill>
                  <a:srgbClr val="F96F18"/>
                </a:solidFill>
              </a:rPr>
              <a:t>研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域</a:t>
            </a:r>
            <a:r>
              <a:rPr sz="1100" b="0" spc="-560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3600" spc="-2767" baseline="-21990">
                <a:solidFill>
                  <a:srgbClr val="F96F18"/>
                </a:solidFill>
              </a:rPr>
              <a:t>究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1100" b="0" spc="-355">
                <a:solidFill>
                  <a:srgbClr val="FF0000"/>
                </a:solidFill>
                <a:latin typeface="微软雅黑"/>
                <a:cs typeface="微软雅黑"/>
              </a:rPr>
              <a:t>请</a:t>
            </a:r>
            <a:r>
              <a:rPr sz="3600" spc="-3075" baseline="-21990">
                <a:solidFill>
                  <a:srgbClr val="F96F18"/>
                </a:solidFill>
              </a:rPr>
              <a:t>及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关</a:t>
            </a:r>
            <a:r>
              <a:rPr sz="1100" b="0" spc="-150">
                <a:solidFill>
                  <a:srgbClr val="FF0000"/>
                </a:solidFill>
                <a:latin typeface="微软雅黑"/>
                <a:cs typeface="微软雅黑"/>
              </a:rPr>
              <a:t>注</a:t>
            </a:r>
            <a:r>
              <a:rPr sz="3600" spc="-3382" baseline="-21990">
                <a:solidFill>
                  <a:srgbClr val="F96F18"/>
                </a:solidFill>
              </a:rPr>
              <a:t>发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搜搜</a:t>
            </a:r>
            <a:r>
              <a:rPr sz="1100" b="0" spc="-1045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3600" spc="-2039" baseline="-21990">
                <a:solidFill>
                  <a:srgbClr val="F96F18"/>
                </a:solidFill>
              </a:rPr>
              <a:t>现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1100" b="0" spc="-840">
                <a:solidFill>
                  <a:srgbClr val="FF0000"/>
                </a:solidFill>
                <a:latin typeface="微软雅黑"/>
                <a:cs typeface="微软雅黑"/>
              </a:rPr>
              <a:t>（</a:t>
            </a:r>
            <a:r>
              <a:rPr sz="3600" spc="-2347" baseline="-21990">
                <a:solidFill>
                  <a:srgbClr val="F96F18"/>
                </a:solidFill>
              </a:rPr>
              <a:t>总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so</a:t>
            </a:r>
            <a:r>
              <a:rPr sz="1100" b="0" spc="-155">
                <a:solidFill>
                  <a:srgbClr val="FF0000"/>
                </a:solidFill>
                <a:latin typeface="微软雅黑"/>
                <a:cs typeface="微软雅黑"/>
              </a:rPr>
              <a:t>s</a:t>
            </a:r>
            <a:r>
              <a:rPr sz="3600" spc="-3375" baseline="-21990">
                <a:solidFill>
                  <a:srgbClr val="F96F18"/>
                </a:solidFill>
              </a:rPr>
              <a:t>结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oya</a:t>
            </a:r>
            <a:r>
              <a:rPr sz="1100" b="0" spc="-320">
                <a:solidFill>
                  <a:srgbClr val="FF0000"/>
                </a:solidFill>
                <a:latin typeface="微软雅黑"/>
                <a:cs typeface="微软雅黑"/>
              </a:rPr>
              <a:t>n</a:t>
            </a:r>
            <a:r>
              <a:rPr sz="3600" spc="-3135" baseline="-21990">
                <a:solidFill>
                  <a:srgbClr val="F96F18"/>
                </a:solidFill>
              </a:rPr>
              <a:t>：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bao），行研君胃：sosobaogao</a:t>
            </a:r>
            <a:endParaRPr sz="11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49223" y="2980944"/>
            <a:ext cx="2749550" cy="2563495"/>
          </a:xfrm>
          <a:custGeom>
            <a:rect l="l" t="t" r="r" b="b"/>
            <a:pathLst>
              <a:path w="2749550" h="2563495">
                <a:moveTo>
                  <a:pt x="2107692" y="2563368"/>
                </a:moveTo>
                <a:lnTo>
                  <a:pt x="641604" y="2563368"/>
                </a:lnTo>
                <a:lnTo>
                  <a:pt x="0" y="1281684"/>
                </a:lnTo>
                <a:lnTo>
                  <a:pt x="641604" y="0"/>
                </a:lnTo>
                <a:lnTo>
                  <a:pt x="2107692" y="0"/>
                </a:lnTo>
                <a:lnTo>
                  <a:pt x="2749296" y="1281684"/>
                </a:lnTo>
                <a:lnTo>
                  <a:pt x="2107692" y="2563368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42343" y="2974530"/>
            <a:ext cx="2763520" cy="2576195"/>
          </a:xfrm>
          <a:custGeom>
            <a:rect l="l" t="t" r="r" b="b"/>
            <a:pathLst>
              <a:path w="2763520" h="2576195">
                <a:moveTo>
                  <a:pt x="2119169" y="2575877"/>
                </a:moveTo>
                <a:lnTo>
                  <a:pt x="643963" y="2575877"/>
                </a:lnTo>
                <a:lnTo>
                  <a:pt x="0" y="1287938"/>
                </a:lnTo>
                <a:lnTo>
                  <a:pt x="643963" y="0"/>
                </a:lnTo>
                <a:lnTo>
                  <a:pt x="2119169" y="0"/>
                </a:lnTo>
                <a:lnTo>
                  <a:pt x="2123766" y="9194"/>
                </a:lnTo>
                <a:lnTo>
                  <a:pt x="653564" y="9194"/>
                </a:lnTo>
                <a:lnTo>
                  <a:pt x="647887" y="12700"/>
                </a:lnTo>
                <a:lnTo>
                  <a:pt x="651811" y="12700"/>
                </a:lnTo>
                <a:lnTo>
                  <a:pt x="15611" y="1285100"/>
                </a:lnTo>
                <a:lnTo>
                  <a:pt x="12773" y="1285100"/>
                </a:lnTo>
                <a:lnTo>
                  <a:pt x="12773" y="1290777"/>
                </a:lnTo>
                <a:lnTo>
                  <a:pt x="15611" y="1290777"/>
                </a:lnTo>
                <a:lnTo>
                  <a:pt x="651811" y="2563177"/>
                </a:lnTo>
                <a:lnTo>
                  <a:pt x="647887" y="2563177"/>
                </a:lnTo>
                <a:lnTo>
                  <a:pt x="653564" y="2566682"/>
                </a:lnTo>
                <a:lnTo>
                  <a:pt x="2123767" y="2566682"/>
                </a:lnTo>
                <a:lnTo>
                  <a:pt x="2119169" y="2575877"/>
                </a:lnTo>
                <a:close/>
              </a:path>
              <a:path w="2763520" h="2576195">
                <a:moveTo>
                  <a:pt x="651811" y="12700"/>
                </a:moveTo>
                <a:lnTo>
                  <a:pt x="647887" y="12700"/>
                </a:lnTo>
                <a:lnTo>
                  <a:pt x="653564" y="9194"/>
                </a:lnTo>
                <a:lnTo>
                  <a:pt x="651811" y="12700"/>
                </a:lnTo>
                <a:close/>
              </a:path>
              <a:path w="2763520" h="2576195">
                <a:moveTo>
                  <a:pt x="2111321" y="12700"/>
                </a:moveTo>
                <a:lnTo>
                  <a:pt x="651811" y="12700"/>
                </a:lnTo>
                <a:lnTo>
                  <a:pt x="653564" y="9194"/>
                </a:lnTo>
                <a:lnTo>
                  <a:pt x="2109568" y="9194"/>
                </a:lnTo>
                <a:lnTo>
                  <a:pt x="2111321" y="12700"/>
                </a:lnTo>
                <a:close/>
              </a:path>
              <a:path w="2763520" h="2576195">
                <a:moveTo>
                  <a:pt x="2748940" y="1287938"/>
                </a:moveTo>
                <a:lnTo>
                  <a:pt x="2109568" y="9194"/>
                </a:lnTo>
                <a:lnTo>
                  <a:pt x="2115245" y="12700"/>
                </a:lnTo>
                <a:lnTo>
                  <a:pt x="2125519" y="12700"/>
                </a:lnTo>
                <a:lnTo>
                  <a:pt x="2761713" y="1285100"/>
                </a:lnTo>
                <a:lnTo>
                  <a:pt x="2750359" y="1285100"/>
                </a:lnTo>
                <a:lnTo>
                  <a:pt x="2748940" y="1287938"/>
                </a:lnTo>
                <a:close/>
              </a:path>
              <a:path w="2763520" h="2576195">
                <a:moveTo>
                  <a:pt x="2125519" y="12700"/>
                </a:moveTo>
                <a:lnTo>
                  <a:pt x="2115245" y="12700"/>
                </a:lnTo>
                <a:lnTo>
                  <a:pt x="2109568" y="9194"/>
                </a:lnTo>
                <a:lnTo>
                  <a:pt x="2123766" y="9194"/>
                </a:lnTo>
                <a:lnTo>
                  <a:pt x="2125519" y="12700"/>
                </a:lnTo>
                <a:close/>
              </a:path>
              <a:path w="2763520" h="2576195">
                <a:moveTo>
                  <a:pt x="12773" y="1290777"/>
                </a:moveTo>
                <a:lnTo>
                  <a:pt x="12773" y="1285100"/>
                </a:lnTo>
                <a:lnTo>
                  <a:pt x="14189" y="1287945"/>
                </a:lnTo>
                <a:lnTo>
                  <a:pt x="12773" y="1290777"/>
                </a:lnTo>
                <a:close/>
              </a:path>
              <a:path w="2763520" h="2576195">
                <a:moveTo>
                  <a:pt x="14192" y="1287938"/>
                </a:moveTo>
                <a:lnTo>
                  <a:pt x="12773" y="1285100"/>
                </a:lnTo>
                <a:lnTo>
                  <a:pt x="15611" y="1285100"/>
                </a:lnTo>
                <a:lnTo>
                  <a:pt x="14192" y="1287938"/>
                </a:lnTo>
                <a:close/>
              </a:path>
              <a:path w="2763520" h="2576195">
                <a:moveTo>
                  <a:pt x="2750359" y="1290777"/>
                </a:moveTo>
                <a:lnTo>
                  <a:pt x="2748940" y="1287938"/>
                </a:lnTo>
                <a:lnTo>
                  <a:pt x="2750359" y="1285100"/>
                </a:lnTo>
                <a:lnTo>
                  <a:pt x="2750359" y="1290777"/>
                </a:lnTo>
                <a:close/>
              </a:path>
              <a:path w="2763520" h="2576195">
                <a:moveTo>
                  <a:pt x="2761719" y="1290777"/>
                </a:moveTo>
                <a:lnTo>
                  <a:pt x="2750359" y="1290777"/>
                </a:lnTo>
                <a:lnTo>
                  <a:pt x="2750359" y="1285100"/>
                </a:lnTo>
                <a:lnTo>
                  <a:pt x="2761713" y="1285100"/>
                </a:lnTo>
                <a:lnTo>
                  <a:pt x="2763135" y="1287945"/>
                </a:lnTo>
                <a:lnTo>
                  <a:pt x="2761719" y="1290777"/>
                </a:lnTo>
                <a:close/>
              </a:path>
              <a:path w="2763520" h="2576195">
                <a:moveTo>
                  <a:pt x="15611" y="1290777"/>
                </a:moveTo>
                <a:lnTo>
                  <a:pt x="12773" y="1290777"/>
                </a:lnTo>
                <a:lnTo>
                  <a:pt x="14192" y="1287938"/>
                </a:lnTo>
                <a:lnTo>
                  <a:pt x="15611" y="1290777"/>
                </a:lnTo>
                <a:close/>
              </a:path>
              <a:path w="2763520" h="2576195">
                <a:moveTo>
                  <a:pt x="2109568" y="2566682"/>
                </a:moveTo>
                <a:lnTo>
                  <a:pt x="2748940" y="1287938"/>
                </a:lnTo>
                <a:lnTo>
                  <a:pt x="2750359" y="1290777"/>
                </a:lnTo>
                <a:lnTo>
                  <a:pt x="2761719" y="1290777"/>
                </a:lnTo>
                <a:lnTo>
                  <a:pt x="2125519" y="2563177"/>
                </a:lnTo>
                <a:lnTo>
                  <a:pt x="2115245" y="2563177"/>
                </a:lnTo>
                <a:lnTo>
                  <a:pt x="2109568" y="2566682"/>
                </a:lnTo>
                <a:close/>
              </a:path>
              <a:path w="2763520" h="2576195">
                <a:moveTo>
                  <a:pt x="653564" y="2566682"/>
                </a:moveTo>
                <a:lnTo>
                  <a:pt x="647887" y="2563177"/>
                </a:lnTo>
                <a:lnTo>
                  <a:pt x="651811" y="2563177"/>
                </a:lnTo>
                <a:lnTo>
                  <a:pt x="653564" y="2566682"/>
                </a:lnTo>
                <a:close/>
              </a:path>
              <a:path w="2763520" h="2576195">
                <a:moveTo>
                  <a:pt x="2109568" y="2566682"/>
                </a:moveTo>
                <a:lnTo>
                  <a:pt x="653564" y="2566682"/>
                </a:lnTo>
                <a:lnTo>
                  <a:pt x="651811" y="2563177"/>
                </a:lnTo>
                <a:lnTo>
                  <a:pt x="2111321" y="2563177"/>
                </a:lnTo>
                <a:lnTo>
                  <a:pt x="2109568" y="2566682"/>
                </a:lnTo>
                <a:close/>
              </a:path>
              <a:path w="2763520" h="2576195">
                <a:moveTo>
                  <a:pt x="2123767" y="2566682"/>
                </a:moveTo>
                <a:lnTo>
                  <a:pt x="2109568" y="2566682"/>
                </a:lnTo>
                <a:lnTo>
                  <a:pt x="2115245" y="2563177"/>
                </a:lnTo>
                <a:lnTo>
                  <a:pt x="2125519" y="2563177"/>
                </a:lnTo>
                <a:lnTo>
                  <a:pt x="2123767" y="256668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2846044" y="1083983"/>
            <a:ext cx="711200" cy="1523365"/>
          </a:xfrm>
          <a:prstGeom prst="rect">
            <a:avLst/>
          </a:prstGeom>
        </p:spPr>
        <p:txBody>
          <a:bodyPr vert="eaVert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60000"/>
              </a:lnSpc>
            </a:pPr>
            <a:r>
              <a:rPr sz="5400" b="1">
                <a:solidFill>
                  <a:srgbClr val="F8750A"/>
                </a:solidFill>
                <a:latin typeface="Microsoft JhengHei"/>
                <a:cs typeface="Microsoft JhengHei"/>
              </a:rPr>
              <a:t>目</a:t>
            </a:r>
            <a:r>
              <a:rPr sz="5400" b="1" spc="-355">
                <a:solidFill>
                  <a:srgbClr val="F8750A"/>
                </a:solidFill>
                <a:latin typeface="Microsoft JhengHei"/>
                <a:cs typeface="Microsoft JhengHei"/>
              </a:rPr>
              <a:t> </a:t>
            </a:r>
            <a:r>
              <a:rPr sz="5400" b="1">
                <a:solidFill>
                  <a:srgbClr val="F8750A"/>
                </a:solidFill>
                <a:latin typeface="Microsoft JhengHei"/>
                <a:cs typeface="Microsoft JhengHei"/>
              </a:rPr>
              <a:t>录</a:t>
            </a:r>
            <a:endParaRPr sz="5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/>
          <p:nvPr/>
        </p:nvSpPr>
        <p:spPr>
          <a:xfrm flipH="1">
            <a:off x="3778630" y="784859"/>
            <a:ext cx="0" cy="5288280"/>
          </a:xfrm>
          <a:custGeom>
            <a:rect l="l" t="t" r="r" b="b"/>
            <a:pathLst>
              <a:path h="5288280">
                <a:moveTo>
                  <a:pt x="0" y="0"/>
                </a:moveTo>
                <a:lnTo>
                  <a:pt x="0" y="5288280"/>
                </a:lnTo>
              </a:path>
            </a:pathLst>
          </a:custGeom>
          <a:ln w="14605">
            <a:solidFill>
              <a:srgbClr val="F8750A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3484257" y="3731145"/>
            <a:ext cx="177800" cy="1397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330"/>
              </a:lnSpc>
            </a:pPr>
            <a:r>
              <a:rPr sz="1200">
                <a:solidFill>
                  <a:srgbClr val="F8750A"/>
                </a:solidFill>
                <a:latin typeface="Arial Unicode MS"/>
                <a:cs typeface="Arial Unicode MS"/>
              </a:rPr>
              <a:t>C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484257" y="4045470"/>
            <a:ext cx="177800" cy="14732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330"/>
              </a:lnSpc>
            </a:pPr>
            <a:r>
              <a:rPr sz="1200">
                <a:solidFill>
                  <a:srgbClr val="F8750A"/>
                </a:solidFill>
                <a:latin typeface="Arial Unicode MS"/>
                <a:cs typeface="Arial Unicode MS"/>
              </a:rPr>
              <a:t>O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484257" y="4367415"/>
            <a:ext cx="177800" cy="1397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330"/>
              </a:lnSpc>
            </a:pPr>
            <a:r>
              <a:rPr sz="1200">
                <a:solidFill>
                  <a:srgbClr val="F8750A"/>
                </a:solidFill>
                <a:latin typeface="Arial Unicode MS"/>
                <a:cs typeface="Arial Unicode MS"/>
              </a:rPr>
              <a:t>N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484257" y="4681740"/>
            <a:ext cx="177800" cy="1143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330"/>
              </a:lnSpc>
            </a:pPr>
            <a:r>
              <a:rPr sz="1200">
                <a:solidFill>
                  <a:srgbClr val="F8750A"/>
                </a:solidFill>
                <a:latin typeface="Arial Unicode MS"/>
                <a:cs typeface="Arial Unicode MS"/>
              </a:rPr>
              <a:t>T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484257" y="4970030"/>
            <a:ext cx="177800" cy="123189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330"/>
              </a:lnSpc>
            </a:pPr>
            <a:r>
              <a:rPr sz="1200">
                <a:solidFill>
                  <a:srgbClr val="F8750A"/>
                </a:solidFill>
                <a:latin typeface="Arial Unicode MS"/>
                <a:cs typeface="Arial Unicode MS"/>
              </a:rPr>
              <a:t>E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484257" y="5267845"/>
            <a:ext cx="177800" cy="1397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330"/>
              </a:lnSpc>
            </a:pPr>
            <a:r>
              <a:rPr sz="1200">
                <a:solidFill>
                  <a:srgbClr val="F8750A"/>
                </a:solidFill>
                <a:latin typeface="Arial Unicode MS"/>
                <a:cs typeface="Arial Unicode MS"/>
              </a:rPr>
              <a:t>N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484257" y="5582170"/>
            <a:ext cx="177800" cy="1143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330"/>
              </a:lnSpc>
            </a:pPr>
            <a:r>
              <a:rPr sz="1200">
                <a:solidFill>
                  <a:srgbClr val="F8750A"/>
                </a:solidFill>
                <a:latin typeface="Arial Unicode MS"/>
                <a:cs typeface="Arial Unicode MS"/>
              </a:rPr>
              <a:t>T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484257" y="5870461"/>
            <a:ext cx="177800" cy="12192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330"/>
              </a:lnSpc>
            </a:pPr>
            <a:r>
              <a:rPr sz="1200">
                <a:solidFill>
                  <a:srgbClr val="F8750A"/>
                </a:solidFill>
                <a:latin typeface="Arial Unicode MS"/>
                <a:cs typeface="Arial Unicode MS"/>
              </a:rPr>
              <a:t>S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6233159" y="1513332"/>
            <a:ext cx="4451985" cy="577850"/>
          </a:xfrm>
          <a:custGeom>
            <a:rect l="l" t="t" r="r" b="b"/>
            <a:pathLst>
              <a:path w="4451984" h="577850">
                <a:moveTo>
                  <a:pt x="0" y="0"/>
                </a:moveTo>
                <a:lnTo>
                  <a:pt x="4451603" y="0"/>
                </a:lnTo>
                <a:lnTo>
                  <a:pt x="4451603" y="577596"/>
                </a:lnTo>
                <a:lnTo>
                  <a:pt x="0" y="577596"/>
                </a:lnTo>
                <a:lnTo>
                  <a:pt x="0" y="0"/>
                </a:lnTo>
                <a:close/>
              </a:path>
            </a:pathLst>
          </a:custGeom>
          <a:solidFill>
            <a:srgbClr val="FC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5274794" y="1508975"/>
            <a:ext cx="2767971" cy="586739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 txBox="1">
            <a:spLocks noGrp="1"/>
          </p:cNvSpPr>
          <p:nvPr>
            <p:ph type="title"/>
          </p:nvPr>
        </p:nvSpPr>
        <p:spPr>
          <a:xfrm>
            <a:off x="5447893" y="1600161"/>
            <a:ext cx="5237480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0">
                <a:solidFill>
                  <a:srgbClr val="FC7500"/>
                </a:solidFill>
              </a:rPr>
              <a:t>投资</a:t>
            </a:r>
            <a:r>
              <a:rPr sz="1800" spc="-145">
                <a:solidFill>
                  <a:srgbClr val="FC7500"/>
                </a:solidFill>
                <a:latin typeface="Microsoft JhengHei"/>
                <a:cs typeface="Microsoft JhengHei"/>
              </a:rPr>
              <a:t>—</a:t>
            </a:r>
            <a:r>
              <a:rPr sz="1800" spc="150">
                <a:solidFill>
                  <a:srgbClr val="FC7500"/>
                </a:solidFill>
                <a:latin typeface="Microsoft JhengHei"/>
                <a:cs typeface="Microsoft JhengHei"/>
              </a:rPr>
              <a:t> </a:t>
            </a:r>
            <a:r>
              <a:rPr sz="1800"/>
              <a:t>近七个季度热门赛道等投资行情变化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6237732" y="2458211"/>
            <a:ext cx="4450080" cy="591820"/>
          </a:xfrm>
          <a:custGeom>
            <a:rect l="l" t="t" r="r" b="b"/>
            <a:pathLst>
              <a:path w="4450080" h="591819">
                <a:moveTo>
                  <a:pt x="0" y="0"/>
                </a:moveTo>
                <a:lnTo>
                  <a:pt x="4450079" y="0"/>
                </a:lnTo>
                <a:lnTo>
                  <a:pt x="4450079" y="591312"/>
                </a:lnTo>
                <a:lnTo>
                  <a:pt x="0" y="591312"/>
                </a:lnTo>
                <a:lnTo>
                  <a:pt x="0" y="0"/>
                </a:lnTo>
                <a:close/>
              </a:path>
            </a:pathLst>
          </a:custGeom>
          <a:solidFill>
            <a:srgbClr val="FF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5278043" y="2459558"/>
            <a:ext cx="2769171" cy="585470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6239255" y="3436620"/>
            <a:ext cx="4450080" cy="577850"/>
          </a:xfrm>
          <a:custGeom>
            <a:rect l="l" t="t" r="r" b="b"/>
            <a:pathLst>
              <a:path w="4450080" h="577850">
                <a:moveTo>
                  <a:pt x="0" y="0"/>
                </a:moveTo>
                <a:lnTo>
                  <a:pt x="4450080" y="0"/>
                </a:lnTo>
                <a:lnTo>
                  <a:pt x="4450080" y="577596"/>
                </a:lnTo>
                <a:lnTo>
                  <a:pt x="0" y="577596"/>
                </a:lnTo>
                <a:lnTo>
                  <a:pt x="0" y="0"/>
                </a:lnTo>
                <a:close/>
              </a:path>
            </a:pathLst>
          </a:custGeom>
          <a:solidFill>
            <a:srgbClr val="FF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5279961" y="3423488"/>
            <a:ext cx="2769730" cy="585470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 txBox="1"/>
          <p:nvPr/>
        </p:nvSpPr>
        <p:spPr>
          <a:xfrm>
            <a:off x="5447906" y="2566111"/>
            <a:ext cx="5241925" cy="13258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981075"/>
              </a:tabLst>
            </a:pPr>
            <a:r>
              <a:rPr sz="2000" b="1" spc="0">
                <a:solidFill>
                  <a:srgbClr val="FC7500"/>
                </a:solidFill>
                <a:latin typeface="微软雅黑"/>
                <a:cs typeface="微软雅黑"/>
              </a:rPr>
              <a:t>并购</a:t>
            </a:r>
            <a:r>
              <a:rPr sz="1800" b="1" spc="-145">
                <a:solidFill>
                  <a:srgbClr val="FC7500"/>
                </a:solidFill>
                <a:latin typeface="Microsoft JhengHei"/>
                <a:cs typeface="Microsoft JhengHei"/>
              </a:rPr>
              <a:t>—	</a:t>
            </a:r>
            <a:r>
              <a:rPr sz="1800" b="1" spc="-40">
                <a:solidFill>
                  <a:srgbClr val="FFFFFF"/>
                </a:solidFill>
                <a:latin typeface="微软雅黑"/>
                <a:cs typeface="微软雅黑"/>
              </a:rPr>
              <a:t>2023Q3</a:t>
            </a:r>
            <a:r>
              <a:rPr sz="1800" b="1">
                <a:solidFill>
                  <a:srgbClr val="FFFFFF"/>
                </a:solidFill>
                <a:latin typeface="微软雅黑"/>
                <a:cs typeface="微软雅黑"/>
              </a:rPr>
              <a:t>并购详情，重大并购案</a:t>
            </a:r>
            <a:endParaRPr sz="1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210"/>
              </a:spcBef>
              <a:tabLst>
                <a:tab pos="980440"/>
              </a:tabLst>
            </a:pPr>
            <a:r>
              <a:rPr sz="2000" b="1" spc="0">
                <a:solidFill>
                  <a:srgbClr val="FC7500"/>
                </a:solidFill>
                <a:latin typeface="微软雅黑"/>
                <a:cs typeface="微软雅黑"/>
              </a:rPr>
              <a:t>创业</a:t>
            </a:r>
            <a:r>
              <a:rPr sz="1800" b="1" spc="-145">
                <a:solidFill>
                  <a:srgbClr val="FC7500"/>
                </a:solidFill>
                <a:latin typeface="Microsoft JhengHei"/>
                <a:cs typeface="Microsoft JhengHei"/>
              </a:rPr>
              <a:t>—	</a:t>
            </a:r>
            <a:r>
              <a:rPr sz="1800" b="1" spc="-40">
                <a:solidFill>
                  <a:srgbClr val="FFFFFF"/>
                </a:solidFill>
                <a:latin typeface="微软雅黑"/>
                <a:cs typeface="微软雅黑"/>
              </a:rPr>
              <a:t>2023Q3</a:t>
            </a:r>
            <a:r>
              <a:rPr sz="1800" b="1">
                <a:solidFill>
                  <a:srgbClr val="FFFFFF"/>
                </a:solidFill>
                <a:latin typeface="微软雅黑"/>
                <a:cs typeface="微软雅黑"/>
              </a:rPr>
              <a:t>值得关注的新公司和创业者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6242303" y="4386071"/>
            <a:ext cx="4450080" cy="579120"/>
          </a:xfrm>
          <a:custGeom>
            <a:rect l="l" t="t" r="r" b="b"/>
            <a:pathLst>
              <a:path w="4450080" h="579120">
                <a:moveTo>
                  <a:pt x="0" y="0"/>
                </a:moveTo>
                <a:lnTo>
                  <a:pt x="4450080" y="0"/>
                </a:lnTo>
                <a:lnTo>
                  <a:pt x="4450080" y="579120"/>
                </a:lnTo>
                <a:lnTo>
                  <a:pt x="0" y="579120"/>
                </a:lnTo>
                <a:lnTo>
                  <a:pt x="0" y="0"/>
                </a:lnTo>
                <a:close/>
              </a:path>
            </a:pathLst>
          </a:custGeom>
          <a:solidFill>
            <a:srgbClr val="FA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5282488" y="4373460"/>
            <a:ext cx="2771290" cy="586740"/>
          </a:xfrm>
          <a:prstGeom prst="rect">
            <a:avLst/>
          </a:prstGeom>
          <a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5447906" y="4513808"/>
            <a:ext cx="63182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80">
                <a:solidFill>
                  <a:srgbClr val="FC7500"/>
                </a:solidFill>
                <a:latin typeface="微软雅黑"/>
                <a:cs typeface="微软雅黑"/>
              </a:rPr>
              <a:t>I</a:t>
            </a:r>
            <a:r>
              <a:rPr sz="1800" b="1" spc="-25">
                <a:solidFill>
                  <a:srgbClr val="FC7500"/>
                </a:solidFill>
                <a:latin typeface="微软雅黑"/>
                <a:cs typeface="微软雅黑"/>
              </a:rPr>
              <a:t>P</a:t>
            </a:r>
            <a:r>
              <a:rPr sz="1800" b="1" spc="-90">
                <a:solidFill>
                  <a:srgbClr val="FC7500"/>
                </a:solidFill>
                <a:latin typeface="微软雅黑"/>
                <a:cs typeface="微软雅黑"/>
              </a:rPr>
              <a:t>O</a:t>
            </a:r>
            <a:r>
              <a:rPr sz="1800" b="1" spc="-145">
                <a:solidFill>
                  <a:srgbClr val="FC7500"/>
                </a:solidFill>
                <a:latin typeface="Microsoft JhengHei"/>
                <a:cs typeface="Microsoft JhengHei"/>
              </a:rPr>
              <a:t>—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242303" y="4513808"/>
            <a:ext cx="445008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9545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微软雅黑"/>
                <a:cs typeface="微软雅黑"/>
              </a:rPr>
              <a:t>关注</a:t>
            </a:r>
            <a:r>
              <a:rPr sz="1800" b="1" spc="-40">
                <a:solidFill>
                  <a:srgbClr val="FFFFFF"/>
                </a:solidFill>
                <a:latin typeface="微软雅黑"/>
                <a:cs typeface="微软雅黑"/>
              </a:rPr>
              <a:t>2023Q3</a:t>
            </a:r>
            <a:r>
              <a:rPr sz="1800" b="1">
                <a:solidFill>
                  <a:srgbClr val="FFFFFF"/>
                </a:solidFill>
                <a:latin typeface="微软雅黑"/>
                <a:cs typeface="微软雅黑"/>
              </a:rPr>
              <a:t>科创板和港交所新股上市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4243997" y="2561031"/>
            <a:ext cx="548982" cy="412203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4243997" y="3550970"/>
            <a:ext cx="541743" cy="412203"/>
          </a:xfrm>
          <a:prstGeom prst="rect">
            <a:avLst/>
          </a:prstGeom>
          <a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4267873" y="4559655"/>
            <a:ext cx="554316" cy="412203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4243997" y="1552105"/>
            <a:ext cx="498309" cy="412203"/>
          </a:xfrm>
          <a:prstGeom prst="rect">
            <a:avLst/>
          </a:prstGeom>
          <a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10527944" y="515382"/>
            <a:ext cx="1305763" cy="489140"/>
          </a:xfrm>
          <a:prstGeom prst="rect">
            <a:avLst/>
          </a:prstGeom>
          <a:blipFill>
            <a:blip r:embed="rId10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1367002" y="3152762"/>
            <a:ext cx="1945093" cy="2384907"/>
          </a:xfrm>
          <a:prstGeom prst="rect">
            <a:avLst/>
          </a:prstGeom>
          <a:blipFill>
            <a:blip r:embed="rId1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635"/>
            <a:ext cx="12175236" cy="6852793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2181840" cy="6858000"/>
          </a:xfrm>
          <a:custGeom>
            <a:rect l="l" t="t" r="r" b="b"/>
            <a:pathLst>
              <a:path w="12181840" h="6858000">
                <a:moveTo>
                  <a:pt x="12169140" y="6984"/>
                </a:moveTo>
                <a:lnTo>
                  <a:pt x="0" y="6984"/>
                </a:lnTo>
                <a:lnTo>
                  <a:pt x="0" y="0"/>
                </a:lnTo>
                <a:lnTo>
                  <a:pt x="12181840" y="0"/>
                </a:lnTo>
                <a:lnTo>
                  <a:pt x="12181840" y="634"/>
                </a:lnTo>
                <a:lnTo>
                  <a:pt x="12169140" y="634"/>
                </a:lnTo>
                <a:lnTo>
                  <a:pt x="12169140" y="6984"/>
                </a:lnTo>
                <a:close/>
              </a:path>
              <a:path w="12181840" h="6858000">
                <a:moveTo>
                  <a:pt x="12169140" y="6853554"/>
                </a:moveTo>
                <a:lnTo>
                  <a:pt x="12169140" y="634"/>
                </a:lnTo>
                <a:lnTo>
                  <a:pt x="12175490" y="6984"/>
                </a:lnTo>
                <a:lnTo>
                  <a:pt x="12181840" y="6984"/>
                </a:lnTo>
                <a:lnTo>
                  <a:pt x="12181840" y="6847204"/>
                </a:lnTo>
                <a:lnTo>
                  <a:pt x="12175490" y="6847204"/>
                </a:lnTo>
                <a:lnTo>
                  <a:pt x="12169140" y="6853554"/>
                </a:lnTo>
                <a:close/>
              </a:path>
              <a:path w="12181840" h="6858000">
                <a:moveTo>
                  <a:pt x="12181840" y="6984"/>
                </a:moveTo>
                <a:lnTo>
                  <a:pt x="12175490" y="6984"/>
                </a:lnTo>
                <a:lnTo>
                  <a:pt x="12169140" y="634"/>
                </a:lnTo>
                <a:lnTo>
                  <a:pt x="12181840" y="634"/>
                </a:lnTo>
                <a:lnTo>
                  <a:pt x="12181840" y="6984"/>
                </a:lnTo>
                <a:close/>
              </a:path>
              <a:path w="12181840" h="6858000">
                <a:moveTo>
                  <a:pt x="12181840" y="6858000"/>
                </a:moveTo>
                <a:lnTo>
                  <a:pt x="0" y="6858000"/>
                </a:lnTo>
                <a:lnTo>
                  <a:pt x="0" y="6847204"/>
                </a:lnTo>
                <a:lnTo>
                  <a:pt x="12169140" y="6847204"/>
                </a:lnTo>
                <a:lnTo>
                  <a:pt x="12169140" y="6853554"/>
                </a:lnTo>
                <a:lnTo>
                  <a:pt x="12181840" y="6853554"/>
                </a:lnTo>
                <a:lnTo>
                  <a:pt x="12181840" y="6858000"/>
                </a:lnTo>
                <a:close/>
              </a:path>
              <a:path w="12181840" h="6858000">
                <a:moveTo>
                  <a:pt x="12181840" y="6853554"/>
                </a:moveTo>
                <a:lnTo>
                  <a:pt x="12169140" y="6853554"/>
                </a:lnTo>
                <a:lnTo>
                  <a:pt x="12175490" y="6847204"/>
                </a:lnTo>
                <a:lnTo>
                  <a:pt x="12181840" y="6847204"/>
                </a:lnTo>
                <a:lnTo>
                  <a:pt x="12181840" y="685355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2192000" cy="6853555"/>
          </a:xfrm>
          <a:custGeom>
            <a:rect l="l" t="t" r="r" b="b"/>
            <a:pathLst>
              <a:path w="12192000" h="6853555">
                <a:moveTo>
                  <a:pt x="0" y="6853428"/>
                </a:moveTo>
                <a:lnTo>
                  <a:pt x="0" y="0"/>
                </a:lnTo>
                <a:lnTo>
                  <a:pt x="12192000" y="0"/>
                </a:lnTo>
                <a:lnTo>
                  <a:pt x="12192000" y="6853428"/>
                </a:lnTo>
                <a:lnTo>
                  <a:pt x="0" y="6853428"/>
                </a:lnTo>
                <a:close/>
              </a:path>
            </a:pathLst>
          </a:custGeom>
          <a:solidFill>
            <a:srgbClr val="F66400">
              <a:alpha val="85099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088890" y="2113788"/>
            <a:ext cx="1955800" cy="553720"/>
          </a:xfrm>
          <a:custGeom>
            <a:rect l="l" t="t" r="r" b="b"/>
            <a:pathLst>
              <a:path w="1955800" h="553719">
                <a:moveTo>
                  <a:pt x="1641094" y="553212"/>
                </a:moveTo>
                <a:lnTo>
                  <a:pt x="315213" y="553212"/>
                </a:lnTo>
                <a:lnTo>
                  <a:pt x="264022" y="549760"/>
                </a:lnTo>
                <a:lnTo>
                  <a:pt x="215483" y="539407"/>
                </a:lnTo>
                <a:lnTo>
                  <a:pt x="170241" y="522727"/>
                </a:lnTo>
                <a:lnTo>
                  <a:pt x="128941" y="500292"/>
                </a:lnTo>
                <a:lnTo>
                  <a:pt x="92227" y="472678"/>
                </a:lnTo>
                <a:lnTo>
                  <a:pt x="60743" y="440457"/>
                </a:lnTo>
                <a:lnTo>
                  <a:pt x="35134" y="404204"/>
                </a:lnTo>
                <a:lnTo>
                  <a:pt x="16045" y="364492"/>
                </a:lnTo>
                <a:lnTo>
                  <a:pt x="4118" y="321895"/>
                </a:lnTo>
                <a:lnTo>
                  <a:pt x="0" y="276987"/>
                </a:lnTo>
                <a:lnTo>
                  <a:pt x="4118" y="232078"/>
                </a:lnTo>
                <a:lnTo>
                  <a:pt x="16045" y="189475"/>
                </a:lnTo>
                <a:lnTo>
                  <a:pt x="35134" y="149749"/>
                </a:lnTo>
                <a:lnTo>
                  <a:pt x="60743" y="113467"/>
                </a:lnTo>
                <a:lnTo>
                  <a:pt x="92227" y="81200"/>
                </a:lnTo>
                <a:lnTo>
                  <a:pt x="128941" y="53516"/>
                </a:lnTo>
                <a:lnTo>
                  <a:pt x="170241" y="30985"/>
                </a:lnTo>
                <a:lnTo>
                  <a:pt x="215483" y="14176"/>
                </a:lnTo>
                <a:lnTo>
                  <a:pt x="264022" y="3657"/>
                </a:lnTo>
                <a:lnTo>
                  <a:pt x="315213" y="0"/>
                </a:lnTo>
                <a:lnTo>
                  <a:pt x="1641094" y="0"/>
                </a:lnTo>
                <a:lnTo>
                  <a:pt x="1692148" y="3657"/>
                </a:lnTo>
                <a:lnTo>
                  <a:pt x="1740577" y="14176"/>
                </a:lnTo>
                <a:lnTo>
                  <a:pt x="1785732" y="30985"/>
                </a:lnTo>
                <a:lnTo>
                  <a:pt x="1826968" y="53516"/>
                </a:lnTo>
                <a:lnTo>
                  <a:pt x="1863636" y="81200"/>
                </a:lnTo>
                <a:lnTo>
                  <a:pt x="1895088" y="113467"/>
                </a:lnTo>
                <a:lnTo>
                  <a:pt x="1920678" y="149749"/>
                </a:lnTo>
                <a:lnTo>
                  <a:pt x="1939758" y="189475"/>
                </a:lnTo>
                <a:lnTo>
                  <a:pt x="1951681" y="232078"/>
                </a:lnTo>
                <a:lnTo>
                  <a:pt x="1955800" y="276987"/>
                </a:lnTo>
                <a:lnTo>
                  <a:pt x="1951681" y="321895"/>
                </a:lnTo>
                <a:lnTo>
                  <a:pt x="1939758" y="364492"/>
                </a:lnTo>
                <a:lnTo>
                  <a:pt x="1920678" y="404204"/>
                </a:lnTo>
                <a:lnTo>
                  <a:pt x="1895088" y="440457"/>
                </a:lnTo>
                <a:lnTo>
                  <a:pt x="1863636" y="472678"/>
                </a:lnTo>
                <a:lnTo>
                  <a:pt x="1826968" y="500292"/>
                </a:lnTo>
                <a:lnTo>
                  <a:pt x="1785732" y="522727"/>
                </a:lnTo>
                <a:lnTo>
                  <a:pt x="1740577" y="539407"/>
                </a:lnTo>
                <a:lnTo>
                  <a:pt x="1692148" y="549760"/>
                </a:lnTo>
                <a:lnTo>
                  <a:pt x="1641094" y="55321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146490" y="0"/>
            <a:ext cx="7898383" cy="6858000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128200" y="579310"/>
            <a:ext cx="5936869" cy="5936869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4713604" y="2920364"/>
            <a:ext cx="3067050" cy="16268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4160">
              <a:lnSpc>
                <a:spcPct val="100000"/>
              </a:lnSpc>
              <a:spcBef>
                <a:spcPts val="105"/>
              </a:spcBef>
            </a:pPr>
            <a:r>
              <a:rPr sz="3500" spc="100">
                <a:solidFill>
                  <a:srgbClr val="FFFFFF"/>
                </a:solidFill>
                <a:latin typeface="Arial Unicode MS"/>
                <a:cs typeface="Arial Unicode MS"/>
              </a:rPr>
              <a:t>2</a:t>
            </a:r>
            <a:r>
              <a:rPr sz="3500" spc="-37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100">
                <a:solidFill>
                  <a:srgbClr val="FFFFFF"/>
                </a:solidFill>
                <a:latin typeface="Arial Unicode MS"/>
                <a:cs typeface="Arial Unicode MS"/>
              </a:rPr>
              <a:t>0</a:t>
            </a:r>
            <a:r>
              <a:rPr sz="3500" spc="-37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100">
                <a:solidFill>
                  <a:srgbClr val="FFFFFF"/>
                </a:solidFill>
                <a:latin typeface="Arial Unicode MS"/>
                <a:cs typeface="Arial Unicode MS"/>
              </a:rPr>
              <a:t>2</a:t>
            </a:r>
            <a:r>
              <a:rPr sz="3500" spc="-37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100">
                <a:solidFill>
                  <a:srgbClr val="FFFFFF"/>
                </a:solidFill>
                <a:latin typeface="Arial Unicode MS"/>
                <a:cs typeface="Arial Unicode MS"/>
              </a:rPr>
              <a:t>3</a:t>
            </a:r>
            <a:r>
              <a:rPr sz="3500" spc="-37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-55">
                <a:solidFill>
                  <a:srgbClr val="FFFFFF"/>
                </a:solidFill>
                <a:latin typeface="Arial Unicode MS"/>
                <a:cs typeface="Arial Unicode MS"/>
              </a:rPr>
              <a:t>年</a:t>
            </a:r>
            <a:r>
              <a:rPr sz="3500" spc="-335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-110">
                <a:solidFill>
                  <a:srgbClr val="FFFFFF"/>
                </a:solidFill>
                <a:latin typeface="Arial Unicode MS"/>
                <a:cs typeface="Arial Unicode MS"/>
              </a:rPr>
              <a:t>Q</a:t>
            </a:r>
            <a:r>
              <a:rPr sz="3500" spc="-385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100">
                <a:solidFill>
                  <a:srgbClr val="FFFFFF"/>
                </a:solidFill>
                <a:latin typeface="Arial Unicode MS"/>
                <a:cs typeface="Arial Unicode MS"/>
              </a:rPr>
              <a:t>3</a:t>
            </a:r>
            <a:endParaRPr sz="3500">
              <a:latin typeface="Arial Unicode MS"/>
              <a:cs typeface="Arial Unicode MS"/>
            </a:endParaRPr>
          </a:p>
          <a:p>
            <a:pPr marL="12700" marR="5080" algn="ctr">
              <a:lnSpc>
                <a:spcPct val="100000"/>
              </a:lnSpc>
            </a:pPr>
            <a:r>
              <a:rPr sz="3500" spc="-55">
                <a:solidFill>
                  <a:srgbClr val="FFFFFF"/>
                </a:solidFill>
                <a:latin typeface="Arial Unicode MS"/>
                <a:cs typeface="Arial Unicode MS"/>
              </a:rPr>
              <a:t>中</a:t>
            </a:r>
            <a:r>
              <a:rPr sz="3500" spc="-345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-55">
                <a:solidFill>
                  <a:srgbClr val="FFFFFF"/>
                </a:solidFill>
                <a:latin typeface="Arial Unicode MS"/>
                <a:cs typeface="Arial Unicode MS"/>
              </a:rPr>
              <a:t>国</a:t>
            </a:r>
            <a:r>
              <a:rPr sz="3500" spc="-345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-55">
                <a:solidFill>
                  <a:srgbClr val="FFFFFF"/>
                </a:solidFill>
                <a:latin typeface="Arial Unicode MS"/>
                <a:cs typeface="Arial Unicode MS"/>
              </a:rPr>
              <a:t>私</a:t>
            </a:r>
            <a:r>
              <a:rPr sz="3500" spc="-345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-55">
                <a:solidFill>
                  <a:srgbClr val="FFFFFF"/>
                </a:solidFill>
                <a:latin typeface="Arial Unicode MS"/>
                <a:cs typeface="Arial Unicode MS"/>
              </a:rPr>
              <a:t>募</a:t>
            </a:r>
            <a:r>
              <a:rPr sz="3500" spc="-345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-55">
                <a:solidFill>
                  <a:srgbClr val="FFFFFF"/>
                </a:solidFill>
                <a:latin typeface="Arial Unicode MS"/>
                <a:cs typeface="Arial Unicode MS"/>
              </a:rPr>
              <a:t>股</a:t>
            </a:r>
            <a:r>
              <a:rPr sz="3500" spc="-345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-55">
                <a:solidFill>
                  <a:srgbClr val="FFFFFF"/>
                </a:solidFill>
                <a:latin typeface="Arial Unicode MS"/>
                <a:cs typeface="Arial Unicode MS"/>
              </a:rPr>
              <a:t>权 投</a:t>
            </a:r>
            <a:r>
              <a:rPr sz="3500" spc="-345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-55">
                <a:solidFill>
                  <a:srgbClr val="FFFFFF"/>
                </a:solidFill>
                <a:latin typeface="Arial Unicode MS"/>
                <a:cs typeface="Arial Unicode MS"/>
              </a:rPr>
              <a:t>资</a:t>
            </a:r>
            <a:r>
              <a:rPr sz="3500" spc="-345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-55">
                <a:solidFill>
                  <a:srgbClr val="FFFFFF"/>
                </a:solidFill>
                <a:latin typeface="Arial Unicode MS"/>
                <a:cs typeface="Arial Unicode MS"/>
              </a:rPr>
              <a:t>交</a:t>
            </a:r>
            <a:r>
              <a:rPr sz="3500" spc="-345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-55">
                <a:solidFill>
                  <a:srgbClr val="FFFFFF"/>
                </a:solidFill>
                <a:latin typeface="Arial Unicode MS"/>
                <a:cs typeface="Arial Unicode MS"/>
              </a:rPr>
              <a:t>易</a:t>
            </a:r>
            <a:r>
              <a:rPr sz="3500" spc="-345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-55">
                <a:solidFill>
                  <a:srgbClr val="FFFFFF"/>
                </a:solidFill>
                <a:latin typeface="Arial Unicode MS"/>
                <a:cs typeface="Arial Unicode MS"/>
              </a:rPr>
              <a:t>详</a:t>
            </a:r>
            <a:r>
              <a:rPr sz="3500" spc="-345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-55">
                <a:solidFill>
                  <a:srgbClr val="FFFFFF"/>
                </a:solidFill>
                <a:latin typeface="Arial Unicode MS"/>
                <a:cs typeface="Arial Unicode MS"/>
              </a:rPr>
              <a:t>情</a:t>
            </a:r>
            <a:endParaRPr sz="3500">
              <a:latin typeface="Arial Unicode MS"/>
              <a:cs typeface="Arial Unicode MS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904229" y="4847024"/>
            <a:ext cx="384175" cy="327025"/>
          </a:xfrm>
          <a:custGeom>
            <a:rect l="l" t="t" r="r" b="b"/>
            <a:pathLst>
              <a:path w="384175" h="327025">
                <a:moveTo>
                  <a:pt x="205149" y="326885"/>
                </a:moveTo>
                <a:lnTo>
                  <a:pt x="190603" y="323975"/>
                </a:lnTo>
                <a:lnTo>
                  <a:pt x="178053" y="315245"/>
                </a:lnTo>
                <a:lnTo>
                  <a:pt x="169345" y="302258"/>
                </a:lnTo>
                <a:lnTo>
                  <a:pt x="166443" y="287724"/>
                </a:lnTo>
                <a:lnTo>
                  <a:pt x="169345" y="273372"/>
                </a:lnTo>
                <a:lnTo>
                  <a:pt x="178053" y="260927"/>
                </a:lnTo>
                <a:lnTo>
                  <a:pt x="236118" y="201758"/>
                </a:lnTo>
                <a:lnTo>
                  <a:pt x="38709" y="201758"/>
                </a:lnTo>
                <a:lnTo>
                  <a:pt x="23681" y="198832"/>
                </a:lnTo>
                <a:lnTo>
                  <a:pt x="11372" y="190722"/>
                </a:lnTo>
                <a:lnTo>
                  <a:pt x="3055" y="178430"/>
                </a:lnTo>
                <a:lnTo>
                  <a:pt x="0" y="162960"/>
                </a:lnTo>
                <a:lnTo>
                  <a:pt x="3055" y="147896"/>
                </a:lnTo>
                <a:lnTo>
                  <a:pt x="11372" y="135559"/>
                </a:lnTo>
                <a:lnTo>
                  <a:pt x="23681" y="127223"/>
                </a:lnTo>
                <a:lnTo>
                  <a:pt x="38709" y="124161"/>
                </a:lnTo>
                <a:lnTo>
                  <a:pt x="236118" y="124161"/>
                </a:lnTo>
                <a:lnTo>
                  <a:pt x="178053" y="65957"/>
                </a:lnTo>
                <a:lnTo>
                  <a:pt x="172977" y="60211"/>
                </a:lnTo>
                <a:lnTo>
                  <a:pt x="169349" y="53466"/>
                </a:lnTo>
                <a:lnTo>
                  <a:pt x="167172" y="46179"/>
                </a:lnTo>
                <a:lnTo>
                  <a:pt x="166446" y="38804"/>
                </a:lnTo>
                <a:lnTo>
                  <a:pt x="167172" y="31558"/>
                </a:lnTo>
                <a:lnTo>
                  <a:pt x="205149" y="0"/>
                </a:lnTo>
                <a:lnTo>
                  <a:pt x="219694" y="2909"/>
                </a:lnTo>
                <a:lnTo>
                  <a:pt x="232244" y="11639"/>
                </a:lnTo>
                <a:lnTo>
                  <a:pt x="384174" y="162960"/>
                </a:lnTo>
                <a:lnTo>
                  <a:pt x="232244" y="315245"/>
                </a:lnTo>
                <a:lnTo>
                  <a:pt x="219694" y="323975"/>
                </a:lnTo>
                <a:lnTo>
                  <a:pt x="205149" y="32688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5219065" y="2188209"/>
            <a:ext cx="169862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50950"/>
              </a:tabLst>
            </a:pPr>
            <a:r>
              <a:rPr sz="2400" b="0" spc="-114">
                <a:solidFill>
                  <a:srgbClr val="F66400"/>
                </a:solidFill>
                <a:latin typeface="Arial Unicode MS"/>
                <a:cs typeface="Arial Unicode MS"/>
              </a:rPr>
              <a:t>P </a:t>
            </a:r>
            <a:r>
              <a:rPr sz="2400" b="0" spc="85">
                <a:solidFill>
                  <a:srgbClr val="F66400"/>
                </a:solidFill>
                <a:latin typeface="Arial Unicode MS"/>
                <a:cs typeface="Arial Unicode MS"/>
              </a:rPr>
              <a:t>A</a:t>
            </a:r>
            <a:r>
              <a:rPr sz="2400" b="0" spc="50">
                <a:solidFill>
                  <a:srgbClr val="F66400"/>
                </a:solidFill>
                <a:latin typeface="Arial Unicode MS"/>
                <a:cs typeface="Arial Unicode MS"/>
              </a:rPr>
              <a:t> </a:t>
            </a:r>
            <a:r>
              <a:rPr sz="2400" b="0" spc="-204">
                <a:solidFill>
                  <a:srgbClr val="F66400"/>
                </a:solidFill>
                <a:latin typeface="Arial Unicode MS"/>
                <a:cs typeface="Arial Unicode MS"/>
              </a:rPr>
              <a:t>R</a:t>
            </a:r>
            <a:r>
              <a:rPr sz="2400" b="0" spc="-40">
                <a:solidFill>
                  <a:srgbClr val="F66400"/>
                </a:solidFill>
                <a:latin typeface="Arial Unicode MS"/>
                <a:cs typeface="Arial Unicode MS"/>
              </a:rPr>
              <a:t> </a:t>
            </a:r>
            <a:r>
              <a:rPr sz="2400" b="0" spc="-165">
                <a:solidFill>
                  <a:srgbClr val="F66400"/>
                </a:solidFill>
                <a:latin typeface="Arial Unicode MS"/>
                <a:cs typeface="Arial Unicode MS"/>
              </a:rPr>
              <a:t>T	</a:t>
            </a:r>
            <a:r>
              <a:rPr sz="2400" b="0" spc="60">
                <a:solidFill>
                  <a:srgbClr val="F66400"/>
                </a:solidFill>
                <a:latin typeface="Arial Unicode MS"/>
                <a:cs typeface="Arial Unicode MS"/>
              </a:rPr>
              <a:t>0</a:t>
            </a:r>
            <a:r>
              <a:rPr sz="2400" b="0" spc="-140">
                <a:solidFill>
                  <a:srgbClr val="F66400"/>
                </a:solidFill>
                <a:latin typeface="Arial Unicode MS"/>
                <a:cs typeface="Arial Unicode MS"/>
              </a:rPr>
              <a:t> </a:t>
            </a:r>
            <a:r>
              <a:rPr sz="2400" b="0" spc="60">
                <a:solidFill>
                  <a:srgbClr val="F66400"/>
                </a:solidFill>
                <a:latin typeface="Arial Unicode MS"/>
                <a:cs typeface="Arial Unicode MS"/>
              </a:rPr>
              <a:t>1</a:t>
            </a:r>
            <a:endParaRPr sz="2400">
              <a:latin typeface="Arial Unicode MS"/>
              <a:cs typeface="Arial Unicode MS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10114788" y="397763"/>
            <a:ext cx="1565148" cy="583691"/>
          </a:xfrm>
          <a:prstGeom prst="rect">
            <a:avLst/>
          </a:prstGeom>
          <a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112011" y="2559570"/>
            <a:ext cx="313690" cy="1915160"/>
          </a:xfrm>
          <a:custGeom>
            <a:rect l="l" t="t" r="r" b="b"/>
            <a:pathLst>
              <a:path w="313690" h="1915160">
                <a:moveTo>
                  <a:pt x="0" y="0"/>
                </a:moveTo>
                <a:lnTo>
                  <a:pt x="313563" y="0"/>
                </a:lnTo>
                <a:lnTo>
                  <a:pt x="313563" y="1914829"/>
                </a:lnTo>
                <a:lnTo>
                  <a:pt x="0" y="1914829"/>
                </a:lnTo>
                <a:lnTo>
                  <a:pt x="0" y="0"/>
                </a:lnTo>
                <a:close/>
              </a:path>
            </a:pathLst>
          </a:custGeom>
          <a:solidFill>
            <a:srgbClr val="FC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833194" y="2850984"/>
            <a:ext cx="313690" cy="1623695"/>
          </a:xfrm>
          <a:custGeom>
            <a:rect l="l" t="t" r="r" b="b"/>
            <a:pathLst>
              <a:path w="313689" h="1623695">
                <a:moveTo>
                  <a:pt x="0" y="0"/>
                </a:moveTo>
                <a:lnTo>
                  <a:pt x="313563" y="0"/>
                </a:lnTo>
                <a:lnTo>
                  <a:pt x="313563" y="1623415"/>
                </a:lnTo>
                <a:lnTo>
                  <a:pt x="0" y="1623415"/>
                </a:lnTo>
                <a:lnTo>
                  <a:pt x="0" y="0"/>
                </a:lnTo>
                <a:close/>
              </a:path>
            </a:pathLst>
          </a:custGeom>
          <a:solidFill>
            <a:srgbClr val="FC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554376" y="2792920"/>
            <a:ext cx="313690" cy="1681480"/>
          </a:xfrm>
          <a:custGeom>
            <a:rect l="l" t="t" r="r" b="b"/>
            <a:pathLst>
              <a:path w="313689" h="1681479">
                <a:moveTo>
                  <a:pt x="0" y="0"/>
                </a:moveTo>
                <a:lnTo>
                  <a:pt x="313563" y="0"/>
                </a:lnTo>
                <a:lnTo>
                  <a:pt x="313563" y="1681480"/>
                </a:lnTo>
                <a:lnTo>
                  <a:pt x="0" y="1681480"/>
                </a:lnTo>
                <a:lnTo>
                  <a:pt x="0" y="0"/>
                </a:lnTo>
                <a:close/>
              </a:path>
            </a:pathLst>
          </a:custGeom>
          <a:solidFill>
            <a:srgbClr val="FC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275571" y="3056420"/>
            <a:ext cx="313690" cy="1418590"/>
          </a:xfrm>
          <a:custGeom>
            <a:rect l="l" t="t" r="r" b="b"/>
            <a:pathLst>
              <a:path w="313689" h="1418589">
                <a:moveTo>
                  <a:pt x="0" y="0"/>
                </a:moveTo>
                <a:lnTo>
                  <a:pt x="313563" y="0"/>
                </a:lnTo>
                <a:lnTo>
                  <a:pt x="313563" y="1417980"/>
                </a:lnTo>
                <a:lnTo>
                  <a:pt x="0" y="1417980"/>
                </a:lnTo>
                <a:lnTo>
                  <a:pt x="0" y="0"/>
                </a:lnTo>
                <a:close/>
              </a:path>
            </a:pathLst>
          </a:custGeom>
          <a:solidFill>
            <a:srgbClr val="FC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996753" y="3221672"/>
            <a:ext cx="313690" cy="1252855"/>
          </a:xfrm>
          <a:custGeom>
            <a:rect l="l" t="t" r="r" b="b"/>
            <a:pathLst>
              <a:path w="313689" h="1252854">
                <a:moveTo>
                  <a:pt x="0" y="0"/>
                </a:moveTo>
                <a:lnTo>
                  <a:pt x="313563" y="0"/>
                </a:lnTo>
                <a:lnTo>
                  <a:pt x="313563" y="1252727"/>
                </a:lnTo>
                <a:lnTo>
                  <a:pt x="0" y="1252727"/>
                </a:lnTo>
                <a:lnTo>
                  <a:pt x="0" y="0"/>
                </a:lnTo>
                <a:close/>
              </a:path>
            </a:pathLst>
          </a:custGeom>
          <a:solidFill>
            <a:srgbClr val="FC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717935" y="3145751"/>
            <a:ext cx="313690" cy="1329055"/>
          </a:xfrm>
          <a:custGeom>
            <a:rect l="l" t="t" r="r" b="b"/>
            <a:pathLst>
              <a:path w="313689" h="1329054">
                <a:moveTo>
                  <a:pt x="0" y="0"/>
                </a:moveTo>
                <a:lnTo>
                  <a:pt x="313563" y="0"/>
                </a:lnTo>
                <a:lnTo>
                  <a:pt x="313563" y="1328661"/>
                </a:lnTo>
                <a:lnTo>
                  <a:pt x="0" y="1328661"/>
                </a:lnTo>
                <a:lnTo>
                  <a:pt x="0" y="0"/>
                </a:lnTo>
                <a:close/>
              </a:path>
            </a:pathLst>
          </a:custGeom>
          <a:solidFill>
            <a:srgbClr val="FC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 flipH="1">
            <a:off x="908202" y="1683105"/>
            <a:ext cx="0" cy="2791460"/>
          </a:xfrm>
          <a:custGeom>
            <a:rect l="l" t="t" r="r" b="b"/>
            <a:pathLst>
              <a:path h="2791460">
                <a:moveTo>
                  <a:pt x="0" y="0"/>
                </a:moveTo>
                <a:lnTo>
                  <a:pt x="0" y="2791294"/>
                </a:lnTo>
              </a:path>
            </a:pathLst>
          </a:custGeom>
          <a:ln w="9525">
            <a:solidFill>
              <a:srgbClr val="DCDCD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08202" y="4474400"/>
            <a:ext cx="5048885" cy="0"/>
          </a:xfrm>
          <a:custGeom>
            <a:rect l="l" t="t" r="r" b="b"/>
            <a:pathLst>
              <a:path w="5048885">
                <a:moveTo>
                  <a:pt x="0" y="0"/>
                </a:moveTo>
                <a:lnTo>
                  <a:pt x="5048288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232245" y="1691043"/>
            <a:ext cx="4400318" cy="1386268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1124013" y="3423005"/>
            <a:ext cx="2895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1715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845195" y="3568712"/>
            <a:ext cx="2895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1454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566377" y="3539680"/>
            <a:ext cx="2895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1506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275571" y="3671430"/>
            <a:ext cx="31369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13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1270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996753" y="3754056"/>
            <a:ext cx="31369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13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1122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717935" y="3716096"/>
            <a:ext cx="31369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13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1190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439118" y="3181476"/>
            <a:ext cx="313690" cy="1293495"/>
          </a:xfrm>
          <a:prstGeom prst="rect">
            <a:avLst/>
          </a:prstGeom>
          <a:solidFill>
            <a:srgbClr val="FC7500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450">
              <a:latin typeface="Times New Roman"/>
              <a:cs typeface="Times New Roman"/>
            </a:endParaRPr>
          </a:p>
          <a:p>
            <a:pPr marL="24130">
              <a:lnSpc>
                <a:spcPct val="100000"/>
              </a:lnSpc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1158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073848" y="1558150"/>
            <a:ext cx="38989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2843.4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795030" y="2491460"/>
            <a:ext cx="38989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1840.3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516212" y="2408580"/>
            <a:ext cx="38989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1929.4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237395" y="2402852"/>
            <a:ext cx="38989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1935.5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958577" y="2271776"/>
            <a:ext cx="38989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2076.4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679772" y="2769984"/>
            <a:ext cx="38989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1541.0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400954" y="2654820"/>
            <a:ext cx="38989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1664.7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018085" y="4379950"/>
            <a:ext cx="19177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7E7E7E"/>
                </a:solidFill>
                <a:latin typeface="Arial Unicode MS"/>
                <a:cs typeface="Arial Unicode MS"/>
              </a:rPr>
              <a:t>0.0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018085" y="3915130"/>
            <a:ext cx="32385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7E7E7E"/>
                </a:solidFill>
                <a:latin typeface="Arial Unicode MS"/>
                <a:cs typeface="Arial Unicode MS"/>
              </a:rPr>
              <a:t>500.0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018085" y="3449675"/>
            <a:ext cx="38989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7E7E7E"/>
                </a:solidFill>
                <a:latin typeface="Arial Unicode MS"/>
                <a:cs typeface="Arial Unicode MS"/>
              </a:rPr>
              <a:t>1000.0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6018085" y="2984220"/>
            <a:ext cx="38989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7E7E7E"/>
                </a:solidFill>
                <a:latin typeface="Arial Unicode MS"/>
                <a:cs typeface="Arial Unicode MS"/>
              </a:rPr>
              <a:t>1500.0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018085" y="2519400"/>
            <a:ext cx="38989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7E7E7E"/>
                </a:solidFill>
                <a:latin typeface="Arial Unicode MS"/>
                <a:cs typeface="Arial Unicode MS"/>
              </a:rPr>
              <a:t>2000.0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6018085" y="2053945"/>
            <a:ext cx="38989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7E7E7E"/>
                </a:solidFill>
                <a:latin typeface="Arial Unicode MS"/>
                <a:cs typeface="Arial Unicode MS"/>
              </a:rPr>
              <a:t>2500.0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6018085" y="1589125"/>
            <a:ext cx="38989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7E7E7E"/>
                </a:solidFill>
                <a:latin typeface="Arial Unicode MS"/>
                <a:cs typeface="Arial Unicode MS"/>
              </a:rPr>
              <a:t>3000.0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54786" y="4379950"/>
            <a:ext cx="9144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622706" y="3821785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500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556666" y="3263620"/>
            <a:ext cx="2895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1000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556666" y="2705455"/>
            <a:ext cx="2895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1500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556666" y="2147290"/>
            <a:ext cx="2895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2000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556666" y="1589125"/>
            <a:ext cx="2895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2500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1025677" y="4537900"/>
            <a:ext cx="48514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2022</a:t>
            </a:r>
            <a:r>
              <a:rPr sz="1000" spc="-35">
                <a:solidFill>
                  <a:srgbClr val="585858"/>
                </a:solidFill>
                <a:latin typeface="Arial Unicode MS"/>
                <a:cs typeface="Arial Unicode MS"/>
              </a:rPr>
              <a:t>Q</a:t>
            </a: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1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5353202" y="4537900"/>
            <a:ext cx="48514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2023</a:t>
            </a:r>
            <a:r>
              <a:rPr sz="1000" spc="-35">
                <a:solidFill>
                  <a:srgbClr val="585858"/>
                </a:solidFill>
                <a:latin typeface="Arial Unicode MS"/>
                <a:cs typeface="Arial Unicode MS"/>
              </a:rPr>
              <a:t>Q</a:t>
            </a: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3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1652308" y="1139494"/>
            <a:ext cx="411289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10">
                <a:solidFill>
                  <a:srgbClr val="404040"/>
                </a:solidFill>
                <a:latin typeface="Microsoft JhengHei"/>
                <a:cs typeface="Microsoft JhengHei"/>
              </a:rPr>
              <a:t>近七个季度中国新经济私募股权投资交易数量及金</a:t>
            </a:r>
            <a:r>
              <a:rPr sz="1400" b="1" spc="-20">
                <a:solidFill>
                  <a:srgbClr val="404040"/>
                </a:solidFill>
                <a:latin typeface="Microsoft JhengHei"/>
                <a:cs typeface="Microsoft JhengHei"/>
              </a:rPr>
              <a:t>额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3170135" y="1682305"/>
            <a:ext cx="254000" cy="90805"/>
          </a:xfrm>
          <a:custGeom>
            <a:rect l="l" t="t" r="r" b="b"/>
            <a:pathLst>
              <a:path w="254000" h="90805">
                <a:moveTo>
                  <a:pt x="0" y="0"/>
                </a:moveTo>
                <a:lnTo>
                  <a:pt x="253999" y="0"/>
                </a:lnTo>
                <a:lnTo>
                  <a:pt x="253999" y="90804"/>
                </a:lnTo>
                <a:lnTo>
                  <a:pt x="0" y="90804"/>
                </a:lnTo>
                <a:lnTo>
                  <a:pt x="0" y="0"/>
                </a:lnTo>
                <a:close/>
              </a:path>
            </a:pathLst>
          </a:custGeom>
          <a:solidFill>
            <a:srgbClr val="FC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object 42"/>
          <p:cNvSpPr txBox="1"/>
          <p:nvPr/>
        </p:nvSpPr>
        <p:spPr>
          <a:xfrm>
            <a:off x="3457156" y="1622298"/>
            <a:ext cx="44323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404040"/>
                </a:solidFill>
                <a:latin typeface="Arial Unicode MS"/>
                <a:cs typeface="Arial Unicode MS"/>
              </a:rPr>
              <a:t>总事</a:t>
            </a:r>
            <a:r>
              <a:rPr sz="1100" spc="-15">
                <a:solidFill>
                  <a:srgbClr val="404040"/>
                </a:solidFill>
                <a:latin typeface="Arial Unicode MS"/>
                <a:cs typeface="Arial Unicode MS"/>
              </a:rPr>
              <a:t>件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4202645" y="1622298"/>
            <a:ext cx="155829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10">
                <a:solidFill>
                  <a:srgbClr val="404040"/>
                </a:solidFill>
                <a:latin typeface="Arial Unicode MS"/>
                <a:cs typeface="Arial Unicode MS"/>
              </a:rPr>
              <a:t>估算投资总金额</a:t>
            </a:r>
            <a:r>
              <a:rPr sz="1100" spc="-25">
                <a:solidFill>
                  <a:srgbClr val="404040"/>
                </a:solidFill>
                <a:latin typeface="Arial Unicode MS"/>
                <a:cs typeface="Arial Unicode MS"/>
              </a:rPr>
              <a:t>（</a:t>
            </a:r>
            <a:r>
              <a:rPr sz="1100" spc="-10">
                <a:solidFill>
                  <a:srgbClr val="404040"/>
                </a:solidFill>
                <a:latin typeface="Arial Unicode MS"/>
                <a:cs typeface="Arial Unicode MS"/>
              </a:rPr>
              <a:t>亿元</a:t>
            </a:r>
            <a:r>
              <a:rPr sz="1100" spc="-15">
                <a:solidFill>
                  <a:srgbClr val="404040"/>
                </a:solidFill>
                <a:latin typeface="Arial Unicode MS"/>
                <a:cs typeface="Arial Unicode MS"/>
              </a:rPr>
              <a:t>）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1747037" y="4537900"/>
            <a:ext cx="3441700" cy="4527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733425"/>
                <a:tab pos="1454785"/>
                <a:tab pos="2175510"/>
                <a:tab pos="2896870"/>
              </a:tabLst>
            </a:pPr>
            <a:r>
              <a:rPr sz="1000" spc="0">
                <a:solidFill>
                  <a:srgbClr val="585858"/>
                </a:solidFill>
                <a:latin typeface="Arial Unicode MS"/>
                <a:cs typeface="Arial Unicode MS"/>
              </a:rPr>
              <a:t>2022Q2	2022Q3	2022Q4	2023Q1	2023Q2</a:t>
            </a:r>
            <a:endParaRPr sz="1000">
              <a:latin typeface="Arial Unicode MS"/>
              <a:cs typeface="Arial Unicode MS"/>
            </a:endParaRPr>
          </a:p>
          <a:p>
            <a:pPr marL="33655">
              <a:lnSpc>
                <a:spcPct val="100000"/>
              </a:lnSpc>
              <a:spcBef>
                <a:spcPts val="965"/>
              </a:spcBef>
              <a:tabLst>
                <a:tab pos="1688464"/>
              </a:tabLst>
            </a:pP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截止日期</a:t>
            </a:r>
            <a:r>
              <a:rPr sz="1000" spc="0">
                <a:solidFill>
                  <a:srgbClr val="585858"/>
                </a:solidFill>
                <a:latin typeface="Arial Unicode MS"/>
                <a:cs typeface="Arial Unicode MS"/>
              </a:rPr>
              <a:t>：2023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年</a:t>
            </a: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9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月</a:t>
            </a: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30</a:t>
            </a:r>
            <a:r>
              <a:rPr sz="1000" spc="-25">
                <a:solidFill>
                  <a:srgbClr val="585858"/>
                </a:solidFill>
                <a:latin typeface="Arial Unicode MS"/>
                <a:cs typeface="Arial Unicode MS"/>
              </a:rPr>
              <a:t>日	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数据来源</a:t>
            </a:r>
            <a:r>
              <a:rPr sz="1000" spc="-40">
                <a:solidFill>
                  <a:srgbClr val="585858"/>
                </a:solidFill>
                <a:latin typeface="Arial Unicode MS"/>
                <a:cs typeface="Arial Unicode MS"/>
              </a:rPr>
              <a:t>：IT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桔</a:t>
            </a:r>
            <a:r>
              <a:rPr sz="1000" spc="-25">
                <a:solidFill>
                  <a:srgbClr val="585858"/>
                </a:solidFill>
                <a:latin typeface="Arial Unicode MS"/>
                <a:cs typeface="Arial Unicode MS"/>
              </a:rPr>
              <a:t>子</a:t>
            </a:r>
            <a:r>
              <a:rPr sz="1000" spc="-15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000" spc="60">
                <a:solidFill>
                  <a:srgbClr val="585858"/>
                </a:solidFill>
                <a:latin typeface="Arial Unicode MS"/>
                <a:cs typeface="Arial Unicode MS"/>
              </a:rPr>
              <a:t>©</a:t>
            </a:r>
            <a:r>
              <a:rPr sz="1000" spc="-30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000" spc="35">
                <a:solidFill>
                  <a:srgbClr val="585858"/>
                </a:solidFill>
                <a:latin typeface="Arial Unicode MS"/>
                <a:cs typeface="Arial Unicode MS"/>
              </a:rPr>
              <a:t>itjuzi.com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45" name="object 45"/>
          <p:cNvSpPr/>
          <p:nvPr/>
        </p:nvSpPr>
        <p:spPr>
          <a:xfrm>
            <a:off x="381000" y="0"/>
            <a:ext cx="181610" cy="1183005"/>
          </a:xfrm>
          <a:custGeom>
            <a:rect l="l" t="t" r="r" b="b"/>
            <a:pathLst>
              <a:path w="181609" h="1183005">
                <a:moveTo>
                  <a:pt x="181356" y="1182624"/>
                </a:moveTo>
                <a:lnTo>
                  <a:pt x="181356" y="0"/>
                </a:lnTo>
                <a:lnTo>
                  <a:pt x="0" y="0"/>
                </a:lnTo>
                <a:lnTo>
                  <a:pt x="0" y="1182624"/>
                </a:lnTo>
                <a:lnTo>
                  <a:pt x="181356" y="1182624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617219" y="1523"/>
            <a:ext cx="180340" cy="1049020"/>
          </a:xfrm>
          <a:custGeom>
            <a:rect l="l" t="t" r="r" b="b"/>
            <a:pathLst>
              <a:path w="180340" h="1049020">
                <a:moveTo>
                  <a:pt x="179832" y="1048512"/>
                </a:moveTo>
                <a:lnTo>
                  <a:pt x="179832" y="0"/>
                </a:lnTo>
                <a:lnTo>
                  <a:pt x="0" y="0"/>
                </a:lnTo>
                <a:lnTo>
                  <a:pt x="0" y="1048512"/>
                </a:lnTo>
                <a:lnTo>
                  <a:pt x="179832" y="1048512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859536" y="0"/>
            <a:ext cx="180340" cy="899160"/>
          </a:xfrm>
          <a:custGeom>
            <a:rect l="l" t="t" r="r" b="b"/>
            <a:pathLst>
              <a:path w="180340" h="899160">
                <a:moveTo>
                  <a:pt x="179831" y="899160"/>
                </a:moveTo>
                <a:lnTo>
                  <a:pt x="179831" y="0"/>
                </a:lnTo>
                <a:lnTo>
                  <a:pt x="0" y="0"/>
                </a:lnTo>
                <a:lnTo>
                  <a:pt x="0" y="899160"/>
                </a:lnTo>
                <a:lnTo>
                  <a:pt x="179831" y="899160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10527944" y="515382"/>
            <a:ext cx="1305763" cy="489140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734568" y="5323332"/>
            <a:ext cx="437477" cy="32765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object 50"/>
          <p:cNvSpPr txBox="1"/>
          <p:nvPr/>
        </p:nvSpPr>
        <p:spPr>
          <a:xfrm>
            <a:off x="1237246" y="5314251"/>
            <a:ext cx="10469880" cy="1201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8890">
              <a:lnSpc>
                <a:spcPct val="119900"/>
              </a:lnSpc>
              <a:spcBef>
                <a:spcPts val="100"/>
              </a:spcBef>
            </a:pP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2023</a:t>
            </a:r>
            <a:r>
              <a:rPr sz="1400" spc="-20">
                <a:solidFill>
                  <a:srgbClr val="1F394E"/>
                </a:solidFill>
                <a:latin typeface="Arial Unicode MS"/>
                <a:cs typeface="Arial Unicode MS"/>
              </a:rPr>
              <a:t>Q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3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国内投融资事件数</a:t>
            </a:r>
            <a:r>
              <a:rPr sz="1400" spc="-225">
                <a:solidFill>
                  <a:srgbClr val="1F394E"/>
                </a:solidFill>
                <a:latin typeface="Arial Unicode MS"/>
                <a:cs typeface="Arial Unicode MS"/>
              </a:rPr>
              <a:t>11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58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起，环比基本持平</a:t>
            </a:r>
            <a:r>
              <a:rPr sz="1400" spc="-20">
                <a:solidFill>
                  <a:srgbClr val="1F394E"/>
                </a:solidFill>
                <a:latin typeface="Arial Unicode MS"/>
                <a:cs typeface="Arial Unicode MS"/>
              </a:rPr>
              <a:t>Q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2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；估算投资总额约</a:t>
            </a:r>
            <a:r>
              <a:rPr sz="1400" spc="-225">
                <a:solidFill>
                  <a:srgbClr val="1F394E"/>
                </a:solidFill>
                <a:latin typeface="Arial Unicode MS"/>
                <a:cs typeface="Arial Unicode MS"/>
              </a:rPr>
              <a:t>1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664</a:t>
            </a:r>
            <a:r>
              <a:rPr sz="1400" spc="-25">
                <a:solidFill>
                  <a:srgbClr val="1F394E"/>
                </a:solidFill>
                <a:latin typeface="Arial Unicode MS"/>
                <a:cs typeface="Arial Unicode MS"/>
              </a:rPr>
              <a:t>.</a:t>
            </a:r>
            <a:r>
              <a:rPr sz="1400" spc="-20">
                <a:solidFill>
                  <a:srgbClr val="1F394E"/>
                </a:solidFill>
                <a:latin typeface="Arial Unicode MS"/>
                <a:cs typeface="Arial Unicode MS"/>
              </a:rPr>
              <a:t>7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亿元，环比增长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8</a:t>
            </a:r>
            <a:r>
              <a:rPr sz="1400" spc="105">
                <a:solidFill>
                  <a:srgbClr val="1F394E"/>
                </a:solidFill>
                <a:latin typeface="Arial Unicode MS"/>
                <a:cs typeface="Arial Unicode MS"/>
              </a:rPr>
              <a:t>%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。从一级市场的景气度来看，相比一 季度</a:t>
            </a:r>
            <a:r>
              <a:rPr sz="1400" spc="5">
                <a:solidFill>
                  <a:srgbClr val="1F394E"/>
                </a:solidFill>
                <a:latin typeface="Arial Unicode MS"/>
                <a:cs typeface="Arial Unicode MS"/>
              </a:rPr>
              <a:t>，Q2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、</a:t>
            </a:r>
            <a:r>
              <a:rPr sz="1400" spc="15">
                <a:solidFill>
                  <a:srgbClr val="1F394E"/>
                </a:solidFill>
                <a:latin typeface="Arial Unicode MS"/>
                <a:cs typeface="Arial Unicode MS"/>
              </a:rPr>
              <a:t>Q3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略有回暖的趋势，但今年整体市场景气度仍不如去年，从外在的宏观形势而言，可能是比较严峻的一年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  <a:p>
            <a:pPr marL="12700" marR="5080">
              <a:lnSpc>
                <a:spcPct val="119900"/>
              </a:lnSpc>
              <a:spcBef>
                <a:spcPts val="1200"/>
              </a:spcBef>
            </a:pP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从参与私募股权投资交易的投资方结构来看，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2023</a:t>
            </a:r>
            <a:r>
              <a:rPr sz="1400" spc="-20">
                <a:solidFill>
                  <a:srgbClr val="1F394E"/>
                </a:solidFill>
                <a:latin typeface="Arial Unicode MS"/>
                <a:cs typeface="Arial Unicode MS"/>
              </a:rPr>
              <a:t>Q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3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共有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222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起交易中有国资背景机构的出手，国资参与了约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20</a:t>
            </a:r>
            <a:r>
              <a:rPr sz="1400" spc="105">
                <a:solidFill>
                  <a:srgbClr val="1F394E"/>
                </a:solidFill>
                <a:latin typeface="Arial Unicode MS"/>
                <a:cs typeface="Arial Unicode MS"/>
              </a:rPr>
              <a:t>%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；也就是说，市场 交易中有八成是完全由市场经济主体参与的，近一年半来，国资投资方整体出手频次相对比较稳固，没有太大的起伏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51" name="object 51"/>
          <p:cNvSpPr/>
          <p:nvPr/>
        </p:nvSpPr>
        <p:spPr>
          <a:xfrm>
            <a:off x="582841" y="5235333"/>
            <a:ext cx="11232515" cy="1409700"/>
          </a:xfrm>
          <a:custGeom>
            <a:rect l="l" t="t" r="r" b="b"/>
            <a:pathLst>
              <a:path w="11232515" h="1409700">
                <a:moveTo>
                  <a:pt x="11072012" y="12700"/>
                </a:moveTo>
                <a:lnTo>
                  <a:pt x="159905" y="12700"/>
                </a:lnTo>
                <a:lnTo>
                  <a:pt x="171234" y="0"/>
                </a:lnTo>
                <a:lnTo>
                  <a:pt x="11060684" y="0"/>
                </a:lnTo>
                <a:lnTo>
                  <a:pt x="11072012" y="12700"/>
                </a:lnTo>
                <a:close/>
              </a:path>
              <a:path w="11232515" h="1409700">
                <a:moveTo>
                  <a:pt x="11104410" y="25400"/>
                </a:moveTo>
                <a:lnTo>
                  <a:pt x="127507" y="25400"/>
                </a:lnTo>
                <a:lnTo>
                  <a:pt x="138023" y="12700"/>
                </a:lnTo>
                <a:lnTo>
                  <a:pt x="11093894" y="12700"/>
                </a:lnTo>
                <a:lnTo>
                  <a:pt x="11104410" y="25400"/>
                </a:lnTo>
                <a:close/>
              </a:path>
              <a:path w="11232515" h="1409700">
                <a:moveTo>
                  <a:pt x="168338" y="38100"/>
                </a:moveTo>
                <a:lnTo>
                  <a:pt x="107403" y="38100"/>
                </a:lnTo>
                <a:lnTo>
                  <a:pt x="117297" y="25400"/>
                </a:lnTo>
                <a:lnTo>
                  <a:pt x="179082" y="25400"/>
                </a:lnTo>
                <a:lnTo>
                  <a:pt x="168338" y="38100"/>
                </a:lnTo>
                <a:close/>
              </a:path>
              <a:path w="11232515" h="1409700">
                <a:moveTo>
                  <a:pt x="11124514" y="38100"/>
                </a:moveTo>
                <a:lnTo>
                  <a:pt x="11063579" y="38100"/>
                </a:lnTo>
                <a:lnTo>
                  <a:pt x="11052835" y="25400"/>
                </a:lnTo>
                <a:lnTo>
                  <a:pt x="11114620" y="25400"/>
                </a:lnTo>
                <a:lnTo>
                  <a:pt x="11124514" y="38100"/>
                </a:lnTo>
                <a:close/>
              </a:path>
              <a:path w="11232515" h="1409700">
                <a:moveTo>
                  <a:pt x="139357" y="50800"/>
                </a:moveTo>
                <a:lnTo>
                  <a:pt x="88633" y="50800"/>
                </a:lnTo>
                <a:lnTo>
                  <a:pt x="97840" y="38100"/>
                </a:lnTo>
                <a:lnTo>
                  <a:pt x="149326" y="38100"/>
                </a:lnTo>
                <a:lnTo>
                  <a:pt x="139357" y="50800"/>
                </a:lnTo>
                <a:close/>
              </a:path>
              <a:path w="11232515" h="1409700">
                <a:moveTo>
                  <a:pt x="11143272" y="50800"/>
                </a:moveTo>
                <a:lnTo>
                  <a:pt x="11092561" y="50800"/>
                </a:lnTo>
                <a:lnTo>
                  <a:pt x="11082591" y="38100"/>
                </a:lnTo>
                <a:lnTo>
                  <a:pt x="11134064" y="38100"/>
                </a:lnTo>
                <a:lnTo>
                  <a:pt x="11143272" y="50800"/>
                </a:lnTo>
                <a:close/>
              </a:path>
              <a:path w="11232515" h="1409700">
                <a:moveTo>
                  <a:pt x="96647" y="76200"/>
                </a:moveTo>
                <a:lnTo>
                  <a:pt x="63258" y="76200"/>
                </a:lnTo>
                <a:lnTo>
                  <a:pt x="71323" y="63500"/>
                </a:lnTo>
                <a:lnTo>
                  <a:pt x="79794" y="50800"/>
                </a:lnTo>
                <a:lnTo>
                  <a:pt x="121881" y="50800"/>
                </a:lnTo>
                <a:lnTo>
                  <a:pt x="112814" y="63500"/>
                </a:lnTo>
                <a:lnTo>
                  <a:pt x="105041" y="63500"/>
                </a:lnTo>
                <a:lnTo>
                  <a:pt x="96647" y="76200"/>
                </a:lnTo>
                <a:close/>
              </a:path>
              <a:path w="11232515" h="1409700">
                <a:moveTo>
                  <a:pt x="11168659" y="76200"/>
                </a:moveTo>
                <a:lnTo>
                  <a:pt x="11135258" y="76200"/>
                </a:lnTo>
                <a:lnTo>
                  <a:pt x="11126876" y="63500"/>
                </a:lnTo>
                <a:lnTo>
                  <a:pt x="11119104" y="63500"/>
                </a:lnTo>
                <a:lnTo>
                  <a:pt x="11110036" y="50800"/>
                </a:lnTo>
                <a:lnTo>
                  <a:pt x="11152124" y="50800"/>
                </a:lnTo>
                <a:lnTo>
                  <a:pt x="11160582" y="63500"/>
                </a:lnTo>
                <a:lnTo>
                  <a:pt x="11168659" y="76200"/>
                </a:lnTo>
                <a:close/>
              </a:path>
              <a:path w="11232515" h="1409700">
                <a:moveTo>
                  <a:pt x="56769" y="127000"/>
                </a:moveTo>
                <a:lnTo>
                  <a:pt x="29349" y="127000"/>
                </a:lnTo>
                <a:lnTo>
                  <a:pt x="35217" y="114300"/>
                </a:lnTo>
                <a:lnTo>
                  <a:pt x="41567" y="101600"/>
                </a:lnTo>
                <a:lnTo>
                  <a:pt x="48361" y="88900"/>
                </a:lnTo>
                <a:lnTo>
                  <a:pt x="55600" y="76200"/>
                </a:lnTo>
                <a:lnTo>
                  <a:pt x="97104" y="76200"/>
                </a:lnTo>
                <a:lnTo>
                  <a:pt x="89077" y="88900"/>
                </a:lnTo>
                <a:lnTo>
                  <a:pt x="82257" y="88900"/>
                </a:lnTo>
                <a:lnTo>
                  <a:pt x="74993" y="101600"/>
                </a:lnTo>
                <a:lnTo>
                  <a:pt x="68884" y="101600"/>
                </a:lnTo>
                <a:lnTo>
                  <a:pt x="62445" y="114300"/>
                </a:lnTo>
                <a:lnTo>
                  <a:pt x="62776" y="114300"/>
                </a:lnTo>
                <a:lnTo>
                  <a:pt x="56769" y="127000"/>
                </a:lnTo>
                <a:close/>
              </a:path>
              <a:path w="11232515" h="1409700">
                <a:moveTo>
                  <a:pt x="11202568" y="127000"/>
                </a:moveTo>
                <a:lnTo>
                  <a:pt x="11175149" y="127000"/>
                </a:lnTo>
                <a:lnTo>
                  <a:pt x="11169129" y="114300"/>
                </a:lnTo>
                <a:lnTo>
                  <a:pt x="11169472" y="114300"/>
                </a:lnTo>
                <a:lnTo>
                  <a:pt x="11163033" y="101600"/>
                </a:lnTo>
                <a:lnTo>
                  <a:pt x="11156924" y="101600"/>
                </a:lnTo>
                <a:lnTo>
                  <a:pt x="11149660" y="88900"/>
                </a:lnTo>
                <a:lnTo>
                  <a:pt x="11142840" y="88900"/>
                </a:lnTo>
                <a:lnTo>
                  <a:pt x="11134813" y="76200"/>
                </a:lnTo>
                <a:lnTo>
                  <a:pt x="11176317" y="76200"/>
                </a:lnTo>
                <a:lnTo>
                  <a:pt x="11183556" y="88900"/>
                </a:lnTo>
                <a:lnTo>
                  <a:pt x="11190351" y="101600"/>
                </a:lnTo>
                <a:lnTo>
                  <a:pt x="11196688" y="114300"/>
                </a:lnTo>
                <a:lnTo>
                  <a:pt x="11202568" y="127000"/>
                </a:lnTo>
                <a:close/>
              </a:path>
              <a:path w="11232515" h="1409700">
                <a:moveTo>
                  <a:pt x="35039" y="177800"/>
                </a:moveTo>
                <a:lnTo>
                  <a:pt x="7607" y="177800"/>
                </a:lnTo>
                <a:lnTo>
                  <a:pt x="10883" y="165100"/>
                </a:lnTo>
                <a:lnTo>
                  <a:pt x="14719" y="152400"/>
                </a:lnTo>
                <a:lnTo>
                  <a:pt x="19075" y="139700"/>
                </a:lnTo>
                <a:lnTo>
                  <a:pt x="23964" y="127000"/>
                </a:lnTo>
                <a:lnTo>
                  <a:pt x="51816" y="127000"/>
                </a:lnTo>
                <a:lnTo>
                  <a:pt x="46710" y="139700"/>
                </a:lnTo>
                <a:lnTo>
                  <a:pt x="46977" y="139700"/>
                </a:lnTo>
                <a:lnTo>
                  <a:pt x="42354" y="152400"/>
                </a:lnTo>
                <a:lnTo>
                  <a:pt x="42595" y="152400"/>
                </a:lnTo>
                <a:lnTo>
                  <a:pt x="38455" y="165100"/>
                </a:lnTo>
                <a:lnTo>
                  <a:pt x="38671" y="165100"/>
                </a:lnTo>
                <a:lnTo>
                  <a:pt x="35039" y="177800"/>
                </a:lnTo>
                <a:close/>
              </a:path>
              <a:path w="11232515" h="1409700">
                <a:moveTo>
                  <a:pt x="51523" y="139700"/>
                </a:moveTo>
                <a:lnTo>
                  <a:pt x="51816" y="127000"/>
                </a:lnTo>
                <a:lnTo>
                  <a:pt x="57086" y="127000"/>
                </a:lnTo>
                <a:lnTo>
                  <a:pt x="51523" y="139700"/>
                </a:lnTo>
                <a:close/>
              </a:path>
              <a:path w="11232515" h="1409700">
                <a:moveTo>
                  <a:pt x="11180394" y="139700"/>
                </a:moveTo>
                <a:lnTo>
                  <a:pt x="11174831" y="127000"/>
                </a:lnTo>
                <a:lnTo>
                  <a:pt x="11180102" y="127000"/>
                </a:lnTo>
                <a:lnTo>
                  <a:pt x="11180394" y="139700"/>
                </a:lnTo>
                <a:close/>
              </a:path>
              <a:path w="11232515" h="1409700">
                <a:moveTo>
                  <a:pt x="11224298" y="177800"/>
                </a:moveTo>
                <a:lnTo>
                  <a:pt x="11196878" y="177800"/>
                </a:lnTo>
                <a:lnTo>
                  <a:pt x="11193246" y="165100"/>
                </a:lnTo>
                <a:lnTo>
                  <a:pt x="11193462" y="165100"/>
                </a:lnTo>
                <a:lnTo>
                  <a:pt x="11189322" y="152400"/>
                </a:lnTo>
                <a:lnTo>
                  <a:pt x="11189563" y="152400"/>
                </a:lnTo>
                <a:lnTo>
                  <a:pt x="11184928" y="139700"/>
                </a:lnTo>
                <a:lnTo>
                  <a:pt x="11185207" y="139700"/>
                </a:lnTo>
                <a:lnTo>
                  <a:pt x="11180102" y="127000"/>
                </a:lnTo>
                <a:lnTo>
                  <a:pt x="11207953" y="127000"/>
                </a:lnTo>
                <a:lnTo>
                  <a:pt x="11212830" y="139700"/>
                </a:lnTo>
                <a:lnTo>
                  <a:pt x="11217198" y="152400"/>
                </a:lnTo>
                <a:lnTo>
                  <a:pt x="11221034" y="165100"/>
                </a:lnTo>
                <a:lnTo>
                  <a:pt x="11224298" y="177800"/>
                </a:lnTo>
                <a:close/>
              </a:path>
              <a:path w="11232515" h="1409700">
                <a:moveTo>
                  <a:pt x="30873" y="190500"/>
                </a:moveTo>
                <a:lnTo>
                  <a:pt x="4876" y="190500"/>
                </a:lnTo>
                <a:lnTo>
                  <a:pt x="6159" y="177800"/>
                </a:lnTo>
                <a:lnTo>
                  <a:pt x="32232" y="177800"/>
                </a:lnTo>
                <a:lnTo>
                  <a:pt x="30873" y="190500"/>
                </a:lnTo>
                <a:close/>
              </a:path>
              <a:path w="11232515" h="1409700">
                <a:moveTo>
                  <a:pt x="11227041" y="190500"/>
                </a:moveTo>
                <a:lnTo>
                  <a:pt x="11201044" y="190500"/>
                </a:lnTo>
                <a:lnTo>
                  <a:pt x="11199685" y="177800"/>
                </a:lnTo>
                <a:lnTo>
                  <a:pt x="11225758" y="177800"/>
                </a:lnTo>
                <a:lnTo>
                  <a:pt x="11227041" y="190500"/>
                </a:lnTo>
                <a:close/>
              </a:path>
              <a:path w="11232515" h="1409700">
                <a:moveTo>
                  <a:pt x="28701" y="203200"/>
                </a:moveTo>
                <a:lnTo>
                  <a:pt x="2730" y="203200"/>
                </a:lnTo>
                <a:lnTo>
                  <a:pt x="3721" y="190500"/>
                </a:lnTo>
                <a:lnTo>
                  <a:pt x="29781" y="190500"/>
                </a:lnTo>
                <a:lnTo>
                  <a:pt x="28701" y="203200"/>
                </a:lnTo>
                <a:close/>
              </a:path>
              <a:path w="11232515" h="1409700">
                <a:moveTo>
                  <a:pt x="11229187" y="203200"/>
                </a:moveTo>
                <a:lnTo>
                  <a:pt x="11203216" y="203200"/>
                </a:lnTo>
                <a:lnTo>
                  <a:pt x="11202123" y="190500"/>
                </a:lnTo>
                <a:lnTo>
                  <a:pt x="11228184" y="190500"/>
                </a:lnTo>
                <a:lnTo>
                  <a:pt x="11229187" y="203200"/>
                </a:lnTo>
                <a:close/>
              </a:path>
              <a:path w="11232515" h="1409700">
                <a:moveTo>
                  <a:pt x="26428" y="215900"/>
                </a:moveTo>
                <a:lnTo>
                  <a:pt x="1181" y="215900"/>
                </a:lnTo>
                <a:lnTo>
                  <a:pt x="1879" y="203200"/>
                </a:lnTo>
                <a:lnTo>
                  <a:pt x="27089" y="203200"/>
                </a:lnTo>
                <a:lnTo>
                  <a:pt x="26428" y="215900"/>
                </a:lnTo>
                <a:close/>
              </a:path>
              <a:path w="11232515" h="1409700">
                <a:moveTo>
                  <a:pt x="27051" y="215900"/>
                </a:moveTo>
                <a:lnTo>
                  <a:pt x="27089" y="203200"/>
                </a:lnTo>
                <a:lnTo>
                  <a:pt x="27863" y="203200"/>
                </a:lnTo>
                <a:lnTo>
                  <a:pt x="27051" y="215900"/>
                </a:lnTo>
                <a:close/>
              </a:path>
              <a:path w="11232515" h="1409700">
                <a:moveTo>
                  <a:pt x="11204867" y="215900"/>
                </a:moveTo>
                <a:lnTo>
                  <a:pt x="11204054" y="203200"/>
                </a:lnTo>
                <a:lnTo>
                  <a:pt x="11204829" y="203200"/>
                </a:lnTo>
                <a:lnTo>
                  <a:pt x="11204867" y="215900"/>
                </a:lnTo>
                <a:close/>
              </a:path>
              <a:path w="11232515" h="1409700">
                <a:moveTo>
                  <a:pt x="11230737" y="215900"/>
                </a:moveTo>
                <a:lnTo>
                  <a:pt x="11205489" y="215900"/>
                </a:lnTo>
                <a:lnTo>
                  <a:pt x="11204829" y="203200"/>
                </a:lnTo>
                <a:lnTo>
                  <a:pt x="11230038" y="203200"/>
                </a:lnTo>
                <a:lnTo>
                  <a:pt x="11230737" y="215900"/>
                </a:lnTo>
                <a:close/>
              </a:path>
              <a:path w="11232515" h="1409700">
                <a:moveTo>
                  <a:pt x="25590" y="228600"/>
                </a:moveTo>
                <a:lnTo>
                  <a:pt x="228" y="228600"/>
                </a:lnTo>
                <a:lnTo>
                  <a:pt x="622" y="215900"/>
                </a:lnTo>
                <a:lnTo>
                  <a:pt x="25971" y="215900"/>
                </a:lnTo>
                <a:lnTo>
                  <a:pt x="25590" y="228600"/>
                </a:lnTo>
                <a:close/>
              </a:path>
              <a:path w="11232515" h="1409700">
                <a:moveTo>
                  <a:pt x="11231676" y="228600"/>
                </a:moveTo>
                <a:lnTo>
                  <a:pt x="11206327" y="228600"/>
                </a:lnTo>
                <a:lnTo>
                  <a:pt x="11205946" y="215900"/>
                </a:lnTo>
                <a:lnTo>
                  <a:pt x="11231283" y="215900"/>
                </a:lnTo>
                <a:lnTo>
                  <a:pt x="11231676" y="228600"/>
                </a:lnTo>
                <a:close/>
              </a:path>
              <a:path w="11232515" h="1409700">
                <a:moveTo>
                  <a:pt x="25387" y="1168400"/>
                </a:moveTo>
                <a:lnTo>
                  <a:pt x="0" y="1168400"/>
                </a:lnTo>
                <a:lnTo>
                  <a:pt x="0" y="228600"/>
                </a:lnTo>
                <a:lnTo>
                  <a:pt x="25387" y="228600"/>
                </a:lnTo>
                <a:lnTo>
                  <a:pt x="25387" y="1168400"/>
                </a:lnTo>
                <a:close/>
              </a:path>
              <a:path w="11232515" h="1409700">
                <a:moveTo>
                  <a:pt x="11231918" y="1168400"/>
                </a:moveTo>
                <a:lnTo>
                  <a:pt x="11206518" y="1168400"/>
                </a:lnTo>
                <a:lnTo>
                  <a:pt x="11206518" y="228600"/>
                </a:lnTo>
                <a:lnTo>
                  <a:pt x="11231918" y="228600"/>
                </a:lnTo>
                <a:lnTo>
                  <a:pt x="11231918" y="1168400"/>
                </a:lnTo>
                <a:close/>
              </a:path>
              <a:path w="11232515" h="1409700">
                <a:moveTo>
                  <a:pt x="25971" y="1181100"/>
                </a:moveTo>
                <a:lnTo>
                  <a:pt x="622" y="1181100"/>
                </a:lnTo>
                <a:lnTo>
                  <a:pt x="228" y="1168400"/>
                </a:lnTo>
                <a:lnTo>
                  <a:pt x="25590" y="1168400"/>
                </a:lnTo>
                <a:lnTo>
                  <a:pt x="25971" y="1181100"/>
                </a:lnTo>
                <a:close/>
              </a:path>
              <a:path w="11232515" h="1409700">
                <a:moveTo>
                  <a:pt x="11231283" y="1181100"/>
                </a:moveTo>
                <a:lnTo>
                  <a:pt x="11205946" y="1181100"/>
                </a:lnTo>
                <a:lnTo>
                  <a:pt x="11206327" y="1168400"/>
                </a:lnTo>
                <a:lnTo>
                  <a:pt x="11231676" y="1168400"/>
                </a:lnTo>
                <a:lnTo>
                  <a:pt x="11231283" y="1181100"/>
                </a:lnTo>
                <a:close/>
              </a:path>
              <a:path w="11232515" h="1409700">
                <a:moveTo>
                  <a:pt x="27089" y="1193800"/>
                </a:moveTo>
                <a:lnTo>
                  <a:pt x="1879" y="1193800"/>
                </a:lnTo>
                <a:lnTo>
                  <a:pt x="1181" y="1181100"/>
                </a:lnTo>
                <a:lnTo>
                  <a:pt x="26428" y="1181100"/>
                </a:lnTo>
                <a:lnTo>
                  <a:pt x="27089" y="1193800"/>
                </a:lnTo>
                <a:close/>
              </a:path>
              <a:path w="11232515" h="1409700">
                <a:moveTo>
                  <a:pt x="11230038" y="1193800"/>
                </a:moveTo>
                <a:lnTo>
                  <a:pt x="11204829" y="1193800"/>
                </a:lnTo>
                <a:lnTo>
                  <a:pt x="11205489" y="1181100"/>
                </a:lnTo>
                <a:lnTo>
                  <a:pt x="11230737" y="1181100"/>
                </a:lnTo>
                <a:lnTo>
                  <a:pt x="11230038" y="1193800"/>
                </a:lnTo>
                <a:close/>
              </a:path>
              <a:path w="11232515" h="1409700">
                <a:moveTo>
                  <a:pt x="28752" y="1206500"/>
                </a:moveTo>
                <a:lnTo>
                  <a:pt x="3721" y="1206500"/>
                </a:lnTo>
                <a:lnTo>
                  <a:pt x="2730" y="1193800"/>
                </a:lnTo>
                <a:lnTo>
                  <a:pt x="27813" y="1193800"/>
                </a:lnTo>
                <a:lnTo>
                  <a:pt x="28752" y="1206500"/>
                </a:lnTo>
                <a:close/>
              </a:path>
              <a:path w="11232515" h="1409700">
                <a:moveTo>
                  <a:pt x="11228184" y="1206500"/>
                </a:moveTo>
                <a:lnTo>
                  <a:pt x="11203152" y="1206500"/>
                </a:lnTo>
                <a:lnTo>
                  <a:pt x="11204105" y="1193800"/>
                </a:lnTo>
                <a:lnTo>
                  <a:pt x="11229187" y="1193800"/>
                </a:lnTo>
                <a:lnTo>
                  <a:pt x="11228184" y="1206500"/>
                </a:lnTo>
                <a:close/>
              </a:path>
              <a:path w="11232515" h="1409700">
                <a:moveTo>
                  <a:pt x="32232" y="1219200"/>
                </a:moveTo>
                <a:lnTo>
                  <a:pt x="6159" y="1219200"/>
                </a:lnTo>
                <a:lnTo>
                  <a:pt x="4876" y="1206500"/>
                </a:lnTo>
                <a:lnTo>
                  <a:pt x="30873" y="1206500"/>
                </a:lnTo>
                <a:lnTo>
                  <a:pt x="32232" y="1219200"/>
                </a:lnTo>
                <a:close/>
              </a:path>
              <a:path w="11232515" h="1409700">
                <a:moveTo>
                  <a:pt x="11225758" y="1219200"/>
                </a:moveTo>
                <a:lnTo>
                  <a:pt x="11199685" y="1219200"/>
                </a:lnTo>
                <a:lnTo>
                  <a:pt x="11201044" y="1206500"/>
                </a:lnTo>
                <a:lnTo>
                  <a:pt x="11227041" y="1206500"/>
                </a:lnTo>
                <a:lnTo>
                  <a:pt x="11225758" y="1219200"/>
                </a:lnTo>
                <a:close/>
              </a:path>
              <a:path w="11232515" h="1409700">
                <a:moveTo>
                  <a:pt x="62776" y="1282700"/>
                </a:moveTo>
                <a:lnTo>
                  <a:pt x="29349" y="1282700"/>
                </a:lnTo>
                <a:lnTo>
                  <a:pt x="23964" y="1270000"/>
                </a:lnTo>
                <a:lnTo>
                  <a:pt x="19075" y="1257300"/>
                </a:lnTo>
                <a:lnTo>
                  <a:pt x="14719" y="1244600"/>
                </a:lnTo>
                <a:lnTo>
                  <a:pt x="10883" y="1231900"/>
                </a:lnTo>
                <a:lnTo>
                  <a:pt x="7607" y="1219200"/>
                </a:lnTo>
                <a:lnTo>
                  <a:pt x="32118" y="1219200"/>
                </a:lnTo>
                <a:lnTo>
                  <a:pt x="35229" y="1231900"/>
                </a:lnTo>
                <a:lnTo>
                  <a:pt x="38455" y="1231900"/>
                </a:lnTo>
                <a:lnTo>
                  <a:pt x="42595" y="1244600"/>
                </a:lnTo>
                <a:lnTo>
                  <a:pt x="42354" y="1244600"/>
                </a:lnTo>
                <a:lnTo>
                  <a:pt x="46977" y="1257300"/>
                </a:lnTo>
                <a:lnTo>
                  <a:pt x="46710" y="1257300"/>
                </a:lnTo>
                <a:lnTo>
                  <a:pt x="51816" y="1270000"/>
                </a:lnTo>
                <a:lnTo>
                  <a:pt x="56769" y="1270000"/>
                </a:lnTo>
                <a:lnTo>
                  <a:pt x="62776" y="1282700"/>
                </a:lnTo>
                <a:close/>
              </a:path>
              <a:path w="11232515" h="1409700">
                <a:moveTo>
                  <a:pt x="11202568" y="1282700"/>
                </a:moveTo>
                <a:lnTo>
                  <a:pt x="11169129" y="1282700"/>
                </a:lnTo>
                <a:lnTo>
                  <a:pt x="11175149" y="1270000"/>
                </a:lnTo>
                <a:lnTo>
                  <a:pt x="11180102" y="1270000"/>
                </a:lnTo>
                <a:lnTo>
                  <a:pt x="11185207" y="1257300"/>
                </a:lnTo>
                <a:lnTo>
                  <a:pt x="11184928" y="1257300"/>
                </a:lnTo>
                <a:lnTo>
                  <a:pt x="11189563" y="1244600"/>
                </a:lnTo>
                <a:lnTo>
                  <a:pt x="11189322" y="1244600"/>
                </a:lnTo>
                <a:lnTo>
                  <a:pt x="11193462" y="1231900"/>
                </a:lnTo>
                <a:lnTo>
                  <a:pt x="11196688" y="1231900"/>
                </a:lnTo>
                <a:lnTo>
                  <a:pt x="11199799" y="1219200"/>
                </a:lnTo>
                <a:lnTo>
                  <a:pt x="11224298" y="1219200"/>
                </a:lnTo>
                <a:lnTo>
                  <a:pt x="11221034" y="1231900"/>
                </a:lnTo>
                <a:lnTo>
                  <a:pt x="11217198" y="1244600"/>
                </a:lnTo>
                <a:lnTo>
                  <a:pt x="11212830" y="1257300"/>
                </a:lnTo>
                <a:lnTo>
                  <a:pt x="11207953" y="1270000"/>
                </a:lnTo>
                <a:lnTo>
                  <a:pt x="11202568" y="1282700"/>
                </a:lnTo>
                <a:close/>
              </a:path>
              <a:path w="11232515" h="1409700">
                <a:moveTo>
                  <a:pt x="89509" y="1320800"/>
                </a:moveTo>
                <a:lnTo>
                  <a:pt x="55600" y="1320800"/>
                </a:lnTo>
                <a:lnTo>
                  <a:pt x="48361" y="1308100"/>
                </a:lnTo>
                <a:lnTo>
                  <a:pt x="41567" y="1295400"/>
                </a:lnTo>
                <a:lnTo>
                  <a:pt x="35217" y="1282700"/>
                </a:lnTo>
                <a:lnTo>
                  <a:pt x="62445" y="1282700"/>
                </a:lnTo>
                <a:lnTo>
                  <a:pt x="68884" y="1295400"/>
                </a:lnTo>
                <a:lnTo>
                  <a:pt x="74993" y="1295400"/>
                </a:lnTo>
                <a:lnTo>
                  <a:pt x="82257" y="1308100"/>
                </a:lnTo>
                <a:lnTo>
                  <a:pt x="81851" y="1308100"/>
                </a:lnTo>
                <a:lnTo>
                  <a:pt x="89509" y="1320800"/>
                </a:lnTo>
                <a:close/>
              </a:path>
              <a:path w="11232515" h="1409700">
                <a:moveTo>
                  <a:pt x="11176317" y="1320800"/>
                </a:moveTo>
                <a:lnTo>
                  <a:pt x="11142408" y="1320800"/>
                </a:lnTo>
                <a:lnTo>
                  <a:pt x="11150066" y="1308100"/>
                </a:lnTo>
                <a:lnTo>
                  <a:pt x="11149660" y="1308100"/>
                </a:lnTo>
                <a:lnTo>
                  <a:pt x="11156924" y="1295400"/>
                </a:lnTo>
                <a:lnTo>
                  <a:pt x="11163033" y="1295400"/>
                </a:lnTo>
                <a:lnTo>
                  <a:pt x="11169472" y="1282700"/>
                </a:lnTo>
                <a:lnTo>
                  <a:pt x="11196688" y="1282700"/>
                </a:lnTo>
                <a:lnTo>
                  <a:pt x="11190351" y="1295400"/>
                </a:lnTo>
                <a:lnTo>
                  <a:pt x="11183556" y="1308100"/>
                </a:lnTo>
                <a:lnTo>
                  <a:pt x="11176317" y="1320800"/>
                </a:lnTo>
                <a:close/>
              </a:path>
              <a:path w="11232515" h="1409700">
                <a:moveTo>
                  <a:pt x="121881" y="1346200"/>
                </a:moveTo>
                <a:lnTo>
                  <a:pt x="79794" y="1346200"/>
                </a:lnTo>
                <a:lnTo>
                  <a:pt x="71323" y="1333500"/>
                </a:lnTo>
                <a:lnTo>
                  <a:pt x="63258" y="1320800"/>
                </a:lnTo>
                <a:lnTo>
                  <a:pt x="96647" y="1320800"/>
                </a:lnTo>
                <a:lnTo>
                  <a:pt x="105041" y="1333500"/>
                </a:lnTo>
                <a:lnTo>
                  <a:pt x="112814" y="1333500"/>
                </a:lnTo>
                <a:lnTo>
                  <a:pt x="121881" y="1346200"/>
                </a:lnTo>
                <a:close/>
              </a:path>
              <a:path w="11232515" h="1409700">
                <a:moveTo>
                  <a:pt x="11152124" y="1346200"/>
                </a:moveTo>
                <a:lnTo>
                  <a:pt x="11110036" y="1346200"/>
                </a:lnTo>
                <a:lnTo>
                  <a:pt x="11119104" y="1333500"/>
                </a:lnTo>
                <a:lnTo>
                  <a:pt x="11126876" y="1333500"/>
                </a:lnTo>
                <a:lnTo>
                  <a:pt x="11135258" y="1320800"/>
                </a:lnTo>
                <a:lnTo>
                  <a:pt x="11168659" y="1320800"/>
                </a:lnTo>
                <a:lnTo>
                  <a:pt x="11160582" y="1333500"/>
                </a:lnTo>
                <a:lnTo>
                  <a:pt x="11152124" y="1346200"/>
                </a:lnTo>
                <a:close/>
              </a:path>
              <a:path w="11232515" h="1409700">
                <a:moveTo>
                  <a:pt x="139903" y="1358900"/>
                </a:moveTo>
                <a:lnTo>
                  <a:pt x="97840" y="1358900"/>
                </a:lnTo>
                <a:lnTo>
                  <a:pt x="88633" y="1346200"/>
                </a:lnTo>
                <a:lnTo>
                  <a:pt x="130225" y="1346200"/>
                </a:lnTo>
                <a:lnTo>
                  <a:pt x="139903" y="1358900"/>
                </a:lnTo>
                <a:close/>
              </a:path>
              <a:path w="11232515" h="1409700">
                <a:moveTo>
                  <a:pt x="11134064" y="1358900"/>
                </a:moveTo>
                <a:lnTo>
                  <a:pt x="11092014" y="1358900"/>
                </a:lnTo>
                <a:lnTo>
                  <a:pt x="11101692" y="1346200"/>
                </a:lnTo>
                <a:lnTo>
                  <a:pt x="11143272" y="1346200"/>
                </a:lnTo>
                <a:lnTo>
                  <a:pt x="11134064" y="1358900"/>
                </a:lnTo>
                <a:close/>
              </a:path>
              <a:path w="11232515" h="1409700">
                <a:moveTo>
                  <a:pt x="168922" y="1371600"/>
                </a:moveTo>
                <a:lnTo>
                  <a:pt x="117297" y="1371600"/>
                </a:lnTo>
                <a:lnTo>
                  <a:pt x="107403" y="1358900"/>
                </a:lnTo>
                <a:lnTo>
                  <a:pt x="158432" y="1358900"/>
                </a:lnTo>
                <a:lnTo>
                  <a:pt x="168922" y="1371600"/>
                </a:lnTo>
                <a:close/>
              </a:path>
              <a:path w="11232515" h="1409700">
                <a:moveTo>
                  <a:pt x="11114620" y="1371600"/>
                </a:moveTo>
                <a:lnTo>
                  <a:pt x="11062982" y="1371600"/>
                </a:lnTo>
                <a:lnTo>
                  <a:pt x="11073485" y="1358900"/>
                </a:lnTo>
                <a:lnTo>
                  <a:pt x="11124514" y="1358900"/>
                </a:lnTo>
                <a:lnTo>
                  <a:pt x="11114620" y="1371600"/>
                </a:lnTo>
                <a:close/>
              </a:path>
              <a:path w="11232515" h="1409700">
                <a:moveTo>
                  <a:pt x="216065" y="1384300"/>
                </a:moveTo>
                <a:lnTo>
                  <a:pt x="138023" y="1384300"/>
                </a:lnTo>
                <a:lnTo>
                  <a:pt x="127507" y="1371600"/>
                </a:lnTo>
                <a:lnTo>
                  <a:pt x="210299" y="1371600"/>
                </a:lnTo>
                <a:lnTo>
                  <a:pt x="216065" y="1384300"/>
                </a:lnTo>
                <a:close/>
              </a:path>
              <a:path w="11232515" h="1409700">
                <a:moveTo>
                  <a:pt x="11093894" y="1384300"/>
                </a:moveTo>
                <a:lnTo>
                  <a:pt x="11015853" y="1384300"/>
                </a:lnTo>
                <a:lnTo>
                  <a:pt x="11021618" y="1371600"/>
                </a:lnTo>
                <a:lnTo>
                  <a:pt x="11104410" y="1371600"/>
                </a:lnTo>
                <a:lnTo>
                  <a:pt x="11093894" y="1384300"/>
                </a:lnTo>
                <a:close/>
              </a:path>
              <a:path w="11232515" h="1409700">
                <a:moveTo>
                  <a:pt x="11072012" y="1397000"/>
                </a:moveTo>
                <a:lnTo>
                  <a:pt x="159905" y="1397000"/>
                </a:lnTo>
                <a:lnTo>
                  <a:pt x="148831" y="1384300"/>
                </a:lnTo>
                <a:lnTo>
                  <a:pt x="11083086" y="1384300"/>
                </a:lnTo>
                <a:lnTo>
                  <a:pt x="11072012" y="1397000"/>
                </a:lnTo>
                <a:close/>
              </a:path>
              <a:path w="11232515" h="1409700">
                <a:moveTo>
                  <a:pt x="11019218" y="1409700"/>
                </a:moveTo>
                <a:lnTo>
                  <a:pt x="212699" y="1409700"/>
                </a:lnTo>
                <a:lnTo>
                  <a:pt x="206616" y="1397000"/>
                </a:lnTo>
                <a:lnTo>
                  <a:pt x="11025289" y="1397000"/>
                </a:lnTo>
                <a:lnTo>
                  <a:pt x="11019218" y="1409700"/>
                </a:lnTo>
                <a:close/>
              </a:path>
            </a:pathLst>
          </a:custGeom>
          <a:solidFill>
            <a:srgbClr val="FF7E2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755904" y="5939028"/>
            <a:ext cx="423671" cy="33528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3" name="object 53"/>
          <p:cNvSpPr txBox="1"/>
          <p:nvPr/>
        </p:nvSpPr>
        <p:spPr>
          <a:xfrm>
            <a:off x="1172527" y="733907"/>
            <a:ext cx="5308600" cy="2686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>
                <a:solidFill>
                  <a:srgbClr val="F96F18"/>
                </a:solidFill>
                <a:latin typeface="Arial Unicode MS"/>
                <a:cs typeface="Arial Unicode MS"/>
              </a:rPr>
              <a:t>今年整体市场景气度较去年下跌，国资机构比较稳定地参与</a:t>
            </a:r>
            <a:endParaRPr sz="1600">
              <a:latin typeface="Arial Unicode MS"/>
              <a:cs typeface="Arial Unicode MS"/>
            </a:endParaRPr>
          </a:p>
        </p:txBody>
      </p:sp>
      <p:sp>
        <p:nvSpPr>
          <p:cNvPr id="54" name="object 54"/>
          <p:cNvSpPr/>
          <p:nvPr/>
        </p:nvSpPr>
        <p:spPr>
          <a:xfrm>
            <a:off x="7400543" y="2581655"/>
            <a:ext cx="2560320" cy="1359408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6577583" y="1173480"/>
            <a:ext cx="5419725" cy="3962400"/>
          </a:xfrm>
          <a:custGeom>
            <a:rect l="l" t="t" r="r" b="b"/>
            <a:pathLst>
              <a:path w="5419725" h="3962400">
                <a:moveTo>
                  <a:pt x="0" y="0"/>
                </a:moveTo>
                <a:lnTo>
                  <a:pt x="5419344" y="0"/>
                </a:lnTo>
                <a:lnTo>
                  <a:pt x="5419344" y="3962400"/>
                </a:lnTo>
                <a:lnTo>
                  <a:pt x="0" y="39624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6917055" y="1428622"/>
            <a:ext cx="4738624" cy="3076816"/>
          </a:xfrm>
          <a:prstGeom prst="rect">
            <a:avLst/>
          </a:prstGeom>
          <a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7122376" y="2686773"/>
            <a:ext cx="292735" cy="1804035"/>
          </a:xfrm>
          <a:custGeom>
            <a:rect l="l" t="t" r="r" b="b"/>
            <a:pathLst>
              <a:path w="292734" h="1804035">
                <a:moveTo>
                  <a:pt x="0" y="0"/>
                </a:moveTo>
                <a:lnTo>
                  <a:pt x="292430" y="0"/>
                </a:lnTo>
                <a:lnTo>
                  <a:pt x="292430" y="1803425"/>
                </a:lnTo>
                <a:lnTo>
                  <a:pt x="0" y="1803425"/>
                </a:lnTo>
                <a:lnTo>
                  <a:pt x="0" y="0"/>
                </a:lnTo>
                <a:close/>
              </a:path>
            </a:pathLst>
          </a:custGeom>
          <a:solidFill>
            <a:srgbClr val="FC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7794967" y="3027959"/>
            <a:ext cx="292735" cy="1462405"/>
          </a:xfrm>
          <a:custGeom>
            <a:rect l="l" t="t" r="r" b="b"/>
            <a:pathLst>
              <a:path w="292734" h="1462404">
                <a:moveTo>
                  <a:pt x="0" y="0"/>
                </a:moveTo>
                <a:lnTo>
                  <a:pt x="292430" y="0"/>
                </a:lnTo>
                <a:lnTo>
                  <a:pt x="292430" y="1462239"/>
                </a:lnTo>
                <a:lnTo>
                  <a:pt x="0" y="1462239"/>
                </a:lnTo>
                <a:lnTo>
                  <a:pt x="0" y="0"/>
                </a:lnTo>
                <a:close/>
              </a:path>
            </a:pathLst>
          </a:custGeom>
          <a:solidFill>
            <a:srgbClr val="FC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8467559" y="2985312"/>
            <a:ext cx="292735" cy="1504950"/>
          </a:xfrm>
          <a:custGeom>
            <a:rect l="l" t="t" r="r" b="b"/>
            <a:pathLst>
              <a:path w="292734" h="1504950">
                <a:moveTo>
                  <a:pt x="0" y="0"/>
                </a:moveTo>
                <a:lnTo>
                  <a:pt x="292430" y="0"/>
                </a:lnTo>
                <a:lnTo>
                  <a:pt x="292430" y="1504886"/>
                </a:lnTo>
                <a:lnTo>
                  <a:pt x="0" y="1504886"/>
                </a:lnTo>
                <a:lnTo>
                  <a:pt x="0" y="0"/>
                </a:lnTo>
                <a:close/>
              </a:path>
            </a:pathLst>
          </a:custGeom>
          <a:solidFill>
            <a:srgbClr val="FC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9140152" y="2857360"/>
            <a:ext cx="292735" cy="1633220"/>
          </a:xfrm>
          <a:custGeom>
            <a:rect l="l" t="t" r="r" b="b"/>
            <a:pathLst>
              <a:path w="292734" h="1633220">
                <a:moveTo>
                  <a:pt x="0" y="0"/>
                </a:moveTo>
                <a:lnTo>
                  <a:pt x="292430" y="0"/>
                </a:lnTo>
                <a:lnTo>
                  <a:pt x="292430" y="1632838"/>
                </a:lnTo>
                <a:lnTo>
                  <a:pt x="0" y="1632838"/>
                </a:lnTo>
                <a:lnTo>
                  <a:pt x="0" y="0"/>
                </a:lnTo>
                <a:close/>
              </a:path>
            </a:pathLst>
          </a:custGeom>
          <a:solidFill>
            <a:srgbClr val="FC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9812743" y="3247288"/>
            <a:ext cx="292735" cy="1243330"/>
          </a:xfrm>
          <a:custGeom>
            <a:rect l="l" t="t" r="r" b="b"/>
            <a:pathLst>
              <a:path w="292734" h="1243329">
                <a:moveTo>
                  <a:pt x="0" y="0"/>
                </a:moveTo>
                <a:lnTo>
                  <a:pt x="292430" y="0"/>
                </a:lnTo>
                <a:lnTo>
                  <a:pt x="292430" y="1242898"/>
                </a:lnTo>
                <a:lnTo>
                  <a:pt x="0" y="1242898"/>
                </a:lnTo>
                <a:lnTo>
                  <a:pt x="0" y="0"/>
                </a:lnTo>
                <a:close/>
              </a:path>
            </a:pathLst>
          </a:custGeom>
          <a:solidFill>
            <a:srgbClr val="FC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10485335" y="3143719"/>
            <a:ext cx="292735" cy="1346835"/>
          </a:xfrm>
          <a:custGeom>
            <a:rect l="l" t="t" r="r" b="b"/>
            <a:pathLst>
              <a:path w="292734" h="1346835">
                <a:moveTo>
                  <a:pt x="0" y="0"/>
                </a:moveTo>
                <a:lnTo>
                  <a:pt x="292430" y="0"/>
                </a:lnTo>
                <a:lnTo>
                  <a:pt x="292430" y="1346479"/>
                </a:lnTo>
                <a:lnTo>
                  <a:pt x="0" y="1346479"/>
                </a:lnTo>
                <a:lnTo>
                  <a:pt x="0" y="0"/>
                </a:lnTo>
                <a:close/>
              </a:path>
            </a:pathLst>
          </a:custGeom>
          <a:solidFill>
            <a:srgbClr val="FC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11157928" y="3137623"/>
            <a:ext cx="292735" cy="1353185"/>
          </a:xfrm>
          <a:custGeom>
            <a:rect l="l" t="t" r="r" b="b"/>
            <a:pathLst>
              <a:path w="292734" h="1353185">
                <a:moveTo>
                  <a:pt x="0" y="0"/>
                </a:moveTo>
                <a:lnTo>
                  <a:pt x="292430" y="0"/>
                </a:lnTo>
                <a:lnTo>
                  <a:pt x="292430" y="1352575"/>
                </a:lnTo>
                <a:lnTo>
                  <a:pt x="0" y="1352575"/>
                </a:lnTo>
                <a:lnTo>
                  <a:pt x="0" y="0"/>
                </a:lnTo>
                <a:close/>
              </a:path>
            </a:pathLst>
          </a:custGeom>
          <a:solidFill>
            <a:srgbClr val="FC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4" name="object 64"/>
          <p:cNvSpPr/>
          <p:nvPr/>
        </p:nvSpPr>
        <p:spPr>
          <a:xfrm flipH="1">
            <a:off x="6932294" y="1443863"/>
            <a:ext cx="0" cy="3046730"/>
          </a:xfrm>
          <a:custGeom>
            <a:rect l="l" t="t" r="r" b="b"/>
            <a:pathLst>
              <a:path h="3046729">
                <a:moveTo>
                  <a:pt x="0" y="0"/>
                </a:moveTo>
                <a:lnTo>
                  <a:pt x="0" y="3046336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6932294" y="4490199"/>
            <a:ext cx="4708525" cy="0"/>
          </a:xfrm>
          <a:custGeom>
            <a:rect l="l" t="t" r="r" b="b"/>
            <a:pathLst>
              <a:path w="4708525">
                <a:moveTo>
                  <a:pt x="0" y="0"/>
                </a:moveTo>
                <a:lnTo>
                  <a:pt x="4708144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7254303" y="2723375"/>
            <a:ext cx="701675" cy="105410"/>
          </a:xfrm>
          <a:custGeom>
            <a:rect l="l" t="t" r="r" b="b"/>
            <a:pathLst>
              <a:path w="701675" h="105410">
                <a:moveTo>
                  <a:pt x="688251" y="104927"/>
                </a:moveTo>
                <a:lnTo>
                  <a:pt x="12674" y="28409"/>
                </a:lnTo>
                <a:lnTo>
                  <a:pt x="0" y="14097"/>
                </a:lnTo>
                <a:lnTo>
                  <a:pt x="342" y="11125"/>
                </a:lnTo>
                <a:lnTo>
                  <a:pt x="12915" y="0"/>
                </a:lnTo>
                <a:lnTo>
                  <a:pt x="15900" y="25"/>
                </a:lnTo>
                <a:lnTo>
                  <a:pt x="688492" y="76517"/>
                </a:lnTo>
                <a:lnTo>
                  <a:pt x="701166" y="90830"/>
                </a:lnTo>
                <a:lnTo>
                  <a:pt x="700824" y="93802"/>
                </a:lnTo>
                <a:lnTo>
                  <a:pt x="688251" y="104927"/>
                </a:lnTo>
                <a:close/>
              </a:path>
            </a:pathLst>
          </a:custGeom>
          <a:solidFill>
            <a:srgbClr val="FFC41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7926951" y="2819425"/>
            <a:ext cx="701675" cy="0"/>
          </a:xfrm>
          <a:custGeom>
            <a:rect l="l" t="t" r="r" b="b"/>
            <a:pathLst>
              <a:path w="701675">
                <a:moveTo>
                  <a:pt x="0" y="0"/>
                </a:moveTo>
                <a:lnTo>
                  <a:pt x="701057" y="0"/>
                </a:lnTo>
              </a:path>
            </a:pathLst>
          </a:custGeom>
          <a:ln w="39242">
            <a:solidFill>
              <a:srgbClr val="FFC411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8599551" y="2333078"/>
            <a:ext cx="701040" cy="506095"/>
          </a:xfrm>
          <a:custGeom>
            <a:rect l="l" t="t" r="r" b="b"/>
            <a:pathLst>
              <a:path w="701040" h="506094">
                <a:moveTo>
                  <a:pt x="14071" y="505968"/>
                </a:moveTo>
                <a:lnTo>
                  <a:pt x="0" y="493014"/>
                </a:lnTo>
                <a:lnTo>
                  <a:pt x="38" y="490029"/>
                </a:lnTo>
                <a:lnTo>
                  <a:pt x="678548" y="2641"/>
                </a:lnTo>
                <a:lnTo>
                  <a:pt x="686968" y="0"/>
                </a:lnTo>
                <a:lnTo>
                  <a:pt x="689940" y="355"/>
                </a:lnTo>
                <a:lnTo>
                  <a:pt x="701040" y="12954"/>
                </a:lnTo>
                <a:lnTo>
                  <a:pt x="701001" y="15938"/>
                </a:lnTo>
                <a:lnTo>
                  <a:pt x="22491" y="503339"/>
                </a:lnTo>
                <a:lnTo>
                  <a:pt x="14071" y="505968"/>
                </a:lnTo>
                <a:close/>
              </a:path>
            </a:pathLst>
          </a:custGeom>
          <a:solidFill>
            <a:srgbClr val="FFC41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9272155" y="2333078"/>
            <a:ext cx="701040" cy="325755"/>
          </a:xfrm>
          <a:custGeom>
            <a:rect l="l" t="t" r="r" b="b"/>
            <a:pathLst>
              <a:path w="701040" h="325755">
                <a:moveTo>
                  <a:pt x="686854" y="325145"/>
                </a:moveTo>
                <a:lnTo>
                  <a:pt x="8445" y="27368"/>
                </a:lnTo>
                <a:lnTo>
                  <a:pt x="0" y="12852"/>
                </a:lnTo>
                <a:lnTo>
                  <a:pt x="609" y="9931"/>
                </a:lnTo>
                <a:lnTo>
                  <a:pt x="14160" y="0"/>
                </a:lnTo>
                <a:lnTo>
                  <a:pt x="17132" y="304"/>
                </a:lnTo>
                <a:lnTo>
                  <a:pt x="692569" y="297776"/>
                </a:lnTo>
                <a:lnTo>
                  <a:pt x="701014" y="312293"/>
                </a:lnTo>
                <a:lnTo>
                  <a:pt x="700404" y="315226"/>
                </a:lnTo>
                <a:lnTo>
                  <a:pt x="686854" y="325145"/>
                </a:lnTo>
                <a:close/>
              </a:path>
            </a:pathLst>
          </a:custGeom>
          <a:solidFill>
            <a:srgbClr val="FFC41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9944684" y="2590114"/>
            <a:ext cx="701675" cy="68580"/>
          </a:xfrm>
          <a:custGeom>
            <a:rect l="l" t="t" r="r" b="b"/>
            <a:pathLst>
              <a:path w="701675" h="68580">
                <a:moveTo>
                  <a:pt x="15112" y="68084"/>
                </a:moveTo>
                <a:lnTo>
                  <a:pt x="0" y="53162"/>
                </a:lnTo>
                <a:lnTo>
                  <a:pt x="444" y="50215"/>
                </a:lnTo>
                <a:lnTo>
                  <a:pt x="686028" y="0"/>
                </a:lnTo>
                <a:lnTo>
                  <a:pt x="689013" y="127"/>
                </a:lnTo>
                <a:lnTo>
                  <a:pt x="701141" y="14909"/>
                </a:lnTo>
                <a:lnTo>
                  <a:pt x="700697" y="17868"/>
                </a:lnTo>
                <a:lnTo>
                  <a:pt x="15112" y="68084"/>
                </a:lnTo>
                <a:close/>
              </a:path>
            </a:pathLst>
          </a:custGeom>
          <a:solidFill>
            <a:srgbClr val="FFC41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10617263" y="2529255"/>
            <a:ext cx="701675" cy="89535"/>
          </a:xfrm>
          <a:custGeom>
            <a:rect l="l" t="t" r="r" b="b"/>
            <a:pathLst>
              <a:path w="701675" h="89535">
                <a:moveTo>
                  <a:pt x="15570" y="89344"/>
                </a:moveTo>
                <a:lnTo>
                  <a:pt x="0" y="74904"/>
                </a:lnTo>
                <a:lnTo>
                  <a:pt x="355" y="71945"/>
                </a:lnTo>
                <a:lnTo>
                  <a:pt x="685596" y="0"/>
                </a:lnTo>
                <a:lnTo>
                  <a:pt x="688581" y="50"/>
                </a:lnTo>
                <a:lnTo>
                  <a:pt x="701167" y="14439"/>
                </a:lnTo>
                <a:lnTo>
                  <a:pt x="700811" y="17411"/>
                </a:lnTo>
                <a:lnTo>
                  <a:pt x="15570" y="89344"/>
                </a:lnTo>
                <a:close/>
              </a:path>
            </a:pathLst>
          </a:custGeom>
          <a:solidFill>
            <a:srgbClr val="FFC41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2" name="object 72"/>
          <p:cNvSpPr txBox="1"/>
          <p:nvPr/>
        </p:nvSpPr>
        <p:spPr>
          <a:xfrm>
            <a:off x="7156831" y="2448013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296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7829422" y="2789199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240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8502015" y="2746552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247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9174606" y="2618600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268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9847198" y="3008528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204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10519791" y="2904959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221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11192382" y="2898863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222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11702033" y="4395978"/>
            <a:ext cx="25781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0.00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11702033" y="3887978"/>
            <a:ext cx="25781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0.05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11702033" y="3380613"/>
            <a:ext cx="25781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0.10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11702033" y="2872613"/>
            <a:ext cx="25781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0.15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83" name="object 83"/>
          <p:cNvSpPr txBox="1"/>
          <p:nvPr/>
        </p:nvSpPr>
        <p:spPr>
          <a:xfrm>
            <a:off x="11702033" y="2365247"/>
            <a:ext cx="25781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0.20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84" name="object 84"/>
          <p:cNvSpPr txBox="1"/>
          <p:nvPr/>
        </p:nvSpPr>
        <p:spPr>
          <a:xfrm>
            <a:off x="11702033" y="1857247"/>
            <a:ext cx="25781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0.25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85" name="object 85"/>
          <p:cNvSpPr txBox="1"/>
          <p:nvPr/>
        </p:nvSpPr>
        <p:spPr>
          <a:xfrm>
            <a:off x="11702033" y="1349883"/>
            <a:ext cx="25781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0.30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86" name="object 86"/>
          <p:cNvSpPr txBox="1"/>
          <p:nvPr/>
        </p:nvSpPr>
        <p:spPr>
          <a:xfrm>
            <a:off x="6617969" y="1341627"/>
            <a:ext cx="244475" cy="32232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500</a:t>
            </a:r>
            <a:endParaRPr sz="10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0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450</a:t>
            </a:r>
            <a:endParaRPr sz="10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400</a:t>
            </a:r>
            <a:endParaRPr sz="10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350</a:t>
            </a:r>
            <a:endParaRPr sz="10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0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300</a:t>
            </a:r>
            <a:endParaRPr sz="10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250</a:t>
            </a:r>
            <a:endParaRPr sz="10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200</a:t>
            </a:r>
            <a:endParaRPr sz="10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150</a:t>
            </a:r>
            <a:endParaRPr sz="10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0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100</a:t>
            </a:r>
            <a:endParaRPr sz="10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00">
              <a:latin typeface="Times New Roman"/>
              <a:cs typeface="Times New Roman"/>
            </a:endParaRPr>
          </a:p>
          <a:p>
            <a:pPr marL="72390" algn="ctr">
              <a:lnSpc>
                <a:spcPct val="100000"/>
              </a:lnSpc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50</a:t>
            </a:r>
            <a:endParaRPr sz="10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00">
              <a:latin typeface="Times New Roman"/>
              <a:cs typeface="Times New Roman"/>
            </a:endParaRPr>
          </a:p>
          <a:p>
            <a:pPr marL="146050" algn="ctr">
              <a:lnSpc>
                <a:spcPct val="100000"/>
              </a:lnSpc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0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87" name="object 87"/>
          <p:cNvSpPr txBox="1"/>
          <p:nvPr/>
        </p:nvSpPr>
        <p:spPr>
          <a:xfrm>
            <a:off x="7025640" y="4553699"/>
            <a:ext cx="48514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2022</a:t>
            </a:r>
            <a:r>
              <a:rPr sz="1000" spc="-35">
                <a:solidFill>
                  <a:srgbClr val="404040"/>
                </a:solidFill>
                <a:latin typeface="Arial Unicode MS"/>
                <a:cs typeface="Arial Unicode MS"/>
              </a:rPr>
              <a:t>Q</a:t>
            </a: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1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88" name="object 88"/>
          <p:cNvSpPr txBox="1"/>
          <p:nvPr/>
        </p:nvSpPr>
        <p:spPr>
          <a:xfrm>
            <a:off x="11061065" y="4553699"/>
            <a:ext cx="48514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2023</a:t>
            </a:r>
            <a:r>
              <a:rPr sz="1000" spc="-35">
                <a:solidFill>
                  <a:srgbClr val="404040"/>
                </a:solidFill>
                <a:latin typeface="Arial Unicode MS"/>
                <a:cs typeface="Arial Unicode MS"/>
              </a:rPr>
              <a:t>Q</a:t>
            </a: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3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89" name="object 89"/>
          <p:cNvSpPr/>
          <p:nvPr/>
        </p:nvSpPr>
        <p:spPr>
          <a:xfrm>
            <a:off x="7845285" y="1697240"/>
            <a:ext cx="254000" cy="99060"/>
          </a:xfrm>
          <a:custGeom>
            <a:rect l="l" t="t" r="r" b="b"/>
            <a:pathLst>
              <a:path w="254000" h="99060">
                <a:moveTo>
                  <a:pt x="0" y="0"/>
                </a:moveTo>
                <a:lnTo>
                  <a:pt x="254000" y="0"/>
                </a:lnTo>
                <a:lnTo>
                  <a:pt x="254000" y="99060"/>
                </a:lnTo>
                <a:lnTo>
                  <a:pt x="0" y="99060"/>
                </a:lnTo>
                <a:lnTo>
                  <a:pt x="0" y="0"/>
                </a:lnTo>
                <a:close/>
              </a:path>
            </a:pathLst>
          </a:custGeom>
          <a:solidFill>
            <a:srgbClr val="FC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9281414" y="1732483"/>
            <a:ext cx="282575" cy="28575"/>
          </a:xfrm>
          <a:custGeom>
            <a:rect l="l" t="t" r="r" b="b"/>
            <a:pathLst>
              <a:path w="282575" h="28575">
                <a:moveTo>
                  <a:pt x="268211" y="28575"/>
                </a:moveTo>
                <a:lnTo>
                  <a:pt x="14211" y="28575"/>
                </a:lnTo>
                <a:lnTo>
                  <a:pt x="11239" y="28257"/>
                </a:lnTo>
                <a:lnTo>
                  <a:pt x="0" y="15773"/>
                </a:lnTo>
                <a:lnTo>
                  <a:pt x="0" y="12788"/>
                </a:lnTo>
                <a:lnTo>
                  <a:pt x="14211" y="0"/>
                </a:lnTo>
                <a:lnTo>
                  <a:pt x="268211" y="0"/>
                </a:lnTo>
                <a:lnTo>
                  <a:pt x="282422" y="12788"/>
                </a:lnTo>
                <a:lnTo>
                  <a:pt x="282422" y="15773"/>
                </a:lnTo>
                <a:lnTo>
                  <a:pt x="268211" y="28575"/>
                </a:lnTo>
                <a:close/>
              </a:path>
            </a:pathLst>
          </a:custGeom>
          <a:solidFill>
            <a:srgbClr val="FFC41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1" name="object 91"/>
          <p:cNvSpPr txBox="1"/>
          <p:nvPr/>
        </p:nvSpPr>
        <p:spPr>
          <a:xfrm>
            <a:off x="7384529" y="1189850"/>
            <a:ext cx="3935095" cy="6527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10">
                <a:solidFill>
                  <a:srgbClr val="404040"/>
                </a:solidFill>
                <a:latin typeface="Microsoft JhengHei"/>
                <a:cs typeface="Microsoft JhengHei"/>
              </a:rPr>
              <a:t>近七个季度国内新经济领域投融资交易国资参与</a:t>
            </a:r>
            <a:r>
              <a:rPr sz="1400" b="1" spc="-20">
                <a:solidFill>
                  <a:srgbClr val="404040"/>
                </a:solidFill>
                <a:latin typeface="Microsoft JhengHei"/>
                <a:cs typeface="Microsoft JhengHei"/>
              </a:rPr>
              <a:t>度</a:t>
            </a:r>
            <a:endParaRPr sz="1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550">
              <a:latin typeface="Times New Roman"/>
              <a:cs typeface="Times New Roman"/>
            </a:endParaRPr>
          </a:p>
          <a:p>
            <a:pPr marL="764540">
              <a:lnSpc>
                <a:spcPct val="100000"/>
              </a:lnSpc>
              <a:tabLst>
                <a:tab pos="2214880"/>
              </a:tabLst>
            </a:pP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国资参与交易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数	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参与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率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92" name="object 92"/>
          <p:cNvSpPr txBox="1"/>
          <p:nvPr/>
        </p:nvSpPr>
        <p:spPr>
          <a:xfrm>
            <a:off x="7530465" y="4553699"/>
            <a:ext cx="3493770" cy="5041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510" algn="ctr">
              <a:lnSpc>
                <a:spcPct val="100000"/>
              </a:lnSpc>
              <a:spcBef>
                <a:spcPts val="95"/>
              </a:spcBef>
              <a:tabLst>
                <a:tab pos="689610"/>
                <a:tab pos="1362075"/>
                <a:tab pos="2034539"/>
                <a:tab pos="2707005"/>
              </a:tabLst>
            </a:pPr>
            <a:r>
              <a:rPr sz="1000" spc="0">
                <a:solidFill>
                  <a:srgbClr val="404040"/>
                </a:solidFill>
                <a:latin typeface="Arial Unicode MS"/>
                <a:cs typeface="Arial Unicode MS"/>
              </a:rPr>
              <a:t>2022Q2	2022Q3	2022Q4	2023Q1	2023Q2</a:t>
            </a:r>
            <a:endParaRPr sz="10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15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tabLst>
                <a:tab pos="1654175"/>
              </a:tabLst>
            </a:pP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截止日期</a:t>
            </a:r>
            <a:r>
              <a:rPr sz="1000" spc="0">
                <a:solidFill>
                  <a:srgbClr val="585858"/>
                </a:solidFill>
                <a:latin typeface="Arial Unicode MS"/>
                <a:cs typeface="Arial Unicode MS"/>
              </a:rPr>
              <a:t>：2023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年</a:t>
            </a: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9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月</a:t>
            </a: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30</a:t>
            </a:r>
            <a:r>
              <a:rPr sz="1000" spc="-25">
                <a:solidFill>
                  <a:srgbClr val="585858"/>
                </a:solidFill>
                <a:latin typeface="Arial Unicode MS"/>
                <a:cs typeface="Arial Unicode MS"/>
              </a:rPr>
              <a:t>日	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数据来源</a:t>
            </a:r>
            <a:r>
              <a:rPr sz="1000" spc="-40">
                <a:solidFill>
                  <a:srgbClr val="585858"/>
                </a:solidFill>
                <a:latin typeface="Arial Unicode MS"/>
                <a:cs typeface="Arial Unicode MS"/>
              </a:rPr>
              <a:t>：IT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桔</a:t>
            </a:r>
            <a:r>
              <a:rPr sz="1000" spc="-25">
                <a:solidFill>
                  <a:srgbClr val="585858"/>
                </a:solidFill>
                <a:latin typeface="Arial Unicode MS"/>
                <a:cs typeface="Arial Unicode MS"/>
              </a:rPr>
              <a:t>子</a:t>
            </a:r>
            <a:r>
              <a:rPr sz="1000" spc="-5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000" spc="60">
                <a:solidFill>
                  <a:srgbClr val="585858"/>
                </a:solidFill>
                <a:latin typeface="Arial Unicode MS"/>
                <a:cs typeface="Arial Unicode MS"/>
              </a:rPr>
              <a:t>©</a:t>
            </a:r>
            <a:r>
              <a:rPr sz="1000" spc="-20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000" spc="30">
                <a:solidFill>
                  <a:srgbClr val="585858"/>
                </a:solidFill>
                <a:latin typeface="Arial Unicode MS"/>
                <a:cs typeface="Arial Unicode MS"/>
              </a:rPr>
              <a:t>itjuzi.com9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93" name="object 93"/>
          <p:cNvSpPr/>
          <p:nvPr/>
        </p:nvSpPr>
        <p:spPr>
          <a:xfrm>
            <a:off x="858011" y="2065020"/>
            <a:ext cx="4431792" cy="2353055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7071359" y="2065020"/>
            <a:ext cx="4431792" cy="2353055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10970259" y="4879975"/>
            <a:ext cx="139700" cy="208914"/>
          </a:xfrm>
          <a:prstGeom prst="rect">
            <a:avLst/>
          </a:prstGeom>
          <a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6" name="object 96"/>
          <p:cNvSpPr txBox="1">
            <a:spLocks noGrp="1"/>
          </p:cNvSpPr>
          <p:nvPr>
            <p:ph type="title"/>
          </p:nvPr>
        </p:nvSpPr>
        <p:spPr>
          <a:xfrm>
            <a:off x="1180464" y="105033"/>
            <a:ext cx="7344409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60" baseline="-18518">
                <a:solidFill>
                  <a:srgbClr val="F96F18"/>
                </a:solidFill>
              </a:rPr>
              <a:t>2023</a:t>
            </a:r>
            <a:r>
              <a:rPr sz="3600" spc="-179" baseline="-18518">
                <a:solidFill>
                  <a:srgbClr val="F96F18"/>
                </a:solidFill>
              </a:rPr>
              <a:t>Q</a:t>
            </a:r>
            <a:r>
              <a:rPr sz="3600" spc="-60" baseline="-18518">
                <a:solidFill>
                  <a:srgbClr val="F96F18"/>
                </a:solidFill>
              </a:rPr>
              <a:t>3</a:t>
            </a:r>
            <a:r>
              <a:rPr sz="3600" spc="0" baseline="-18518">
                <a:solidFill>
                  <a:srgbClr val="F96F18"/>
                </a:solidFill>
              </a:rPr>
              <a:t>国内新经</a:t>
            </a:r>
            <a:r>
              <a:rPr sz="3600" spc="-2257" baseline="-18518">
                <a:solidFill>
                  <a:srgbClr val="F96F18"/>
                </a:solidFill>
              </a:rPr>
              <a:t>济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更</a:t>
            </a:r>
            <a:r>
              <a:rPr sz="1100" b="0" spc="-695">
                <a:solidFill>
                  <a:srgbClr val="FF0000"/>
                </a:solidFill>
                <a:latin typeface="微软雅黑"/>
                <a:cs typeface="微软雅黑"/>
              </a:rPr>
              <a:t>多</a:t>
            </a:r>
            <a:r>
              <a:rPr sz="3600" spc="-2565" baseline="-18518">
                <a:solidFill>
                  <a:srgbClr val="F96F18"/>
                </a:solidFill>
              </a:rPr>
              <a:t>融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细</a:t>
            </a:r>
            <a:r>
              <a:rPr sz="1100" b="0" spc="-490">
                <a:solidFill>
                  <a:srgbClr val="FF0000"/>
                </a:solidFill>
                <a:latin typeface="微软雅黑"/>
                <a:cs typeface="微软雅黑"/>
              </a:rPr>
              <a:t>分</a:t>
            </a:r>
            <a:r>
              <a:rPr sz="3600" spc="-2872" baseline="-18518">
                <a:solidFill>
                  <a:srgbClr val="F96F18"/>
                </a:solidFill>
              </a:rPr>
              <a:t>资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领</a:t>
            </a:r>
            <a:r>
              <a:rPr sz="1100" b="0" spc="-285">
                <a:solidFill>
                  <a:srgbClr val="FF0000"/>
                </a:solidFill>
                <a:latin typeface="微软雅黑"/>
                <a:cs typeface="微软雅黑"/>
              </a:rPr>
              <a:t>域</a:t>
            </a:r>
            <a:r>
              <a:rPr sz="3600" spc="-3179" baseline="-18518">
                <a:solidFill>
                  <a:srgbClr val="F96F18"/>
                </a:solidFill>
              </a:rPr>
              <a:t>交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1100" b="0" spc="-80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3600" spc="-3487" baseline="-18518">
                <a:solidFill>
                  <a:srgbClr val="F96F18"/>
                </a:solidFill>
              </a:rPr>
              <a:t>易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请关</a:t>
            </a:r>
            <a:r>
              <a:rPr sz="1100" b="0" spc="-975">
                <a:solidFill>
                  <a:srgbClr val="FF0000"/>
                </a:solidFill>
                <a:latin typeface="微软雅黑"/>
                <a:cs typeface="微软雅黑"/>
              </a:rPr>
              <a:t>注</a:t>
            </a:r>
            <a:r>
              <a:rPr sz="3600" spc="-2145" baseline="-18518">
                <a:solidFill>
                  <a:srgbClr val="F96F18"/>
                </a:solidFill>
              </a:rPr>
              <a:t>总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搜</a:t>
            </a:r>
            <a:r>
              <a:rPr sz="1100" b="0" spc="-770">
                <a:solidFill>
                  <a:srgbClr val="FF0000"/>
                </a:solidFill>
                <a:latin typeface="微软雅黑"/>
                <a:cs typeface="微软雅黑"/>
              </a:rPr>
              <a:t>搜</a:t>
            </a:r>
            <a:r>
              <a:rPr sz="3600" spc="-2452" baseline="-18518">
                <a:solidFill>
                  <a:srgbClr val="F96F18"/>
                </a:solidFill>
              </a:rPr>
              <a:t>数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1100" b="0" spc="-565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3600" spc="-2760" baseline="-18518">
                <a:solidFill>
                  <a:srgbClr val="F96F18"/>
                </a:solidFill>
              </a:rPr>
              <a:t>：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（sosoyanbao），行研君胃：sosobaogao</a:t>
            </a:r>
            <a:endParaRPr sz="11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1000" y="0"/>
            <a:ext cx="181610" cy="1183005"/>
          </a:xfrm>
          <a:custGeom>
            <a:rect l="l" t="t" r="r" b="b"/>
            <a:pathLst>
              <a:path w="181609" h="1183005">
                <a:moveTo>
                  <a:pt x="181356" y="1182624"/>
                </a:moveTo>
                <a:lnTo>
                  <a:pt x="181356" y="0"/>
                </a:lnTo>
                <a:lnTo>
                  <a:pt x="0" y="0"/>
                </a:lnTo>
                <a:lnTo>
                  <a:pt x="0" y="1182624"/>
                </a:lnTo>
                <a:lnTo>
                  <a:pt x="181356" y="1182624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17219" y="1523"/>
            <a:ext cx="180340" cy="1049020"/>
          </a:xfrm>
          <a:custGeom>
            <a:rect l="l" t="t" r="r" b="b"/>
            <a:pathLst>
              <a:path w="180340" h="1049020">
                <a:moveTo>
                  <a:pt x="179832" y="1048512"/>
                </a:moveTo>
                <a:lnTo>
                  <a:pt x="179832" y="0"/>
                </a:lnTo>
                <a:lnTo>
                  <a:pt x="0" y="0"/>
                </a:lnTo>
                <a:lnTo>
                  <a:pt x="0" y="1048512"/>
                </a:lnTo>
                <a:lnTo>
                  <a:pt x="179832" y="1048512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59536" y="0"/>
            <a:ext cx="180340" cy="899160"/>
          </a:xfrm>
          <a:custGeom>
            <a:rect l="l" t="t" r="r" b="b"/>
            <a:pathLst>
              <a:path w="180340" h="899160">
                <a:moveTo>
                  <a:pt x="179831" y="899160"/>
                </a:moveTo>
                <a:lnTo>
                  <a:pt x="179831" y="0"/>
                </a:lnTo>
                <a:lnTo>
                  <a:pt x="0" y="0"/>
                </a:lnTo>
                <a:lnTo>
                  <a:pt x="0" y="899160"/>
                </a:lnTo>
                <a:lnTo>
                  <a:pt x="179831" y="899160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67512" y="1517903"/>
            <a:ext cx="344244" cy="38252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094155" y="1777860"/>
            <a:ext cx="4246880" cy="985519"/>
          </a:xfrm>
          <a:prstGeom prst="rect">
            <a:avLst/>
          </a:prstGeom>
        </p:spPr>
        <p:txBody>
          <a:bodyPr vert="horz" wrap="square" lIns="0" tIns="1193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40"/>
              </a:spcBef>
            </a:pPr>
            <a:r>
              <a:rPr sz="1400">
                <a:latin typeface="Arial Unicode MS"/>
                <a:cs typeface="Arial Unicode MS"/>
              </a:rPr>
              <a:t>以人民币作为交易币种的私募股权融资事件有</a:t>
            </a:r>
            <a:r>
              <a:rPr sz="1400" spc="-80">
                <a:latin typeface="Arial Unicode MS"/>
                <a:cs typeface="Arial Unicode MS"/>
              </a:rPr>
              <a:t>1105</a:t>
            </a:r>
            <a:endParaRPr sz="1400">
              <a:latin typeface="Arial Unicode MS"/>
              <a:cs typeface="Arial Unicode MS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400">
                <a:latin typeface="Arial Unicode MS"/>
                <a:cs typeface="Arial Unicode MS"/>
              </a:rPr>
              <a:t>起，占比为</a:t>
            </a:r>
            <a:r>
              <a:rPr sz="1400" spc="50">
                <a:latin typeface="Arial Unicode MS"/>
                <a:cs typeface="Arial Unicode MS"/>
              </a:rPr>
              <a:t>95</a:t>
            </a:r>
            <a:r>
              <a:rPr sz="1400" spc="105">
                <a:latin typeface="Arial Unicode MS"/>
                <a:cs typeface="Arial Unicode MS"/>
              </a:rPr>
              <a:t>%</a:t>
            </a:r>
            <a:r>
              <a:rPr sz="1400">
                <a:latin typeface="Arial Unicode MS"/>
                <a:cs typeface="Arial Unicode MS"/>
              </a:rPr>
              <a:t>；美元融资交易事件占比从</a:t>
            </a:r>
            <a:r>
              <a:rPr sz="1400" spc="50">
                <a:latin typeface="Arial Unicode MS"/>
                <a:cs typeface="Arial Unicode MS"/>
              </a:rPr>
              <a:t>2022</a:t>
            </a:r>
            <a:r>
              <a:rPr sz="1400" spc="-20">
                <a:latin typeface="Arial Unicode MS"/>
                <a:cs typeface="Arial Unicode MS"/>
              </a:rPr>
              <a:t>Q</a:t>
            </a:r>
            <a:r>
              <a:rPr sz="1400" spc="-225">
                <a:latin typeface="Arial Unicode MS"/>
                <a:cs typeface="Arial Unicode MS"/>
              </a:rPr>
              <a:t>1</a:t>
            </a:r>
            <a:r>
              <a:rPr sz="1400" spc="0">
                <a:latin typeface="Arial Unicode MS"/>
                <a:cs typeface="Arial Unicode MS"/>
              </a:rPr>
              <a:t>的</a:t>
            </a:r>
            <a:endParaRPr sz="1400">
              <a:latin typeface="Arial Unicode MS"/>
              <a:cs typeface="Arial Unicode MS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400" spc="50">
                <a:latin typeface="Arial Unicode MS"/>
                <a:cs typeface="Arial Unicode MS"/>
              </a:rPr>
              <a:t>9.3%</a:t>
            </a:r>
            <a:r>
              <a:rPr sz="1400">
                <a:latin typeface="Arial Unicode MS"/>
                <a:cs typeface="Arial Unicode MS"/>
              </a:rPr>
              <a:t>下降到了</a:t>
            </a:r>
            <a:r>
              <a:rPr sz="1400" spc="35">
                <a:latin typeface="Arial Unicode MS"/>
                <a:cs typeface="Arial Unicode MS"/>
              </a:rPr>
              <a:t>4.4%，</a:t>
            </a:r>
            <a:r>
              <a:rPr sz="1400">
                <a:latin typeface="Arial Unicode MS"/>
                <a:cs typeface="Arial Unicode MS"/>
              </a:rPr>
              <a:t>占比极少</a:t>
            </a:r>
            <a:r>
              <a:rPr sz="1400" spc="0"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94155" y="2890380"/>
            <a:ext cx="4150995" cy="6654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50000"/>
              </a:lnSpc>
              <a:spcBef>
                <a:spcPts val="95"/>
              </a:spcBef>
            </a:pPr>
            <a:r>
              <a:rPr sz="1400">
                <a:latin typeface="Arial Unicode MS"/>
                <a:cs typeface="Arial Unicode MS"/>
              </a:rPr>
              <a:t>本季度国内美元融资交易事件数量从上季度的</a:t>
            </a:r>
            <a:r>
              <a:rPr sz="1400" spc="50">
                <a:latin typeface="Arial Unicode MS"/>
                <a:cs typeface="Arial Unicode MS"/>
              </a:rPr>
              <a:t>44</a:t>
            </a:r>
            <a:r>
              <a:rPr sz="1400">
                <a:latin typeface="Arial Unicode MS"/>
                <a:cs typeface="Arial Unicode MS"/>
              </a:rPr>
              <a:t>起， 增加到了</a:t>
            </a:r>
            <a:r>
              <a:rPr sz="1400" spc="-85">
                <a:latin typeface="Arial Unicode MS"/>
                <a:cs typeface="Arial Unicode MS"/>
              </a:rPr>
              <a:t>51</a:t>
            </a:r>
            <a:r>
              <a:rPr sz="1400">
                <a:latin typeface="Arial Unicode MS"/>
                <a:cs typeface="Arial Unicode MS"/>
              </a:rPr>
              <a:t>起，绝对值有略微增加</a:t>
            </a:r>
            <a:r>
              <a:rPr sz="1400" spc="0">
                <a:latin typeface="Arial Unicode MS"/>
                <a:cs typeface="Arial Unicode MS"/>
              </a:rPr>
              <a:t>；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94155" y="4795380"/>
            <a:ext cx="4115435" cy="13055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50000"/>
              </a:lnSpc>
              <a:spcBef>
                <a:spcPts val="95"/>
              </a:spcBef>
            </a:pPr>
            <a:r>
              <a:rPr sz="1400">
                <a:latin typeface="Arial Unicode MS"/>
                <a:cs typeface="Arial Unicode MS"/>
              </a:rPr>
              <a:t>从目前的形势来看，无论是数据体量还是市场感</a:t>
            </a:r>
            <a:r>
              <a:rPr sz="1400" spc="0">
                <a:latin typeface="Arial Unicode MS"/>
                <a:cs typeface="Arial Unicode MS"/>
              </a:rPr>
              <a:t>受 </a:t>
            </a:r>
            <a:r>
              <a:rPr sz="1400">
                <a:latin typeface="Arial Unicode MS"/>
                <a:cs typeface="Arial Unicode MS"/>
              </a:rPr>
              <a:t>上，本土企业更多愿意接受人民币融资，而且</a:t>
            </a:r>
            <a:r>
              <a:rPr sz="1400">
                <a:solidFill>
                  <a:srgbClr val="FF6600"/>
                </a:solidFill>
                <a:latin typeface="Arial Unicode MS"/>
                <a:cs typeface="Arial Unicode MS"/>
              </a:rPr>
              <a:t>美元融 资交易受美股市场环境冲击</a:t>
            </a:r>
            <a:r>
              <a:rPr sz="1400">
                <a:latin typeface="Arial Unicode MS"/>
                <a:cs typeface="Arial Unicode MS"/>
              </a:rPr>
              <a:t>，美元基金募资越来</a:t>
            </a:r>
            <a:r>
              <a:rPr sz="1400" spc="0">
                <a:latin typeface="Arial Unicode MS"/>
                <a:cs typeface="Arial Unicode MS"/>
              </a:rPr>
              <a:t>越 </a:t>
            </a:r>
            <a:r>
              <a:rPr sz="1400">
                <a:latin typeface="Arial Unicode MS"/>
                <a:cs typeface="Arial Unicode MS"/>
              </a:rPr>
              <a:t>难，国内以人民币投资为支柱的局面还将会持续</a:t>
            </a:r>
            <a:r>
              <a:rPr sz="1400" spc="0"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80390" y="1319530"/>
            <a:ext cx="4970780" cy="4902200"/>
          </a:xfrm>
          <a:custGeom>
            <a:rect l="l" t="t" r="r" b="b"/>
            <a:pathLst>
              <a:path w="4970780" h="4902200">
                <a:moveTo>
                  <a:pt x="4744148" y="12699"/>
                </a:moveTo>
                <a:lnTo>
                  <a:pt x="226618" y="12699"/>
                </a:lnTo>
                <a:lnTo>
                  <a:pt x="234238" y="0"/>
                </a:lnTo>
                <a:lnTo>
                  <a:pt x="4736541" y="0"/>
                </a:lnTo>
                <a:lnTo>
                  <a:pt x="4744148" y="12699"/>
                </a:lnTo>
                <a:close/>
              </a:path>
              <a:path w="4970780" h="4902200">
                <a:moveTo>
                  <a:pt x="4780991" y="25399"/>
                </a:moveTo>
                <a:lnTo>
                  <a:pt x="189788" y="25399"/>
                </a:lnTo>
                <a:lnTo>
                  <a:pt x="196977" y="12699"/>
                </a:lnTo>
                <a:lnTo>
                  <a:pt x="4773790" y="12699"/>
                </a:lnTo>
                <a:lnTo>
                  <a:pt x="4780991" y="25399"/>
                </a:lnTo>
                <a:close/>
              </a:path>
              <a:path w="4970780" h="4902200">
                <a:moveTo>
                  <a:pt x="234022" y="38099"/>
                </a:moveTo>
                <a:lnTo>
                  <a:pt x="168783" y="38099"/>
                </a:lnTo>
                <a:lnTo>
                  <a:pt x="175691" y="25399"/>
                </a:lnTo>
                <a:lnTo>
                  <a:pt x="241338" y="25399"/>
                </a:lnTo>
                <a:lnTo>
                  <a:pt x="234022" y="38099"/>
                </a:lnTo>
                <a:close/>
              </a:path>
              <a:path w="4970780" h="4902200">
                <a:moveTo>
                  <a:pt x="4801996" y="38099"/>
                </a:moveTo>
                <a:lnTo>
                  <a:pt x="4736757" y="38099"/>
                </a:lnTo>
                <a:lnTo>
                  <a:pt x="4729441" y="25399"/>
                </a:lnTo>
                <a:lnTo>
                  <a:pt x="4795088" y="25399"/>
                </a:lnTo>
                <a:lnTo>
                  <a:pt x="4801996" y="38099"/>
                </a:lnTo>
                <a:close/>
              </a:path>
              <a:path w="4970780" h="4902200">
                <a:moveTo>
                  <a:pt x="200113" y="50799"/>
                </a:moveTo>
                <a:lnTo>
                  <a:pt x="148678" y="50799"/>
                </a:lnTo>
                <a:lnTo>
                  <a:pt x="155282" y="38099"/>
                </a:lnTo>
                <a:lnTo>
                  <a:pt x="207022" y="38099"/>
                </a:lnTo>
                <a:lnTo>
                  <a:pt x="200113" y="50799"/>
                </a:lnTo>
                <a:close/>
              </a:path>
              <a:path w="4970780" h="4902200">
                <a:moveTo>
                  <a:pt x="4822101" y="50799"/>
                </a:moveTo>
                <a:lnTo>
                  <a:pt x="4770666" y="50799"/>
                </a:lnTo>
                <a:lnTo>
                  <a:pt x="4763757" y="38099"/>
                </a:lnTo>
                <a:lnTo>
                  <a:pt x="4815497" y="38099"/>
                </a:lnTo>
                <a:lnTo>
                  <a:pt x="4822101" y="50799"/>
                </a:lnTo>
                <a:close/>
              </a:path>
              <a:path w="4970780" h="4902200">
                <a:moveTo>
                  <a:pt x="174510" y="63499"/>
                </a:moveTo>
                <a:lnTo>
                  <a:pt x="129552" y="63499"/>
                </a:lnTo>
                <a:lnTo>
                  <a:pt x="135813" y="50799"/>
                </a:lnTo>
                <a:lnTo>
                  <a:pt x="181038" y="50799"/>
                </a:lnTo>
                <a:lnTo>
                  <a:pt x="174510" y="63499"/>
                </a:lnTo>
                <a:close/>
              </a:path>
              <a:path w="4970780" h="4902200">
                <a:moveTo>
                  <a:pt x="4841227" y="63499"/>
                </a:moveTo>
                <a:lnTo>
                  <a:pt x="4796269" y="63499"/>
                </a:lnTo>
                <a:lnTo>
                  <a:pt x="4789741" y="50799"/>
                </a:lnTo>
                <a:lnTo>
                  <a:pt x="4834966" y="50799"/>
                </a:lnTo>
                <a:lnTo>
                  <a:pt x="4841227" y="63499"/>
                </a:lnTo>
                <a:close/>
              </a:path>
              <a:path w="4970780" h="4902200">
                <a:moveTo>
                  <a:pt x="150406" y="76199"/>
                </a:moveTo>
                <a:lnTo>
                  <a:pt x="111455" y="76199"/>
                </a:lnTo>
                <a:lnTo>
                  <a:pt x="117360" y="63499"/>
                </a:lnTo>
                <a:lnTo>
                  <a:pt x="156540" y="63499"/>
                </a:lnTo>
                <a:lnTo>
                  <a:pt x="150406" y="76199"/>
                </a:lnTo>
                <a:close/>
              </a:path>
              <a:path w="4970780" h="4902200">
                <a:moveTo>
                  <a:pt x="156286" y="76199"/>
                </a:moveTo>
                <a:lnTo>
                  <a:pt x="156540" y="63499"/>
                </a:lnTo>
                <a:lnTo>
                  <a:pt x="162521" y="63499"/>
                </a:lnTo>
                <a:lnTo>
                  <a:pt x="156286" y="76199"/>
                </a:lnTo>
                <a:close/>
              </a:path>
              <a:path w="4970780" h="4902200">
                <a:moveTo>
                  <a:pt x="4814493" y="76199"/>
                </a:moveTo>
                <a:lnTo>
                  <a:pt x="4808258" y="63499"/>
                </a:lnTo>
                <a:lnTo>
                  <a:pt x="4814239" y="63499"/>
                </a:lnTo>
                <a:lnTo>
                  <a:pt x="4814493" y="76199"/>
                </a:lnTo>
                <a:close/>
              </a:path>
              <a:path w="4970780" h="4902200">
                <a:moveTo>
                  <a:pt x="4859324" y="76199"/>
                </a:moveTo>
                <a:lnTo>
                  <a:pt x="4820373" y="76199"/>
                </a:lnTo>
                <a:lnTo>
                  <a:pt x="4814239" y="63499"/>
                </a:lnTo>
                <a:lnTo>
                  <a:pt x="4853419" y="63499"/>
                </a:lnTo>
                <a:lnTo>
                  <a:pt x="4859324" y="76199"/>
                </a:lnTo>
                <a:close/>
              </a:path>
              <a:path w="4970780" h="4902200">
                <a:moveTo>
                  <a:pt x="133413" y="88899"/>
                </a:moveTo>
                <a:lnTo>
                  <a:pt x="99999" y="88899"/>
                </a:lnTo>
                <a:lnTo>
                  <a:pt x="105664" y="76199"/>
                </a:lnTo>
                <a:lnTo>
                  <a:pt x="139204" y="76199"/>
                </a:lnTo>
                <a:lnTo>
                  <a:pt x="133413" y="88899"/>
                </a:lnTo>
                <a:close/>
              </a:path>
              <a:path w="4970780" h="4902200">
                <a:moveTo>
                  <a:pt x="4870780" y="88899"/>
                </a:moveTo>
                <a:lnTo>
                  <a:pt x="4837366" y="88899"/>
                </a:lnTo>
                <a:lnTo>
                  <a:pt x="4831562" y="76199"/>
                </a:lnTo>
                <a:lnTo>
                  <a:pt x="4865116" y="76199"/>
                </a:lnTo>
                <a:lnTo>
                  <a:pt x="4870780" y="88899"/>
                </a:lnTo>
                <a:close/>
              </a:path>
              <a:path w="4970780" h="4902200">
                <a:moveTo>
                  <a:pt x="122631" y="101599"/>
                </a:moveTo>
                <a:lnTo>
                  <a:pt x="83794" y="101599"/>
                </a:lnTo>
                <a:lnTo>
                  <a:pt x="89065" y="88899"/>
                </a:lnTo>
                <a:lnTo>
                  <a:pt x="128193" y="88899"/>
                </a:lnTo>
                <a:lnTo>
                  <a:pt x="122631" y="101599"/>
                </a:lnTo>
                <a:close/>
              </a:path>
              <a:path w="4970780" h="4902200">
                <a:moveTo>
                  <a:pt x="4886985" y="101599"/>
                </a:moveTo>
                <a:lnTo>
                  <a:pt x="4848148" y="101599"/>
                </a:lnTo>
                <a:lnTo>
                  <a:pt x="4842586" y="88899"/>
                </a:lnTo>
                <a:lnTo>
                  <a:pt x="4881714" y="88899"/>
                </a:lnTo>
                <a:lnTo>
                  <a:pt x="4886985" y="101599"/>
                </a:lnTo>
                <a:close/>
              </a:path>
              <a:path w="4970780" h="4902200">
                <a:moveTo>
                  <a:pt x="107340" y="114299"/>
                </a:moveTo>
                <a:lnTo>
                  <a:pt x="73660" y="114299"/>
                </a:lnTo>
                <a:lnTo>
                  <a:pt x="78651" y="101599"/>
                </a:lnTo>
                <a:lnTo>
                  <a:pt x="112534" y="101599"/>
                </a:lnTo>
                <a:lnTo>
                  <a:pt x="107340" y="114299"/>
                </a:lnTo>
                <a:close/>
              </a:path>
              <a:path w="4970780" h="4902200">
                <a:moveTo>
                  <a:pt x="4897120" y="114299"/>
                </a:moveTo>
                <a:lnTo>
                  <a:pt x="4863439" y="114299"/>
                </a:lnTo>
                <a:lnTo>
                  <a:pt x="4858245" y="101599"/>
                </a:lnTo>
                <a:lnTo>
                  <a:pt x="4892128" y="101599"/>
                </a:lnTo>
                <a:lnTo>
                  <a:pt x="4897120" y="114299"/>
                </a:lnTo>
                <a:close/>
              </a:path>
              <a:path w="4970780" h="4902200">
                <a:moveTo>
                  <a:pt x="97751" y="126999"/>
                </a:moveTo>
                <a:lnTo>
                  <a:pt x="64084" y="126999"/>
                </a:lnTo>
                <a:lnTo>
                  <a:pt x="68795" y="114299"/>
                </a:lnTo>
                <a:lnTo>
                  <a:pt x="102692" y="114299"/>
                </a:lnTo>
                <a:lnTo>
                  <a:pt x="97751" y="126999"/>
                </a:lnTo>
                <a:close/>
              </a:path>
              <a:path w="4970780" h="4902200">
                <a:moveTo>
                  <a:pt x="4906695" y="126999"/>
                </a:moveTo>
                <a:lnTo>
                  <a:pt x="4873028" y="126999"/>
                </a:lnTo>
                <a:lnTo>
                  <a:pt x="4868087" y="114299"/>
                </a:lnTo>
                <a:lnTo>
                  <a:pt x="4901984" y="114299"/>
                </a:lnTo>
                <a:lnTo>
                  <a:pt x="4906695" y="126999"/>
                </a:lnTo>
                <a:close/>
              </a:path>
              <a:path w="4970780" h="4902200">
                <a:moveTo>
                  <a:pt x="84328" y="139699"/>
                </a:moveTo>
                <a:lnTo>
                  <a:pt x="55092" y="139699"/>
                </a:lnTo>
                <a:lnTo>
                  <a:pt x="59512" y="126999"/>
                </a:lnTo>
                <a:lnTo>
                  <a:pt x="88861" y="126999"/>
                </a:lnTo>
                <a:lnTo>
                  <a:pt x="84328" y="139699"/>
                </a:lnTo>
                <a:close/>
              </a:path>
              <a:path w="4970780" h="4902200">
                <a:moveTo>
                  <a:pt x="4915687" y="139699"/>
                </a:moveTo>
                <a:lnTo>
                  <a:pt x="4886452" y="139699"/>
                </a:lnTo>
                <a:lnTo>
                  <a:pt x="4881918" y="126999"/>
                </a:lnTo>
                <a:lnTo>
                  <a:pt x="4911267" y="126999"/>
                </a:lnTo>
                <a:lnTo>
                  <a:pt x="4915687" y="139699"/>
                </a:lnTo>
                <a:close/>
              </a:path>
              <a:path w="4970780" h="4902200">
                <a:moveTo>
                  <a:pt x="76047" y="152399"/>
                </a:moveTo>
                <a:lnTo>
                  <a:pt x="46697" y="152399"/>
                </a:lnTo>
                <a:lnTo>
                  <a:pt x="50812" y="139699"/>
                </a:lnTo>
                <a:lnTo>
                  <a:pt x="80302" y="139699"/>
                </a:lnTo>
                <a:lnTo>
                  <a:pt x="76047" y="152399"/>
                </a:lnTo>
                <a:close/>
              </a:path>
              <a:path w="4970780" h="4902200">
                <a:moveTo>
                  <a:pt x="4924082" y="152399"/>
                </a:moveTo>
                <a:lnTo>
                  <a:pt x="4894732" y="152399"/>
                </a:lnTo>
                <a:lnTo>
                  <a:pt x="4890477" y="139699"/>
                </a:lnTo>
                <a:lnTo>
                  <a:pt x="4919967" y="139699"/>
                </a:lnTo>
                <a:lnTo>
                  <a:pt x="4924082" y="152399"/>
                </a:lnTo>
                <a:close/>
              </a:path>
              <a:path w="4970780" h="4902200">
                <a:moveTo>
                  <a:pt x="68326" y="165099"/>
                </a:moveTo>
                <a:lnTo>
                  <a:pt x="38938" y="165099"/>
                </a:lnTo>
                <a:lnTo>
                  <a:pt x="42735" y="152399"/>
                </a:lnTo>
                <a:lnTo>
                  <a:pt x="72288" y="152399"/>
                </a:lnTo>
                <a:lnTo>
                  <a:pt x="68326" y="165099"/>
                </a:lnTo>
                <a:close/>
              </a:path>
              <a:path w="4970780" h="4902200">
                <a:moveTo>
                  <a:pt x="4931841" y="165099"/>
                </a:moveTo>
                <a:lnTo>
                  <a:pt x="4902454" y="165099"/>
                </a:lnTo>
                <a:lnTo>
                  <a:pt x="4898491" y="152399"/>
                </a:lnTo>
                <a:lnTo>
                  <a:pt x="4928044" y="152399"/>
                </a:lnTo>
                <a:lnTo>
                  <a:pt x="4931841" y="165099"/>
                </a:lnTo>
                <a:close/>
              </a:path>
              <a:path w="4970780" h="4902200">
                <a:moveTo>
                  <a:pt x="61175" y="177799"/>
                </a:moveTo>
                <a:lnTo>
                  <a:pt x="31813" y="177799"/>
                </a:lnTo>
                <a:lnTo>
                  <a:pt x="35293" y="165099"/>
                </a:lnTo>
                <a:lnTo>
                  <a:pt x="64833" y="165099"/>
                </a:lnTo>
                <a:lnTo>
                  <a:pt x="61175" y="177799"/>
                </a:lnTo>
                <a:close/>
              </a:path>
              <a:path w="4970780" h="4902200">
                <a:moveTo>
                  <a:pt x="4938966" y="177799"/>
                </a:moveTo>
                <a:lnTo>
                  <a:pt x="4909604" y="177799"/>
                </a:lnTo>
                <a:lnTo>
                  <a:pt x="4905946" y="165099"/>
                </a:lnTo>
                <a:lnTo>
                  <a:pt x="4935486" y="165099"/>
                </a:lnTo>
                <a:lnTo>
                  <a:pt x="4938966" y="177799"/>
                </a:lnTo>
                <a:close/>
              </a:path>
              <a:path w="4970780" h="4902200">
                <a:moveTo>
                  <a:pt x="48679" y="203199"/>
                </a:moveTo>
                <a:lnTo>
                  <a:pt x="22377" y="203199"/>
                </a:lnTo>
                <a:lnTo>
                  <a:pt x="25349" y="190499"/>
                </a:lnTo>
                <a:lnTo>
                  <a:pt x="28498" y="177799"/>
                </a:lnTo>
                <a:lnTo>
                  <a:pt x="57962" y="177799"/>
                </a:lnTo>
                <a:lnTo>
                  <a:pt x="54622" y="190499"/>
                </a:lnTo>
                <a:lnTo>
                  <a:pt x="51701" y="190499"/>
                </a:lnTo>
                <a:lnTo>
                  <a:pt x="48679" y="203199"/>
                </a:lnTo>
                <a:close/>
              </a:path>
              <a:path w="4970780" h="4902200">
                <a:moveTo>
                  <a:pt x="4948402" y="203199"/>
                </a:moveTo>
                <a:lnTo>
                  <a:pt x="4922100" y="203199"/>
                </a:lnTo>
                <a:lnTo>
                  <a:pt x="4919078" y="190499"/>
                </a:lnTo>
                <a:lnTo>
                  <a:pt x="4916157" y="190499"/>
                </a:lnTo>
                <a:lnTo>
                  <a:pt x="4912817" y="177799"/>
                </a:lnTo>
                <a:lnTo>
                  <a:pt x="4942281" y="177799"/>
                </a:lnTo>
                <a:lnTo>
                  <a:pt x="4945430" y="190499"/>
                </a:lnTo>
                <a:lnTo>
                  <a:pt x="4948402" y="203199"/>
                </a:lnTo>
                <a:close/>
              </a:path>
              <a:path w="4970780" h="4902200">
                <a:moveTo>
                  <a:pt x="43370" y="215899"/>
                </a:moveTo>
                <a:lnTo>
                  <a:pt x="16941" y="215899"/>
                </a:lnTo>
                <a:lnTo>
                  <a:pt x="19570" y="203199"/>
                </a:lnTo>
                <a:lnTo>
                  <a:pt x="46062" y="203199"/>
                </a:lnTo>
                <a:lnTo>
                  <a:pt x="43370" y="215899"/>
                </a:lnTo>
                <a:close/>
              </a:path>
              <a:path w="4970780" h="4902200">
                <a:moveTo>
                  <a:pt x="4953838" y="215899"/>
                </a:moveTo>
                <a:lnTo>
                  <a:pt x="4927409" y="215899"/>
                </a:lnTo>
                <a:lnTo>
                  <a:pt x="4924717" y="203199"/>
                </a:lnTo>
                <a:lnTo>
                  <a:pt x="4951209" y="203199"/>
                </a:lnTo>
                <a:lnTo>
                  <a:pt x="4953838" y="215899"/>
                </a:lnTo>
                <a:close/>
              </a:path>
              <a:path w="4970780" h="4902200">
                <a:moveTo>
                  <a:pt x="34709" y="241299"/>
                </a:moveTo>
                <a:lnTo>
                  <a:pt x="10147" y="241299"/>
                </a:lnTo>
                <a:lnTo>
                  <a:pt x="12230" y="228599"/>
                </a:lnTo>
                <a:lnTo>
                  <a:pt x="14503" y="215899"/>
                </a:lnTo>
                <a:lnTo>
                  <a:pt x="41059" y="215899"/>
                </a:lnTo>
                <a:lnTo>
                  <a:pt x="38709" y="228599"/>
                </a:lnTo>
                <a:lnTo>
                  <a:pt x="36715" y="228599"/>
                </a:lnTo>
                <a:lnTo>
                  <a:pt x="34709" y="241299"/>
                </a:lnTo>
                <a:close/>
              </a:path>
              <a:path w="4970780" h="4902200">
                <a:moveTo>
                  <a:pt x="4960632" y="241299"/>
                </a:moveTo>
                <a:lnTo>
                  <a:pt x="4936070" y="241299"/>
                </a:lnTo>
                <a:lnTo>
                  <a:pt x="4934064" y="228599"/>
                </a:lnTo>
                <a:lnTo>
                  <a:pt x="4932070" y="228599"/>
                </a:lnTo>
                <a:lnTo>
                  <a:pt x="4929720" y="215899"/>
                </a:lnTo>
                <a:lnTo>
                  <a:pt x="4956276" y="215899"/>
                </a:lnTo>
                <a:lnTo>
                  <a:pt x="4958549" y="228599"/>
                </a:lnTo>
                <a:lnTo>
                  <a:pt x="4960632" y="241299"/>
                </a:lnTo>
                <a:close/>
              </a:path>
              <a:path w="4970780" h="4902200">
                <a:moveTo>
                  <a:pt x="36626" y="241299"/>
                </a:moveTo>
                <a:lnTo>
                  <a:pt x="36715" y="228599"/>
                </a:lnTo>
                <a:lnTo>
                  <a:pt x="38798" y="228599"/>
                </a:lnTo>
                <a:lnTo>
                  <a:pt x="36626" y="241299"/>
                </a:lnTo>
                <a:close/>
              </a:path>
              <a:path w="4970780" h="4902200">
                <a:moveTo>
                  <a:pt x="4934153" y="241299"/>
                </a:moveTo>
                <a:lnTo>
                  <a:pt x="4931981" y="228599"/>
                </a:lnTo>
                <a:lnTo>
                  <a:pt x="4934064" y="228599"/>
                </a:lnTo>
                <a:lnTo>
                  <a:pt x="4934153" y="241299"/>
                </a:lnTo>
                <a:close/>
              </a:path>
              <a:path w="4970780" h="4902200">
                <a:moveTo>
                  <a:pt x="32969" y="253999"/>
                </a:moveTo>
                <a:lnTo>
                  <a:pt x="6553" y="253999"/>
                </a:lnTo>
                <a:lnTo>
                  <a:pt x="8255" y="241299"/>
                </a:lnTo>
                <a:lnTo>
                  <a:pt x="34785" y="241299"/>
                </a:lnTo>
                <a:lnTo>
                  <a:pt x="32969" y="253999"/>
                </a:lnTo>
                <a:close/>
              </a:path>
              <a:path w="4970780" h="4902200">
                <a:moveTo>
                  <a:pt x="4964226" y="253999"/>
                </a:moveTo>
                <a:lnTo>
                  <a:pt x="4937810" y="253999"/>
                </a:lnTo>
                <a:lnTo>
                  <a:pt x="4935994" y="241299"/>
                </a:lnTo>
                <a:lnTo>
                  <a:pt x="4962525" y="241299"/>
                </a:lnTo>
                <a:lnTo>
                  <a:pt x="4964226" y="253999"/>
                </a:lnTo>
                <a:close/>
              </a:path>
              <a:path w="4970780" h="4902200">
                <a:moveTo>
                  <a:pt x="27762" y="279399"/>
                </a:moveTo>
                <a:lnTo>
                  <a:pt x="2590" y="279399"/>
                </a:lnTo>
                <a:lnTo>
                  <a:pt x="3708" y="266699"/>
                </a:lnTo>
                <a:lnTo>
                  <a:pt x="5029" y="253999"/>
                </a:lnTo>
                <a:lnTo>
                  <a:pt x="31470" y="253999"/>
                </a:lnTo>
                <a:lnTo>
                  <a:pt x="30010" y="266699"/>
                </a:lnTo>
                <a:lnTo>
                  <a:pt x="28841" y="266699"/>
                </a:lnTo>
                <a:lnTo>
                  <a:pt x="27762" y="279399"/>
                </a:lnTo>
                <a:close/>
              </a:path>
              <a:path w="4970780" h="4902200">
                <a:moveTo>
                  <a:pt x="4968189" y="279399"/>
                </a:moveTo>
                <a:lnTo>
                  <a:pt x="4943017" y="279399"/>
                </a:lnTo>
                <a:lnTo>
                  <a:pt x="4941938" y="266699"/>
                </a:lnTo>
                <a:lnTo>
                  <a:pt x="4940769" y="266699"/>
                </a:lnTo>
                <a:lnTo>
                  <a:pt x="4939309" y="253999"/>
                </a:lnTo>
                <a:lnTo>
                  <a:pt x="4965750" y="253999"/>
                </a:lnTo>
                <a:lnTo>
                  <a:pt x="4967071" y="266699"/>
                </a:lnTo>
                <a:lnTo>
                  <a:pt x="4968189" y="279399"/>
                </a:lnTo>
                <a:close/>
              </a:path>
              <a:path w="4970780" h="4902200">
                <a:moveTo>
                  <a:pt x="25781" y="304799"/>
                </a:moveTo>
                <a:lnTo>
                  <a:pt x="419" y="304799"/>
                </a:lnTo>
                <a:lnTo>
                  <a:pt x="939" y="292099"/>
                </a:lnTo>
                <a:lnTo>
                  <a:pt x="1663" y="279399"/>
                </a:lnTo>
                <a:lnTo>
                  <a:pt x="26949" y="279399"/>
                </a:lnTo>
                <a:lnTo>
                  <a:pt x="26250" y="292099"/>
                </a:lnTo>
                <a:lnTo>
                  <a:pt x="25781" y="304799"/>
                </a:lnTo>
                <a:close/>
              </a:path>
              <a:path w="4970780" h="4902200">
                <a:moveTo>
                  <a:pt x="26911" y="292099"/>
                </a:moveTo>
                <a:lnTo>
                  <a:pt x="26949" y="279399"/>
                </a:lnTo>
                <a:lnTo>
                  <a:pt x="27800" y="279399"/>
                </a:lnTo>
                <a:lnTo>
                  <a:pt x="26911" y="292099"/>
                </a:lnTo>
                <a:close/>
              </a:path>
              <a:path w="4970780" h="4902200">
                <a:moveTo>
                  <a:pt x="4943868" y="292099"/>
                </a:moveTo>
                <a:lnTo>
                  <a:pt x="4942979" y="279399"/>
                </a:lnTo>
                <a:lnTo>
                  <a:pt x="4943830" y="279399"/>
                </a:lnTo>
                <a:lnTo>
                  <a:pt x="4943868" y="292099"/>
                </a:lnTo>
                <a:close/>
              </a:path>
              <a:path w="4970780" h="4902200">
                <a:moveTo>
                  <a:pt x="4970360" y="304799"/>
                </a:moveTo>
                <a:lnTo>
                  <a:pt x="4944999" y="304799"/>
                </a:lnTo>
                <a:lnTo>
                  <a:pt x="4944503" y="292099"/>
                </a:lnTo>
                <a:lnTo>
                  <a:pt x="4943830" y="279399"/>
                </a:lnTo>
                <a:lnTo>
                  <a:pt x="4969116" y="279399"/>
                </a:lnTo>
                <a:lnTo>
                  <a:pt x="4969840" y="292099"/>
                </a:lnTo>
                <a:lnTo>
                  <a:pt x="4970360" y="304799"/>
                </a:lnTo>
                <a:close/>
              </a:path>
              <a:path w="4970780" h="4902200">
                <a:moveTo>
                  <a:pt x="25400" y="4584700"/>
                </a:moveTo>
                <a:lnTo>
                  <a:pt x="0" y="4584700"/>
                </a:lnTo>
                <a:lnTo>
                  <a:pt x="101" y="304799"/>
                </a:lnTo>
                <a:lnTo>
                  <a:pt x="25501" y="304799"/>
                </a:lnTo>
                <a:lnTo>
                  <a:pt x="25400" y="4584700"/>
                </a:lnTo>
                <a:close/>
              </a:path>
              <a:path w="4970780" h="4902200">
                <a:moveTo>
                  <a:pt x="4970780" y="4584700"/>
                </a:moveTo>
                <a:lnTo>
                  <a:pt x="4945380" y="4584700"/>
                </a:lnTo>
                <a:lnTo>
                  <a:pt x="4945278" y="304799"/>
                </a:lnTo>
                <a:lnTo>
                  <a:pt x="4970678" y="304799"/>
                </a:lnTo>
                <a:lnTo>
                  <a:pt x="4970780" y="4584700"/>
                </a:lnTo>
                <a:close/>
              </a:path>
              <a:path w="4970780" h="4902200">
                <a:moveTo>
                  <a:pt x="26276" y="4610100"/>
                </a:moveTo>
                <a:lnTo>
                  <a:pt x="939" y="4610100"/>
                </a:lnTo>
                <a:lnTo>
                  <a:pt x="419" y="4597400"/>
                </a:lnTo>
                <a:lnTo>
                  <a:pt x="101" y="4584700"/>
                </a:lnTo>
                <a:lnTo>
                  <a:pt x="25488" y="4584700"/>
                </a:lnTo>
                <a:lnTo>
                  <a:pt x="25793" y="4597400"/>
                </a:lnTo>
                <a:lnTo>
                  <a:pt x="26276" y="4610100"/>
                </a:lnTo>
                <a:close/>
              </a:path>
              <a:path w="4970780" h="4902200">
                <a:moveTo>
                  <a:pt x="4969840" y="4610100"/>
                </a:moveTo>
                <a:lnTo>
                  <a:pt x="4944503" y="4610100"/>
                </a:lnTo>
                <a:lnTo>
                  <a:pt x="4944999" y="4597400"/>
                </a:lnTo>
                <a:lnTo>
                  <a:pt x="4945291" y="4584700"/>
                </a:lnTo>
                <a:lnTo>
                  <a:pt x="4970678" y="4584700"/>
                </a:lnTo>
                <a:lnTo>
                  <a:pt x="4970360" y="4597400"/>
                </a:lnTo>
                <a:lnTo>
                  <a:pt x="4969840" y="4610100"/>
                </a:lnTo>
                <a:close/>
              </a:path>
              <a:path w="4970780" h="4902200">
                <a:moveTo>
                  <a:pt x="30073" y="4635500"/>
                </a:moveTo>
                <a:lnTo>
                  <a:pt x="3708" y="4635500"/>
                </a:lnTo>
                <a:lnTo>
                  <a:pt x="2590" y="4622800"/>
                </a:lnTo>
                <a:lnTo>
                  <a:pt x="1663" y="4610100"/>
                </a:lnTo>
                <a:lnTo>
                  <a:pt x="26911" y="4610100"/>
                </a:lnTo>
                <a:lnTo>
                  <a:pt x="27800" y="4622800"/>
                </a:lnTo>
                <a:lnTo>
                  <a:pt x="28803" y="4622800"/>
                </a:lnTo>
                <a:lnTo>
                  <a:pt x="30073" y="4635500"/>
                </a:lnTo>
                <a:close/>
              </a:path>
              <a:path w="4970780" h="4902200">
                <a:moveTo>
                  <a:pt x="4967071" y="4635500"/>
                </a:moveTo>
                <a:lnTo>
                  <a:pt x="4940706" y="4635500"/>
                </a:lnTo>
                <a:lnTo>
                  <a:pt x="4941976" y="4622800"/>
                </a:lnTo>
                <a:lnTo>
                  <a:pt x="4942979" y="4622800"/>
                </a:lnTo>
                <a:lnTo>
                  <a:pt x="4943868" y="4610100"/>
                </a:lnTo>
                <a:lnTo>
                  <a:pt x="4969116" y="4610100"/>
                </a:lnTo>
                <a:lnTo>
                  <a:pt x="4968189" y="4622800"/>
                </a:lnTo>
                <a:lnTo>
                  <a:pt x="4967071" y="4635500"/>
                </a:lnTo>
                <a:close/>
              </a:path>
              <a:path w="4970780" h="4902200">
                <a:moveTo>
                  <a:pt x="33045" y="4648200"/>
                </a:moveTo>
                <a:lnTo>
                  <a:pt x="6553" y="4648200"/>
                </a:lnTo>
                <a:lnTo>
                  <a:pt x="5029" y="4635500"/>
                </a:lnTo>
                <a:lnTo>
                  <a:pt x="31407" y="4635500"/>
                </a:lnTo>
                <a:lnTo>
                  <a:pt x="33045" y="4648200"/>
                </a:lnTo>
                <a:close/>
              </a:path>
              <a:path w="4970780" h="4902200">
                <a:moveTo>
                  <a:pt x="4964226" y="4648200"/>
                </a:moveTo>
                <a:lnTo>
                  <a:pt x="4937734" y="4648200"/>
                </a:lnTo>
                <a:lnTo>
                  <a:pt x="4939372" y="4635500"/>
                </a:lnTo>
                <a:lnTo>
                  <a:pt x="4965750" y="4635500"/>
                </a:lnTo>
                <a:lnTo>
                  <a:pt x="4964226" y="4648200"/>
                </a:lnTo>
                <a:close/>
              </a:path>
              <a:path w="4970780" h="4902200">
                <a:moveTo>
                  <a:pt x="38798" y="4673600"/>
                </a:moveTo>
                <a:lnTo>
                  <a:pt x="12230" y="4673600"/>
                </a:lnTo>
                <a:lnTo>
                  <a:pt x="10147" y="4660900"/>
                </a:lnTo>
                <a:lnTo>
                  <a:pt x="8255" y="4648200"/>
                </a:lnTo>
                <a:lnTo>
                  <a:pt x="32969" y="4648200"/>
                </a:lnTo>
                <a:lnTo>
                  <a:pt x="34785" y="4660900"/>
                </a:lnTo>
                <a:lnTo>
                  <a:pt x="36626" y="4660900"/>
                </a:lnTo>
                <a:lnTo>
                  <a:pt x="38798" y="4673600"/>
                </a:lnTo>
                <a:close/>
              </a:path>
              <a:path w="4970780" h="4902200">
                <a:moveTo>
                  <a:pt x="4958549" y="4673600"/>
                </a:moveTo>
                <a:lnTo>
                  <a:pt x="4931981" y="4673600"/>
                </a:lnTo>
                <a:lnTo>
                  <a:pt x="4934153" y="4660900"/>
                </a:lnTo>
                <a:lnTo>
                  <a:pt x="4935994" y="4660900"/>
                </a:lnTo>
                <a:lnTo>
                  <a:pt x="4937810" y="4648200"/>
                </a:lnTo>
                <a:lnTo>
                  <a:pt x="4962525" y="4648200"/>
                </a:lnTo>
                <a:lnTo>
                  <a:pt x="4960632" y="4660900"/>
                </a:lnTo>
                <a:lnTo>
                  <a:pt x="4958549" y="4673600"/>
                </a:lnTo>
                <a:close/>
              </a:path>
              <a:path w="4970780" h="4902200">
                <a:moveTo>
                  <a:pt x="43472" y="4686300"/>
                </a:moveTo>
                <a:lnTo>
                  <a:pt x="16941" y="4686300"/>
                </a:lnTo>
                <a:lnTo>
                  <a:pt x="14503" y="4673600"/>
                </a:lnTo>
                <a:lnTo>
                  <a:pt x="40957" y="4673600"/>
                </a:lnTo>
                <a:lnTo>
                  <a:pt x="43472" y="4686300"/>
                </a:lnTo>
                <a:close/>
              </a:path>
              <a:path w="4970780" h="4902200">
                <a:moveTo>
                  <a:pt x="4953838" y="4686300"/>
                </a:moveTo>
                <a:lnTo>
                  <a:pt x="4927295" y="4686300"/>
                </a:lnTo>
                <a:lnTo>
                  <a:pt x="4929822" y="4673600"/>
                </a:lnTo>
                <a:lnTo>
                  <a:pt x="4956276" y="4673600"/>
                </a:lnTo>
                <a:lnTo>
                  <a:pt x="4953838" y="4686300"/>
                </a:lnTo>
                <a:close/>
              </a:path>
              <a:path w="4970780" h="4902200">
                <a:moveTo>
                  <a:pt x="54762" y="4711700"/>
                </a:moveTo>
                <a:lnTo>
                  <a:pt x="25349" y="4711700"/>
                </a:lnTo>
                <a:lnTo>
                  <a:pt x="22377" y="4699000"/>
                </a:lnTo>
                <a:lnTo>
                  <a:pt x="19570" y="4686300"/>
                </a:lnTo>
                <a:lnTo>
                  <a:pt x="45948" y="4686300"/>
                </a:lnTo>
                <a:lnTo>
                  <a:pt x="48806" y="4699000"/>
                </a:lnTo>
                <a:lnTo>
                  <a:pt x="51574" y="4699000"/>
                </a:lnTo>
                <a:lnTo>
                  <a:pt x="54762" y="4711700"/>
                </a:lnTo>
                <a:close/>
              </a:path>
              <a:path w="4970780" h="4902200">
                <a:moveTo>
                  <a:pt x="4945430" y="4711700"/>
                </a:moveTo>
                <a:lnTo>
                  <a:pt x="4916017" y="4711700"/>
                </a:lnTo>
                <a:lnTo>
                  <a:pt x="4919205" y="4699000"/>
                </a:lnTo>
                <a:lnTo>
                  <a:pt x="4921973" y="4699000"/>
                </a:lnTo>
                <a:lnTo>
                  <a:pt x="4924831" y="4686300"/>
                </a:lnTo>
                <a:lnTo>
                  <a:pt x="4951209" y="4686300"/>
                </a:lnTo>
                <a:lnTo>
                  <a:pt x="4948402" y="4699000"/>
                </a:lnTo>
                <a:lnTo>
                  <a:pt x="4945430" y="4711700"/>
                </a:lnTo>
                <a:close/>
              </a:path>
              <a:path w="4970780" h="4902200">
                <a:moveTo>
                  <a:pt x="61328" y="4724400"/>
                </a:moveTo>
                <a:lnTo>
                  <a:pt x="31813" y="4724400"/>
                </a:lnTo>
                <a:lnTo>
                  <a:pt x="28498" y="4711700"/>
                </a:lnTo>
                <a:lnTo>
                  <a:pt x="57823" y="4711700"/>
                </a:lnTo>
                <a:lnTo>
                  <a:pt x="61328" y="4724400"/>
                </a:lnTo>
                <a:close/>
              </a:path>
              <a:path w="4970780" h="4902200">
                <a:moveTo>
                  <a:pt x="4938966" y="4724400"/>
                </a:moveTo>
                <a:lnTo>
                  <a:pt x="4909451" y="4724400"/>
                </a:lnTo>
                <a:lnTo>
                  <a:pt x="4912956" y="4711700"/>
                </a:lnTo>
                <a:lnTo>
                  <a:pt x="4942281" y="4711700"/>
                </a:lnTo>
                <a:lnTo>
                  <a:pt x="4938966" y="4724400"/>
                </a:lnTo>
                <a:close/>
              </a:path>
              <a:path w="4970780" h="4902200">
                <a:moveTo>
                  <a:pt x="68491" y="4737100"/>
                </a:moveTo>
                <a:lnTo>
                  <a:pt x="38938" y="4737100"/>
                </a:lnTo>
                <a:lnTo>
                  <a:pt x="35293" y="4724400"/>
                </a:lnTo>
                <a:lnTo>
                  <a:pt x="64681" y="4724400"/>
                </a:lnTo>
                <a:lnTo>
                  <a:pt x="68491" y="4737100"/>
                </a:lnTo>
                <a:close/>
              </a:path>
              <a:path w="4970780" h="4902200">
                <a:moveTo>
                  <a:pt x="4931841" y="4737100"/>
                </a:moveTo>
                <a:lnTo>
                  <a:pt x="4902288" y="4737100"/>
                </a:lnTo>
                <a:lnTo>
                  <a:pt x="4906098" y="4724400"/>
                </a:lnTo>
                <a:lnTo>
                  <a:pt x="4935486" y="4724400"/>
                </a:lnTo>
                <a:lnTo>
                  <a:pt x="4931841" y="4737100"/>
                </a:lnTo>
                <a:close/>
              </a:path>
              <a:path w="4970780" h="4902200">
                <a:moveTo>
                  <a:pt x="76225" y="4749800"/>
                </a:moveTo>
                <a:lnTo>
                  <a:pt x="46697" y="4749800"/>
                </a:lnTo>
                <a:lnTo>
                  <a:pt x="42735" y="4737100"/>
                </a:lnTo>
                <a:lnTo>
                  <a:pt x="72123" y="4737100"/>
                </a:lnTo>
                <a:lnTo>
                  <a:pt x="76225" y="4749800"/>
                </a:lnTo>
                <a:close/>
              </a:path>
              <a:path w="4970780" h="4902200">
                <a:moveTo>
                  <a:pt x="4924082" y="4749800"/>
                </a:moveTo>
                <a:lnTo>
                  <a:pt x="4894554" y="4749800"/>
                </a:lnTo>
                <a:lnTo>
                  <a:pt x="4898656" y="4737100"/>
                </a:lnTo>
                <a:lnTo>
                  <a:pt x="4928044" y="4737100"/>
                </a:lnTo>
                <a:lnTo>
                  <a:pt x="4924082" y="4749800"/>
                </a:lnTo>
                <a:close/>
              </a:path>
              <a:path w="4970780" h="4902200">
                <a:moveTo>
                  <a:pt x="84518" y="4762500"/>
                </a:moveTo>
                <a:lnTo>
                  <a:pt x="55092" y="4762500"/>
                </a:lnTo>
                <a:lnTo>
                  <a:pt x="50812" y="4749800"/>
                </a:lnTo>
                <a:lnTo>
                  <a:pt x="80124" y="4749800"/>
                </a:lnTo>
                <a:lnTo>
                  <a:pt x="84518" y="4762500"/>
                </a:lnTo>
                <a:close/>
              </a:path>
              <a:path w="4970780" h="4902200">
                <a:moveTo>
                  <a:pt x="4915687" y="4762500"/>
                </a:moveTo>
                <a:lnTo>
                  <a:pt x="4886261" y="4762500"/>
                </a:lnTo>
                <a:lnTo>
                  <a:pt x="4890655" y="4749800"/>
                </a:lnTo>
                <a:lnTo>
                  <a:pt x="4919967" y="4749800"/>
                </a:lnTo>
                <a:lnTo>
                  <a:pt x="4915687" y="4762500"/>
                </a:lnTo>
                <a:close/>
              </a:path>
              <a:path w="4970780" h="4902200">
                <a:moveTo>
                  <a:pt x="93345" y="4775200"/>
                </a:moveTo>
                <a:lnTo>
                  <a:pt x="64084" y="4775200"/>
                </a:lnTo>
                <a:lnTo>
                  <a:pt x="59512" y="4762500"/>
                </a:lnTo>
                <a:lnTo>
                  <a:pt x="88671" y="4762500"/>
                </a:lnTo>
                <a:lnTo>
                  <a:pt x="93345" y="4775200"/>
                </a:lnTo>
                <a:close/>
              </a:path>
              <a:path w="4970780" h="4902200">
                <a:moveTo>
                  <a:pt x="4906695" y="4775200"/>
                </a:moveTo>
                <a:lnTo>
                  <a:pt x="4877434" y="4775200"/>
                </a:lnTo>
                <a:lnTo>
                  <a:pt x="4882108" y="4762500"/>
                </a:lnTo>
                <a:lnTo>
                  <a:pt x="4911267" y="4762500"/>
                </a:lnTo>
                <a:lnTo>
                  <a:pt x="4906695" y="4775200"/>
                </a:lnTo>
                <a:close/>
              </a:path>
              <a:path w="4970780" h="4902200">
                <a:moveTo>
                  <a:pt x="107543" y="4787900"/>
                </a:moveTo>
                <a:lnTo>
                  <a:pt x="73660" y="4787900"/>
                </a:lnTo>
                <a:lnTo>
                  <a:pt x="68795" y="4775200"/>
                </a:lnTo>
                <a:lnTo>
                  <a:pt x="102489" y="4775200"/>
                </a:lnTo>
                <a:lnTo>
                  <a:pt x="107543" y="4787900"/>
                </a:lnTo>
                <a:close/>
              </a:path>
              <a:path w="4970780" h="4902200">
                <a:moveTo>
                  <a:pt x="4897120" y="4787900"/>
                </a:moveTo>
                <a:lnTo>
                  <a:pt x="4863236" y="4787900"/>
                </a:lnTo>
                <a:lnTo>
                  <a:pt x="4868291" y="4775200"/>
                </a:lnTo>
                <a:lnTo>
                  <a:pt x="4901984" y="4775200"/>
                </a:lnTo>
                <a:lnTo>
                  <a:pt x="4897120" y="4787900"/>
                </a:lnTo>
                <a:close/>
              </a:path>
              <a:path w="4970780" h="4902200">
                <a:moveTo>
                  <a:pt x="117640" y="4800600"/>
                </a:moveTo>
                <a:lnTo>
                  <a:pt x="83794" y="4800600"/>
                </a:lnTo>
                <a:lnTo>
                  <a:pt x="78651" y="4787900"/>
                </a:lnTo>
                <a:lnTo>
                  <a:pt x="112318" y="4787900"/>
                </a:lnTo>
                <a:lnTo>
                  <a:pt x="117640" y="4800600"/>
                </a:lnTo>
                <a:close/>
              </a:path>
              <a:path w="4970780" h="4902200">
                <a:moveTo>
                  <a:pt x="4886985" y="4800600"/>
                </a:moveTo>
                <a:lnTo>
                  <a:pt x="4853139" y="4800600"/>
                </a:lnTo>
                <a:lnTo>
                  <a:pt x="4858461" y="4787900"/>
                </a:lnTo>
                <a:lnTo>
                  <a:pt x="4892128" y="4787900"/>
                </a:lnTo>
                <a:lnTo>
                  <a:pt x="4886985" y="4800600"/>
                </a:lnTo>
                <a:close/>
              </a:path>
              <a:path w="4970780" h="4902200">
                <a:moveTo>
                  <a:pt x="133654" y="4813300"/>
                </a:moveTo>
                <a:lnTo>
                  <a:pt x="94462" y="4813300"/>
                </a:lnTo>
                <a:lnTo>
                  <a:pt x="89065" y="4800600"/>
                </a:lnTo>
                <a:lnTo>
                  <a:pt x="127965" y="4800600"/>
                </a:lnTo>
                <a:lnTo>
                  <a:pt x="133654" y="4813300"/>
                </a:lnTo>
                <a:close/>
              </a:path>
              <a:path w="4970780" h="4902200">
                <a:moveTo>
                  <a:pt x="4876317" y="4813300"/>
                </a:moveTo>
                <a:lnTo>
                  <a:pt x="4837125" y="4813300"/>
                </a:lnTo>
                <a:lnTo>
                  <a:pt x="4842814" y="4800600"/>
                </a:lnTo>
                <a:lnTo>
                  <a:pt x="4881714" y="4800600"/>
                </a:lnTo>
                <a:lnTo>
                  <a:pt x="4876317" y="4813300"/>
                </a:lnTo>
                <a:close/>
              </a:path>
              <a:path w="4970780" h="4902200">
                <a:moveTo>
                  <a:pt x="150660" y="4826000"/>
                </a:moveTo>
                <a:lnTo>
                  <a:pt x="105664" y="4826000"/>
                </a:lnTo>
                <a:lnTo>
                  <a:pt x="99999" y="4813300"/>
                </a:lnTo>
                <a:lnTo>
                  <a:pt x="144640" y="4813300"/>
                </a:lnTo>
                <a:lnTo>
                  <a:pt x="150660" y="4826000"/>
                </a:lnTo>
                <a:close/>
              </a:path>
              <a:path w="4970780" h="4902200">
                <a:moveTo>
                  <a:pt x="4865116" y="4826000"/>
                </a:moveTo>
                <a:lnTo>
                  <a:pt x="4820119" y="4826000"/>
                </a:lnTo>
                <a:lnTo>
                  <a:pt x="4826139" y="4813300"/>
                </a:lnTo>
                <a:lnTo>
                  <a:pt x="4870780" y="4813300"/>
                </a:lnTo>
                <a:lnTo>
                  <a:pt x="4865116" y="4826000"/>
                </a:lnTo>
                <a:close/>
              </a:path>
              <a:path w="4970780" h="4902200">
                <a:moveTo>
                  <a:pt x="168592" y="4838700"/>
                </a:moveTo>
                <a:lnTo>
                  <a:pt x="123393" y="4838700"/>
                </a:lnTo>
                <a:lnTo>
                  <a:pt x="117360" y="4826000"/>
                </a:lnTo>
                <a:lnTo>
                  <a:pt x="162255" y="4826000"/>
                </a:lnTo>
                <a:lnTo>
                  <a:pt x="168592" y="4838700"/>
                </a:lnTo>
                <a:close/>
              </a:path>
              <a:path w="4970780" h="4902200">
                <a:moveTo>
                  <a:pt x="4847386" y="4838700"/>
                </a:moveTo>
                <a:lnTo>
                  <a:pt x="4802187" y="4838700"/>
                </a:lnTo>
                <a:lnTo>
                  <a:pt x="4808524" y="4826000"/>
                </a:lnTo>
                <a:lnTo>
                  <a:pt x="4853419" y="4826000"/>
                </a:lnTo>
                <a:lnTo>
                  <a:pt x="4847386" y="4838700"/>
                </a:lnTo>
                <a:close/>
              </a:path>
              <a:path w="4970780" h="4902200">
                <a:moveTo>
                  <a:pt x="187401" y="4851400"/>
                </a:moveTo>
                <a:lnTo>
                  <a:pt x="142189" y="4851400"/>
                </a:lnTo>
                <a:lnTo>
                  <a:pt x="135813" y="4838700"/>
                </a:lnTo>
                <a:lnTo>
                  <a:pt x="180771" y="4838700"/>
                </a:lnTo>
                <a:lnTo>
                  <a:pt x="187401" y="4851400"/>
                </a:lnTo>
                <a:close/>
              </a:path>
              <a:path w="4970780" h="4902200">
                <a:moveTo>
                  <a:pt x="4828590" y="4851400"/>
                </a:moveTo>
                <a:lnTo>
                  <a:pt x="4783378" y="4851400"/>
                </a:lnTo>
                <a:lnTo>
                  <a:pt x="4790008" y="4838700"/>
                </a:lnTo>
                <a:lnTo>
                  <a:pt x="4834966" y="4838700"/>
                </a:lnTo>
                <a:lnTo>
                  <a:pt x="4828590" y="4851400"/>
                </a:lnTo>
                <a:close/>
              </a:path>
              <a:path w="4970780" h="4902200">
                <a:moveTo>
                  <a:pt x="220510" y="4864100"/>
                </a:moveTo>
                <a:lnTo>
                  <a:pt x="161975" y="4864100"/>
                </a:lnTo>
                <a:lnTo>
                  <a:pt x="155282" y="4851400"/>
                </a:lnTo>
                <a:lnTo>
                  <a:pt x="213436" y="4851400"/>
                </a:lnTo>
                <a:lnTo>
                  <a:pt x="220510" y="4864100"/>
                </a:lnTo>
                <a:close/>
              </a:path>
              <a:path w="4970780" h="4902200">
                <a:moveTo>
                  <a:pt x="4808804" y="4864100"/>
                </a:moveTo>
                <a:lnTo>
                  <a:pt x="4750269" y="4864100"/>
                </a:lnTo>
                <a:lnTo>
                  <a:pt x="4757343" y="4851400"/>
                </a:lnTo>
                <a:lnTo>
                  <a:pt x="4815497" y="4851400"/>
                </a:lnTo>
                <a:lnTo>
                  <a:pt x="4808804" y="4864100"/>
                </a:lnTo>
                <a:close/>
              </a:path>
              <a:path w="4970780" h="4902200">
                <a:moveTo>
                  <a:pt x="255574" y="4876800"/>
                </a:moveTo>
                <a:lnTo>
                  <a:pt x="182689" y="4876800"/>
                </a:lnTo>
                <a:lnTo>
                  <a:pt x="175691" y="4864100"/>
                </a:lnTo>
                <a:lnTo>
                  <a:pt x="248107" y="4864100"/>
                </a:lnTo>
                <a:lnTo>
                  <a:pt x="255574" y="4876800"/>
                </a:lnTo>
                <a:close/>
              </a:path>
              <a:path w="4970780" h="4902200">
                <a:moveTo>
                  <a:pt x="4788090" y="4876800"/>
                </a:moveTo>
                <a:lnTo>
                  <a:pt x="4715205" y="4876800"/>
                </a:lnTo>
                <a:lnTo>
                  <a:pt x="4722672" y="4864100"/>
                </a:lnTo>
                <a:lnTo>
                  <a:pt x="4795088" y="4864100"/>
                </a:lnTo>
                <a:lnTo>
                  <a:pt x="4788090" y="4876800"/>
                </a:lnTo>
                <a:close/>
              </a:path>
              <a:path w="4970780" h="4902200">
                <a:moveTo>
                  <a:pt x="4759147" y="4889500"/>
                </a:moveTo>
                <a:lnTo>
                  <a:pt x="211632" y="4889500"/>
                </a:lnTo>
                <a:lnTo>
                  <a:pt x="204266" y="4876800"/>
                </a:lnTo>
                <a:lnTo>
                  <a:pt x="4766513" y="4876800"/>
                </a:lnTo>
                <a:lnTo>
                  <a:pt x="4759147" y="4889500"/>
                </a:lnTo>
                <a:close/>
              </a:path>
              <a:path w="4970780" h="4902200">
                <a:moveTo>
                  <a:pt x="4713236" y="4902200"/>
                </a:moveTo>
                <a:lnTo>
                  <a:pt x="257543" y="4902200"/>
                </a:lnTo>
                <a:lnTo>
                  <a:pt x="249707" y="4889500"/>
                </a:lnTo>
                <a:lnTo>
                  <a:pt x="4721072" y="4889500"/>
                </a:lnTo>
                <a:lnTo>
                  <a:pt x="4713236" y="4902200"/>
                </a:lnTo>
                <a:close/>
              </a:path>
            </a:pathLst>
          </a:custGeom>
          <a:solidFill>
            <a:srgbClr val="FF7E2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6502946" y="3976141"/>
            <a:ext cx="26289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90</a:t>
            </a:r>
            <a:r>
              <a:rPr sz="1000" spc="-75">
                <a:solidFill>
                  <a:srgbClr val="585858"/>
                </a:solidFill>
                <a:latin typeface="Arial Unicode MS"/>
                <a:cs typeface="Arial Unicode MS"/>
              </a:rPr>
              <a:t>%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330414" y="3932389"/>
            <a:ext cx="26289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93</a:t>
            </a:r>
            <a:r>
              <a:rPr sz="1000" spc="-75">
                <a:solidFill>
                  <a:srgbClr val="585858"/>
                </a:solidFill>
                <a:latin typeface="Arial Unicode MS"/>
                <a:cs typeface="Arial Unicode MS"/>
              </a:rPr>
              <a:t>%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157895" y="3936174"/>
            <a:ext cx="26289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93</a:t>
            </a:r>
            <a:r>
              <a:rPr sz="1000" spc="-75">
                <a:solidFill>
                  <a:srgbClr val="585858"/>
                </a:solidFill>
                <a:latin typeface="Arial Unicode MS"/>
                <a:cs typeface="Arial Unicode MS"/>
              </a:rPr>
              <a:t>%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985377" y="3899141"/>
            <a:ext cx="26289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95</a:t>
            </a:r>
            <a:r>
              <a:rPr sz="1000" spc="-75">
                <a:solidFill>
                  <a:srgbClr val="585858"/>
                </a:solidFill>
                <a:latin typeface="Arial Unicode MS"/>
                <a:cs typeface="Arial Unicode MS"/>
              </a:rPr>
              <a:t>%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9812858" y="3920261"/>
            <a:ext cx="26289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94</a:t>
            </a:r>
            <a:r>
              <a:rPr sz="1000" spc="-75">
                <a:solidFill>
                  <a:srgbClr val="585858"/>
                </a:solidFill>
                <a:latin typeface="Arial Unicode MS"/>
                <a:cs typeface="Arial Unicode MS"/>
              </a:rPr>
              <a:t>%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0640326" y="3880815"/>
            <a:ext cx="26289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96</a:t>
            </a:r>
            <a:r>
              <a:rPr sz="1000" spc="-75">
                <a:solidFill>
                  <a:srgbClr val="585858"/>
                </a:solidFill>
                <a:latin typeface="Arial Unicode MS"/>
                <a:cs typeface="Arial Unicode MS"/>
              </a:rPr>
              <a:t>%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1467807" y="3894061"/>
            <a:ext cx="26289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95</a:t>
            </a:r>
            <a:r>
              <a:rPr sz="1000" spc="-75">
                <a:solidFill>
                  <a:srgbClr val="585858"/>
                </a:solidFill>
                <a:latin typeface="Arial Unicode MS"/>
                <a:cs typeface="Arial Unicode MS"/>
              </a:rPr>
              <a:t>%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448145" y="2322601"/>
            <a:ext cx="36004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953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solidFill>
                  <a:srgbClr val="FFFFFF"/>
                </a:solidFill>
                <a:latin typeface="Arial Unicode MS"/>
                <a:cs typeface="Arial Unicode MS"/>
              </a:rPr>
              <a:t>9.3%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312634" y="2276106"/>
            <a:ext cx="28575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6.8</a:t>
            </a:r>
            <a:r>
              <a:rPr sz="900" spc="-65">
                <a:solidFill>
                  <a:srgbClr val="FFFFFF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8140115" y="2280970"/>
            <a:ext cx="28575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7.0</a:t>
            </a:r>
            <a:r>
              <a:rPr sz="900" spc="-65">
                <a:solidFill>
                  <a:srgbClr val="FFFFFF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967596" y="2249589"/>
            <a:ext cx="28575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4.4</a:t>
            </a:r>
            <a:r>
              <a:rPr sz="900" spc="-65">
                <a:solidFill>
                  <a:srgbClr val="FFFFFF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9795078" y="2267293"/>
            <a:ext cx="28575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5.9</a:t>
            </a:r>
            <a:r>
              <a:rPr sz="900" spc="-65">
                <a:solidFill>
                  <a:srgbClr val="FFFFFF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0622546" y="2224798"/>
            <a:ext cx="28575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3.7</a:t>
            </a:r>
            <a:r>
              <a:rPr sz="900" spc="-65">
                <a:solidFill>
                  <a:srgbClr val="FFFFFF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1413020" y="2239517"/>
            <a:ext cx="36004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953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solidFill>
                  <a:srgbClr val="FFFFFF"/>
                </a:solidFill>
                <a:latin typeface="Arial Unicode MS"/>
                <a:cs typeface="Arial Unicode MS"/>
              </a:rPr>
              <a:t>4.4%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966904" y="5491619"/>
            <a:ext cx="1854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900864" y="5158244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5900864" y="4824869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graphicFrame>
        <p:nvGraphicFramePr>
          <p:cNvPr id="27" name="object 27"/>
          <p:cNvGraphicFramePr>
            <a:graphicFrameLocks noGrp="1"/>
          </p:cNvGraphicFramePr>
          <p:nvPr/>
        </p:nvGraphicFramePr>
        <p:xfrm>
          <a:off x="1075105" y="3499624"/>
          <a:ext cx="5096510" cy="11811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490085"/>
                <a:gridCol w="605789"/>
              </a:tblGrid>
              <a:tr h="22352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23495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900">
                          <a:solidFill>
                            <a:srgbClr val="404040"/>
                          </a:solidFill>
                          <a:latin typeface="Arial Unicode MS"/>
                          <a:cs typeface="Arial Unicode MS"/>
                        </a:rPr>
                        <a:t>60%</a:t>
                      </a:r>
                      <a:endParaRPr sz="900">
                        <a:latin typeface="Arial Unicode MS"/>
                        <a:cs typeface="Arial Unicode MS"/>
                      </a:endParaRPr>
                    </a:p>
                  </a:txBody>
                  <a:tcPr marL="0" marR="0" marT="5715" marB="0"/>
                </a:tc>
              </a:tr>
              <a:tr h="351790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615"/>
                        </a:spcBef>
                      </a:pPr>
                      <a:r>
                        <a:rPr sz="1400">
                          <a:latin typeface="Arial Unicode MS"/>
                          <a:cs typeface="Arial Unicode MS"/>
                        </a:rPr>
                        <a:t>近</a:t>
                      </a:r>
                      <a:r>
                        <a:rPr sz="1400" spc="-20">
                          <a:latin typeface="Arial Unicode MS"/>
                          <a:cs typeface="Arial Unicode MS"/>
                        </a:rPr>
                        <a:t>7</a:t>
                      </a:r>
                      <a:r>
                        <a:rPr sz="1400">
                          <a:latin typeface="Arial Unicode MS"/>
                          <a:cs typeface="Arial Unicode MS"/>
                        </a:rPr>
                        <a:t>个季度中，除2023Q1，人民币交易季度总金额</a:t>
                      </a:r>
                      <a:r>
                        <a:rPr sz="1400" spc="0">
                          <a:latin typeface="Arial Unicode MS"/>
                          <a:cs typeface="Arial Unicode MS"/>
                        </a:rPr>
                        <a:t>占</a:t>
                      </a:r>
                      <a:endParaRPr sz="1400">
                        <a:latin typeface="Arial Unicode MS"/>
                        <a:cs typeface="Arial Unicode MS"/>
                      </a:endParaRPr>
                    </a:p>
                  </a:txBody>
                  <a:tcPr marL="0" marR="0" marT="78105" marB="0"/>
                </a:tc>
                <a:tc>
                  <a:txBody>
                    <a:bodyPr vert="horz" wrap="square"/>
                    <a:lstStyle/>
                    <a:p>
                      <a:pPr marR="23495" algn="r">
                        <a:lnSpc>
                          <a:spcPct val="100000"/>
                        </a:lnSpc>
                        <a:spcBef>
                          <a:spcPts val="905"/>
                        </a:spcBef>
                      </a:pPr>
                      <a:r>
                        <a:rPr sz="900">
                          <a:solidFill>
                            <a:srgbClr val="404040"/>
                          </a:solidFill>
                          <a:latin typeface="Arial Unicode MS"/>
                          <a:cs typeface="Arial Unicode MS"/>
                        </a:rPr>
                        <a:t>50%</a:t>
                      </a:r>
                      <a:endParaRPr sz="900">
                        <a:latin typeface="Arial Unicode MS"/>
                        <a:cs typeface="Arial Unicode MS"/>
                      </a:endParaRPr>
                    </a:p>
                  </a:txBody>
                  <a:tcPr marL="0" marR="0" marT="114935" marB="0"/>
                </a:tc>
              </a:tr>
              <a:tr h="319405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365"/>
                        </a:spcBef>
                      </a:pPr>
                      <a:r>
                        <a:rPr sz="1400">
                          <a:latin typeface="Arial Unicode MS"/>
                          <a:cs typeface="Arial Unicode MS"/>
                        </a:rPr>
                        <a:t>比均达到</a:t>
                      </a:r>
                      <a:r>
                        <a:rPr sz="1400" spc="30">
                          <a:latin typeface="Arial Unicode MS"/>
                          <a:cs typeface="Arial Unicode MS"/>
                        </a:rPr>
                        <a:t>70%+；</a:t>
                      </a:r>
                      <a:r>
                        <a:rPr sz="1400">
                          <a:latin typeface="Arial Unicode MS"/>
                          <a:cs typeface="Arial Unicode MS"/>
                        </a:rPr>
                        <a:t>而美元交易总金额占比从今年</a:t>
                      </a:r>
                      <a:r>
                        <a:rPr sz="1400" spc="-120">
                          <a:latin typeface="Arial Unicode MS"/>
                          <a:cs typeface="Arial Unicode MS"/>
                        </a:rPr>
                        <a:t>Q1</a:t>
                      </a:r>
                      <a:r>
                        <a:rPr sz="1400" spc="0">
                          <a:latin typeface="Arial Unicode MS"/>
                          <a:cs typeface="Arial Unicode MS"/>
                        </a:rPr>
                        <a:t>的</a:t>
                      </a:r>
                      <a:endParaRPr sz="1400">
                        <a:latin typeface="Arial Unicode MS"/>
                        <a:cs typeface="Arial Unicode MS"/>
                      </a:endParaRPr>
                    </a:p>
                  </a:txBody>
                  <a:tcPr marL="0" marR="0" marT="46355" marB="0"/>
                </a:tc>
                <a:tc>
                  <a:txBody>
                    <a:bodyPr vert="horz" wrap="square"/>
                    <a:lstStyle/>
                    <a:p>
                      <a:pPr marR="23495" algn="r">
                        <a:lnSpc>
                          <a:spcPct val="100000"/>
                        </a:lnSpc>
                        <a:spcBef>
                          <a:spcPts val="750"/>
                        </a:spcBef>
                      </a:pPr>
                      <a:r>
                        <a:rPr sz="900">
                          <a:solidFill>
                            <a:srgbClr val="404040"/>
                          </a:solidFill>
                          <a:latin typeface="Arial Unicode MS"/>
                          <a:cs typeface="Arial Unicode MS"/>
                        </a:rPr>
                        <a:t>40%</a:t>
                      </a:r>
                      <a:endParaRPr sz="900">
                        <a:latin typeface="Arial Unicode MS"/>
                        <a:cs typeface="Arial Unicode MS"/>
                      </a:endParaRPr>
                    </a:p>
                  </a:txBody>
                  <a:tcPr marL="0" marR="0" marT="95250" marB="0"/>
                </a:tc>
              </a:tr>
              <a:tr h="284480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365"/>
                        </a:spcBef>
                      </a:pPr>
                      <a:r>
                        <a:rPr sz="1400" spc="75">
                          <a:latin typeface="Arial Unicode MS"/>
                          <a:cs typeface="Arial Unicode MS"/>
                        </a:rPr>
                        <a:t>38%</a:t>
                      </a:r>
                      <a:r>
                        <a:rPr sz="1400">
                          <a:latin typeface="Arial Unicode MS"/>
                          <a:cs typeface="Arial Unicode MS"/>
                        </a:rPr>
                        <a:t>连续下降到</a:t>
                      </a:r>
                      <a:r>
                        <a:rPr sz="1400" spc="-20">
                          <a:latin typeface="Arial Unicode MS"/>
                          <a:cs typeface="Arial Unicode MS"/>
                        </a:rPr>
                        <a:t>14%</a:t>
                      </a:r>
                      <a:r>
                        <a:rPr sz="1400" spc="0">
                          <a:latin typeface="Arial Unicode MS"/>
                          <a:cs typeface="Arial Unicode MS"/>
                        </a:rPr>
                        <a:t>。</a:t>
                      </a:r>
                      <a:endParaRPr sz="1400">
                        <a:latin typeface="Arial Unicode MS"/>
                        <a:cs typeface="Arial Unicode MS"/>
                      </a:endParaRPr>
                    </a:p>
                  </a:txBody>
                  <a:tcPr marL="0" marR="0" marT="46355" marB="0"/>
                </a:tc>
                <a:tc>
                  <a:txBody>
                    <a:bodyPr vert="horz" wrap="square"/>
                    <a:lstStyle/>
                    <a:p>
                      <a:pPr marR="23495" algn="r">
                        <a:lnSpc>
                          <a:spcPct val="100000"/>
                        </a:lnSpc>
                        <a:spcBef>
                          <a:spcPts val="855"/>
                        </a:spcBef>
                      </a:pPr>
                      <a:r>
                        <a:rPr sz="900">
                          <a:solidFill>
                            <a:srgbClr val="404040"/>
                          </a:solidFill>
                          <a:latin typeface="Arial Unicode MS"/>
                          <a:cs typeface="Arial Unicode MS"/>
                        </a:rPr>
                        <a:t>30%</a:t>
                      </a:r>
                      <a:endParaRPr sz="900">
                        <a:latin typeface="Arial Unicode MS"/>
                        <a:cs typeface="Arial Unicode MS"/>
                      </a:endParaRPr>
                    </a:p>
                  </a:txBody>
                  <a:tcPr marL="0" marR="0" marT="108585" marB="0"/>
                </a:tc>
              </a:tr>
            </a:tbl>
          </a:graphicData>
        </a:graphic>
      </p:graphicFrame>
      <p:sp>
        <p:nvSpPr>
          <p:cNvPr id="28" name="object 28"/>
          <p:cNvSpPr/>
          <p:nvPr/>
        </p:nvSpPr>
        <p:spPr>
          <a:xfrm>
            <a:off x="667512" y="2921507"/>
            <a:ext cx="365759" cy="38252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667512" y="3773423"/>
            <a:ext cx="365759" cy="38252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10527944" y="515382"/>
            <a:ext cx="1305763" cy="489140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646176" y="4832603"/>
            <a:ext cx="359664" cy="33832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7216140" y="2604516"/>
            <a:ext cx="2560320" cy="1359408"/>
          </a:xfrm>
          <a:prstGeom prst="rect">
            <a:avLst/>
          </a:prstGeom>
          <a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6448145" y="2571013"/>
            <a:ext cx="360045" cy="3014980"/>
          </a:xfrm>
          <a:custGeom>
            <a:rect l="l" t="t" r="r" b="b"/>
            <a:pathLst>
              <a:path w="360045" h="3014979">
                <a:moveTo>
                  <a:pt x="0" y="0"/>
                </a:moveTo>
                <a:lnTo>
                  <a:pt x="359778" y="0"/>
                </a:lnTo>
                <a:lnTo>
                  <a:pt x="359778" y="3014726"/>
                </a:lnTo>
                <a:lnTo>
                  <a:pt x="0" y="3014726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7275626" y="2483510"/>
            <a:ext cx="360045" cy="3102610"/>
          </a:xfrm>
          <a:custGeom>
            <a:rect l="l" t="t" r="r" b="b"/>
            <a:pathLst>
              <a:path w="360045" h="3102610">
                <a:moveTo>
                  <a:pt x="0" y="0"/>
                </a:moveTo>
                <a:lnTo>
                  <a:pt x="359778" y="0"/>
                </a:lnTo>
                <a:lnTo>
                  <a:pt x="359778" y="3102229"/>
                </a:lnTo>
                <a:lnTo>
                  <a:pt x="0" y="3102229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8103107" y="2491079"/>
            <a:ext cx="360045" cy="3094990"/>
          </a:xfrm>
          <a:custGeom>
            <a:rect l="l" t="t" r="r" b="b"/>
            <a:pathLst>
              <a:path w="360045" h="3094990">
                <a:moveTo>
                  <a:pt x="0" y="0"/>
                </a:moveTo>
                <a:lnTo>
                  <a:pt x="359778" y="0"/>
                </a:lnTo>
                <a:lnTo>
                  <a:pt x="359778" y="3094659"/>
                </a:lnTo>
                <a:lnTo>
                  <a:pt x="0" y="3094659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8930588" y="2417025"/>
            <a:ext cx="360045" cy="3169285"/>
          </a:xfrm>
          <a:custGeom>
            <a:rect l="l" t="t" r="r" b="b"/>
            <a:pathLst>
              <a:path w="360045" h="3169285">
                <a:moveTo>
                  <a:pt x="0" y="0"/>
                </a:moveTo>
                <a:lnTo>
                  <a:pt x="359778" y="0"/>
                </a:lnTo>
                <a:lnTo>
                  <a:pt x="359778" y="3168713"/>
                </a:lnTo>
                <a:lnTo>
                  <a:pt x="0" y="3168713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9758057" y="2459253"/>
            <a:ext cx="360045" cy="3126740"/>
          </a:xfrm>
          <a:custGeom>
            <a:rect l="l" t="t" r="r" b="b"/>
            <a:pathLst>
              <a:path w="360045" h="3126740">
                <a:moveTo>
                  <a:pt x="0" y="0"/>
                </a:moveTo>
                <a:lnTo>
                  <a:pt x="359778" y="0"/>
                </a:lnTo>
                <a:lnTo>
                  <a:pt x="359778" y="3126473"/>
                </a:lnTo>
                <a:lnTo>
                  <a:pt x="0" y="3126473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10585539" y="2380360"/>
            <a:ext cx="360045" cy="3205480"/>
          </a:xfrm>
          <a:custGeom>
            <a:rect l="l" t="t" r="r" b="b"/>
            <a:pathLst>
              <a:path w="360045" h="3205479">
                <a:moveTo>
                  <a:pt x="0" y="0"/>
                </a:moveTo>
                <a:lnTo>
                  <a:pt x="359778" y="0"/>
                </a:lnTo>
                <a:lnTo>
                  <a:pt x="359778" y="3205365"/>
                </a:lnTo>
                <a:lnTo>
                  <a:pt x="0" y="3205365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11413020" y="2406865"/>
            <a:ext cx="360045" cy="3179445"/>
          </a:xfrm>
          <a:custGeom>
            <a:rect l="l" t="t" r="r" b="b"/>
            <a:pathLst>
              <a:path w="360045" h="3179445">
                <a:moveTo>
                  <a:pt x="0" y="0"/>
                </a:moveTo>
                <a:lnTo>
                  <a:pt x="359778" y="0"/>
                </a:lnTo>
                <a:lnTo>
                  <a:pt x="359778" y="3178873"/>
                </a:lnTo>
                <a:lnTo>
                  <a:pt x="0" y="3178873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6448145" y="2262162"/>
            <a:ext cx="360045" cy="309245"/>
          </a:xfrm>
          <a:custGeom>
            <a:rect l="l" t="t" r="r" b="b"/>
            <a:pathLst>
              <a:path w="360045" h="309244">
                <a:moveTo>
                  <a:pt x="0" y="0"/>
                </a:moveTo>
                <a:lnTo>
                  <a:pt x="359778" y="0"/>
                </a:lnTo>
                <a:lnTo>
                  <a:pt x="359778" y="308851"/>
                </a:lnTo>
                <a:lnTo>
                  <a:pt x="0" y="308851"/>
                </a:lnTo>
                <a:lnTo>
                  <a:pt x="0" y="0"/>
                </a:lnTo>
                <a:close/>
              </a:path>
            </a:pathLst>
          </a:custGeom>
          <a:solidFill>
            <a:srgbClr val="FF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7275626" y="2256675"/>
            <a:ext cx="360045" cy="227329"/>
          </a:xfrm>
          <a:custGeom>
            <a:rect l="l" t="t" r="r" b="b"/>
            <a:pathLst>
              <a:path w="360045" h="227328">
                <a:moveTo>
                  <a:pt x="0" y="0"/>
                </a:moveTo>
                <a:lnTo>
                  <a:pt x="359778" y="0"/>
                </a:lnTo>
                <a:lnTo>
                  <a:pt x="359778" y="226821"/>
                </a:lnTo>
                <a:lnTo>
                  <a:pt x="0" y="226821"/>
                </a:lnTo>
                <a:lnTo>
                  <a:pt x="0" y="0"/>
                </a:lnTo>
                <a:close/>
              </a:path>
            </a:pathLst>
          </a:custGeom>
          <a:solidFill>
            <a:srgbClr val="FF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8103107" y="2258809"/>
            <a:ext cx="360045" cy="232410"/>
          </a:xfrm>
          <a:custGeom>
            <a:rect l="l" t="t" r="r" b="b"/>
            <a:pathLst>
              <a:path w="360045" h="232410">
                <a:moveTo>
                  <a:pt x="0" y="0"/>
                </a:moveTo>
                <a:lnTo>
                  <a:pt x="359778" y="0"/>
                </a:lnTo>
                <a:lnTo>
                  <a:pt x="359778" y="232270"/>
                </a:lnTo>
                <a:lnTo>
                  <a:pt x="0" y="232270"/>
                </a:lnTo>
                <a:lnTo>
                  <a:pt x="0" y="0"/>
                </a:lnTo>
                <a:close/>
              </a:path>
            </a:pathLst>
          </a:custGeom>
          <a:solidFill>
            <a:srgbClr val="FF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8930588" y="2270125"/>
            <a:ext cx="360045" cy="147320"/>
          </a:xfrm>
          <a:custGeom>
            <a:rect l="l" t="t" r="r" b="b"/>
            <a:pathLst>
              <a:path w="360045" h="147319">
                <a:moveTo>
                  <a:pt x="0" y="0"/>
                </a:moveTo>
                <a:lnTo>
                  <a:pt x="359778" y="0"/>
                </a:lnTo>
                <a:lnTo>
                  <a:pt x="359778" y="146888"/>
                </a:lnTo>
                <a:lnTo>
                  <a:pt x="0" y="146888"/>
                </a:lnTo>
                <a:lnTo>
                  <a:pt x="0" y="0"/>
                </a:lnTo>
                <a:close/>
              </a:path>
            </a:pathLst>
          </a:custGeom>
          <a:solidFill>
            <a:srgbClr val="FF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9758057" y="2263292"/>
            <a:ext cx="360045" cy="196215"/>
          </a:xfrm>
          <a:custGeom>
            <a:rect l="l" t="t" r="r" b="b"/>
            <a:pathLst>
              <a:path w="360045" h="196214">
                <a:moveTo>
                  <a:pt x="0" y="0"/>
                </a:moveTo>
                <a:lnTo>
                  <a:pt x="359778" y="0"/>
                </a:lnTo>
                <a:lnTo>
                  <a:pt x="359778" y="195961"/>
                </a:lnTo>
                <a:lnTo>
                  <a:pt x="0" y="195961"/>
                </a:lnTo>
                <a:lnTo>
                  <a:pt x="0" y="0"/>
                </a:lnTo>
                <a:close/>
              </a:path>
            </a:pathLst>
          </a:custGeom>
          <a:solidFill>
            <a:srgbClr val="FF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10585539" y="2257183"/>
            <a:ext cx="360045" cy="123189"/>
          </a:xfrm>
          <a:custGeom>
            <a:rect l="l" t="t" r="r" b="b"/>
            <a:pathLst>
              <a:path w="360045" h="123188">
                <a:moveTo>
                  <a:pt x="0" y="0"/>
                </a:moveTo>
                <a:lnTo>
                  <a:pt x="359778" y="0"/>
                </a:lnTo>
                <a:lnTo>
                  <a:pt x="359778" y="123177"/>
                </a:lnTo>
                <a:lnTo>
                  <a:pt x="0" y="123177"/>
                </a:lnTo>
                <a:lnTo>
                  <a:pt x="0" y="0"/>
                </a:lnTo>
                <a:close/>
              </a:path>
            </a:pathLst>
          </a:custGeom>
          <a:solidFill>
            <a:srgbClr val="FF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11413020" y="2260142"/>
            <a:ext cx="360045" cy="147320"/>
          </a:xfrm>
          <a:custGeom>
            <a:rect l="l" t="t" r="r" b="b"/>
            <a:pathLst>
              <a:path w="360045" h="147319">
                <a:moveTo>
                  <a:pt x="0" y="0"/>
                </a:moveTo>
                <a:lnTo>
                  <a:pt x="359778" y="0"/>
                </a:lnTo>
                <a:lnTo>
                  <a:pt x="359778" y="146723"/>
                </a:lnTo>
                <a:lnTo>
                  <a:pt x="0" y="146723"/>
                </a:lnTo>
                <a:lnTo>
                  <a:pt x="0" y="0"/>
                </a:lnTo>
                <a:close/>
              </a:path>
            </a:pathLst>
          </a:custGeom>
          <a:solidFill>
            <a:srgbClr val="FF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6432270" y="2254389"/>
            <a:ext cx="391795" cy="332740"/>
          </a:xfrm>
          <a:custGeom>
            <a:rect l="l" t="t" r="r" b="b"/>
            <a:pathLst>
              <a:path w="391795" h="332739">
                <a:moveTo>
                  <a:pt x="391528" y="332498"/>
                </a:moveTo>
                <a:lnTo>
                  <a:pt x="0" y="332498"/>
                </a:lnTo>
                <a:lnTo>
                  <a:pt x="0" y="0"/>
                </a:lnTo>
                <a:lnTo>
                  <a:pt x="391528" y="0"/>
                </a:lnTo>
                <a:lnTo>
                  <a:pt x="391528" y="7772"/>
                </a:lnTo>
                <a:lnTo>
                  <a:pt x="31750" y="7772"/>
                </a:lnTo>
                <a:lnTo>
                  <a:pt x="15875" y="23647"/>
                </a:lnTo>
                <a:lnTo>
                  <a:pt x="31750" y="23647"/>
                </a:lnTo>
                <a:lnTo>
                  <a:pt x="31750" y="300748"/>
                </a:lnTo>
                <a:lnTo>
                  <a:pt x="15875" y="300748"/>
                </a:lnTo>
                <a:lnTo>
                  <a:pt x="31750" y="316623"/>
                </a:lnTo>
                <a:lnTo>
                  <a:pt x="391528" y="316623"/>
                </a:lnTo>
                <a:lnTo>
                  <a:pt x="391528" y="332498"/>
                </a:lnTo>
                <a:close/>
              </a:path>
              <a:path w="391795" h="332739">
                <a:moveTo>
                  <a:pt x="31750" y="23647"/>
                </a:moveTo>
                <a:lnTo>
                  <a:pt x="15875" y="23647"/>
                </a:lnTo>
                <a:lnTo>
                  <a:pt x="31750" y="7772"/>
                </a:lnTo>
                <a:lnTo>
                  <a:pt x="31750" y="23647"/>
                </a:lnTo>
                <a:close/>
              </a:path>
              <a:path w="391795" h="332739">
                <a:moveTo>
                  <a:pt x="359778" y="23647"/>
                </a:moveTo>
                <a:lnTo>
                  <a:pt x="31750" y="23647"/>
                </a:lnTo>
                <a:lnTo>
                  <a:pt x="31750" y="7772"/>
                </a:lnTo>
                <a:lnTo>
                  <a:pt x="359778" y="7772"/>
                </a:lnTo>
                <a:lnTo>
                  <a:pt x="359778" y="23647"/>
                </a:lnTo>
                <a:close/>
              </a:path>
              <a:path w="391795" h="332739">
                <a:moveTo>
                  <a:pt x="359778" y="316623"/>
                </a:moveTo>
                <a:lnTo>
                  <a:pt x="359778" y="7772"/>
                </a:lnTo>
                <a:lnTo>
                  <a:pt x="375653" y="23647"/>
                </a:lnTo>
                <a:lnTo>
                  <a:pt x="391528" y="23647"/>
                </a:lnTo>
                <a:lnTo>
                  <a:pt x="391528" y="300748"/>
                </a:lnTo>
                <a:lnTo>
                  <a:pt x="375653" y="300748"/>
                </a:lnTo>
                <a:lnTo>
                  <a:pt x="359778" y="316623"/>
                </a:lnTo>
                <a:close/>
              </a:path>
              <a:path w="391795" h="332739">
                <a:moveTo>
                  <a:pt x="391528" y="23647"/>
                </a:moveTo>
                <a:lnTo>
                  <a:pt x="375653" y="23647"/>
                </a:lnTo>
                <a:lnTo>
                  <a:pt x="359778" y="7772"/>
                </a:lnTo>
                <a:lnTo>
                  <a:pt x="391528" y="7772"/>
                </a:lnTo>
                <a:lnTo>
                  <a:pt x="391528" y="23647"/>
                </a:lnTo>
                <a:close/>
              </a:path>
              <a:path w="391795" h="332739">
                <a:moveTo>
                  <a:pt x="31750" y="316623"/>
                </a:moveTo>
                <a:lnTo>
                  <a:pt x="15875" y="300748"/>
                </a:lnTo>
                <a:lnTo>
                  <a:pt x="31750" y="300748"/>
                </a:lnTo>
                <a:lnTo>
                  <a:pt x="31750" y="316623"/>
                </a:lnTo>
                <a:close/>
              </a:path>
              <a:path w="391795" h="332739">
                <a:moveTo>
                  <a:pt x="359778" y="316623"/>
                </a:moveTo>
                <a:lnTo>
                  <a:pt x="31750" y="316623"/>
                </a:lnTo>
                <a:lnTo>
                  <a:pt x="31750" y="300748"/>
                </a:lnTo>
                <a:lnTo>
                  <a:pt x="359778" y="300748"/>
                </a:lnTo>
                <a:lnTo>
                  <a:pt x="359778" y="316623"/>
                </a:lnTo>
                <a:close/>
              </a:path>
              <a:path w="391795" h="332739">
                <a:moveTo>
                  <a:pt x="391528" y="316623"/>
                </a:moveTo>
                <a:lnTo>
                  <a:pt x="359778" y="316623"/>
                </a:lnTo>
                <a:lnTo>
                  <a:pt x="375653" y="300748"/>
                </a:lnTo>
                <a:lnTo>
                  <a:pt x="391528" y="300748"/>
                </a:lnTo>
                <a:lnTo>
                  <a:pt x="391528" y="316623"/>
                </a:lnTo>
                <a:close/>
              </a:path>
            </a:pathLst>
          </a:custGeom>
          <a:solidFill>
            <a:srgbClr val="FF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7259751" y="2254389"/>
            <a:ext cx="391795" cy="245110"/>
          </a:xfrm>
          <a:custGeom>
            <a:rect l="l" t="t" r="r" b="b"/>
            <a:pathLst>
              <a:path w="391795" h="245110">
                <a:moveTo>
                  <a:pt x="391528" y="244995"/>
                </a:moveTo>
                <a:lnTo>
                  <a:pt x="0" y="244995"/>
                </a:lnTo>
                <a:lnTo>
                  <a:pt x="0" y="0"/>
                </a:lnTo>
                <a:lnTo>
                  <a:pt x="391528" y="0"/>
                </a:lnTo>
                <a:lnTo>
                  <a:pt x="391528" y="2286"/>
                </a:lnTo>
                <a:lnTo>
                  <a:pt x="31749" y="2286"/>
                </a:lnTo>
                <a:lnTo>
                  <a:pt x="15874" y="18161"/>
                </a:lnTo>
                <a:lnTo>
                  <a:pt x="31749" y="18161"/>
                </a:lnTo>
                <a:lnTo>
                  <a:pt x="31749" y="213245"/>
                </a:lnTo>
                <a:lnTo>
                  <a:pt x="15874" y="213245"/>
                </a:lnTo>
                <a:lnTo>
                  <a:pt x="31749" y="229120"/>
                </a:lnTo>
                <a:lnTo>
                  <a:pt x="391528" y="229120"/>
                </a:lnTo>
                <a:lnTo>
                  <a:pt x="391528" y="244995"/>
                </a:lnTo>
                <a:close/>
              </a:path>
              <a:path w="391795" h="245110">
                <a:moveTo>
                  <a:pt x="31749" y="18161"/>
                </a:moveTo>
                <a:lnTo>
                  <a:pt x="15874" y="18161"/>
                </a:lnTo>
                <a:lnTo>
                  <a:pt x="31749" y="2286"/>
                </a:lnTo>
                <a:lnTo>
                  <a:pt x="31749" y="18161"/>
                </a:lnTo>
                <a:close/>
              </a:path>
              <a:path w="391795" h="245110">
                <a:moveTo>
                  <a:pt x="359778" y="18161"/>
                </a:moveTo>
                <a:lnTo>
                  <a:pt x="31749" y="18161"/>
                </a:lnTo>
                <a:lnTo>
                  <a:pt x="31749" y="2286"/>
                </a:lnTo>
                <a:lnTo>
                  <a:pt x="359778" y="2286"/>
                </a:lnTo>
                <a:lnTo>
                  <a:pt x="359778" y="18161"/>
                </a:lnTo>
                <a:close/>
              </a:path>
              <a:path w="391795" h="245110">
                <a:moveTo>
                  <a:pt x="359778" y="229120"/>
                </a:moveTo>
                <a:lnTo>
                  <a:pt x="359778" y="2286"/>
                </a:lnTo>
                <a:lnTo>
                  <a:pt x="375653" y="18161"/>
                </a:lnTo>
                <a:lnTo>
                  <a:pt x="391528" y="18161"/>
                </a:lnTo>
                <a:lnTo>
                  <a:pt x="391528" y="213245"/>
                </a:lnTo>
                <a:lnTo>
                  <a:pt x="375653" y="213245"/>
                </a:lnTo>
                <a:lnTo>
                  <a:pt x="359778" y="229120"/>
                </a:lnTo>
                <a:close/>
              </a:path>
              <a:path w="391795" h="245110">
                <a:moveTo>
                  <a:pt x="391528" y="18161"/>
                </a:moveTo>
                <a:lnTo>
                  <a:pt x="375653" y="18161"/>
                </a:lnTo>
                <a:lnTo>
                  <a:pt x="359778" y="2286"/>
                </a:lnTo>
                <a:lnTo>
                  <a:pt x="391528" y="2286"/>
                </a:lnTo>
                <a:lnTo>
                  <a:pt x="391528" y="18161"/>
                </a:lnTo>
                <a:close/>
              </a:path>
              <a:path w="391795" h="245110">
                <a:moveTo>
                  <a:pt x="31749" y="229120"/>
                </a:moveTo>
                <a:lnTo>
                  <a:pt x="15874" y="213245"/>
                </a:lnTo>
                <a:lnTo>
                  <a:pt x="31749" y="213245"/>
                </a:lnTo>
                <a:lnTo>
                  <a:pt x="31749" y="229120"/>
                </a:lnTo>
                <a:close/>
              </a:path>
              <a:path w="391795" h="245110">
                <a:moveTo>
                  <a:pt x="359778" y="229120"/>
                </a:moveTo>
                <a:lnTo>
                  <a:pt x="31749" y="229120"/>
                </a:lnTo>
                <a:lnTo>
                  <a:pt x="31749" y="213245"/>
                </a:lnTo>
                <a:lnTo>
                  <a:pt x="359778" y="213245"/>
                </a:lnTo>
                <a:lnTo>
                  <a:pt x="359778" y="229120"/>
                </a:lnTo>
                <a:close/>
              </a:path>
              <a:path w="391795" h="245110">
                <a:moveTo>
                  <a:pt x="391528" y="229120"/>
                </a:moveTo>
                <a:lnTo>
                  <a:pt x="359778" y="229120"/>
                </a:lnTo>
                <a:lnTo>
                  <a:pt x="375653" y="213245"/>
                </a:lnTo>
                <a:lnTo>
                  <a:pt x="391528" y="213245"/>
                </a:lnTo>
                <a:lnTo>
                  <a:pt x="391528" y="229120"/>
                </a:lnTo>
                <a:close/>
              </a:path>
            </a:pathLst>
          </a:custGeom>
          <a:solidFill>
            <a:srgbClr val="FF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8087232" y="2254389"/>
            <a:ext cx="391795" cy="252729"/>
          </a:xfrm>
          <a:custGeom>
            <a:rect l="l" t="t" r="r" b="b"/>
            <a:pathLst>
              <a:path w="391795" h="252728">
                <a:moveTo>
                  <a:pt x="391515" y="252565"/>
                </a:moveTo>
                <a:lnTo>
                  <a:pt x="0" y="252565"/>
                </a:lnTo>
                <a:lnTo>
                  <a:pt x="0" y="0"/>
                </a:lnTo>
                <a:lnTo>
                  <a:pt x="391515" y="0"/>
                </a:lnTo>
                <a:lnTo>
                  <a:pt x="391515" y="4419"/>
                </a:lnTo>
                <a:lnTo>
                  <a:pt x="31749" y="4419"/>
                </a:lnTo>
                <a:lnTo>
                  <a:pt x="15874" y="20294"/>
                </a:lnTo>
                <a:lnTo>
                  <a:pt x="31749" y="20294"/>
                </a:lnTo>
                <a:lnTo>
                  <a:pt x="31749" y="220815"/>
                </a:lnTo>
                <a:lnTo>
                  <a:pt x="15874" y="220815"/>
                </a:lnTo>
                <a:lnTo>
                  <a:pt x="31749" y="236690"/>
                </a:lnTo>
                <a:lnTo>
                  <a:pt x="391515" y="236690"/>
                </a:lnTo>
                <a:lnTo>
                  <a:pt x="391515" y="252565"/>
                </a:lnTo>
                <a:close/>
              </a:path>
              <a:path w="391795" h="252728">
                <a:moveTo>
                  <a:pt x="31749" y="20294"/>
                </a:moveTo>
                <a:lnTo>
                  <a:pt x="15874" y="20294"/>
                </a:lnTo>
                <a:lnTo>
                  <a:pt x="31749" y="4419"/>
                </a:lnTo>
                <a:lnTo>
                  <a:pt x="31749" y="20294"/>
                </a:lnTo>
                <a:close/>
              </a:path>
              <a:path w="391795" h="252728">
                <a:moveTo>
                  <a:pt x="359765" y="20294"/>
                </a:moveTo>
                <a:lnTo>
                  <a:pt x="31749" y="20294"/>
                </a:lnTo>
                <a:lnTo>
                  <a:pt x="31749" y="4419"/>
                </a:lnTo>
                <a:lnTo>
                  <a:pt x="359765" y="4419"/>
                </a:lnTo>
                <a:lnTo>
                  <a:pt x="359765" y="20294"/>
                </a:lnTo>
                <a:close/>
              </a:path>
              <a:path w="391795" h="252728">
                <a:moveTo>
                  <a:pt x="359765" y="236690"/>
                </a:moveTo>
                <a:lnTo>
                  <a:pt x="359765" y="4419"/>
                </a:lnTo>
                <a:lnTo>
                  <a:pt x="375640" y="20294"/>
                </a:lnTo>
                <a:lnTo>
                  <a:pt x="391515" y="20294"/>
                </a:lnTo>
                <a:lnTo>
                  <a:pt x="391515" y="220815"/>
                </a:lnTo>
                <a:lnTo>
                  <a:pt x="375640" y="220815"/>
                </a:lnTo>
                <a:lnTo>
                  <a:pt x="359765" y="236690"/>
                </a:lnTo>
                <a:close/>
              </a:path>
              <a:path w="391795" h="252728">
                <a:moveTo>
                  <a:pt x="391515" y="20294"/>
                </a:moveTo>
                <a:lnTo>
                  <a:pt x="375640" y="20294"/>
                </a:lnTo>
                <a:lnTo>
                  <a:pt x="359765" y="4419"/>
                </a:lnTo>
                <a:lnTo>
                  <a:pt x="391515" y="4419"/>
                </a:lnTo>
                <a:lnTo>
                  <a:pt x="391515" y="20294"/>
                </a:lnTo>
                <a:close/>
              </a:path>
              <a:path w="391795" h="252728">
                <a:moveTo>
                  <a:pt x="31749" y="236690"/>
                </a:moveTo>
                <a:lnTo>
                  <a:pt x="15874" y="220815"/>
                </a:lnTo>
                <a:lnTo>
                  <a:pt x="31749" y="220815"/>
                </a:lnTo>
                <a:lnTo>
                  <a:pt x="31749" y="236690"/>
                </a:lnTo>
                <a:close/>
              </a:path>
              <a:path w="391795" h="252728">
                <a:moveTo>
                  <a:pt x="359765" y="236690"/>
                </a:moveTo>
                <a:lnTo>
                  <a:pt x="31749" y="236690"/>
                </a:lnTo>
                <a:lnTo>
                  <a:pt x="31749" y="220815"/>
                </a:lnTo>
                <a:lnTo>
                  <a:pt x="359765" y="220815"/>
                </a:lnTo>
                <a:lnTo>
                  <a:pt x="359765" y="236690"/>
                </a:lnTo>
                <a:close/>
              </a:path>
              <a:path w="391795" h="252728">
                <a:moveTo>
                  <a:pt x="391515" y="236690"/>
                </a:moveTo>
                <a:lnTo>
                  <a:pt x="359765" y="236690"/>
                </a:lnTo>
                <a:lnTo>
                  <a:pt x="375640" y="220815"/>
                </a:lnTo>
                <a:lnTo>
                  <a:pt x="391515" y="220815"/>
                </a:lnTo>
                <a:lnTo>
                  <a:pt x="391515" y="236690"/>
                </a:lnTo>
                <a:close/>
              </a:path>
            </a:pathLst>
          </a:custGeom>
          <a:solidFill>
            <a:srgbClr val="FF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8914713" y="2254250"/>
            <a:ext cx="391795" cy="179070"/>
          </a:xfrm>
          <a:custGeom>
            <a:rect l="l" t="t" r="r" b="b"/>
            <a:pathLst>
              <a:path w="391795" h="179069">
                <a:moveTo>
                  <a:pt x="391515" y="178650"/>
                </a:moveTo>
                <a:lnTo>
                  <a:pt x="0" y="178650"/>
                </a:lnTo>
                <a:lnTo>
                  <a:pt x="0" y="0"/>
                </a:lnTo>
                <a:lnTo>
                  <a:pt x="391515" y="0"/>
                </a:lnTo>
                <a:lnTo>
                  <a:pt x="391515" y="15875"/>
                </a:lnTo>
                <a:lnTo>
                  <a:pt x="31749" y="15875"/>
                </a:lnTo>
                <a:lnTo>
                  <a:pt x="15874" y="31750"/>
                </a:lnTo>
                <a:lnTo>
                  <a:pt x="31749" y="31750"/>
                </a:lnTo>
                <a:lnTo>
                  <a:pt x="31749" y="146900"/>
                </a:lnTo>
                <a:lnTo>
                  <a:pt x="15874" y="146900"/>
                </a:lnTo>
                <a:lnTo>
                  <a:pt x="31749" y="162775"/>
                </a:lnTo>
                <a:lnTo>
                  <a:pt x="391515" y="162775"/>
                </a:lnTo>
                <a:lnTo>
                  <a:pt x="391515" y="178650"/>
                </a:lnTo>
                <a:close/>
              </a:path>
              <a:path w="391795" h="179069">
                <a:moveTo>
                  <a:pt x="31749" y="31750"/>
                </a:moveTo>
                <a:lnTo>
                  <a:pt x="15874" y="31750"/>
                </a:lnTo>
                <a:lnTo>
                  <a:pt x="31749" y="15875"/>
                </a:lnTo>
                <a:lnTo>
                  <a:pt x="31749" y="31750"/>
                </a:lnTo>
                <a:close/>
              </a:path>
              <a:path w="391795" h="179069">
                <a:moveTo>
                  <a:pt x="359765" y="31750"/>
                </a:moveTo>
                <a:lnTo>
                  <a:pt x="31749" y="31750"/>
                </a:lnTo>
                <a:lnTo>
                  <a:pt x="31749" y="15875"/>
                </a:lnTo>
                <a:lnTo>
                  <a:pt x="359765" y="15875"/>
                </a:lnTo>
                <a:lnTo>
                  <a:pt x="359765" y="31750"/>
                </a:lnTo>
                <a:close/>
              </a:path>
              <a:path w="391795" h="179069">
                <a:moveTo>
                  <a:pt x="359765" y="162775"/>
                </a:moveTo>
                <a:lnTo>
                  <a:pt x="359765" y="15875"/>
                </a:lnTo>
                <a:lnTo>
                  <a:pt x="375640" y="31750"/>
                </a:lnTo>
                <a:lnTo>
                  <a:pt x="391515" y="31750"/>
                </a:lnTo>
                <a:lnTo>
                  <a:pt x="391515" y="146900"/>
                </a:lnTo>
                <a:lnTo>
                  <a:pt x="375640" y="146900"/>
                </a:lnTo>
                <a:lnTo>
                  <a:pt x="359765" y="162775"/>
                </a:lnTo>
                <a:close/>
              </a:path>
              <a:path w="391795" h="179069">
                <a:moveTo>
                  <a:pt x="391515" y="31750"/>
                </a:moveTo>
                <a:lnTo>
                  <a:pt x="375640" y="31750"/>
                </a:lnTo>
                <a:lnTo>
                  <a:pt x="359765" y="15875"/>
                </a:lnTo>
                <a:lnTo>
                  <a:pt x="391515" y="15875"/>
                </a:lnTo>
                <a:lnTo>
                  <a:pt x="391515" y="31750"/>
                </a:lnTo>
                <a:close/>
              </a:path>
              <a:path w="391795" h="179069">
                <a:moveTo>
                  <a:pt x="31749" y="162775"/>
                </a:moveTo>
                <a:lnTo>
                  <a:pt x="15874" y="146900"/>
                </a:lnTo>
                <a:lnTo>
                  <a:pt x="31749" y="146900"/>
                </a:lnTo>
                <a:lnTo>
                  <a:pt x="31749" y="162775"/>
                </a:lnTo>
                <a:close/>
              </a:path>
              <a:path w="391795" h="179069">
                <a:moveTo>
                  <a:pt x="359765" y="162775"/>
                </a:moveTo>
                <a:lnTo>
                  <a:pt x="31749" y="162775"/>
                </a:lnTo>
                <a:lnTo>
                  <a:pt x="31749" y="146900"/>
                </a:lnTo>
                <a:lnTo>
                  <a:pt x="359765" y="146900"/>
                </a:lnTo>
                <a:lnTo>
                  <a:pt x="359765" y="162775"/>
                </a:lnTo>
                <a:close/>
              </a:path>
              <a:path w="391795" h="179069">
                <a:moveTo>
                  <a:pt x="391515" y="162775"/>
                </a:moveTo>
                <a:lnTo>
                  <a:pt x="359765" y="162775"/>
                </a:lnTo>
                <a:lnTo>
                  <a:pt x="375640" y="146900"/>
                </a:lnTo>
                <a:lnTo>
                  <a:pt x="391515" y="146900"/>
                </a:lnTo>
                <a:lnTo>
                  <a:pt x="391515" y="162775"/>
                </a:lnTo>
                <a:close/>
              </a:path>
            </a:pathLst>
          </a:custGeom>
          <a:solidFill>
            <a:srgbClr val="FF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9742182" y="2254389"/>
            <a:ext cx="391795" cy="220979"/>
          </a:xfrm>
          <a:custGeom>
            <a:rect l="l" t="t" r="r" b="b"/>
            <a:pathLst>
              <a:path w="391795" h="220978">
                <a:moveTo>
                  <a:pt x="391528" y="220738"/>
                </a:moveTo>
                <a:lnTo>
                  <a:pt x="0" y="220738"/>
                </a:lnTo>
                <a:lnTo>
                  <a:pt x="0" y="0"/>
                </a:lnTo>
                <a:lnTo>
                  <a:pt x="391528" y="0"/>
                </a:lnTo>
                <a:lnTo>
                  <a:pt x="391528" y="8902"/>
                </a:lnTo>
                <a:lnTo>
                  <a:pt x="31749" y="8902"/>
                </a:lnTo>
                <a:lnTo>
                  <a:pt x="15874" y="24777"/>
                </a:lnTo>
                <a:lnTo>
                  <a:pt x="31749" y="24777"/>
                </a:lnTo>
                <a:lnTo>
                  <a:pt x="31749" y="188988"/>
                </a:lnTo>
                <a:lnTo>
                  <a:pt x="15874" y="188988"/>
                </a:lnTo>
                <a:lnTo>
                  <a:pt x="31749" y="204863"/>
                </a:lnTo>
                <a:lnTo>
                  <a:pt x="391528" y="204863"/>
                </a:lnTo>
                <a:lnTo>
                  <a:pt x="391528" y="220738"/>
                </a:lnTo>
                <a:close/>
              </a:path>
              <a:path w="391795" h="220978">
                <a:moveTo>
                  <a:pt x="31749" y="24777"/>
                </a:moveTo>
                <a:lnTo>
                  <a:pt x="15874" y="24777"/>
                </a:lnTo>
                <a:lnTo>
                  <a:pt x="31749" y="8902"/>
                </a:lnTo>
                <a:lnTo>
                  <a:pt x="31749" y="24777"/>
                </a:lnTo>
                <a:close/>
              </a:path>
              <a:path w="391795" h="220978">
                <a:moveTo>
                  <a:pt x="359778" y="24777"/>
                </a:moveTo>
                <a:lnTo>
                  <a:pt x="31749" y="24777"/>
                </a:lnTo>
                <a:lnTo>
                  <a:pt x="31749" y="8902"/>
                </a:lnTo>
                <a:lnTo>
                  <a:pt x="359778" y="8902"/>
                </a:lnTo>
                <a:lnTo>
                  <a:pt x="359778" y="24777"/>
                </a:lnTo>
                <a:close/>
              </a:path>
              <a:path w="391795" h="220978">
                <a:moveTo>
                  <a:pt x="359778" y="204863"/>
                </a:moveTo>
                <a:lnTo>
                  <a:pt x="359778" y="8902"/>
                </a:lnTo>
                <a:lnTo>
                  <a:pt x="375653" y="24777"/>
                </a:lnTo>
                <a:lnTo>
                  <a:pt x="391528" y="24777"/>
                </a:lnTo>
                <a:lnTo>
                  <a:pt x="391528" y="188988"/>
                </a:lnTo>
                <a:lnTo>
                  <a:pt x="375653" y="188988"/>
                </a:lnTo>
                <a:lnTo>
                  <a:pt x="359778" y="204863"/>
                </a:lnTo>
                <a:close/>
              </a:path>
              <a:path w="391795" h="220978">
                <a:moveTo>
                  <a:pt x="391528" y="24777"/>
                </a:moveTo>
                <a:lnTo>
                  <a:pt x="375653" y="24777"/>
                </a:lnTo>
                <a:lnTo>
                  <a:pt x="359778" y="8902"/>
                </a:lnTo>
                <a:lnTo>
                  <a:pt x="391528" y="8902"/>
                </a:lnTo>
                <a:lnTo>
                  <a:pt x="391528" y="24777"/>
                </a:lnTo>
                <a:close/>
              </a:path>
              <a:path w="391795" h="220978">
                <a:moveTo>
                  <a:pt x="31749" y="204863"/>
                </a:moveTo>
                <a:lnTo>
                  <a:pt x="15874" y="188988"/>
                </a:lnTo>
                <a:lnTo>
                  <a:pt x="31749" y="188988"/>
                </a:lnTo>
                <a:lnTo>
                  <a:pt x="31749" y="204863"/>
                </a:lnTo>
                <a:close/>
              </a:path>
              <a:path w="391795" h="220978">
                <a:moveTo>
                  <a:pt x="359778" y="204863"/>
                </a:moveTo>
                <a:lnTo>
                  <a:pt x="31749" y="204863"/>
                </a:lnTo>
                <a:lnTo>
                  <a:pt x="31749" y="188988"/>
                </a:lnTo>
                <a:lnTo>
                  <a:pt x="359778" y="188988"/>
                </a:lnTo>
                <a:lnTo>
                  <a:pt x="359778" y="204863"/>
                </a:lnTo>
                <a:close/>
              </a:path>
              <a:path w="391795" h="220978">
                <a:moveTo>
                  <a:pt x="391528" y="204863"/>
                </a:moveTo>
                <a:lnTo>
                  <a:pt x="359778" y="204863"/>
                </a:lnTo>
                <a:lnTo>
                  <a:pt x="375653" y="188988"/>
                </a:lnTo>
                <a:lnTo>
                  <a:pt x="391528" y="188988"/>
                </a:lnTo>
                <a:lnTo>
                  <a:pt x="391528" y="204863"/>
                </a:lnTo>
                <a:close/>
              </a:path>
            </a:pathLst>
          </a:custGeom>
          <a:solidFill>
            <a:srgbClr val="FF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10569664" y="2254389"/>
            <a:ext cx="391795" cy="142240"/>
          </a:xfrm>
          <a:custGeom>
            <a:rect l="l" t="t" r="r" b="b"/>
            <a:pathLst>
              <a:path w="391795" h="142239">
                <a:moveTo>
                  <a:pt x="391528" y="141846"/>
                </a:moveTo>
                <a:lnTo>
                  <a:pt x="0" y="141846"/>
                </a:lnTo>
                <a:lnTo>
                  <a:pt x="0" y="0"/>
                </a:lnTo>
                <a:lnTo>
                  <a:pt x="391528" y="0"/>
                </a:lnTo>
                <a:lnTo>
                  <a:pt x="391528" y="2793"/>
                </a:lnTo>
                <a:lnTo>
                  <a:pt x="31749" y="2793"/>
                </a:lnTo>
                <a:lnTo>
                  <a:pt x="15874" y="18668"/>
                </a:lnTo>
                <a:lnTo>
                  <a:pt x="31749" y="18668"/>
                </a:lnTo>
                <a:lnTo>
                  <a:pt x="31749" y="110096"/>
                </a:lnTo>
                <a:lnTo>
                  <a:pt x="15874" y="110096"/>
                </a:lnTo>
                <a:lnTo>
                  <a:pt x="31749" y="125971"/>
                </a:lnTo>
                <a:lnTo>
                  <a:pt x="391528" y="125971"/>
                </a:lnTo>
                <a:lnTo>
                  <a:pt x="391528" y="141846"/>
                </a:lnTo>
                <a:close/>
              </a:path>
              <a:path w="391795" h="142239">
                <a:moveTo>
                  <a:pt x="31749" y="18668"/>
                </a:moveTo>
                <a:lnTo>
                  <a:pt x="15874" y="18668"/>
                </a:lnTo>
                <a:lnTo>
                  <a:pt x="31749" y="2793"/>
                </a:lnTo>
                <a:lnTo>
                  <a:pt x="31749" y="18668"/>
                </a:lnTo>
                <a:close/>
              </a:path>
              <a:path w="391795" h="142239">
                <a:moveTo>
                  <a:pt x="359778" y="18668"/>
                </a:moveTo>
                <a:lnTo>
                  <a:pt x="31749" y="18668"/>
                </a:lnTo>
                <a:lnTo>
                  <a:pt x="31749" y="2793"/>
                </a:lnTo>
                <a:lnTo>
                  <a:pt x="359778" y="2793"/>
                </a:lnTo>
                <a:lnTo>
                  <a:pt x="359778" y="18668"/>
                </a:lnTo>
                <a:close/>
              </a:path>
              <a:path w="391795" h="142239">
                <a:moveTo>
                  <a:pt x="359778" y="125971"/>
                </a:moveTo>
                <a:lnTo>
                  <a:pt x="359778" y="2793"/>
                </a:lnTo>
                <a:lnTo>
                  <a:pt x="375653" y="18668"/>
                </a:lnTo>
                <a:lnTo>
                  <a:pt x="391528" y="18668"/>
                </a:lnTo>
                <a:lnTo>
                  <a:pt x="391528" y="110096"/>
                </a:lnTo>
                <a:lnTo>
                  <a:pt x="375653" y="110096"/>
                </a:lnTo>
                <a:lnTo>
                  <a:pt x="359778" y="125971"/>
                </a:lnTo>
                <a:close/>
              </a:path>
              <a:path w="391795" h="142239">
                <a:moveTo>
                  <a:pt x="391528" y="18668"/>
                </a:moveTo>
                <a:lnTo>
                  <a:pt x="375653" y="18668"/>
                </a:lnTo>
                <a:lnTo>
                  <a:pt x="359778" y="2793"/>
                </a:lnTo>
                <a:lnTo>
                  <a:pt x="391528" y="2793"/>
                </a:lnTo>
                <a:lnTo>
                  <a:pt x="391528" y="18668"/>
                </a:lnTo>
                <a:close/>
              </a:path>
              <a:path w="391795" h="142239">
                <a:moveTo>
                  <a:pt x="31749" y="125971"/>
                </a:moveTo>
                <a:lnTo>
                  <a:pt x="15874" y="110096"/>
                </a:lnTo>
                <a:lnTo>
                  <a:pt x="31749" y="110096"/>
                </a:lnTo>
                <a:lnTo>
                  <a:pt x="31749" y="125971"/>
                </a:lnTo>
                <a:close/>
              </a:path>
              <a:path w="391795" h="142239">
                <a:moveTo>
                  <a:pt x="359778" y="125971"/>
                </a:moveTo>
                <a:lnTo>
                  <a:pt x="31749" y="125971"/>
                </a:lnTo>
                <a:lnTo>
                  <a:pt x="31749" y="110096"/>
                </a:lnTo>
                <a:lnTo>
                  <a:pt x="359778" y="110096"/>
                </a:lnTo>
                <a:lnTo>
                  <a:pt x="359778" y="125971"/>
                </a:lnTo>
                <a:close/>
              </a:path>
              <a:path w="391795" h="142239">
                <a:moveTo>
                  <a:pt x="391528" y="125971"/>
                </a:moveTo>
                <a:lnTo>
                  <a:pt x="359778" y="125971"/>
                </a:lnTo>
                <a:lnTo>
                  <a:pt x="375653" y="110096"/>
                </a:lnTo>
                <a:lnTo>
                  <a:pt x="391528" y="110096"/>
                </a:lnTo>
                <a:lnTo>
                  <a:pt x="391528" y="125971"/>
                </a:lnTo>
                <a:close/>
              </a:path>
            </a:pathLst>
          </a:custGeom>
          <a:solidFill>
            <a:srgbClr val="FF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11397145" y="2254389"/>
            <a:ext cx="391795" cy="168910"/>
          </a:xfrm>
          <a:custGeom>
            <a:rect l="l" t="t" r="r" b="b"/>
            <a:pathLst>
              <a:path w="391795" h="168910">
                <a:moveTo>
                  <a:pt x="391528" y="168351"/>
                </a:moveTo>
                <a:lnTo>
                  <a:pt x="0" y="168351"/>
                </a:lnTo>
                <a:lnTo>
                  <a:pt x="0" y="0"/>
                </a:lnTo>
                <a:lnTo>
                  <a:pt x="391528" y="0"/>
                </a:lnTo>
                <a:lnTo>
                  <a:pt x="391528" y="5752"/>
                </a:lnTo>
                <a:lnTo>
                  <a:pt x="31749" y="5752"/>
                </a:lnTo>
                <a:lnTo>
                  <a:pt x="15874" y="21627"/>
                </a:lnTo>
                <a:lnTo>
                  <a:pt x="31749" y="21627"/>
                </a:lnTo>
                <a:lnTo>
                  <a:pt x="31749" y="136601"/>
                </a:lnTo>
                <a:lnTo>
                  <a:pt x="15874" y="136601"/>
                </a:lnTo>
                <a:lnTo>
                  <a:pt x="31749" y="152476"/>
                </a:lnTo>
                <a:lnTo>
                  <a:pt x="391528" y="152476"/>
                </a:lnTo>
                <a:lnTo>
                  <a:pt x="391528" y="168351"/>
                </a:lnTo>
                <a:close/>
              </a:path>
              <a:path w="391795" h="168910">
                <a:moveTo>
                  <a:pt x="31749" y="21627"/>
                </a:moveTo>
                <a:lnTo>
                  <a:pt x="15874" y="21627"/>
                </a:lnTo>
                <a:lnTo>
                  <a:pt x="31749" y="5752"/>
                </a:lnTo>
                <a:lnTo>
                  <a:pt x="31749" y="21627"/>
                </a:lnTo>
                <a:close/>
              </a:path>
              <a:path w="391795" h="168910">
                <a:moveTo>
                  <a:pt x="359778" y="21627"/>
                </a:moveTo>
                <a:lnTo>
                  <a:pt x="31749" y="21627"/>
                </a:lnTo>
                <a:lnTo>
                  <a:pt x="31749" y="5752"/>
                </a:lnTo>
                <a:lnTo>
                  <a:pt x="359778" y="5752"/>
                </a:lnTo>
                <a:lnTo>
                  <a:pt x="359778" y="21627"/>
                </a:lnTo>
                <a:close/>
              </a:path>
              <a:path w="391795" h="168910">
                <a:moveTo>
                  <a:pt x="359778" y="152476"/>
                </a:moveTo>
                <a:lnTo>
                  <a:pt x="359778" y="5752"/>
                </a:lnTo>
                <a:lnTo>
                  <a:pt x="375653" y="21627"/>
                </a:lnTo>
                <a:lnTo>
                  <a:pt x="391528" y="21627"/>
                </a:lnTo>
                <a:lnTo>
                  <a:pt x="391528" y="136601"/>
                </a:lnTo>
                <a:lnTo>
                  <a:pt x="375653" y="136601"/>
                </a:lnTo>
                <a:lnTo>
                  <a:pt x="359778" y="152476"/>
                </a:lnTo>
                <a:close/>
              </a:path>
              <a:path w="391795" h="168910">
                <a:moveTo>
                  <a:pt x="391528" y="21627"/>
                </a:moveTo>
                <a:lnTo>
                  <a:pt x="375653" y="21627"/>
                </a:lnTo>
                <a:lnTo>
                  <a:pt x="359778" y="5752"/>
                </a:lnTo>
                <a:lnTo>
                  <a:pt x="391528" y="5752"/>
                </a:lnTo>
                <a:lnTo>
                  <a:pt x="391528" y="21627"/>
                </a:lnTo>
                <a:close/>
              </a:path>
              <a:path w="391795" h="168910">
                <a:moveTo>
                  <a:pt x="31749" y="152476"/>
                </a:moveTo>
                <a:lnTo>
                  <a:pt x="15874" y="136601"/>
                </a:lnTo>
                <a:lnTo>
                  <a:pt x="31749" y="136601"/>
                </a:lnTo>
                <a:lnTo>
                  <a:pt x="31749" y="152476"/>
                </a:lnTo>
                <a:close/>
              </a:path>
              <a:path w="391795" h="168910">
                <a:moveTo>
                  <a:pt x="359778" y="152476"/>
                </a:moveTo>
                <a:lnTo>
                  <a:pt x="31749" y="152476"/>
                </a:lnTo>
                <a:lnTo>
                  <a:pt x="31749" y="136601"/>
                </a:lnTo>
                <a:lnTo>
                  <a:pt x="359778" y="136601"/>
                </a:lnTo>
                <a:lnTo>
                  <a:pt x="359778" y="152476"/>
                </a:lnTo>
                <a:close/>
              </a:path>
              <a:path w="391795" h="168910">
                <a:moveTo>
                  <a:pt x="391528" y="152476"/>
                </a:moveTo>
                <a:lnTo>
                  <a:pt x="359778" y="152476"/>
                </a:lnTo>
                <a:lnTo>
                  <a:pt x="375653" y="136601"/>
                </a:lnTo>
                <a:lnTo>
                  <a:pt x="391528" y="136601"/>
                </a:lnTo>
                <a:lnTo>
                  <a:pt x="391528" y="152476"/>
                </a:lnTo>
                <a:close/>
              </a:path>
            </a:pathLst>
          </a:custGeom>
          <a:solidFill>
            <a:srgbClr val="FF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object 54"/>
          <p:cNvSpPr/>
          <p:nvPr/>
        </p:nvSpPr>
        <p:spPr>
          <a:xfrm flipH="1">
            <a:off x="6214300" y="2254389"/>
            <a:ext cx="0" cy="3331845"/>
          </a:xfrm>
          <a:custGeom>
            <a:rect l="l" t="t" r="r" b="b"/>
            <a:pathLst>
              <a:path h="3331845">
                <a:moveTo>
                  <a:pt x="0" y="0"/>
                </a:moveTo>
                <a:lnTo>
                  <a:pt x="0" y="3331349"/>
                </a:lnTo>
              </a:path>
            </a:pathLst>
          </a:custGeom>
          <a:ln w="9525">
            <a:solidFill>
              <a:srgbClr val="DCDCD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6214300" y="5585739"/>
            <a:ext cx="5792470" cy="0"/>
          </a:xfrm>
          <a:custGeom>
            <a:rect l="l" t="t" r="r" b="b"/>
            <a:pathLst>
              <a:path w="5792470">
                <a:moveTo>
                  <a:pt x="0" y="0"/>
                </a:moveTo>
                <a:lnTo>
                  <a:pt x="5792343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6620941" y="2879851"/>
            <a:ext cx="842010" cy="441325"/>
          </a:xfrm>
          <a:custGeom>
            <a:rect l="l" t="t" r="r" b="b"/>
            <a:pathLst>
              <a:path w="842009" h="441325">
                <a:moveTo>
                  <a:pt x="14185" y="441324"/>
                </a:moveTo>
                <a:lnTo>
                  <a:pt x="0" y="412915"/>
                </a:lnTo>
                <a:lnTo>
                  <a:pt x="827481" y="0"/>
                </a:lnTo>
                <a:lnTo>
                  <a:pt x="841654" y="28409"/>
                </a:lnTo>
                <a:lnTo>
                  <a:pt x="14185" y="441324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7451991" y="2878582"/>
            <a:ext cx="835025" cy="219710"/>
          </a:xfrm>
          <a:custGeom>
            <a:rect l="l" t="t" r="r" b="b"/>
            <a:pathLst>
              <a:path w="835025" h="219710">
                <a:moveTo>
                  <a:pt x="827481" y="219290"/>
                </a:moveTo>
                <a:lnTo>
                  <a:pt x="0" y="30962"/>
                </a:lnTo>
                <a:lnTo>
                  <a:pt x="7048" y="0"/>
                </a:lnTo>
                <a:lnTo>
                  <a:pt x="834529" y="188328"/>
                </a:lnTo>
                <a:lnTo>
                  <a:pt x="827481" y="219290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8274367" y="2533243"/>
            <a:ext cx="845185" cy="562610"/>
          </a:xfrm>
          <a:custGeom>
            <a:rect l="l" t="t" r="r" b="b"/>
            <a:pathLst>
              <a:path w="845184" h="562610">
                <a:moveTo>
                  <a:pt x="17259" y="562470"/>
                </a:moveTo>
                <a:lnTo>
                  <a:pt x="0" y="535825"/>
                </a:lnTo>
                <a:lnTo>
                  <a:pt x="827468" y="0"/>
                </a:lnTo>
                <a:lnTo>
                  <a:pt x="844727" y="26644"/>
                </a:lnTo>
                <a:lnTo>
                  <a:pt x="17259" y="562470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9098241" y="2536431"/>
            <a:ext cx="852169" cy="1019175"/>
          </a:xfrm>
          <a:custGeom>
            <a:rect l="l" t="t" r="r" b="b"/>
            <a:pathLst>
              <a:path w="852169" h="1019175">
                <a:moveTo>
                  <a:pt x="827481" y="1018794"/>
                </a:moveTo>
                <a:lnTo>
                  <a:pt x="0" y="20269"/>
                </a:lnTo>
                <a:lnTo>
                  <a:pt x="24447" y="0"/>
                </a:lnTo>
                <a:lnTo>
                  <a:pt x="851928" y="998537"/>
                </a:lnTo>
                <a:lnTo>
                  <a:pt x="827481" y="1018794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9927843" y="2849359"/>
            <a:ext cx="847725" cy="708025"/>
          </a:xfrm>
          <a:custGeom>
            <a:rect l="l" t="t" r="r" b="b"/>
            <a:pathLst>
              <a:path w="847725" h="708025">
                <a:moveTo>
                  <a:pt x="20218" y="707974"/>
                </a:moveTo>
                <a:lnTo>
                  <a:pt x="0" y="683488"/>
                </a:lnTo>
                <a:lnTo>
                  <a:pt x="827468" y="0"/>
                </a:lnTo>
                <a:lnTo>
                  <a:pt x="847686" y="24472"/>
                </a:lnTo>
                <a:lnTo>
                  <a:pt x="20218" y="707974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10762767" y="2705265"/>
            <a:ext cx="833119" cy="172085"/>
          </a:xfrm>
          <a:custGeom>
            <a:rect l="l" t="t" r="r" b="b"/>
            <a:pathLst>
              <a:path w="833119" h="172085">
                <a:moveTo>
                  <a:pt x="5321" y="171983"/>
                </a:moveTo>
                <a:lnTo>
                  <a:pt x="0" y="140677"/>
                </a:lnTo>
                <a:lnTo>
                  <a:pt x="827481" y="0"/>
                </a:lnTo>
                <a:lnTo>
                  <a:pt x="832802" y="31292"/>
                </a:lnTo>
                <a:lnTo>
                  <a:pt x="5321" y="171983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6613791" y="4540110"/>
            <a:ext cx="855980" cy="427355"/>
          </a:xfrm>
          <a:custGeom>
            <a:rect l="l" t="t" r="r" b="b"/>
            <a:pathLst>
              <a:path w="855978" h="427354">
                <a:moveTo>
                  <a:pt x="841286" y="427291"/>
                </a:moveTo>
                <a:lnTo>
                  <a:pt x="8039" y="27152"/>
                </a:lnTo>
                <a:lnTo>
                  <a:pt x="0" y="15354"/>
                </a:lnTo>
                <a:lnTo>
                  <a:pt x="88" y="12369"/>
                </a:lnTo>
                <a:lnTo>
                  <a:pt x="14681" y="0"/>
                </a:lnTo>
                <a:lnTo>
                  <a:pt x="17640" y="406"/>
                </a:lnTo>
                <a:lnTo>
                  <a:pt x="847928" y="400138"/>
                </a:lnTo>
                <a:lnTo>
                  <a:pt x="855967" y="411949"/>
                </a:lnTo>
                <a:lnTo>
                  <a:pt x="855878" y="414934"/>
                </a:lnTo>
                <a:lnTo>
                  <a:pt x="841286" y="427291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7441272" y="4743767"/>
            <a:ext cx="855980" cy="224154"/>
          </a:xfrm>
          <a:custGeom>
            <a:rect l="l" t="t" r="r" b="b"/>
            <a:pathLst>
              <a:path w="855978" h="224152">
                <a:moveTo>
                  <a:pt x="14554" y="223634"/>
                </a:moveTo>
                <a:lnTo>
                  <a:pt x="0" y="208178"/>
                </a:lnTo>
                <a:lnTo>
                  <a:pt x="558" y="205244"/>
                </a:lnTo>
                <a:lnTo>
                  <a:pt x="838441" y="380"/>
                </a:lnTo>
                <a:lnTo>
                  <a:pt x="841400" y="0"/>
                </a:lnTo>
                <a:lnTo>
                  <a:pt x="844384" y="241"/>
                </a:lnTo>
                <a:lnTo>
                  <a:pt x="855954" y="15468"/>
                </a:lnTo>
                <a:lnTo>
                  <a:pt x="855395" y="18402"/>
                </a:lnTo>
                <a:lnTo>
                  <a:pt x="17526" y="223265"/>
                </a:lnTo>
                <a:lnTo>
                  <a:pt x="14554" y="223634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8268728" y="4743780"/>
            <a:ext cx="856615" cy="567690"/>
          </a:xfrm>
          <a:custGeom>
            <a:rect l="l" t="t" r="r" b="b"/>
            <a:pathLst>
              <a:path w="856615" h="567689">
                <a:moveTo>
                  <a:pt x="842467" y="567423"/>
                </a:moveTo>
                <a:lnTo>
                  <a:pt x="6464" y="26238"/>
                </a:lnTo>
                <a:lnTo>
                  <a:pt x="0" y="13500"/>
                </a:lnTo>
                <a:lnTo>
                  <a:pt x="469" y="10553"/>
                </a:lnTo>
                <a:lnTo>
                  <a:pt x="13538" y="0"/>
                </a:lnTo>
                <a:lnTo>
                  <a:pt x="16522" y="165"/>
                </a:lnTo>
                <a:lnTo>
                  <a:pt x="849541" y="541172"/>
                </a:lnTo>
                <a:lnTo>
                  <a:pt x="856005" y="553910"/>
                </a:lnTo>
                <a:lnTo>
                  <a:pt x="855535" y="556869"/>
                </a:lnTo>
                <a:lnTo>
                  <a:pt x="842467" y="567423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9096209" y="4292447"/>
            <a:ext cx="856615" cy="1019175"/>
          </a:xfrm>
          <a:custGeom>
            <a:rect l="l" t="t" r="r" b="b"/>
            <a:pathLst>
              <a:path w="856615" h="1019175">
                <a:moveTo>
                  <a:pt x="14782" y="1018755"/>
                </a:moveTo>
                <a:lnTo>
                  <a:pt x="0" y="1003515"/>
                </a:lnTo>
                <a:lnTo>
                  <a:pt x="520" y="1000569"/>
                </a:lnTo>
                <a:lnTo>
                  <a:pt x="830770" y="5118"/>
                </a:lnTo>
                <a:lnTo>
                  <a:pt x="841209" y="0"/>
                </a:lnTo>
                <a:lnTo>
                  <a:pt x="844194" y="203"/>
                </a:lnTo>
                <a:lnTo>
                  <a:pt x="855992" y="15240"/>
                </a:lnTo>
                <a:lnTo>
                  <a:pt x="855484" y="18186"/>
                </a:lnTo>
                <a:lnTo>
                  <a:pt x="25222" y="1013637"/>
                </a:lnTo>
                <a:lnTo>
                  <a:pt x="14782" y="1018755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9923678" y="4292460"/>
            <a:ext cx="856615" cy="701040"/>
          </a:xfrm>
          <a:custGeom>
            <a:rect l="l" t="t" r="r" b="b"/>
            <a:pathLst>
              <a:path w="856615" h="701039">
                <a:moveTo>
                  <a:pt x="840981" y="701027"/>
                </a:moveTo>
                <a:lnTo>
                  <a:pt x="5257" y="25349"/>
                </a:lnTo>
                <a:lnTo>
                  <a:pt x="0" y="14986"/>
                </a:lnTo>
                <a:lnTo>
                  <a:pt x="165" y="12001"/>
                </a:lnTo>
                <a:lnTo>
                  <a:pt x="15049" y="0"/>
                </a:lnTo>
                <a:lnTo>
                  <a:pt x="17995" y="469"/>
                </a:lnTo>
                <a:lnTo>
                  <a:pt x="850760" y="675665"/>
                </a:lnTo>
                <a:lnTo>
                  <a:pt x="856018" y="686028"/>
                </a:lnTo>
                <a:lnTo>
                  <a:pt x="855852" y="689013"/>
                </a:lnTo>
                <a:lnTo>
                  <a:pt x="840981" y="701027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10751172" y="4964938"/>
            <a:ext cx="856615" cy="168910"/>
          </a:xfrm>
          <a:custGeom>
            <a:rect l="l" t="t" r="r" b="b"/>
            <a:pathLst>
              <a:path w="856615" h="168910">
                <a:moveTo>
                  <a:pt x="842327" y="168884"/>
                </a:moveTo>
                <a:lnTo>
                  <a:pt x="11861" y="28359"/>
                </a:lnTo>
                <a:lnTo>
                  <a:pt x="0" y="13373"/>
                </a:lnTo>
                <a:lnTo>
                  <a:pt x="495" y="10426"/>
                </a:lnTo>
                <a:lnTo>
                  <a:pt x="13665" y="0"/>
                </a:lnTo>
                <a:lnTo>
                  <a:pt x="16649" y="190"/>
                </a:lnTo>
                <a:lnTo>
                  <a:pt x="844118" y="140525"/>
                </a:lnTo>
                <a:lnTo>
                  <a:pt x="855992" y="155511"/>
                </a:lnTo>
                <a:lnTo>
                  <a:pt x="855497" y="158457"/>
                </a:lnTo>
                <a:lnTo>
                  <a:pt x="842327" y="168884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object 68"/>
          <p:cNvSpPr txBox="1"/>
          <p:nvPr/>
        </p:nvSpPr>
        <p:spPr>
          <a:xfrm>
            <a:off x="5900864" y="3159264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70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5900864" y="2826524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80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5900864" y="2493149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90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5834824" y="2161044"/>
            <a:ext cx="3175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100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6385115" y="5649239"/>
            <a:ext cx="48514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2022</a:t>
            </a:r>
            <a:r>
              <a:rPr sz="1000" spc="-35">
                <a:solidFill>
                  <a:srgbClr val="585858"/>
                </a:solidFill>
                <a:latin typeface="Arial Unicode MS"/>
                <a:cs typeface="Arial Unicode MS"/>
              </a:rPr>
              <a:t>Q</a:t>
            </a: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1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11350180" y="5649239"/>
            <a:ext cx="48514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2023</a:t>
            </a:r>
            <a:r>
              <a:rPr sz="1000" spc="-35">
                <a:solidFill>
                  <a:srgbClr val="585858"/>
                </a:solidFill>
                <a:latin typeface="Arial Unicode MS"/>
                <a:cs typeface="Arial Unicode MS"/>
              </a:rPr>
              <a:t>Q</a:t>
            </a: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3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1094155" y="779309"/>
            <a:ext cx="10320655" cy="10242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5948045" algn="ctr">
              <a:lnSpc>
                <a:spcPct val="100000"/>
              </a:lnSpc>
              <a:spcBef>
                <a:spcPts val="95"/>
              </a:spcBef>
            </a:pPr>
            <a:r>
              <a:rPr sz="1600" spc="-5">
                <a:solidFill>
                  <a:srgbClr val="FF6600"/>
                </a:solidFill>
                <a:latin typeface="Arial Unicode MS"/>
                <a:cs typeface="Arial Unicode MS"/>
              </a:rPr>
              <a:t>人民币</a:t>
            </a:r>
            <a:r>
              <a:rPr sz="1600" spc="315">
                <a:solidFill>
                  <a:srgbClr val="FF6600"/>
                </a:solidFill>
                <a:latin typeface="Arial Unicode MS"/>
                <a:cs typeface="Arial Unicode MS"/>
              </a:rPr>
              <a:t>“</a:t>
            </a:r>
            <a:r>
              <a:rPr sz="1600" spc="-5">
                <a:solidFill>
                  <a:srgbClr val="FF6600"/>
                </a:solidFill>
                <a:latin typeface="Arial Unicode MS"/>
                <a:cs typeface="Arial Unicode MS"/>
              </a:rPr>
              <a:t>挑大梁</a:t>
            </a:r>
            <a:r>
              <a:rPr sz="1600" spc="150">
                <a:solidFill>
                  <a:srgbClr val="FF6600"/>
                </a:solidFill>
                <a:latin typeface="Arial Unicode MS"/>
                <a:cs typeface="Arial Unicode MS"/>
              </a:rPr>
              <a:t>”，</a:t>
            </a:r>
            <a:r>
              <a:rPr sz="1600" spc="-5">
                <a:solidFill>
                  <a:srgbClr val="FF6600"/>
                </a:solidFill>
                <a:latin typeface="Arial Unicode MS"/>
                <a:cs typeface="Arial Unicode MS"/>
              </a:rPr>
              <a:t>美元融资事件数仅占比</a:t>
            </a:r>
            <a:r>
              <a:rPr sz="1600" spc="50">
                <a:solidFill>
                  <a:srgbClr val="FF6600"/>
                </a:solidFill>
                <a:latin typeface="Arial Unicode MS"/>
                <a:cs typeface="Arial Unicode MS"/>
              </a:rPr>
              <a:t>4.4%</a:t>
            </a:r>
            <a:endParaRPr sz="16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700">
              <a:latin typeface="Times New Roman"/>
              <a:cs typeface="Times New Roman"/>
            </a:endParaRPr>
          </a:p>
          <a:p>
            <a:pPr marL="5866765">
              <a:lnSpc>
                <a:spcPct val="100000"/>
              </a:lnSpc>
            </a:pPr>
            <a:r>
              <a:rPr sz="1400" b="1" spc="-10">
                <a:solidFill>
                  <a:srgbClr val="404040"/>
                </a:solidFill>
                <a:latin typeface="Microsoft JhengHei"/>
                <a:cs typeface="Microsoft JhengHei"/>
              </a:rPr>
              <a:t>近七个季度国内各币种私募股权投资事件</a:t>
            </a:r>
            <a:r>
              <a:rPr sz="1400" b="1" spc="-25">
                <a:solidFill>
                  <a:srgbClr val="404040"/>
                </a:solidFill>
                <a:latin typeface="Microsoft JhengHei"/>
                <a:cs typeface="Microsoft JhengHei"/>
              </a:rPr>
              <a:t>、</a:t>
            </a:r>
            <a:r>
              <a:rPr sz="1400" b="1" spc="-10">
                <a:solidFill>
                  <a:srgbClr val="404040"/>
                </a:solidFill>
                <a:latin typeface="Microsoft JhengHei"/>
                <a:cs typeface="Microsoft JhengHei"/>
              </a:rPr>
              <a:t>金额占比变</a:t>
            </a:r>
            <a:r>
              <a:rPr sz="1400" b="1" spc="-20">
                <a:solidFill>
                  <a:srgbClr val="404040"/>
                </a:solidFill>
                <a:latin typeface="Microsoft JhengHei"/>
                <a:cs typeface="Microsoft JhengHei"/>
              </a:rPr>
              <a:t>化</a:t>
            </a:r>
            <a:endParaRPr sz="1400">
              <a:latin typeface="Microsoft JhengHei"/>
              <a:cs typeface="Microsoft JhengHei"/>
            </a:endParaRPr>
          </a:p>
          <a:p>
            <a:pPr marR="6060440" algn="ctr">
              <a:lnSpc>
                <a:spcPct val="100000"/>
              </a:lnSpc>
              <a:spcBef>
                <a:spcPts val="580"/>
              </a:spcBef>
            </a:pPr>
            <a:r>
              <a:rPr sz="1400">
                <a:latin typeface="Arial Unicode MS"/>
                <a:cs typeface="Arial Unicode MS"/>
              </a:rPr>
              <a:t>人民币已经成为国内融资的主流币种，</a:t>
            </a:r>
            <a:r>
              <a:rPr sz="1400" spc="50">
                <a:latin typeface="Arial Unicode MS"/>
                <a:cs typeface="Arial Unicode MS"/>
              </a:rPr>
              <a:t>2023</a:t>
            </a:r>
            <a:r>
              <a:rPr sz="1400">
                <a:latin typeface="Arial Unicode MS"/>
                <a:cs typeface="Arial Unicode MS"/>
              </a:rPr>
              <a:t>年</a:t>
            </a:r>
            <a:r>
              <a:rPr sz="1400" spc="-20">
                <a:latin typeface="Arial Unicode MS"/>
                <a:cs typeface="Arial Unicode MS"/>
              </a:rPr>
              <a:t>Q</a:t>
            </a:r>
            <a:r>
              <a:rPr sz="1400" spc="50">
                <a:latin typeface="Arial Unicode MS"/>
                <a:cs typeface="Arial Unicode MS"/>
              </a:rPr>
              <a:t>3</a:t>
            </a:r>
            <a:r>
              <a:rPr sz="1400">
                <a:latin typeface="Arial Unicode MS"/>
                <a:cs typeface="Arial Unicode MS"/>
              </a:rPr>
              <a:t>国</a:t>
            </a:r>
            <a:r>
              <a:rPr sz="1400" spc="0">
                <a:latin typeface="Arial Unicode MS"/>
                <a:cs typeface="Arial Unicode MS"/>
              </a:rPr>
              <a:t>内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75" name="object 75"/>
          <p:cNvSpPr/>
          <p:nvPr/>
        </p:nvSpPr>
        <p:spPr>
          <a:xfrm>
            <a:off x="6865454" y="1853564"/>
            <a:ext cx="254000" cy="99060"/>
          </a:xfrm>
          <a:custGeom>
            <a:rect l="l" t="t" r="r" b="b"/>
            <a:pathLst>
              <a:path w="254000" h="99060">
                <a:moveTo>
                  <a:pt x="0" y="0"/>
                </a:moveTo>
                <a:lnTo>
                  <a:pt x="254000" y="0"/>
                </a:lnTo>
                <a:lnTo>
                  <a:pt x="254000" y="99060"/>
                </a:lnTo>
                <a:lnTo>
                  <a:pt x="0" y="99060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8074494" y="1853564"/>
            <a:ext cx="254000" cy="99060"/>
          </a:xfrm>
          <a:custGeom>
            <a:rect l="l" t="t" r="r" b="b"/>
            <a:pathLst>
              <a:path w="254000" h="99060">
                <a:moveTo>
                  <a:pt x="0" y="0"/>
                </a:moveTo>
                <a:lnTo>
                  <a:pt x="254000" y="0"/>
                </a:lnTo>
                <a:lnTo>
                  <a:pt x="254000" y="99060"/>
                </a:lnTo>
                <a:lnTo>
                  <a:pt x="0" y="99060"/>
                </a:lnTo>
                <a:lnTo>
                  <a:pt x="0" y="0"/>
                </a:lnTo>
                <a:close/>
              </a:path>
            </a:pathLst>
          </a:custGeom>
          <a:solidFill>
            <a:srgbClr val="FF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8058619" y="1837689"/>
            <a:ext cx="285750" cy="130810"/>
          </a:xfrm>
          <a:custGeom>
            <a:rect l="l" t="t" r="r" b="b"/>
            <a:pathLst>
              <a:path w="285750" h="130810">
                <a:moveTo>
                  <a:pt x="285750" y="130810"/>
                </a:moveTo>
                <a:lnTo>
                  <a:pt x="0" y="130810"/>
                </a:lnTo>
                <a:lnTo>
                  <a:pt x="0" y="0"/>
                </a:lnTo>
                <a:lnTo>
                  <a:pt x="285750" y="0"/>
                </a:lnTo>
                <a:lnTo>
                  <a:pt x="285750" y="15875"/>
                </a:lnTo>
                <a:lnTo>
                  <a:pt x="31750" y="15875"/>
                </a:lnTo>
                <a:lnTo>
                  <a:pt x="15875" y="31750"/>
                </a:lnTo>
                <a:lnTo>
                  <a:pt x="31750" y="31750"/>
                </a:lnTo>
                <a:lnTo>
                  <a:pt x="31750" y="99060"/>
                </a:lnTo>
                <a:lnTo>
                  <a:pt x="15875" y="99060"/>
                </a:lnTo>
                <a:lnTo>
                  <a:pt x="31750" y="114935"/>
                </a:lnTo>
                <a:lnTo>
                  <a:pt x="285750" y="114935"/>
                </a:lnTo>
                <a:lnTo>
                  <a:pt x="285750" y="130810"/>
                </a:lnTo>
                <a:close/>
              </a:path>
              <a:path w="285750" h="130810">
                <a:moveTo>
                  <a:pt x="31750" y="31750"/>
                </a:moveTo>
                <a:lnTo>
                  <a:pt x="15875" y="31750"/>
                </a:lnTo>
                <a:lnTo>
                  <a:pt x="31750" y="15875"/>
                </a:lnTo>
                <a:lnTo>
                  <a:pt x="31750" y="31750"/>
                </a:lnTo>
                <a:close/>
              </a:path>
              <a:path w="285750" h="130810">
                <a:moveTo>
                  <a:pt x="254000" y="31750"/>
                </a:moveTo>
                <a:lnTo>
                  <a:pt x="31750" y="31750"/>
                </a:lnTo>
                <a:lnTo>
                  <a:pt x="31750" y="15875"/>
                </a:lnTo>
                <a:lnTo>
                  <a:pt x="254000" y="15875"/>
                </a:lnTo>
                <a:lnTo>
                  <a:pt x="254000" y="31750"/>
                </a:lnTo>
                <a:close/>
              </a:path>
              <a:path w="285750" h="130810">
                <a:moveTo>
                  <a:pt x="254000" y="114935"/>
                </a:moveTo>
                <a:lnTo>
                  <a:pt x="254000" y="15875"/>
                </a:lnTo>
                <a:lnTo>
                  <a:pt x="269875" y="31750"/>
                </a:lnTo>
                <a:lnTo>
                  <a:pt x="285750" y="31750"/>
                </a:lnTo>
                <a:lnTo>
                  <a:pt x="285750" y="99059"/>
                </a:lnTo>
                <a:lnTo>
                  <a:pt x="269875" y="99060"/>
                </a:lnTo>
                <a:lnTo>
                  <a:pt x="254000" y="114935"/>
                </a:lnTo>
                <a:close/>
              </a:path>
              <a:path w="285750" h="130810">
                <a:moveTo>
                  <a:pt x="285750" y="31750"/>
                </a:moveTo>
                <a:lnTo>
                  <a:pt x="269875" y="31750"/>
                </a:lnTo>
                <a:lnTo>
                  <a:pt x="254000" y="15875"/>
                </a:lnTo>
                <a:lnTo>
                  <a:pt x="285750" y="15875"/>
                </a:lnTo>
                <a:lnTo>
                  <a:pt x="285750" y="31750"/>
                </a:lnTo>
                <a:close/>
              </a:path>
              <a:path w="285750" h="130810">
                <a:moveTo>
                  <a:pt x="31750" y="114935"/>
                </a:moveTo>
                <a:lnTo>
                  <a:pt x="15875" y="99060"/>
                </a:lnTo>
                <a:lnTo>
                  <a:pt x="31750" y="99060"/>
                </a:lnTo>
                <a:lnTo>
                  <a:pt x="31750" y="114935"/>
                </a:lnTo>
                <a:close/>
              </a:path>
              <a:path w="285750" h="130810">
                <a:moveTo>
                  <a:pt x="254000" y="114935"/>
                </a:moveTo>
                <a:lnTo>
                  <a:pt x="31750" y="114935"/>
                </a:lnTo>
                <a:lnTo>
                  <a:pt x="31750" y="99060"/>
                </a:lnTo>
                <a:lnTo>
                  <a:pt x="254000" y="99060"/>
                </a:lnTo>
                <a:lnTo>
                  <a:pt x="254000" y="114935"/>
                </a:lnTo>
                <a:close/>
              </a:path>
              <a:path w="285750" h="130810">
                <a:moveTo>
                  <a:pt x="285750" y="114935"/>
                </a:moveTo>
                <a:lnTo>
                  <a:pt x="254000" y="114935"/>
                </a:lnTo>
                <a:lnTo>
                  <a:pt x="269875" y="99060"/>
                </a:lnTo>
                <a:lnTo>
                  <a:pt x="285750" y="99059"/>
                </a:lnTo>
                <a:lnTo>
                  <a:pt x="285750" y="114935"/>
                </a:lnTo>
                <a:close/>
              </a:path>
            </a:pathLst>
          </a:custGeom>
          <a:solidFill>
            <a:srgbClr val="FF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9131134" y="1903095"/>
            <a:ext cx="254000" cy="0"/>
          </a:xfrm>
          <a:custGeom>
            <a:rect l="l" t="t" r="r" b="b"/>
            <a:pathLst>
              <a:path w="254000">
                <a:moveTo>
                  <a:pt x="0" y="0"/>
                </a:moveTo>
                <a:lnTo>
                  <a:pt x="254000" y="0"/>
                </a:lnTo>
              </a:path>
            </a:pathLst>
          </a:custGeom>
          <a:ln w="31750">
            <a:solidFill>
              <a:srgbClr val="8E5A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10325963" y="1888807"/>
            <a:ext cx="282575" cy="28575"/>
          </a:xfrm>
          <a:custGeom>
            <a:rect l="l" t="t" r="r" b="b"/>
            <a:pathLst>
              <a:path w="282575" h="28575">
                <a:moveTo>
                  <a:pt x="268211" y="28575"/>
                </a:moveTo>
                <a:lnTo>
                  <a:pt x="14211" y="28575"/>
                </a:lnTo>
                <a:lnTo>
                  <a:pt x="11239" y="28257"/>
                </a:lnTo>
                <a:lnTo>
                  <a:pt x="0" y="15786"/>
                </a:lnTo>
                <a:lnTo>
                  <a:pt x="0" y="12788"/>
                </a:lnTo>
                <a:lnTo>
                  <a:pt x="14211" y="0"/>
                </a:lnTo>
                <a:lnTo>
                  <a:pt x="268211" y="0"/>
                </a:lnTo>
                <a:lnTo>
                  <a:pt x="282422" y="12788"/>
                </a:lnTo>
                <a:lnTo>
                  <a:pt x="282422" y="15786"/>
                </a:lnTo>
                <a:lnTo>
                  <a:pt x="268211" y="28575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0" name="object 80"/>
          <p:cNvSpPr txBox="1"/>
          <p:nvPr/>
        </p:nvSpPr>
        <p:spPr>
          <a:xfrm>
            <a:off x="7156919" y="1790065"/>
            <a:ext cx="41078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21105"/>
                <a:tab pos="2277745"/>
                <a:tab pos="3486785"/>
              </a:tabLst>
            </a:pPr>
            <a:r>
              <a:rPr sz="1200" spc="-5">
                <a:solidFill>
                  <a:srgbClr val="404040"/>
                </a:solidFill>
                <a:latin typeface="Arial Unicode MS"/>
                <a:cs typeface="Arial Unicode MS"/>
              </a:rPr>
              <a:t>人民币事</a:t>
            </a:r>
            <a:r>
              <a:rPr sz="1200" spc="-20">
                <a:solidFill>
                  <a:srgbClr val="404040"/>
                </a:solidFill>
                <a:latin typeface="Arial Unicode MS"/>
                <a:cs typeface="Arial Unicode MS"/>
              </a:rPr>
              <a:t>件</a:t>
            </a:r>
            <a:r>
              <a:rPr sz="1200">
                <a:solidFill>
                  <a:srgbClr val="404040"/>
                </a:solidFill>
                <a:latin typeface="Arial Unicode MS"/>
                <a:cs typeface="Arial Unicode MS"/>
              </a:rPr>
              <a:t>	</a:t>
            </a:r>
            <a:r>
              <a:rPr sz="1200" spc="-5">
                <a:solidFill>
                  <a:srgbClr val="404040"/>
                </a:solidFill>
                <a:latin typeface="Arial Unicode MS"/>
                <a:cs typeface="Arial Unicode MS"/>
              </a:rPr>
              <a:t>美元事</a:t>
            </a:r>
            <a:r>
              <a:rPr sz="1200" spc="-20">
                <a:solidFill>
                  <a:srgbClr val="404040"/>
                </a:solidFill>
                <a:latin typeface="Arial Unicode MS"/>
                <a:cs typeface="Arial Unicode MS"/>
              </a:rPr>
              <a:t>件</a:t>
            </a:r>
            <a:r>
              <a:rPr sz="1200">
                <a:solidFill>
                  <a:srgbClr val="404040"/>
                </a:solidFill>
                <a:latin typeface="Arial Unicode MS"/>
                <a:cs typeface="Arial Unicode MS"/>
              </a:rPr>
              <a:t>	</a:t>
            </a:r>
            <a:r>
              <a:rPr sz="1200" spc="-5">
                <a:solidFill>
                  <a:srgbClr val="404040"/>
                </a:solidFill>
                <a:latin typeface="Arial Unicode MS"/>
                <a:cs typeface="Arial Unicode MS"/>
              </a:rPr>
              <a:t>人民币金</a:t>
            </a:r>
            <a:r>
              <a:rPr sz="1200" spc="-20">
                <a:solidFill>
                  <a:srgbClr val="404040"/>
                </a:solidFill>
                <a:latin typeface="Arial Unicode MS"/>
                <a:cs typeface="Arial Unicode MS"/>
              </a:rPr>
              <a:t>额</a:t>
            </a:r>
            <a:r>
              <a:rPr sz="1200">
                <a:solidFill>
                  <a:srgbClr val="404040"/>
                </a:solidFill>
                <a:latin typeface="Arial Unicode MS"/>
                <a:cs typeface="Arial Unicode MS"/>
              </a:rPr>
              <a:t>	</a:t>
            </a:r>
            <a:r>
              <a:rPr sz="1200" spc="-5">
                <a:solidFill>
                  <a:srgbClr val="404040"/>
                </a:solidFill>
                <a:latin typeface="Arial Unicode MS"/>
                <a:cs typeface="Arial Unicode MS"/>
              </a:rPr>
              <a:t>美元金</a:t>
            </a:r>
            <a:r>
              <a:rPr sz="1200" spc="-20">
                <a:solidFill>
                  <a:srgbClr val="404040"/>
                </a:solidFill>
                <a:latin typeface="Arial Unicode MS"/>
                <a:cs typeface="Arial Unicode MS"/>
              </a:rPr>
              <a:t>额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7139470" y="5649239"/>
            <a:ext cx="1548130" cy="5168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81915" algn="ctr">
              <a:lnSpc>
                <a:spcPct val="100000"/>
              </a:lnSpc>
              <a:spcBef>
                <a:spcPts val="95"/>
              </a:spcBef>
              <a:tabLst>
                <a:tab pos="826769"/>
              </a:tabLst>
            </a:pPr>
            <a:r>
              <a:rPr sz="1000" spc="0">
                <a:solidFill>
                  <a:srgbClr val="585858"/>
                </a:solidFill>
                <a:latin typeface="Arial Unicode MS"/>
                <a:cs typeface="Arial Unicode MS"/>
              </a:rPr>
              <a:t>2022Q2	2022Q3</a:t>
            </a:r>
            <a:endParaRPr sz="10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5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截止日期</a:t>
            </a:r>
            <a:r>
              <a:rPr sz="1000" spc="0">
                <a:solidFill>
                  <a:srgbClr val="585858"/>
                </a:solidFill>
                <a:latin typeface="Arial Unicode MS"/>
                <a:cs typeface="Arial Unicode MS"/>
              </a:rPr>
              <a:t>：2023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年</a:t>
            </a: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9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月</a:t>
            </a: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30</a:t>
            </a:r>
            <a:r>
              <a:rPr sz="1000" spc="-25">
                <a:solidFill>
                  <a:srgbClr val="585858"/>
                </a:solidFill>
                <a:latin typeface="Arial Unicode MS"/>
                <a:cs typeface="Arial Unicode MS"/>
              </a:rPr>
              <a:t>日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8794280" y="5649239"/>
            <a:ext cx="2213610" cy="5168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5725">
              <a:lnSpc>
                <a:spcPct val="100000"/>
              </a:lnSpc>
              <a:spcBef>
                <a:spcPts val="95"/>
              </a:spcBef>
              <a:tabLst>
                <a:tab pos="913130"/>
                <a:tab pos="1740535"/>
              </a:tabLst>
            </a:pP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2022</a:t>
            </a:r>
            <a:r>
              <a:rPr sz="1000" spc="-35">
                <a:solidFill>
                  <a:srgbClr val="585858"/>
                </a:solidFill>
                <a:latin typeface="Arial Unicode MS"/>
                <a:cs typeface="Arial Unicode MS"/>
              </a:rPr>
              <a:t>Q</a:t>
            </a: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4</a:t>
            </a:r>
            <a:r>
              <a:rPr sz="1000">
                <a:solidFill>
                  <a:srgbClr val="585858"/>
                </a:solidFill>
                <a:latin typeface="Arial Unicode MS"/>
                <a:cs typeface="Arial Unicode MS"/>
              </a:rPr>
              <a:t>	</a:t>
            </a: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2023</a:t>
            </a:r>
            <a:r>
              <a:rPr sz="1000" spc="-35">
                <a:solidFill>
                  <a:srgbClr val="585858"/>
                </a:solidFill>
                <a:latin typeface="Arial Unicode MS"/>
                <a:cs typeface="Arial Unicode MS"/>
              </a:rPr>
              <a:t>Q</a:t>
            </a: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1</a:t>
            </a:r>
            <a:r>
              <a:rPr sz="1000">
                <a:solidFill>
                  <a:srgbClr val="585858"/>
                </a:solidFill>
                <a:latin typeface="Arial Unicode MS"/>
                <a:cs typeface="Arial Unicode MS"/>
              </a:rPr>
              <a:t>	</a:t>
            </a: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2023</a:t>
            </a:r>
            <a:r>
              <a:rPr sz="1000" spc="-35">
                <a:solidFill>
                  <a:srgbClr val="585858"/>
                </a:solidFill>
                <a:latin typeface="Arial Unicode MS"/>
                <a:cs typeface="Arial Unicode MS"/>
              </a:rPr>
              <a:t>Q</a:t>
            </a: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2</a:t>
            </a:r>
            <a:endParaRPr sz="10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数据来源</a:t>
            </a:r>
            <a:r>
              <a:rPr sz="1000" spc="-40">
                <a:solidFill>
                  <a:srgbClr val="585858"/>
                </a:solidFill>
                <a:latin typeface="Arial Unicode MS"/>
                <a:cs typeface="Arial Unicode MS"/>
              </a:rPr>
              <a:t>：IT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桔</a:t>
            </a:r>
            <a:r>
              <a:rPr sz="1000" spc="-25">
                <a:solidFill>
                  <a:srgbClr val="585858"/>
                </a:solidFill>
                <a:latin typeface="Arial Unicode MS"/>
                <a:cs typeface="Arial Unicode MS"/>
              </a:rPr>
              <a:t>子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000" spc="60">
                <a:solidFill>
                  <a:srgbClr val="585858"/>
                </a:solidFill>
                <a:latin typeface="Arial Unicode MS"/>
                <a:cs typeface="Arial Unicode MS"/>
              </a:rPr>
              <a:t>©</a:t>
            </a:r>
            <a:r>
              <a:rPr sz="1000" spc="-25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000" spc="35">
                <a:solidFill>
                  <a:srgbClr val="585858"/>
                </a:solidFill>
                <a:latin typeface="Arial Unicode MS"/>
                <a:cs typeface="Arial Unicode MS"/>
              </a:rPr>
              <a:t>itjuzi.com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83" name="object 83"/>
          <p:cNvSpPr txBox="1"/>
          <p:nvPr/>
        </p:nvSpPr>
        <p:spPr>
          <a:xfrm>
            <a:off x="7341869" y="6243535"/>
            <a:ext cx="2560955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A6A6A6"/>
                </a:solidFill>
                <a:latin typeface="Arial Unicode MS"/>
                <a:cs typeface="Arial Unicode MS"/>
              </a:rPr>
              <a:t>注</a:t>
            </a:r>
            <a:r>
              <a:rPr sz="1000" spc="-25">
                <a:solidFill>
                  <a:srgbClr val="A6A6A6"/>
                </a:solidFill>
                <a:latin typeface="Arial Unicode MS"/>
                <a:cs typeface="Arial Unicode MS"/>
              </a:rPr>
              <a:t>：</a:t>
            </a:r>
            <a:r>
              <a:rPr sz="1000" spc="-10">
                <a:solidFill>
                  <a:srgbClr val="A6A6A6"/>
                </a:solidFill>
                <a:latin typeface="Arial Unicode MS"/>
                <a:cs typeface="Arial Unicode MS"/>
              </a:rPr>
              <a:t>部分未透露金额的交易按人民币事件处</a:t>
            </a:r>
            <a:r>
              <a:rPr sz="1000" spc="-25">
                <a:solidFill>
                  <a:srgbClr val="A6A6A6"/>
                </a:solidFill>
                <a:latin typeface="Arial Unicode MS"/>
                <a:cs typeface="Arial Unicode MS"/>
              </a:rPr>
              <a:t>理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84" name="object 84"/>
          <p:cNvSpPr/>
          <p:nvPr/>
        </p:nvSpPr>
        <p:spPr>
          <a:xfrm>
            <a:off x="7071359" y="2065020"/>
            <a:ext cx="4431792" cy="2353055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5" name="object 85"/>
          <p:cNvSpPr txBox="1">
            <a:spLocks noGrp="1"/>
          </p:cNvSpPr>
          <p:nvPr>
            <p:ph type="title"/>
          </p:nvPr>
        </p:nvSpPr>
        <p:spPr>
          <a:xfrm>
            <a:off x="1312316" y="105033"/>
            <a:ext cx="721233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60" baseline="-23148">
                <a:solidFill>
                  <a:srgbClr val="FF6600"/>
                </a:solidFill>
              </a:rPr>
              <a:t>2023</a:t>
            </a:r>
            <a:r>
              <a:rPr sz="3600" spc="-179" baseline="-23148">
                <a:solidFill>
                  <a:srgbClr val="FF6600"/>
                </a:solidFill>
              </a:rPr>
              <a:t>Q</a:t>
            </a:r>
            <a:r>
              <a:rPr sz="3600" spc="-60" baseline="-23148">
                <a:solidFill>
                  <a:srgbClr val="FF6600"/>
                </a:solidFill>
              </a:rPr>
              <a:t>3</a:t>
            </a:r>
            <a:r>
              <a:rPr sz="3600" spc="0" baseline="-23148">
                <a:solidFill>
                  <a:srgbClr val="FF6600"/>
                </a:solidFill>
              </a:rPr>
              <a:t>国内私</a:t>
            </a:r>
            <a:r>
              <a:rPr sz="3600" spc="-202" baseline="-23148">
                <a:solidFill>
                  <a:srgbClr val="FF6600"/>
                </a:solidFill>
              </a:rPr>
              <a:t>募</a:t>
            </a:r>
            <a:r>
              <a:rPr sz="1100" b="0" spc="-965">
                <a:solidFill>
                  <a:srgbClr val="FF0000"/>
                </a:solidFill>
                <a:latin typeface="微软雅黑"/>
                <a:cs typeface="微软雅黑"/>
              </a:rPr>
              <a:t>更</a:t>
            </a:r>
            <a:r>
              <a:rPr sz="3600" spc="-2160" baseline="-23148">
                <a:solidFill>
                  <a:srgbClr val="FF6600"/>
                </a:solidFill>
              </a:rPr>
              <a:t>股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多</a:t>
            </a:r>
            <a:r>
              <a:rPr sz="1100" b="0" spc="-760">
                <a:solidFill>
                  <a:srgbClr val="FF0000"/>
                </a:solidFill>
                <a:latin typeface="微软雅黑"/>
                <a:cs typeface="微软雅黑"/>
              </a:rPr>
              <a:t>细</a:t>
            </a:r>
            <a:r>
              <a:rPr sz="3600" spc="-2467" baseline="-23148">
                <a:solidFill>
                  <a:srgbClr val="FF6600"/>
                </a:solidFill>
              </a:rPr>
              <a:t>权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分</a:t>
            </a:r>
            <a:r>
              <a:rPr sz="1100" b="0" spc="-555">
                <a:solidFill>
                  <a:srgbClr val="FF0000"/>
                </a:solidFill>
                <a:latin typeface="微软雅黑"/>
                <a:cs typeface="微软雅黑"/>
              </a:rPr>
              <a:t>领</a:t>
            </a:r>
            <a:r>
              <a:rPr sz="3600" spc="-2775" baseline="-23148">
                <a:solidFill>
                  <a:srgbClr val="FF6600"/>
                </a:solidFill>
              </a:rPr>
              <a:t>投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域</a:t>
            </a:r>
            <a:r>
              <a:rPr sz="1100" b="0" spc="-350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3600" spc="-3082" baseline="-23148">
                <a:solidFill>
                  <a:srgbClr val="FF6600"/>
                </a:solidFill>
              </a:rPr>
              <a:t>资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1100" b="0" spc="-145">
                <a:solidFill>
                  <a:srgbClr val="FF0000"/>
                </a:solidFill>
                <a:latin typeface="微软雅黑"/>
                <a:cs typeface="微软雅黑"/>
              </a:rPr>
              <a:t>请</a:t>
            </a:r>
            <a:r>
              <a:rPr sz="3600" spc="-3390" baseline="-23148">
                <a:solidFill>
                  <a:srgbClr val="FF6600"/>
                </a:solidFill>
              </a:rPr>
              <a:t>币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关注</a:t>
            </a:r>
            <a:r>
              <a:rPr sz="1100" b="0" spc="-1040">
                <a:solidFill>
                  <a:srgbClr val="FF0000"/>
                </a:solidFill>
                <a:latin typeface="微软雅黑"/>
                <a:cs typeface="微软雅黑"/>
              </a:rPr>
              <a:t>搜</a:t>
            </a:r>
            <a:r>
              <a:rPr sz="3600" spc="-2047" baseline="-23148">
                <a:solidFill>
                  <a:srgbClr val="FF6600"/>
                </a:solidFill>
              </a:rPr>
              <a:t>种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搜</a:t>
            </a:r>
            <a:r>
              <a:rPr sz="1100" b="0" spc="-835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3600" spc="-2354" baseline="-23148">
                <a:solidFill>
                  <a:srgbClr val="FF6600"/>
                </a:solidFill>
              </a:rPr>
              <a:t>分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1100" b="0" spc="-630">
                <a:solidFill>
                  <a:srgbClr val="FF0000"/>
                </a:solidFill>
                <a:latin typeface="微软雅黑"/>
                <a:cs typeface="微软雅黑"/>
              </a:rPr>
              <a:t>（</a:t>
            </a:r>
            <a:r>
              <a:rPr sz="3600" spc="-2662" baseline="-23148">
                <a:solidFill>
                  <a:srgbClr val="FF6600"/>
                </a:solidFill>
              </a:rPr>
              <a:t>布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sos</a:t>
            </a:r>
            <a:r>
              <a:rPr sz="1100" b="0" spc="-640">
                <a:solidFill>
                  <a:srgbClr val="FF0000"/>
                </a:solidFill>
                <a:latin typeface="微软雅黑"/>
                <a:cs typeface="微软雅黑"/>
              </a:rPr>
              <a:t>o</a:t>
            </a:r>
            <a:r>
              <a:rPr sz="3600" spc="-2647" baseline="-23148">
                <a:solidFill>
                  <a:srgbClr val="FF6600"/>
                </a:solidFill>
              </a:rPr>
              <a:t>：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yanbao），行研君胃：sosobaogao</a:t>
            </a:r>
            <a:endParaRPr sz="11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081024" y="1997354"/>
            <a:ext cx="5517387" cy="3139503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101621" y="4046080"/>
            <a:ext cx="340995" cy="1075690"/>
          </a:xfrm>
          <a:custGeom>
            <a:rect l="l" t="t" r="r" b="b"/>
            <a:pathLst>
              <a:path w="340994" h="1075689">
                <a:moveTo>
                  <a:pt x="0" y="0"/>
                </a:moveTo>
                <a:lnTo>
                  <a:pt x="340804" y="0"/>
                </a:lnTo>
                <a:lnTo>
                  <a:pt x="340804" y="1075537"/>
                </a:lnTo>
                <a:lnTo>
                  <a:pt x="0" y="1075537"/>
                </a:lnTo>
                <a:lnTo>
                  <a:pt x="0" y="0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317777" y="4149940"/>
            <a:ext cx="340995" cy="972185"/>
          </a:xfrm>
          <a:custGeom>
            <a:rect l="l" t="t" r="r" b="b"/>
            <a:pathLst>
              <a:path w="340994" h="972185">
                <a:moveTo>
                  <a:pt x="0" y="0"/>
                </a:moveTo>
                <a:lnTo>
                  <a:pt x="340804" y="0"/>
                </a:lnTo>
                <a:lnTo>
                  <a:pt x="340804" y="971676"/>
                </a:lnTo>
                <a:lnTo>
                  <a:pt x="0" y="971676"/>
                </a:lnTo>
                <a:lnTo>
                  <a:pt x="0" y="0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885465" y="3946956"/>
            <a:ext cx="340995" cy="1174750"/>
          </a:xfrm>
          <a:custGeom>
            <a:rect l="l" t="t" r="r" b="b"/>
            <a:pathLst>
              <a:path w="340994" h="1174750">
                <a:moveTo>
                  <a:pt x="0" y="0"/>
                </a:moveTo>
                <a:lnTo>
                  <a:pt x="340804" y="0"/>
                </a:lnTo>
                <a:lnTo>
                  <a:pt x="340804" y="1174661"/>
                </a:lnTo>
                <a:lnTo>
                  <a:pt x="0" y="1174661"/>
                </a:lnTo>
                <a:lnTo>
                  <a:pt x="0" y="0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669322" y="4076306"/>
            <a:ext cx="340995" cy="1045844"/>
          </a:xfrm>
          <a:custGeom>
            <a:rect l="l" t="t" r="r" b="b"/>
            <a:pathLst>
              <a:path w="340995" h="1045844">
                <a:moveTo>
                  <a:pt x="0" y="0"/>
                </a:moveTo>
                <a:lnTo>
                  <a:pt x="340804" y="0"/>
                </a:lnTo>
                <a:lnTo>
                  <a:pt x="340804" y="1045311"/>
                </a:lnTo>
                <a:lnTo>
                  <a:pt x="0" y="1045311"/>
                </a:lnTo>
                <a:lnTo>
                  <a:pt x="0" y="0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453166" y="3988295"/>
            <a:ext cx="340995" cy="1133475"/>
          </a:xfrm>
          <a:custGeom>
            <a:rect l="l" t="t" r="r" b="b"/>
            <a:pathLst>
              <a:path w="340995" h="1133475">
                <a:moveTo>
                  <a:pt x="0" y="0"/>
                </a:moveTo>
                <a:lnTo>
                  <a:pt x="340804" y="0"/>
                </a:lnTo>
                <a:lnTo>
                  <a:pt x="340804" y="1133322"/>
                </a:lnTo>
                <a:lnTo>
                  <a:pt x="0" y="1133322"/>
                </a:lnTo>
                <a:lnTo>
                  <a:pt x="0" y="0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5237010" y="4118368"/>
            <a:ext cx="340995" cy="1003300"/>
          </a:xfrm>
          <a:custGeom>
            <a:rect l="l" t="t" r="r" b="b"/>
            <a:pathLst>
              <a:path w="340995" h="1003300">
                <a:moveTo>
                  <a:pt x="0" y="0"/>
                </a:moveTo>
                <a:lnTo>
                  <a:pt x="340804" y="0"/>
                </a:lnTo>
                <a:lnTo>
                  <a:pt x="340804" y="1003249"/>
                </a:lnTo>
                <a:lnTo>
                  <a:pt x="0" y="1003249"/>
                </a:lnTo>
                <a:lnTo>
                  <a:pt x="0" y="0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317777" y="2951645"/>
            <a:ext cx="340995" cy="1198880"/>
          </a:xfrm>
          <a:custGeom>
            <a:rect l="l" t="t" r="r" b="b"/>
            <a:pathLst>
              <a:path w="340994" h="1198879">
                <a:moveTo>
                  <a:pt x="0" y="0"/>
                </a:moveTo>
                <a:lnTo>
                  <a:pt x="340804" y="0"/>
                </a:lnTo>
                <a:lnTo>
                  <a:pt x="340804" y="1198283"/>
                </a:lnTo>
                <a:lnTo>
                  <a:pt x="0" y="1198283"/>
                </a:lnTo>
                <a:lnTo>
                  <a:pt x="0" y="0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2101621" y="3015437"/>
            <a:ext cx="340995" cy="1031240"/>
          </a:xfrm>
          <a:custGeom>
            <a:rect l="l" t="t" r="r" b="b"/>
            <a:pathLst>
              <a:path w="340994" h="1031239">
                <a:moveTo>
                  <a:pt x="0" y="0"/>
                </a:moveTo>
                <a:lnTo>
                  <a:pt x="340804" y="0"/>
                </a:lnTo>
                <a:lnTo>
                  <a:pt x="340804" y="1030643"/>
                </a:lnTo>
                <a:lnTo>
                  <a:pt x="0" y="1030643"/>
                </a:lnTo>
                <a:lnTo>
                  <a:pt x="0" y="0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885465" y="2821851"/>
            <a:ext cx="340995" cy="1125220"/>
          </a:xfrm>
          <a:custGeom>
            <a:rect l="l" t="t" r="r" b="b"/>
            <a:pathLst>
              <a:path w="340994" h="1125220">
                <a:moveTo>
                  <a:pt x="0" y="0"/>
                </a:moveTo>
                <a:lnTo>
                  <a:pt x="340804" y="0"/>
                </a:lnTo>
                <a:lnTo>
                  <a:pt x="340804" y="1125105"/>
                </a:lnTo>
                <a:lnTo>
                  <a:pt x="0" y="1125105"/>
                </a:lnTo>
                <a:lnTo>
                  <a:pt x="0" y="0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3669322" y="2935516"/>
            <a:ext cx="340995" cy="1141095"/>
          </a:xfrm>
          <a:custGeom>
            <a:rect l="l" t="t" r="r" b="b"/>
            <a:pathLst>
              <a:path w="340995" h="1141095">
                <a:moveTo>
                  <a:pt x="0" y="0"/>
                </a:moveTo>
                <a:lnTo>
                  <a:pt x="340804" y="0"/>
                </a:lnTo>
                <a:lnTo>
                  <a:pt x="340804" y="1140790"/>
                </a:lnTo>
                <a:lnTo>
                  <a:pt x="0" y="1140790"/>
                </a:lnTo>
                <a:lnTo>
                  <a:pt x="0" y="0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453166" y="2882684"/>
            <a:ext cx="340995" cy="1106170"/>
          </a:xfrm>
          <a:custGeom>
            <a:rect l="l" t="t" r="r" b="b"/>
            <a:pathLst>
              <a:path w="340995" h="1106170">
                <a:moveTo>
                  <a:pt x="0" y="0"/>
                </a:moveTo>
                <a:lnTo>
                  <a:pt x="340804" y="0"/>
                </a:lnTo>
                <a:lnTo>
                  <a:pt x="340804" y="1105611"/>
                </a:lnTo>
                <a:lnTo>
                  <a:pt x="0" y="1105611"/>
                </a:lnTo>
                <a:lnTo>
                  <a:pt x="0" y="0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5237010" y="2919183"/>
            <a:ext cx="340995" cy="1199515"/>
          </a:xfrm>
          <a:custGeom>
            <a:rect l="l" t="t" r="r" b="b"/>
            <a:pathLst>
              <a:path w="340995" h="1199514">
                <a:moveTo>
                  <a:pt x="0" y="0"/>
                </a:moveTo>
                <a:lnTo>
                  <a:pt x="340804" y="0"/>
                </a:lnTo>
                <a:lnTo>
                  <a:pt x="340804" y="1199197"/>
                </a:lnTo>
                <a:lnTo>
                  <a:pt x="0" y="1199197"/>
                </a:lnTo>
                <a:lnTo>
                  <a:pt x="0" y="0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317777" y="2630779"/>
            <a:ext cx="340995" cy="321310"/>
          </a:xfrm>
          <a:custGeom>
            <a:rect l="l" t="t" r="r" b="b"/>
            <a:pathLst>
              <a:path w="340994" h="321310">
                <a:moveTo>
                  <a:pt x="0" y="0"/>
                </a:moveTo>
                <a:lnTo>
                  <a:pt x="340804" y="0"/>
                </a:lnTo>
                <a:lnTo>
                  <a:pt x="340804" y="320878"/>
                </a:lnTo>
                <a:lnTo>
                  <a:pt x="0" y="320878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101621" y="2696845"/>
            <a:ext cx="340995" cy="318770"/>
          </a:xfrm>
          <a:custGeom>
            <a:rect l="l" t="t" r="r" b="b"/>
            <a:pathLst>
              <a:path w="340994" h="318769">
                <a:moveTo>
                  <a:pt x="0" y="0"/>
                </a:moveTo>
                <a:lnTo>
                  <a:pt x="340804" y="0"/>
                </a:lnTo>
                <a:lnTo>
                  <a:pt x="340804" y="318604"/>
                </a:lnTo>
                <a:lnTo>
                  <a:pt x="0" y="318604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2885465" y="2491549"/>
            <a:ext cx="340995" cy="330835"/>
          </a:xfrm>
          <a:custGeom>
            <a:rect l="l" t="t" r="r" b="b"/>
            <a:pathLst>
              <a:path w="340994" h="330835">
                <a:moveTo>
                  <a:pt x="0" y="0"/>
                </a:moveTo>
                <a:lnTo>
                  <a:pt x="340804" y="0"/>
                </a:lnTo>
                <a:lnTo>
                  <a:pt x="340804" y="330301"/>
                </a:lnTo>
                <a:lnTo>
                  <a:pt x="0" y="330301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3669322" y="2541371"/>
            <a:ext cx="340995" cy="394335"/>
          </a:xfrm>
          <a:custGeom>
            <a:rect l="l" t="t" r="r" b="b"/>
            <a:pathLst>
              <a:path w="340995" h="394335">
                <a:moveTo>
                  <a:pt x="0" y="0"/>
                </a:moveTo>
                <a:lnTo>
                  <a:pt x="340804" y="0"/>
                </a:lnTo>
                <a:lnTo>
                  <a:pt x="340804" y="394131"/>
                </a:lnTo>
                <a:lnTo>
                  <a:pt x="0" y="394131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453166" y="2558478"/>
            <a:ext cx="340995" cy="324485"/>
          </a:xfrm>
          <a:custGeom>
            <a:rect l="l" t="t" r="r" b="b"/>
            <a:pathLst>
              <a:path w="340995" h="324485">
                <a:moveTo>
                  <a:pt x="0" y="0"/>
                </a:moveTo>
                <a:lnTo>
                  <a:pt x="340804" y="0"/>
                </a:lnTo>
                <a:lnTo>
                  <a:pt x="340804" y="324205"/>
                </a:lnTo>
                <a:lnTo>
                  <a:pt x="0" y="324205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5237010" y="2545575"/>
            <a:ext cx="340995" cy="374015"/>
          </a:xfrm>
          <a:custGeom>
            <a:rect l="l" t="t" r="r" b="b"/>
            <a:pathLst>
              <a:path w="340995" h="374014">
                <a:moveTo>
                  <a:pt x="0" y="0"/>
                </a:moveTo>
                <a:lnTo>
                  <a:pt x="340804" y="0"/>
                </a:lnTo>
                <a:lnTo>
                  <a:pt x="340804" y="373608"/>
                </a:lnTo>
                <a:lnTo>
                  <a:pt x="0" y="373608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6020854" y="2651582"/>
            <a:ext cx="340995" cy="381635"/>
          </a:xfrm>
          <a:custGeom>
            <a:rect l="l" t="t" r="r" b="b"/>
            <a:pathLst>
              <a:path w="340995" h="381635">
                <a:moveTo>
                  <a:pt x="0" y="0"/>
                </a:moveTo>
                <a:lnTo>
                  <a:pt x="340804" y="0"/>
                </a:lnTo>
                <a:lnTo>
                  <a:pt x="340804" y="381241"/>
                </a:lnTo>
                <a:lnTo>
                  <a:pt x="0" y="381241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1313014" y="2626017"/>
            <a:ext cx="350520" cy="330835"/>
          </a:xfrm>
          <a:custGeom>
            <a:rect l="l" t="t" r="r" b="b"/>
            <a:pathLst>
              <a:path w="350519" h="330835">
                <a:moveTo>
                  <a:pt x="345567" y="330390"/>
                </a:moveTo>
                <a:lnTo>
                  <a:pt x="4762" y="330390"/>
                </a:lnTo>
                <a:lnTo>
                  <a:pt x="3289" y="330161"/>
                </a:lnTo>
                <a:lnTo>
                  <a:pt x="1968" y="329488"/>
                </a:lnTo>
                <a:lnTo>
                  <a:pt x="914" y="328434"/>
                </a:lnTo>
                <a:lnTo>
                  <a:pt x="241" y="327101"/>
                </a:lnTo>
                <a:lnTo>
                  <a:pt x="0" y="325628"/>
                </a:lnTo>
                <a:lnTo>
                  <a:pt x="0" y="4762"/>
                </a:lnTo>
                <a:lnTo>
                  <a:pt x="4762" y="0"/>
                </a:lnTo>
                <a:lnTo>
                  <a:pt x="345567" y="0"/>
                </a:lnTo>
                <a:lnTo>
                  <a:pt x="350329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320865"/>
                </a:lnTo>
                <a:lnTo>
                  <a:pt x="4762" y="320865"/>
                </a:lnTo>
                <a:lnTo>
                  <a:pt x="9525" y="325628"/>
                </a:lnTo>
                <a:lnTo>
                  <a:pt x="350329" y="325628"/>
                </a:lnTo>
                <a:lnTo>
                  <a:pt x="350100" y="327101"/>
                </a:lnTo>
                <a:lnTo>
                  <a:pt x="349427" y="328434"/>
                </a:lnTo>
                <a:lnTo>
                  <a:pt x="348373" y="329488"/>
                </a:lnTo>
                <a:lnTo>
                  <a:pt x="347040" y="330161"/>
                </a:lnTo>
                <a:lnTo>
                  <a:pt x="345567" y="330390"/>
                </a:lnTo>
                <a:close/>
              </a:path>
              <a:path w="350519" h="330835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50519" h="330835">
                <a:moveTo>
                  <a:pt x="340804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40804" y="4762"/>
                </a:lnTo>
                <a:lnTo>
                  <a:pt x="340804" y="9525"/>
                </a:lnTo>
                <a:close/>
              </a:path>
              <a:path w="350519" h="330835">
                <a:moveTo>
                  <a:pt x="340804" y="325628"/>
                </a:moveTo>
                <a:lnTo>
                  <a:pt x="340804" y="4762"/>
                </a:lnTo>
                <a:lnTo>
                  <a:pt x="345567" y="9525"/>
                </a:lnTo>
                <a:lnTo>
                  <a:pt x="350329" y="9525"/>
                </a:lnTo>
                <a:lnTo>
                  <a:pt x="350329" y="320865"/>
                </a:lnTo>
                <a:lnTo>
                  <a:pt x="345567" y="320865"/>
                </a:lnTo>
                <a:lnTo>
                  <a:pt x="340804" y="325628"/>
                </a:lnTo>
                <a:close/>
              </a:path>
              <a:path w="350519" h="330835">
                <a:moveTo>
                  <a:pt x="350329" y="9525"/>
                </a:moveTo>
                <a:lnTo>
                  <a:pt x="345567" y="9525"/>
                </a:lnTo>
                <a:lnTo>
                  <a:pt x="340804" y="4762"/>
                </a:lnTo>
                <a:lnTo>
                  <a:pt x="350329" y="4762"/>
                </a:lnTo>
                <a:lnTo>
                  <a:pt x="350329" y="9525"/>
                </a:lnTo>
                <a:close/>
              </a:path>
              <a:path w="350519" h="330835">
                <a:moveTo>
                  <a:pt x="9525" y="325628"/>
                </a:moveTo>
                <a:lnTo>
                  <a:pt x="4762" y="320865"/>
                </a:lnTo>
                <a:lnTo>
                  <a:pt x="9525" y="320865"/>
                </a:lnTo>
                <a:lnTo>
                  <a:pt x="9525" y="325628"/>
                </a:lnTo>
                <a:close/>
              </a:path>
              <a:path w="350519" h="330835">
                <a:moveTo>
                  <a:pt x="340804" y="325628"/>
                </a:moveTo>
                <a:lnTo>
                  <a:pt x="9525" y="325628"/>
                </a:lnTo>
                <a:lnTo>
                  <a:pt x="9525" y="320865"/>
                </a:lnTo>
                <a:lnTo>
                  <a:pt x="340804" y="320865"/>
                </a:lnTo>
                <a:lnTo>
                  <a:pt x="340804" y="325628"/>
                </a:lnTo>
                <a:close/>
              </a:path>
              <a:path w="350519" h="330835">
                <a:moveTo>
                  <a:pt x="350329" y="325628"/>
                </a:moveTo>
                <a:lnTo>
                  <a:pt x="340804" y="325628"/>
                </a:lnTo>
                <a:lnTo>
                  <a:pt x="345567" y="320865"/>
                </a:lnTo>
                <a:lnTo>
                  <a:pt x="350329" y="320865"/>
                </a:lnTo>
                <a:lnTo>
                  <a:pt x="350329" y="325628"/>
                </a:lnTo>
                <a:close/>
              </a:path>
            </a:pathLst>
          </a:custGeom>
          <a:solidFill>
            <a:srgbClr val="FCB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2096858" y="2692082"/>
            <a:ext cx="350520" cy="328295"/>
          </a:xfrm>
          <a:custGeom>
            <a:rect l="l" t="t" r="r" b="b"/>
            <a:pathLst>
              <a:path w="350519" h="328294">
                <a:moveTo>
                  <a:pt x="345567" y="328117"/>
                </a:moveTo>
                <a:lnTo>
                  <a:pt x="4762" y="328117"/>
                </a:lnTo>
                <a:lnTo>
                  <a:pt x="3302" y="327888"/>
                </a:lnTo>
                <a:lnTo>
                  <a:pt x="1968" y="327215"/>
                </a:lnTo>
                <a:lnTo>
                  <a:pt x="914" y="326161"/>
                </a:lnTo>
                <a:lnTo>
                  <a:pt x="241" y="324827"/>
                </a:lnTo>
                <a:lnTo>
                  <a:pt x="0" y="323354"/>
                </a:lnTo>
                <a:lnTo>
                  <a:pt x="0" y="4762"/>
                </a:lnTo>
                <a:lnTo>
                  <a:pt x="4762" y="0"/>
                </a:lnTo>
                <a:lnTo>
                  <a:pt x="345567" y="0"/>
                </a:lnTo>
                <a:lnTo>
                  <a:pt x="350329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318592"/>
                </a:lnTo>
                <a:lnTo>
                  <a:pt x="4762" y="318592"/>
                </a:lnTo>
                <a:lnTo>
                  <a:pt x="9525" y="323354"/>
                </a:lnTo>
                <a:lnTo>
                  <a:pt x="350329" y="323354"/>
                </a:lnTo>
                <a:lnTo>
                  <a:pt x="350100" y="324827"/>
                </a:lnTo>
                <a:lnTo>
                  <a:pt x="349427" y="326161"/>
                </a:lnTo>
                <a:lnTo>
                  <a:pt x="348373" y="327215"/>
                </a:lnTo>
                <a:lnTo>
                  <a:pt x="347040" y="327888"/>
                </a:lnTo>
                <a:lnTo>
                  <a:pt x="345567" y="328117"/>
                </a:lnTo>
                <a:close/>
              </a:path>
              <a:path w="350519" h="328294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50519" h="328294">
                <a:moveTo>
                  <a:pt x="340804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40804" y="4762"/>
                </a:lnTo>
                <a:lnTo>
                  <a:pt x="340804" y="9525"/>
                </a:lnTo>
                <a:close/>
              </a:path>
              <a:path w="350519" h="328294">
                <a:moveTo>
                  <a:pt x="340804" y="323354"/>
                </a:moveTo>
                <a:lnTo>
                  <a:pt x="340804" y="4762"/>
                </a:lnTo>
                <a:lnTo>
                  <a:pt x="345567" y="9525"/>
                </a:lnTo>
                <a:lnTo>
                  <a:pt x="350329" y="9525"/>
                </a:lnTo>
                <a:lnTo>
                  <a:pt x="350329" y="318592"/>
                </a:lnTo>
                <a:lnTo>
                  <a:pt x="345567" y="318592"/>
                </a:lnTo>
                <a:lnTo>
                  <a:pt x="340804" y="323354"/>
                </a:lnTo>
                <a:close/>
              </a:path>
              <a:path w="350519" h="328294">
                <a:moveTo>
                  <a:pt x="350329" y="9525"/>
                </a:moveTo>
                <a:lnTo>
                  <a:pt x="345567" y="9525"/>
                </a:lnTo>
                <a:lnTo>
                  <a:pt x="340804" y="4762"/>
                </a:lnTo>
                <a:lnTo>
                  <a:pt x="350329" y="4762"/>
                </a:lnTo>
                <a:lnTo>
                  <a:pt x="350329" y="9525"/>
                </a:lnTo>
                <a:close/>
              </a:path>
              <a:path w="350519" h="328294">
                <a:moveTo>
                  <a:pt x="9525" y="323354"/>
                </a:moveTo>
                <a:lnTo>
                  <a:pt x="4762" y="318592"/>
                </a:lnTo>
                <a:lnTo>
                  <a:pt x="9525" y="318592"/>
                </a:lnTo>
                <a:lnTo>
                  <a:pt x="9525" y="323354"/>
                </a:lnTo>
                <a:close/>
              </a:path>
              <a:path w="350519" h="328294">
                <a:moveTo>
                  <a:pt x="340804" y="323354"/>
                </a:moveTo>
                <a:lnTo>
                  <a:pt x="9525" y="323354"/>
                </a:lnTo>
                <a:lnTo>
                  <a:pt x="9525" y="318592"/>
                </a:lnTo>
                <a:lnTo>
                  <a:pt x="340804" y="318592"/>
                </a:lnTo>
                <a:lnTo>
                  <a:pt x="340804" y="323354"/>
                </a:lnTo>
                <a:close/>
              </a:path>
              <a:path w="350519" h="328294">
                <a:moveTo>
                  <a:pt x="350329" y="323354"/>
                </a:moveTo>
                <a:lnTo>
                  <a:pt x="340804" y="323354"/>
                </a:lnTo>
                <a:lnTo>
                  <a:pt x="345567" y="318592"/>
                </a:lnTo>
                <a:lnTo>
                  <a:pt x="350329" y="318592"/>
                </a:lnTo>
                <a:lnTo>
                  <a:pt x="350329" y="323354"/>
                </a:lnTo>
                <a:close/>
              </a:path>
            </a:pathLst>
          </a:custGeom>
          <a:solidFill>
            <a:srgbClr val="FCB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2880702" y="2486786"/>
            <a:ext cx="350520" cy="340360"/>
          </a:xfrm>
          <a:custGeom>
            <a:rect l="l" t="t" r="r" b="b"/>
            <a:pathLst>
              <a:path w="350519" h="340360">
                <a:moveTo>
                  <a:pt x="345567" y="339826"/>
                </a:moveTo>
                <a:lnTo>
                  <a:pt x="4762" y="339826"/>
                </a:lnTo>
                <a:lnTo>
                  <a:pt x="3302" y="339598"/>
                </a:lnTo>
                <a:lnTo>
                  <a:pt x="1968" y="338912"/>
                </a:lnTo>
                <a:lnTo>
                  <a:pt x="914" y="337858"/>
                </a:lnTo>
                <a:lnTo>
                  <a:pt x="241" y="336537"/>
                </a:lnTo>
                <a:lnTo>
                  <a:pt x="0" y="335064"/>
                </a:lnTo>
                <a:lnTo>
                  <a:pt x="0" y="4762"/>
                </a:lnTo>
                <a:lnTo>
                  <a:pt x="4762" y="0"/>
                </a:lnTo>
                <a:lnTo>
                  <a:pt x="345567" y="0"/>
                </a:lnTo>
                <a:lnTo>
                  <a:pt x="350329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330301"/>
                </a:lnTo>
                <a:lnTo>
                  <a:pt x="4762" y="330301"/>
                </a:lnTo>
                <a:lnTo>
                  <a:pt x="9525" y="335064"/>
                </a:lnTo>
                <a:lnTo>
                  <a:pt x="350329" y="335064"/>
                </a:lnTo>
                <a:lnTo>
                  <a:pt x="350100" y="336537"/>
                </a:lnTo>
                <a:lnTo>
                  <a:pt x="349427" y="337858"/>
                </a:lnTo>
                <a:lnTo>
                  <a:pt x="348373" y="338912"/>
                </a:lnTo>
                <a:lnTo>
                  <a:pt x="347040" y="339598"/>
                </a:lnTo>
                <a:lnTo>
                  <a:pt x="345567" y="339826"/>
                </a:lnTo>
                <a:close/>
              </a:path>
              <a:path w="350519" h="340360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50519" h="340360">
                <a:moveTo>
                  <a:pt x="340804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40804" y="4762"/>
                </a:lnTo>
                <a:lnTo>
                  <a:pt x="340804" y="9525"/>
                </a:lnTo>
                <a:close/>
              </a:path>
              <a:path w="350519" h="340360">
                <a:moveTo>
                  <a:pt x="340804" y="335064"/>
                </a:moveTo>
                <a:lnTo>
                  <a:pt x="340804" y="4762"/>
                </a:lnTo>
                <a:lnTo>
                  <a:pt x="345567" y="9525"/>
                </a:lnTo>
                <a:lnTo>
                  <a:pt x="350329" y="9525"/>
                </a:lnTo>
                <a:lnTo>
                  <a:pt x="350329" y="330301"/>
                </a:lnTo>
                <a:lnTo>
                  <a:pt x="345567" y="330301"/>
                </a:lnTo>
                <a:lnTo>
                  <a:pt x="340804" y="335064"/>
                </a:lnTo>
                <a:close/>
              </a:path>
              <a:path w="350519" h="340360">
                <a:moveTo>
                  <a:pt x="350329" y="9525"/>
                </a:moveTo>
                <a:lnTo>
                  <a:pt x="345567" y="9525"/>
                </a:lnTo>
                <a:lnTo>
                  <a:pt x="340804" y="4762"/>
                </a:lnTo>
                <a:lnTo>
                  <a:pt x="350329" y="4762"/>
                </a:lnTo>
                <a:lnTo>
                  <a:pt x="350329" y="9525"/>
                </a:lnTo>
                <a:close/>
              </a:path>
              <a:path w="350519" h="340360">
                <a:moveTo>
                  <a:pt x="9525" y="335064"/>
                </a:moveTo>
                <a:lnTo>
                  <a:pt x="4762" y="330301"/>
                </a:lnTo>
                <a:lnTo>
                  <a:pt x="9525" y="330301"/>
                </a:lnTo>
                <a:lnTo>
                  <a:pt x="9525" y="335064"/>
                </a:lnTo>
                <a:close/>
              </a:path>
              <a:path w="350519" h="340360">
                <a:moveTo>
                  <a:pt x="340804" y="335064"/>
                </a:moveTo>
                <a:lnTo>
                  <a:pt x="9525" y="335064"/>
                </a:lnTo>
                <a:lnTo>
                  <a:pt x="9525" y="330301"/>
                </a:lnTo>
                <a:lnTo>
                  <a:pt x="340804" y="330301"/>
                </a:lnTo>
                <a:lnTo>
                  <a:pt x="340804" y="335064"/>
                </a:lnTo>
                <a:close/>
              </a:path>
              <a:path w="350519" h="340360">
                <a:moveTo>
                  <a:pt x="350329" y="335064"/>
                </a:moveTo>
                <a:lnTo>
                  <a:pt x="340804" y="335064"/>
                </a:lnTo>
                <a:lnTo>
                  <a:pt x="345567" y="330301"/>
                </a:lnTo>
                <a:lnTo>
                  <a:pt x="350329" y="330301"/>
                </a:lnTo>
                <a:lnTo>
                  <a:pt x="350329" y="335064"/>
                </a:lnTo>
                <a:close/>
              </a:path>
            </a:pathLst>
          </a:custGeom>
          <a:solidFill>
            <a:srgbClr val="FCB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3664559" y="2536609"/>
            <a:ext cx="350520" cy="403860"/>
          </a:xfrm>
          <a:custGeom>
            <a:rect l="l" t="t" r="r" b="b"/>
            <a:pathLst>
              <a:path w="350520" h="403860">
                <a:moveTo>
                  <a:pt x="345554" y="403669"/>
                </a:moveTo>
                <a:lnTo>
                  <a:pt x="4762" y="403669"/>
                </a:lnTo>
                <a:lnTo>
                  <a:pt x="3289" y="403428"/>
                </a:lnTo>
                <a:lnTo>
                  <a:pt x="1955" y="402755"/>
                </a:lnTo>
                <a:lnTo>
                  <a:pt x="901" y="401701"/>
                </a:lnTo>
                <a:lnTo>
                  <a:pt x="228" y="400380"/>
                </a:lnTo>
                <a:lnTo>
                  <a:pt x="0" y="398907"/>
                </a:lnTo>
                <a:lnTo>
                  <a:pt x="0" y="4762"/>
                </a:lnTo>
                <a:lnTo>
                  <a:pt x="4762" y="0"/>
                </a:lnTo>
                <a:lnTo>
                  <a:pt x="345554" y="0"/>
                </a:lnTo>
                <a:lnTo>
                  <a:pt x="350316" y="4762"/>
                </a:lnTo>
                <a:lnTo>
                  <a:pt x="9525" y="4762"/>
                </a:lnTo>
                <a:lnTo>
                  <a:pt x="4762" y="9524"/>
                </a:lnTo>
                <a:lnTo>
                  <a:pt x="9525" y="9524"/>
                </a:lnTo>
                <a:lnTo>
                  <a:pt x="9525" y="394144"/>
                </a:lnTo>
                <a:lnTo>
                  <a:pt x="4762" y="394144"/>
                </a:lnTo>
                <a:lnTo>
                  <a:pt x="9525" y="398907"/>
                </a:lnTo>
                <a:lnTo>
                  <a:pt x="350316" y="398907"/>
                </a:lnTo>
                <a:lnTo>
                  <a:pt x="350088" y="400380"/>
                </a:lnTo>
                <a:lnTo>
                  <a:pt x="349415" y="401701"/>
                </a:lnTo>
                <a:lnTo>
                  <a:pt x="348361" y="402755"/>
                </a:lnTo>
                <a:lnTo>
                  <a:pt x="347027" y="403428"/>
                </a:lnTo>
                <a:lnTo>
                  <a:pt x="345554" y="403669"/>
                </a:lnTo>
                <a:close/>
              </a:path>
              <a:path w="350520" h="403860">
                <a:moveTo>
                  <a:pt x="9525" y="9524"/>
                </a:moveTo>
                <a:lnTo>
                  <a:pt x="4762" y="9524"/>
                </a:lnTo>
                <a:lnTo>
                  <a:pt x="9525" y="4762"/>
                </a:lnTo>
                <a:lnTo>
                  <a:pt x="9525" y="9524"/>
                </a:lnTo>
                <a:close/>
              </a:path>
              <a:path w="350520" h="403860">
                <a:moveTo>
                  <a:pt x="340791" y="9524"/>
                </a:moveTo>
                <a:lnTo>
                  <a:pt x="9525" y="9524"/>
                </a:lnTo>
                <a:lnTo>
                  <a:pt x="9525" y="4762"/>
                </a:lnTo>
                <a:lnTo>
                  <a:pt x="340791" y="4762"/>
                </a:lnTo>
                <a:lnTo>
                  <a:pt x="340791" y="9524"/>
                </a:lnTo>
                <a:close/>
              </a:path>
              <a:path w="350520" h="403860">
                <a:moveTo>
                  <a:pt x="340791" y="398907"/>
                </a:moveTo>
                <a:lnTo>
                  <a:pt x="340791" y="4762"/>
                </a:lnTo>
                <a:lnTo>
                  <a:pt x="345554" y="9524"/>
                </a:lnTo>
                <a:lnTo>
                  <a:pt x="350316" y="9524"/>
                </a:lnTo>
                <a:lnTo>
                  <a:pt x="350316" y="394144"/>
                </a:lnTo>
                <a:lnTo>
                  <a:pt x="345554" y="394144"/>
                </a:lnTo>
                <a:lnTo>
                  <a:pt x="340791" y="398907"/>
                </a:lnTo>
                <a:close/>
              </a:path>
              <a:path w="350520" h="403860">
                <a:moveTo>
                  <a:pt x="350316" y="9524"/>
                </a:moveTo>
                <a:lnTo>
                  <a:pt x="345554" y="9524"/>
                </a:lnTo>
                <a:lnTo>
                  <a:pt x="340791" y="4762"/>
                </a:lnTo>
                <a:lnTo>
                  <a:pt x="350316" y="4762"/>
                </a:lnTo>
                <a:lnTo>
                  <a:pt x="350316" y="9524"/>
                </a:lnTo>
                <a:close/>
              </a:path>
              <a:path w="350520" h="403860">
                <a:moveTo>
                  <a:pt x="9525" y="398907"/>
                </a:moveTo>
                <a:lnTo>
                  <a:pt x="4762" y="394144"/>
                </a:lnTo>
                <a:lnTo>
                  <a:pt x="9525" y="394144"/>
                </a:lnTo>
                <a:lnTo>
                  <a:pt x="9525" y="398907"/>
                </a:lnTo>
                <a:close/>
              </a:path>
              <a:path w="350520" h="403860">
                <a:moveTo>
                  <a:pt x="340791" y="398907"/>
                </a:moveTo>
                <a:lnTo>
                  <a:pt x="9525" y="398907"/>
                </a:lnTo>
                <a:lnTo>
                  <a:pt x="9525" y="394144"/>
                </a:lnTo>
                <a:lnTo>
                  <a:pt x="340791" y="394144"/>
                </a:lnTo>
                <a:lnTo>
                  <a:pt x="340791" y="398907"/>
                </a:lnTo>
                <a:close/>
              </a:path>
              <a:path w="350520" h="403860">
                <a:moveTo>
                  <a:pt x="350316" y="398907"/>
                </a:moveTo>
                <a:lnTo>
                  <a:pt x="340791" y="398907"/>
                </a:lnTo>
                <a:lnTo>
                  <a:pt x="345554" y="394144"/>
                </a:lnTo>
                <a:lnTo>
                  <a:pt x="350316" y="394144"/>
                </a:lnTo>
                <a:lnTo>
                  <a:pt x="350316" y="398907"/>
                </a:lnTo>
                <a:close/>
              </a:path>
            </a:pathLst>
          </a:custGeom>
          <a:solidFill>
            <a:srgbClr val="FCB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4448403" y="2553716"/>
            <a:ext cx="350520" cy="334010"/>
          </a:xfrm>
          <a:custGeom>
            <a:rect l="l" t="t" r="r" b="b"/>
            <a:pathLst>
              <a:path w="350520" h="334010">
                <a:moveTo>
                  <a:pt x="345554" y="333730"/>
                </a:moveTo>
                <a:lnTo>
                  <a:pt x="4762" y="333730"/>
                </a:lnTo>
                <a:lnTo>
                  <a:pt x="3289" y="333489"/>
                </a:lnTo>
                <a:lnTo>
                  <a:pt x="1955" y="332816"/>
                </a:lnTo>
                <a:lnTo>
                  <a:pt x="901" y="331762"/>
                </a:lnTo>
                <a:lnTo>
                  <a:pt x="228" y="330441"/>
                </a:lnTo>
                <a:lnTo>
                  <a:pt x="0" y="328968"/>
                </a:lnTo>
                <a:lnTo>
                  <a:pt x="0" y="4762"/>
                </a:lnTo>
                <a:lnTo>
                  <a:pt x="4762" y="0"/>
                </a:lnTo>
                <a:lnTo>
                  <a:pt x="345554" y="0"/>
                </a:lnTo>
                <a:lnTo>
                  <a:pt x="350316" y="4762"/>
                </a:lnTo>
                <a:lnTo>
                  <a:pt x="9525" y="4762"/>
                </a:lnTo>
                <a:lnTo>
                  <a:pt x="4762" y="9524"/>
                </a:lnTo>
                <a:lnTo>
                  <a:pt x="9525" y="9524"/>
                </a:lnTo>
                <a:lnTo>
                  <a:pt x="9525" y="324205"/>
                </a:lnTo>
                <a:lnTo>
                  <a:pt x="4762" y="324205"/>
                </a:lnTo>
                <a:lnTo>
                  <a:pt x="9525" y="328968"/>
                </a:lnTo>
                <a:lnTo>
                  <a:pt x="350316" y="328968"/>
                </a:lnTo>
                <a:lnTo>
                  <a:pt x="350088" y="330441"/>
                </a:lnTo>
                <a:lnTo>
                  <a:pt x="349415" y="331762"/>
                </a:lnTo>
                <a:lnTo>
                  <a:pt x="348361" y="332816"/>
                </a:lnTo>
                <a:lnTo>
                  <a:pt x="347027" y="333489"/>
                </a:lnTo>
                <a:lnTo>
                  <a:pt x="345554" y="333730"/>
                </a:lnTo>
                <a:close/>
              </a:path>
              <a:path w="350520" h="334010">
                <a:moveTo>
                  <a:pt x="9525" y="9524"/>
                </a:moveTo>
                <a:lnTo>
                  <a:pt x="4762" y="9524"/>
                </a:lnTo>
                <a:lnTo>
                  <a:pt x="9525" y="4762"/>
                </a:lnTo>
                <a:lnTo>
                  <a:pt x="9525" y="9524"/>
                </a:lnTo>
                <a:close/>
              </a:path>
              <a:path w="350520" h="334010">
                <a:moveTo>
                  <a:pt x="340791" y="9524"/>
                </a:moveTo>
                <a:lnTo>
                  <a:pt x="9525" y="9524"/>
                </a:lnTo>
                <a:lnTo>
                  <a:pt x="9525" y="4762"/>
                </a:lnTo>
                <a:lnTo>
                  <a:pt x="340791" y="4762"/>
                </a:lnTo>
                <a:lnTo>
                  <a:pt x="340791" y="9524"/>
                </a:lnTo>
                <a:close/>
              </a:path>
              <a:path w="350520" h="334010">
                <a:moveTo>
                  <a:pt x="340791" y="328968"/>
                </a:moveTo>
                <a:lnTo>
                  <a:pt x="340791" y="4762"/>
                </a:lnTo>
                <a:lnTo>
                  <a:pt x="345554" y="9524"/>
                </a:lnTo>
                <a:lnTo>
                  <a:pt x="350316" y="9524"/>
                </a:lnTo>
                <a:lnTo>
                  <a:pt x="350316" y="324205"/>
                </a:lnTo>
                <a:lnTo>
                  <a:pt x="345554" y="324205"/>
                </a:lnTo>
                <a:lnTo>
                  <a:pt x="340791" y="328968"/>
                </a:lnTo>
                <a:close/>
              </a:path>
              <a:path w="350520" h="334010">
                <a:moveTo>
                  <a:pt x="350316" y="9524"/>
                </a:moveTo>
                <a:lnTo>
                  <a:pt x="345554" y="9524"/>
                </a:lnTo>
                <a:lnTo>
                  <a:pt x="340791" y="4762"/>
                </a:lnTo>
                <a:lnTo>
                  <a:pt x="350316" y="4762"/>
                </a:lnTo>
                <a:lnTo>
                  <a:pt x="350316" y="9524"/>
                </a:lnTo>
                <a:close/>
              </a:path>
              <a:path w="350520" h="334010">
                <a:moveTo>
                  <a:pt x="9525" y="328968"/>
                </a:moveTo>
                <a:lnTo>
                  <a:pt x="4762" y="324205"/>
                </a:lnTo>
                <a:lnTo>
                  <a:pt x="9525" y="324205"/>
                </a:lnTo>
                <a:lnTo>
                  <a:pt x="9525" y="328968"/>
                </a:lnTo>
                <a:close/>
              </a:path>
              <a:path w="350520" h="334010">
                <a:moveTo>
                  <a:pt x="340791" y="328968"/>
                </a:moveTo>
                <a:lnTo>
                  <a:pt x="9525" y="328968"/>
                </a:lnTo>
                <a:lnTo>
                  <a:pt x="9525" y="324205"/>
                </a:lnTo>
                <a:lnTo>
                  <a:pt x="340791" y="324205"/>
                </a:lnTo>
                <a:lnTo>
                  <a:pt x="340791" y="328968"/>
                </a:lnTo>
                <a:close/>
              </a:path>
              <a:path w="350520" h="334010">
                <a:moveTo>
                  <a:pt x="350316" y="328968"/>
                </a:moveTo>
                <a:lnTo>
                  <a:pt x="340791" y="328968"/>
                </a:lnTo>
                <a:lnTo>
                  <a:pt x="345554" y="324205"/>
                </a:lnTo>
                <a:lnTo>
                  <a:pt x="350316" y="324205"/>
                </a:lnTo>
                <a:lnTo>
                  <a:pt x="350316" y="328968"/>
                </a:lnTo>
                <a:close/>
              </a:path>
            </a:pathLst>
          </a:custGeom>
          <a:solidFill>
            <a:srgbClr val="FCB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5232247" y="2540812"/>
            <a:ext cx="350520" cy="383540"/>
          </a:xfrm>
          <a:custGeom>
            <a:rect l="l" t="t" r="r" b="b"/>
            <a:pathLst>
              <a:path w="350520" h="383539">
                <a:moveTo>
                  <a:pt x="345554" y="383133"/>
                </a:moveTo>
                <a:lnTo>
                  <a:pt x="4762" y="383133"/>
                </a:lnTo>
                <a:lnTo>
                  <a:pt x="3289" y="382892"/>
                </a:lnTo>
                <a:lnTo>
                  <a:pt x="1955" y="382219"/>
                </a:lnTo>
                <a:lnTo>
                  <a:pt x="901" y="381165"/>
                </a:lnTo>
                <a:lnTo>
                  <a:pt x="228" y="379831"/>
                </a:lnTo>
                <a:lnTo>
                  <a:pt x="0" y="378371"/>
                </a:lnTo>
                <a:lnTo>
                  <a:pt x="0" y="4762"/>
                </a:lnTo>
                <a:lnTo>
                  <a:pt x="4762" y="0"/>
                </a:lnTo>
                <a:lnTo>
                  <a:pt x="345554" y="0"/>
                </a:lnTo>
                <a:lnTo>
                  <a:pt x="350316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373608"/>
                </a:lnTo>
                <a:lnTo>
                  <a:pt x="4762" y="373608"/>
                </a:lnTo>
                <a:lnTo>
                  <a:pt x="9525" y="378371"/>
                </a:lnTo>
                <a:lnTo>
                  <a:pt x="350316" y="378371"/>
                </a:lnTo>
                <a:lnTo>
                  <a:pt x="350088" y="379831"/>
                </a:lnTo>
                <a:lnTo>
                  <a:pt x="349415" y="381165"/>
                </a:lnTo>
                <a:lnTo>
                  <a:pt x="348361" y="382219"/>
                </a:lnTo>
                <a:lnTo>
                  <a:pt x="347027" y="382892"/>
                </a:lnTo>
                <a:lnTo>
                  <a:pt x="345554" y="383133"/>
                </a:lnTo>
                <a:close/>
              </a:path>
              <a:path w="350520" h="383539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50520" h="383539">
                <a:moveTo>
                  <a:pt x="340791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40791" y="4762"/>
                </a:lnTo>
                <a:lnTo>
                  <a:pt x="340791" y="9525"/>
                </a:lnTo>
                <a:close/>
              </a:path>
              <a:path w="350520" h="383539">
                <a:moveTo>
                  <a:pt x="340791" y="378371"/>
                </a:moveTo>
                <a:lnTo>
                  <a:pt x="340791" y="4762"/>
                </a:lnTo>
                <a:lnTo>
                  <a:pt x="345554" y="9525"/>
                </a:lnTo>
                <a:lnTo>
                  <a:pt x="350316" y="9525"/>
                </a:lnTo>
                <a:lnTo>
                  <a:pt x="350316" y="373608"/>
                </a:lnTo>
                <a:lnTo>
                  <a:pt x="345554" y="373608"/>
                </a:lnTo>
                <a:lnTo>
                  <a:pt x="340791" y="378371"/>
                </a:lnTo>
                <a:close/>
              </a:path>
              <a:path w="350520" h="383539">
                <a:moveTo>
                  <a:pt x="350316" y="9525"/>
                </a:moveTo>
                <a:lnTo>
                  <a:pt x="345554" y="9525"/>
                </a:lnTo>
                <a:lnTo>
                  <a:pt x="340791" y="4762"/>
                </a:lnTo>
                <a:lnTo>
                  <a:pt x="350316" y="4762"/>
                </a:lnTo>
                <a:lnTo>
                  <a:pt x="350316" y="9525"/>
                </a:lnTo>
                <a:close/>
              </a:path>
              <a:path w="350520" h="383539">
                <a:moveTo>
                  <a:pt x="9525" y="378371"/>
                </a:moveTo>
                <a:lnTo>
                  <a:pt x="4762" y="373608"/>
                </a:lnTo>
                <a:lnTo>
                  <a:pt x="9525" y="373608"/>
                </a:lnTo>
                <a:lnTo>
                  <a:pt x="9525" y="378371"/>
                </a:lnTo>
                <a:close/>
              </a:path>
              <a:path w="350520" h="383539">
                <a:moveTo>
                  <a:pt x="340791" y="378371"/>
                </a:moveTo>
                <a:lnTo>
                  <a:pt x="9525" y="378371"/>
                </a:lnTo>
                <a:lnTo>
                  <a:pt x="9525" y="373608"/>
                </a:lnTo>
                <a:lnTo>
                  <a:pt x="340791" y="373608"/>
                </a:lnTo>
                <a:lnTo>
                  <a:pt x="340791" y="378371"/>
                </a:lnTo>
                <a:close/>
              </a:path>
              <a:path w="350520" h="383539">
                <a:moveTo>
                  <a:pt x="350316" y="378371"/>
                </a:moveTo>
                <a:lnTo>
                  <a:pt x="340791" y="378371"/>
                </a:lnTo>
                <a:lnTo>
                  <a:pt x="345554" y="373608"/>
                </a:lnTo>
                <a:lnTo>
                  <a:pt x="350316" y="373608"/>
                </a:lnTo>
                <a:lnTo>
                  <a:pt x="350316" y="378371"/>
                </a:lnTo>
                <a:close/>
              </a:path>
            </a:pathLst>
          </a:custGeom>
          <a:solidFill>
            <a:srgbClr val="FCB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6016091" y="2646819"/>
            <a:ext cx="350520" cy="391160"/>
          </a:xfrm>
          <a:custGeom>
            <a:rect l="l" t="t" r="r" b="b"/>
            <a:pathLst>
              <a:path w="350520" h="391160">
                <a:moveTo>
                  <a:pt x="345566" y="390766"/>
                </a:moveTo>
                <a:lnTo>
                  <a:pt x="4762" y="390766"/>
                </a:lnTo>
                <a:lnTo>
                  <a:pt x="3289" y="390537"/>
                </a:lnTo>
                <a:lnTo>
                  <a:pt x="1955" y="389864"/>
                </a:lnTo>
                <a:lnTo>
                  <a:pt x="901" y="388810"/>
                </a:lnTo>
                <a:lnTo>
                  <a:pt x="228" y="387477"/>
                </a:lnTo>
                <a:lnTo>
                  <a:pt x="0" y="386003"/>
                </a:lnTo>
                <a:lnTo>
                  <a:pt x="0" y="4762"/>
                </a:lnTo>
                <a:lnTo>
                  <a:pt x="4762" y="0"/>
                </a:lnTo>
                <a:lnTo>
                  <a:pt x="345566" y="0"/>
                </a:lnTo>
                <a:lnTo>
                  <a:pt x="350329" y="4762"/>
                </a:lnTo>
                <a:lnTo>
                  <a:pt x="9524" y="4762"/>
                </a:lnTo>
                <a:lnTo>
                  <a:pt x="4762" y="9525"/>
                </a:lnTo>
                <a:lnTo>
                  <a:pt x="9524" y="9525"/>
                </a:lnTo>
                <a:lnTo>
                  <a:pt x="9524" y="381241"/>
                </a:lnTo>
                <a:lnTo>
                  <a:pt x="4762" y="381241"/>
                </a:lnTo>
                <a:lnTo>
                  <a:pt x="9524" y="386003"/>
                </a:lnTo>
                <a:lnTo>
                  <a:pt x="350329" y="386003"/>
                </a:lnTo>
                <a:lnTo>
                  <a:pt x="350088" y="387477"/>
                </a:lnTo>
                <a:lnTo>
                  <a:pt x="349415" y="388810"/>
                </a:lnTo>
                <a:lnTo>
                  <a:pt x="348360" y="389864"/>
                </a:lnTo>
                <a:lnTo>
                  <a:pt x="347027" y="390537"/>
                </a:lnTo>
                <a:lnTo>
                  <a:pt x="345566" y="390766"/>
                </a:lnTo>
                <a:close/>
              </a:path>
              <a:path w="350520" h="391160">
                <a:moveTo>
                  <a:pt x="9524" y="9525"/>
                </a:moveTo>
                <a:lnTo>
                  <a:pt x="4762" y="9525"/>
                </a:lnTo>
                <a:lnTo>
                  <a:pt x="9524" y="4762"/>
                </a:lnTo>
                <a:lnTo>
                  <a:pt x="9524" y="9525"/>
                </a:lnTo>
                <a:close/>
              </a:path>
              <a:path w="350520" h="391160">
                <a:moveTo>
                  <a:pt x="340804" y="9525"/>
                </a:moveTo>
                <a:lnTo>
                  <a:pt x="9524" y="9525"/>
                </a:lnTo>
                <a:lnTo>
                  <a:pt x="9524" y="4762"/>
                </a:lnTo>
                <a:lnTo>
                  <a:pt x="340804" y="4762"/>
                </a:lnTo>
                <a:lnTo>
                  <a:pt x="340804" y="9525"/>
                </a:lnTo>
                <a:close/>
              </a:path>
              <a:path w="350520" h="391160">
                <a:moveTo>
                  <a:pt x="340804" y="386003"/>
                </a:moveTo>
                <a:lnTo>
                  <a:pt x="340804" y="4762"/>
                </a:lnTo>
                <a:lnTo>
                  <a:pt x="345566" y="9525"/>
                </a:lnTo>
                <a:lnTo>
                  <a:pt x="350329" y="9525"/>
                </a:lnTo>
                <a:lnTo>
                  <a:pt x="350329" y="381241"/>
                </a:lnTo>
                <a:lnTo>
                  <a:pt x="345566" y="381241"/>
                </a:lnTo>
                <a:lnTo>
                  <a:pt x="340804" y="386003"/>
                </a:lnTo>
                <a:close/>
              </a:path>
              <a:path w="350520" h="391160">
                <a:moveTo>
                  <a:pt x="350329" y="9525"/>
                </a:moveTo>
                <a:lnTo>
                  <a:pt x="345566" y="9525"/>
                </a:lnTo>
                <a:lnTo>
                  <a:pt x="340804" y="4762"/>
                </a:lnTo>
                <a:lnTo>
                  <a:pt x="350329" y="4762"/>
                </a:lnTo>
                <a:lnTo>
                  <a:pt x="350329" y="9525"/>
                </a:lnTo>
                <a:close/>
              </a:path>
              <a:path w="350520" h="391160">
                <a:moveTo>
                  <a:pt x="9524" y="386003"/>
                </a:moveTo>
                <a:lnTo>
                  <a:pt x="4762" y="381241"/>
                </a:lnTo>
                <a:lnTo>
                  <a:pt x="9524" y="381241"/>
                </a:lnTo>
                <a:lnTo>
                  <a:pt x="9524" y="386003"/>
                </a:lnTo>
                <a:close/>
              </a:path>
              <a:path w="350520" h="391160">
                <a:moveTo>
                  <a:pt x="340804" y="386003"/>
                </a:moveTo>
                <a:lnTo>
                  <a:pt x="9524" y="386003"/>
                </a:lnTo>
                <a:lnTo>
                  <a:pt x="9524" y="381241"/>
                </a:lnTo>
                <a:lnTo>
                  <a:pt x="340804" y="381241"/>
                </a:lnTo>
                <a:lnTo>
                  <a:pt x="340804" y="386003"/>
                </a:lnTo>
                <a:close/>
              </a:path>
              <a:path w="350520" h="391160">
                <a:moveTo>
                  <a:pt x="350329" y="386003"/>
                </a:moveTo>
                <a:lnTo>
                  <a:pt x="340804" y="386003"/>
                </a:lnTo>
                <a:lnTo>
                  <a:pt x="345566" y="381241"/>
                </a:lnTo>
                <a:lnTo>
                  <a:pt x="350329" y="381241"/>
                </a:lnTo>
                <a:lnTo>
                  <a:pt x="350329" y="386003"/>
                </a:lnTo>
                <a:close/>
              </a:path>
            </a:pathLst>
          </a:custGeom>
          <a:solidFill>
            <a:srgbClr val="FCB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1317777" y="2012594"/>
            <a:ext cx="340995" cy="618490"/>
          </a:xfrm>
          <a:custGeom>
            <a:rect l="l" t="t" r="r" b="b"/>
            <a:pathLst>
              <a:path w="340994" h="618489">
                <a:moveTo>
                  <a:pt x="0" y="0"/>
                </a:moveTo>
                <a:lnTo>
                  <a:pt x="340804" y="0"/>
                </a:lnTo>
                <a:lnTo>
                  <a:pt x="340804" y="618172"/>
                </a:lnTo>
                <a:lnTo>
                  <a:pt x="0" y="618172"/>
                </a:lnTo>
                <a:lnTo>
                  <a:pt x="0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2101621" y="2012594"/>
            <a:ext cx="340995" cy="684530"/>
          </a:xfrm>
          <a:custGeom>
            <a:rect l="l" t="t" r="r" b="b"/>
            <a:pathLst>
              <a:path w="340994" h="684530">
                <a:moveTo>
                  <a:pt x="0" y="0"/>
                </a:moveTo>
                <a:lnTo>
                  <a:pt x="340804" y="0"/>
                </a:lnTo>
                <a:lnTo>
                  <a:pt x="340804" y="684237"/>
                </a:lnTo>
                <a:lnTo>
                  <a:pt x="0" y="684237"/>
                </a:lnTo>
                <a:lnTo>
                  <a:pt x="0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2885465" y="2012594"/>
            <a:ext cx="340995" cy="479425"/>
          </a:xfrm>
          <a:custGeom>
            <a:rect l="l" t="t" r="r" b="b"/>
            <a:pathLst>
              <a:path w="340994" h="479425">
                <a:moveTo>
                  <a:pt x="0" y="0"/>
                </a:moveTo>
                <a:lnTo>
                  <a:pt x="340804" y="0"/>
                </a:lnTo>
                <a:lnTo>
                  <a:pt x="340804" y="478942"/>
                </a:lnTo>
                <a:lnTo>
                  <a:pt x="0" y="478942"/>
                </a:lnTo>
                <a:lnTo>
                  <a:pt x="0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3669322" y="2012594"/>
            <a:ext cx="340995" cy="528955"/>
          </a:xfrm>
          <a:custGeom>
            <a:rect l="l" t="t" r="r" b="b"/>
            <a:pathLst>
              <a:path w="340995" h="528955">
                <a:moveTo>
                  <a:pt x="0" y="0"/>
                </a:moveTo>
                <a:lnTo>
                  <a:pt x="340804" y="0"/>
                </a:lnTo>
                <a:lnTo>
                  <a:pt x="340804" y="528777"/>
                </a:lnTo>
                <a:lnTo>
                  <a:pt x="0" y="528777"/>
                </a:lnTo>
                <a:lnTo>
                  <a:pt x="0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4453166" y="2012594"/>
            <a:ext cx="340995" cy="546100"/>
          </a:xfrm>
          <a:custGeom>
            <a:rect l="l" t="t" r="r" b="b"/>
            <a:pathLst>
              <a:path w="340995" h="546100">
                <a:moveTo>
                  <a:pt x="0" y="0"/>
                </a:moveTo>
                <a:lnTo>
                  <a:pt x="340804" y="0"/>
                </a:lnTo>
                <a:lnTo>
                  <a:pt x="340804" y="545884"/>
                </a:lnTo>
                <a:lnTo>
                  <a:pt x="0" y="545884"/>
                </a:lnTo>
                <a:lnTo>
                  <a:pt x="0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5237010" y="2012594"/>
            <a:ext cx="340995" cy="533400"/>
          </a:xfrm>
          <a:custGeom>
            <a:rect l="l" t="t" r="r" b="b"/>
            <a:pathLst>
              <a:path w="340995" h="533400">
                <a:moveTo>
                  <a:pt x="0" y="0"/>
                </a:moveTo>
                <a:lnTo>
                  <a:pt x="340804" y="0"/>
                </a:lnTo>
                <a:lnTo>
                  <a:pt x="340804" y="532980"/>
                </a:lnTo>
                <a:lnTo>
                  <a:pt x="0" y="532980"/>
                </a:lnTo>
                <a:lnTo>
                  <a:pt x="0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bject 35"/>
          <p:cNvSpPr/>
          <p:nvPr/>
        </p:nvSpPr>
        <p:spPr>
          <a:xfrm flipH="1">
            <a:off x="1096263" y="2012594"/>
            <a:ext cx="0" cy="3109595"/>
          </a:xfrm>
          <a:custGeom>
            <a:rect l="l" t="t" r="r" b="b"/>
            <a:pathLst>
              <a:path h="3109595">
                <a:moveTo>
                  <a:pt x="0" y="0"/>
                </a:moveTo>
                <a:lnTo>
                  <a:pt x="0" y="3109023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1096263" y="5121618"/>
            <a:ext cx="5487035" cy="0"/>
          </a:xfrm>
          <a:custGeom>
            <a:rect l="l" t="t" r="r" b="b"/>
            <a:pathLst>
              <a:path w="5487034">
                <a:moveTo>
                  <a:pt x="0" y="0"/>
                </a:moveTo>
                <a:lnTo>
                  <a:pt x="5486908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object 37"/>
          <p:cNvSpPr txBox="1"/>
          <p:nvPr/>
        </p:nvSpPr>
        <p:spPr>
          <a:xfrm>
            <a:off x="1317777" y="4541799"/>
            <a:ext cx="34099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FFFFFF"/>
                </a:solidFill>
                <a:latin typeface="Arial Unicode MS"/>
                <a:cs typeface="Arial Unicode MS"/>
              </a:rPr>
              <a:t>31%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2101621" y="4489869"/>
            <a:ext cx="34099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FFFFFF"/>
                </a:solidFill>
                <a:latin typeface="Arial Unicode MS"/>
                <a:cs typeface="Arial Unicode MS"/>
              </a:rPr>
              <a:t>35%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2885465" y="4440313"/>
            <a:ext cx="34099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FFFFFF"/>
                </a:solidFill>
                <a:latin typeface="Arial Unicode MS"/>
                <a:cs typeface="Arial Unicode MS"/>
              </a:rPr>
              <a:t>38%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3669322" y="4504982"/>
            <a:ext cx="34099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FFFFFF"/>
                </a:solidFill>
                <a:latin typeface="Arial Unicode MS"/>
                <a:cs typeface="Arial Unicode MS"/>
              </a:rPr>
              <a:t>34%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4453166" y="4460976"/>
            <a:ext cx="34099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FFFFFF"/>
                </a:solidFill>
                <a:latin typeface="Arial Unicode MS"/>
                <a:cs typeface="Arial Unicode MS"/>
              </a:rPr>
              <a:t>36%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5237010" y="4526013"/>
            <a:ext cx="34099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FFFFFF"/>
                </a:solidFill>
                <a:latin typeface="Arial Unicode MS"/>
                <a:cs typeface="Arial Unicode MS"/>
              </a:rPr>
              <a:t>32%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6020854" y="4139247"/>
            <a:ext cx="340995" cy="977900"/>
          </a:xfrm>
          <a:prstGeom prst="rect">
            <a:avLst/>
          </a:prstGeom>
          <a:solidFill>
            <a:srgbClr val="FF6600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600">
              <a:latin typeface="Times New Roman"/>
              <a:cs typeface="Times New Roman"/>
            </a:endParaRPr>
          </a:p>
          <a:p>
            <a:pPr marL="57150">
              <a:lnSpc>
                <a:spcPct val="100000"/>
              </a:lnSpc>
            </a:pPr>
            <a:r>
              <a:rPr sz="900" spc="-10">
                <a:solidFill>
                  <a:srgbClr val="FFFFFF"/>
                </a:solidFill>
                <a:latin typeface="Arial Unicode MS"/>
                <a:cs typeface="Arial Unicode MS"/>
              </a:rPr>
              <a:t>31%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1362455" y="3456813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39</a:t>
            </a:r>
            <a:r>
              <a:rPr sz="900" spc="-65">
                <a:solidFill>
                  <a:srgbClr val="FFFFFF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2146300" y="3436772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33</a:t>
            </a:r>
            <a:r>
              <a:rPr sz="900" spc="-65">
                <a:solidFill>
                  <a:srgbClr val="FFFFFF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2930144" y="3290430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36</a:t>
            </a:r>
            <a:r>
              <a:rPr sz="900" spc="-65">
                <a:solidFill>
                  <a:srgbClr val="FFFFFF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3713988" y="3411931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37</a:t>
            </a:r>
            <a:r>
              <a:rPr sz="900" spc="-65">
                <a:solidFill>
                  <a:srgbClr val="FFFFFF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4497832" y="3341509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36</a:t>
            </a:r>
            <a:r>
              <a:rPr sz="900" spc="-65">
                <a:solidFill>
                  <a:srgbClr val="FFFFFF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5237010" y="3424796"/>
            <a:ext cx="34099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FFFFFF"/>
                </a:solidFill>
                <a:latin typeface="Arial Unicode MS"/>
                <a:cs typeface="Arial Unicode MS"/>
              </a:rPr>
              <a:t>39%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6020854" y="3032823"/>
            <a:ext cx="340995" cy="1106805"/>
          </a:xfrm>
          <a:prstGeom prst="rect">
            <a:avLst/>
          </a:prstGeom>
          <a:solidFill>
            <a:srgbClr val="8E5A00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57150">
              <a:lnSpc>
                <a:spcPct val="100000"/>
              </a:lnSpc>
              <a:spcBef>
                <a:spcPts val="975"/>
              </a:spcBef>
            </a:pPr>
            <a:r>
              <a:rPr sz="900" spc="-10">
                <a:solidFill>
                  <a:srgbClr val="FFFFFF"/>
                </a:solidFill>
                <a:latin typeface="Arial Unicode MS"/>
                <a:cs typeface="Arial Unicode MS"/>
              </a:rPr>
              <a:t>36%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1362455" y="2697238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2146300" y="2762161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2930144" y="2562720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11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3713988" y="2644470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13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4497832" y="2626601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5237010" y="2638399"/>
            <a:ext cx="34099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404040"/>
                </a:solidFill>
                <a:latin typeface="Arial Unicode MS"/>
                <a:cs typeface="Arial Unicode MS"/>
              </a:rPr>
              <a:t>12%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6020854" y="2748229"/>
            <a:ext cx="34099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404040"/>
                </a:solidFill>
                <a:latin typeface="Arial Unicode MS"/>
                <a:cs typeface="Arial Unicode MS"/>
              </a:rPr>
              <a:t>12%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1317777" y="2227707"/>
            <a:ext cx="34099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404040"/>
                </a:solidFill>
                <a:latin typeface="Arial Unicode MS"/>
                <a:cs typeface="Arial Unicode MS"/>
              </a:rPr>
              <a:t>20%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2101621" y="2260739"/>
            <a:ext cx="34099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404040"/>
                </a:solidFill>
                <a:latin typeface="Arial Unicode MS"/>
                <a:cs typeface="Arial Unicode MS"/>
              </a:rPr>
              <a:t>22%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2885465" y="2158085"/>
            <a:ext cx="34099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404040"/>
                </a:solidFill>
                <a:latin typeface="Arial Unicode MS"/>
                <a:cs typeface="Arial Unicode MS"/>
              </a:rPr>
              <a:t>15%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3669322" y="2183003"/>
            <a:ext cx="34099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404040"/>
                </a:solidFill>
                <a:latin typeface="Arial Unicode MS"/>
                <a:cs typeface="Arial Unicode MS"/>
              </a:rPr>
              <a:t>17%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4453166" y="2191562"/>
            <a:ext cx="34099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404040"/>
                </a:solidFill>
                <a:latin typeface="Arial Unicode MS"/>
                <a:cs typeface="Arial Unicode MS"/>
              </a:rPr>
              <a:t>18%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5237010" y="2185111"/>
            <a:ext cx="34099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404040"/>
                </a:solidFill>
                <a:latin typeface="Arial Unicode MS"/>
                <a:cs typeface="Arial Unicode MS"/>
              </a:rPr>
              <a:t>17%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6020854" y="2012594"/>
            <a:ext cx="340995" cy="639445"/>
          </a:xfrm>
          <a:prstGeom prst="rect">
            <a:avLst/>
          </a:prstGeom>
          <a:solidFill>
            <a:srgbClr val="EC7C30"/>
          </a:solidFill>
        </p:spPr>
        <p:txBody>
          <a:bodyPr vert="horz" wrap="square" lIns="0" tIns="444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5"/>
              </a:spcBef>
            </a:pPr>
            <a:endParaRPr sz="1600">
              <a:latin typeface="Times New Roman"/>
              <a:cs typeface="Times New Roman"/>
            </a:endParaRPr>
          </a:p>
          <a:p>
            <a:pPr marL="57150">
              <a:lnSpc>
                <a:spcPct val="100000"/>
              </a:lnSpc>
            </a:pPr>
            <a:r>
              <a:rPr sz="900" spc="-10">
                <a:solidFill>
                  <a:srgbClr val="404040"/>
                </a:solidFill>
                <a:latin typeface="Arial Unicode MS"/>
                <a:cs typeface="Arial Unicode MS"/>
              </a:rPr>
              <a:t>21%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848867" y="5027574"/>
            <a:ext cx="1854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782827" y="4716424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782827" y="4405274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782827" y="4094759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30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782827" y="3783609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40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782827" y="3473094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50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782827" y="3161944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60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782827" y="2850794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70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782827" y="2540279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80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782827" y="2229129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90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716787" y="1919249"/>
            <a:ext cx="3175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100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1245488" y="5185118"/>
            <a:ext cx="48514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2022</a:t>
            </a:r>
            <a:r>
              <a:rPr sz="1000" spc="-35">
                <a:solidFill>
                  <a:srgbClr val="404040"/>
                </a:solidFill>
                <a:latin typeface="Arial Unicode MS"/>
                <a:cs typeface="Arial Unicode MS"/>
              </a:rPr>
              <a:t>Q</a:t>
            </a: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1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5164709" y="5185118"/>
            <a:ext cx="48514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2023</a:t>
            </a:r>
            <a:r>
              <a:rPr sz="1000" spc="-35">
                <a:solidFill>
                  <a:srgbClr val="404040"/>
                </a:solidFill>
                <a:latin typeface="Arial Unicode MS"/>
                <a:cs typeface="Arial Unicode MS"/>
              </a:rPr>
              <a:t>Q</a:t>
            </a: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2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5948298" y="5185118"/>
            <a:ext cx="48514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2023</a:t>
            </a:r>
            <a:r>
              <a:rPr sz="1000" spc="-35">
                <a:solidFill>
                  <a:srgbClr val="404040"/>
                </a:solidFill>
                <a:latin typeface="Arial Unicode MS"/>
                <a:cs typeface="Arial Unicode MS"/>
              </a:rPr>
              <a:t>Q</a:t>
            </a: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3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79" name="object 79"/>
          <p:cNvSpPr/>
          <p:nvPr/>
        </p:nvSpPr>
        <p:spPr>
          <a:xfrm>
            <a:off x="2225789" y="1713941"/>
            <a:ext cx="99060" cy="99060"/>
          </a:xfrm>
          <a:custGeom>
            <a:rect l="l" t="t" r="r" b="b"/>
            <a:pathLst>
              <a:path w="99060" h="99060">
                <a:moveTo>
                  <a:pt x="0" y="0"/>
                </a:moveTo>
                <a:lnTo>
                  <a:pt x="99060" y="0"/>
                </a:lnTo>
                <a:lnTo>
                  <a:pt x="99060" y="99059"/>
                </a:lnTo>
                <a:lnTo>
                  <a:pt x="0" y="99059"/>
                </a:lnTo>
                <a:lnTo>
                  <a:pt x="0" y="0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2943974" y="1713941"/>
            <a:ext cx="99060" cy="99060"/>
          </a:xfrm>
          <a:custGeom>
            <a:rect l="l" t="t" r="r" b="b"/>
            <a:pathLst>
              <a:path w="99060" h="99060">
                <a:moveTo>
                  <a:pt x="0" y="0"/>
                </a:moveTo>
                <a:lnTo>
                  <a:pt x="99060" y="0"/>
                </a:lnTo>
                <a:lnTo>
                  <a:pt x="99060" y="99059"/>
                </a:lnTo>
                <a:lnTo>
                  <a:pt x="0" y="99059"/>
                </a:lnTo>
                <a:lnTo>
                  <a:pt x="0" y="0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3809796" y="1709178"/>
            <a:ext cx="108585" cy="108585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4685144" y="1713941"/>
            <a:ext cx="99060" cy="99060"/>
          </a:xfrm>
          <a:custGeom>
            <a:rect l="l" t="t" r="r" b="b"/>
            <a:pathLst>
              <a:path w="99060" h="99060">
                <a:moveTo>
                  <a:pt x="0" y="0"/>
                </a:moveTo>
                <a:lnTo>
                  <a:pt x="99060" y="0"/>
                </a:lnTo>
                <a:lnTo>
                  <a:pt x="99060" y="99059"/>
                </a:lnTo>
                <a:lnTo>
                  <a:pt x="0" y="99059"/>
                </a:lnTo>
                <a:lnTo>
                  <a:pt x="0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3" name="object 83"/>
          <p:cNvSpPr txBox="1"/>
          <p:nvPr/>
        </p:nvSpPr>
        <p:spPr>
          <a:xfrm>
            <a:off x="2194890" y="1239748"/>
            <a:ext cx="3401695" cy="6191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05"/>
              </a:spcBef>
            </a:pPr>
            <a:r>
              <a:rPr sz="1400" b="1" spc="-10">
                <a:solidFill>
                  <a:srgbClr val="404040"/>
                </a:solidFill>
                <a:latin typeface="Microsoft JhengHei"/>
                <a:cs typeface="Microsoft JhengHei"/>
              </a:rPr>
              <a:t>近七个季度国内私募股权投资阶段占比变</a:t>
            </a:r>
            <a:r>
              <a:rPr sz="1400" b="1" spc="-20">
                <a:solidFill>
                  <a:srgbClr val="404040"/>
                </a:solidFill>
                <a:latin typeface="Microsoft JhengHei"/>
                <a:cs typeface="Microsoft JhengHei"/>
              </a:rPr>
              <a:t>化</a:t>
            </a:r>
            <a:endParaRPr sz="1400">
              <a:latin typeface="Microsoft JhengHei"/>
              <a:cs typeface="Microsoft JhengHei"/>
            </a:endParaRPr>
          </a:p>
          <a:p>
            <a:pPr marL="24765" algn="ctr">
              <a:lnSpc>
                <a:spcPct val="100000"/>
              </a:lnSpc>
              <a:spcBef>
                <a:spcPts val="1545"/>
              </a:spcBef>
              <a:tabLst>
                <a:tab pos="742950"/>
                <a:tab pos="1613535"/>
                <a:tab pos="2484120"/>
              </a:tabLst>
            </a:pP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早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期	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成长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期	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中后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期	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战略投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资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84" name="object 84"/>
          <p:cNvSpPr/>
          <p:nvPr/>
        </p:nvSpPr>
        <p:spPr>
          <a:xfrm>
            <a:off x="10511180" y="515382"/>
            <a:ext cx="1305763" cy="489140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381000" y="0"/>
            <a:ext cx="181610" cy="1183005"/>
          </a:xfrm>
          <a:custGeom>
            <a:rect l="l" t="t" r="r" b="b"/>
            <a:pathLst>
              <a:path w="181609" h="1183005">
                <a:moveTo>
                  <a:pt x="181356" y="1182624"/>
                </a:moveTo>
                <a:lnTo>
                  <a:pt x="181356" y="0"/>
                </a:lnTo>
                <a:lnTo>
                  <a:pt x="0" y="0"/>
                </a:lnTo>
                <a:lnTo>
                  <a:pt x="0" y="1182624"/>
                </a:lnTo>
                <a:lnTo>
                  <a:pt x="181356" y="1182624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617219" y="1523"/>
            <a:ext cx="180340" cy="1049020"/>
          </a:xfrm>
          <a:custGeom>
            <a:rect l="l" t="t" r="r" b="b"/>
            <a:pathLst>
              <a:path w="180340" h="1049020">
                <a:moveTo>
                  <a:pt x="179832" y="1048512"/>
                </a:moveTo>
                <a:lnTo>
                  <a:pt x="179832" y="0"/>
                </a:lnTo>
                <a:lnTo>
                  <a:pt x="0" y="0"/>
                </a:lnTo>
                <a:lnTo>
                  <a:pt x="0" y="1048512"/>
                </a:lnTo>
                <a:lnTo>
                  <a:pt x="179832" y="1048512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859536" y="0"/>
            <a:ext cx="180340" cy="899160"/>
          </a:xfrm>
          <a:custGeom>
            <a:rect l="l" t="t" r="r" b="b"/>
            <a:pathLst>
              <a:path w="180340" h="899160">
                <a:moveTo>
                  <a:pt x="179831" y="899160"/>
                </a:moveTo>
                <a:lnTo>
                  <a:pt x="179831" y="0"/>
                </a:lnTo>
                <a:lnTo>
                  <a:pt x="0" y="0"/>
                </a:lnTo>
                <a:lnTo>
                  <a:pt x="0" y="899160"/>
                </a:lnTo>
                <a:lnTo>
                  <a:pt x="179831" y="899160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7138416" y="1374647"/>
            <a:ext cx="331335" cy="348996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9" name="object 89"/>
          <p:cNvSpPr txBox="1"/>
          <p:nvPr/>
        </p:nvSpPr>
        <p:spPr>
          <a:xfrm>
            <a:off x="7517485" y="1283017"/>
            <a:ext cx="3983990" cy="13055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ct val="150000"/>
              </a:lnSpc>
              <a:spcBef>
                <a:spcPts val="95"/>
              </a:spcBef>
            </a:pPr>
            <a:r>
              <a:rPr sz="1400" spc="50">
                <a:latin typeface="Arial Unicode MS"/>
                <a:cs typeface="Arial Unicode MS"/>
              </a:rPr>
              <a:t>2023</a:t>
            </a:r>
            <a:r>
              <a:rPr sz="1400">
                <a:latin typeface="Arial Unicode MS"/>
                <a:cs typeface="Arial Unicode MS"/>
              </a:rPr>
              <a:t>年</a:t>
            </a:r>
            <a:r>
              <a:rPr sz="1400" spc="-20">
                <a:latin typeface="Arial Unicode MS"/>
                <a:cs typeface="Arial Unicode MS"/>
              </a:rPr>
              <a:t>Q</a:t>
            </a:r>
            <a:r>
              <a:rPr sz="1400" spc="50">
                <a:latin typeface="Arial Unicode MS"/>
                <a:cs typeface="Arial Unicode MS"/>
              </a:rPr>
              <a:t>3</a:t>
            </a:r>
            <a:r>
              <a:rPr sz="1400">
                <a:latin typeface="Arial Unicode MS"/>
                <a:cs typeface="Arial Unicode MS"/>
              </a:rPr>
              <a:t>，</a:t>
            </a:r>
            <a:r>
              <a:rPr sz="1400" spc="-20">
                <a:latin typeface="Arial Unicode MS"/>
                <a:cs typeface="Arial Unicode MS"/>
              </a:rPr>
              <a:t>A</a:t>
            </a:r>
            <a:r>
              <a:rPr sz="1400">
                <a:latin typeface="Arial Unicode MS"/>
                <a:cs typeface="Arial Unicode MS"/>
              </a:rPr>
              <a:t>轮</a:t>
            </a:r>
            <a:r>
              <a:rPr sz="1400" spc="-125">
                <a:latin typeface="Arial Unicode MS"/>
                <a:cs typeface="Arial Unicode MS"/>
              </a:rPr>
              <a:t>~</a:t>
            </a:r>
            <a:r>
              <a:rPr sz="1400" spc="5">
                <a:latin typeface="Arial Unicode MS"/>
                <a:cs typeface="Arial Unicode MS"/>
              </a:rPr>
              <a:t>B</a:t>
            </a:r>
            <a:r>
              <a:rPr sz="1400">
                <a:latin typeface="Arial Unicode MS"/>
                <a:cs typeface="Arial Unicode MS"/>
              </a:rPr>
              <a:t>轮间的成长期投资事件和</a:t>
            </a:r>
            <a:r>
              <a:rPr sz="1400" spc="-20">
                <a:latin typeface="Arial Unicode MS"/>
                <a:cs typeface="Arial Unicode MS"/>
              </a:rPr>
              <a:t>A</a:t>
            </a:r>
            <a:r>
              <a:rPr sz="1400">
                <a:latin typeface="Arial Unicode MS"/>
                <a:cs typeface="Arial Unicode MS"/>
              </a:rPr>
              <a:t>轮以 前的早期投资体量相当，分别占比为</a:t>
            </a:r>
            <a:r>
              <a:rPr sz="1400" spc="75">
                <a:latin typeface="Arial Unicode MS"/>
                <a:cs typeface="Arial Unicode MS"/>
              </a:rPr>
              <a:t>36%</a:t>
            </a:r>
            <a:r>
              <a:rPr sz="1400">
                <a:latin typeface="Arial Unicode MS"/>
                <a:cs typeface="Arial Unicode MS"/>
              </a:rPr>
              <a:t>、</a:t>
            </a:r>
            <a:r>
              <a:rPr sz="1400" spc="-15">
                <a:latin typeface="Arial Unicode MS"/>
                <a:cs typeface="Arial Unicode MS"/>
              </a:rPr>
              <a:t>31%；  </a:t>
            </a:r>
            <a:r>
              <a:rPr sz="1400">
                <a:latin typeface="Arial Unicode MS"/>
                <a:cs typeface="Arial Unicode MS"/>
              </a:rPr>
              <a:t>战略投资事件</a:t>
            </a:r>
            <a:r>
              <a:rPr sz="1400" spc="50">
                <a:latin typeface="Arial Unicode MS"/>
                <a:cs typeface="Arial Unicode MS"/>
              </a:rPr>
              <a:t>238</a:t>
            </a:r>
            <a:r>
              <a:rPr sz="1400">
                <a:latin typeface="Arial Unicode MS"/>
                <a:cs typeface="Arial Unicode MS"/>
              </a:rPr>
              <a:t>起，占</a:t>
            </a:r>
            <a:r>
              <a:rPr sz="1400" spc="-15">
                <a:latin typeface="Arial Unicode MS"/>
                <a:cs typeface="Arial Unicode MS"/>
              </a:rPr>
              <a:t>21%；</a:t>
            </a:r>
            <a:r>
              <a:rPr sz="1400">
                <a:latin typeface="Arial Unicode MS"/>
                <a:cs typeface="Arial Unicode MS"/>
              </a:rPr>
              <a:t>而</a:t>
            </a:r>
            <a:r>
              <a:rPr sz="1400" spc="10">
                <a:latin typeface="Arial Unicode MS"/>
                <a:cs typeface="Arial Unicode MS"/>
              </a:rPr>
              <a:t>B+</a:t>
            </a:r>
            <a:r>
              <a:rPr sz="1400">
                <a:latin typeface="Arial Unicode MS"/>
                <a:cs typeface="Arial Unicode MS"/>
              </a:rPr>
              <a:t>轮后的中后</a:t>
            </a:r>
            <a:r>
              <a:rPr sz="1400" spc="0">
                <a:latin typeface="Arial Unicode MS"/>
                <a:cs typeface="Arial Unicode MS"/>
              </a:rPr>
              <a:t>期 </a:t>
            </a:r>
            <a:r>
              <a:rPr sz="1400">
                <a:latin typeface="Arial Unicode MS"/>
                <a:cs typeface="Arial Unicode MS"/>
              </a:rPr>
              <a:t>事件最少，仅</a:t>
            </a:r>
            <a:r>
              <a:rPr sz="1400" spc="-35">
                <a:latin typeface="Arial Unicode MS"/>
                <a:cs typeface="Arial Unicode MS"/>
              </a:rPr>
              <a:t>142</a:t>
            </a:r>
            <a:r>
              <a:rPr sz="1400">
                <a:latin typeface="Arial Unicode MS"/>
                <a:cs typeface="Arial Unicode MS"/>
              </a:rPr>
              <a:t>起，占比</a:t>
            </a:r>
            <a:r>
              <a:rPr sz="1400" spc="-20">
                <a:latin typeface="Arial Unicode MS"/>
                <a:cs typeface="Arial Unicode MS"/>
              </a:rPr>
              <a:t>12%</a:t>
            </a:r>
            <a:r>
              <a:rPr sz="1400" spc="0"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90" name="object 90"/>
          <p:cNvSpPr txBox="1"/>
          <p:nvPr/>
        </p:nvSpPr>
        <p:spPr>
          <a:xfrm>
            <a:off x="7517485" y="2715577"/>
            <a:ext cx="4044315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400">
                <a:latin typeface="Arial Unicode MS"/>
                <a:cs typeface="Arial Unicode MS"/>
              </a:rPr>
              <a:t>观察近七个季度的数据变化，各个阶段的投资结</a:t>
            </a:r>
            <a:r>
              <a:rPr sz="1400" spc="0">
                <a:latin typeface="Arial Unicode MS"/>
                <a:cs typeface="Arial Unicode MS"/>
              </a:rPr>
              <a:t>构 </a:t>
            </a:r>
            <a:r>
              <a:rPr sz="1400">
                <a:latin typeface="Arial Unicode MS"/>
                <a:cs typeface="Arial Unicode MS"/>
              </a:rPr>
              <a:t>没有明显的逆转情况，除</a:t>
            </a:r>
            <a:r>
              <a:rPr sz="1400" spc="40">
                <a:latin typeface="Arial Unicode MS"/>
                <a:cs typeface="Arial Unicode MS"/>
              </a:rPr>
              <a:t>2022Q2</a:t>
            </a:r>
            <a:r>
              <a:rPr sz="1400">
                <a:latin typeface="Arial Unicode MS"/>
                <a:cs typeface="Arial Unicode MS"/>
              </a:rPr>
              <a:t>发生早期投资</a:t>
            </a:r>
            <a:r>
              <a:rPr sz="1400" spc="0">
                <a:latin typeface="Arial Unicode MS"/>
                <a:cs typeface="Arial Unicode MS"/>
              </a:rPr>
              <a:t>事 </a:t>
            </a:r>
            <a:r>
              <a:rPr sz="1400">
                <a:latin typeface="Arial Unicode MS"/>
                <a:cs typeface="Arial Unicode MS"/>
              </a:rPr>
              <a:t>件略微超越成长期投资外，成长期投资连续</a:t>
            </a:r>
            <a:r>
              <a:rPr sz="1400" spc="50">
                <a:latin typeface="Arial Unicode MS"/>
                <a:cs typeface="Arial Unicode MS"/>
              </a:rPr>
              <a:t>5</a:t>
            </a:r>
            <a:r>
              <a:rPr sz="1400">
                <a:latin typeface="Arial Unicode MS"/>
                <a:cs typeface="Arial Unicode MS"/>
              </a:rPr>
              <a:t>个季度 压过早期投资</a:t>
            </a:r>
            <a:r>
              <a:rPr sz="1400" spc="0">
                <a:latin typeface="Arial Unicode MS"/>
                <a:cs typeface="Arial Unicode MS"/>
              </a:rPr>
              <a:t>，</a:t>
            </a:r>
            <a:r>
              <a:rPr sz="1400" spc="30">
                <a:latin typeface="Arial Unicode MS"/>
                <a:cs typeface="Arial Unicode MS"/>
              </a:rPr>
              <a:t> </a:t>
            </a:r>
            <a:r>
              <a:rPr sz="1400">
                <a:latin typeface="Arial Unicode MS"/>
                <a:cs typeface="Arial Unicode MS"/>
              </a:rPr>
              <a:t>可以说</a:t>
            </a:r>
            <a:r>
              <a:rPr sz="1400" spc="5">
                <a:latin typeface="Arial Unicode MS"/>
                <a:cs typeface="Arial Unicode MS"/>
              </a:rPr>
              <a:t>B</a:t>
            </a:r>
            <a:r>
              <a:rPr sz="1400">
                <a:latin typeface="Arial Unicode MS"/>
                <a:cs typeface="Arial Unicode MS"/>
              </a:rPr>
              <a:t>轮前的投资占据了主流</a:t>
            </a:r>
            <a:r>
              <a:rPr sz="1400" spc="0"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91" name="object 91"/>
          <p:cNvSpPr txBox="1"/>
          <p:nvPr/>
        </p:nvSpPr>
        <p:spPr>
          <a:xfrm>
            <a:off x="7517485" y="4148137"/>
            <a:ext cx="4012565" cy="13055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50000"/>
              </a:lnSpc>
              <a:spcBef>
                <a:spcPts val="95"/>
              </a:spcBef>
            </a:pPr>
            <a:r>
              <a:rPr sz="1400" spc="-65">
                <a:latin typeface="Arial Unicode MS"/>
                <a:cs typeface="Arial Unicode MS"/>
              </a:rPr>
              <a:t>I</a:t>
            </a:r>
            <a:r>
              <a:rPr sz="1400" spc="0">
                <a:latin typeface="Arial Unicode MS"/>
                <a:cs typeface="Arial Unicode MS"/>
              </a:rPr>
              <a:t>T</a:t>
            </a:r>
            <a:r>
              <a:rPr sz="1400">
                <a:latin typeface="Arial Unicode MS"/>
                <a:cs typeface="Arial Unicode MS"/>
              </a:rPr>
              <a:t>桔子数据显示，早期投资在</a:t>
            </a:r>
            <a:r>
              <a:rPr sz="1400" spc="50">
                <a:latin typeface="Arial Unicode MS"/>
                <a:cs typeface="Arial Unicode MS"/>
              </a:rPr>
              <a:t>2023</a:t>
            </a:r>
            <a:r>
              <a:rPr sz="1400" spc="-20">
                <a:latin typeface="Arial Unicode MS"/>
                <a:cs typeface="Arial Unicode MS"/>
              </a:rPr>
              <a:t>Q</a:t>
            </a:r>
            <a:r>
              <a:rPr sz="1400" spc="50">
                <a:latin typeface="Arial Unicode MS"/>
                <a:cs typeface="Arial Unicode MS"/>
              </a:rPr>
              <a:t>3</a:t>
            </a:r>
            <a:r>
              <a:rPr sz="1400">
                <a:latin typeface="Arial Unicode MS"/>
                <a:cs typeface="Arial Unicode MS"/>
              </a:rPr>
              <a:t>有</a:t>
            </a:r>
            <a:r>
              <a:rPr sz="1400" spc="50">
                <a:latin typeface="Arial Unicode MS"/>
                <a:cs typeface="Arial Unicode MS"/>
              </a:rPr>
              <a:t>364</a:t>
            </a:r>
            <a:r>
              <a:rPr sz="1400">
                <a:latin typeface="Arial Unicode MS"/>
                <a:cs typeface="Arial Unicode MS"/>
              </a:rPr>
              <a:t>起，环 比略有下降；与</a:t>
            </a:r>
            <a:r>
              <a:rPr sz="1400" spc="-20">
                <a:latin typeface="Arial Unicode MS"/>
                <a:cs typeface="Arial Unicode MS"/>
              </a:rPr>
              <a:t>Q</a:t>
            </a:r>
            <a:r>
              <a:rPr sz="1400" spc="50">
                <a:latin typeface="Arial Unicode MS"/>
                <a:cs typeface="Arial Unicode MS"/>
              </a:rPr>
              <a:t>2</a:t>
            </a:r>
            <a:r>
              <a:rPr sz="1400">
                <a:latin typeface="Arial Unicode MS"/>
                <a:cs typeface="Arial Unicode MS"/>
              </a:rPr>
              <a:t>相比，唯有战略投资呈现了正增 长；当下，投资的意义远超过了单纯的资金支持</a:t>
            </a:r>
            <a:r>
              <a:rPr sz="1400" spc="0">
                <a:latin typeface="Arial Unicode MS"/>
                <a:cs typeface="Arial Unicode MS"/>
              </a:rPr>
              <a:t>，  </a:t>
            </a:r>
            <a:r>
              <a:rPr sz="1400">
                <a:latin typeface="Arial Unicode MS"/>
                <a:cs typeface="Arial Unicode MS"/>
              </a:rPr>
              <a:t>除企业外，风投机构甚至还会参与战投</a:t>
            </a:r>
            <a:r>
              <a:rPr sz="1400" spc="0"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92" name="object 92"/>
          <p:cNvSpPr txBox="1"/>
          <p:nvPr/>
        </p:nvSpPr>
        <p:spPr>
          <a:xfrm>
            <a:off x="7517485" y="5580697"/>
            <a:ext cx="3937635" cy="6654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50000"/>
              </a:lnSpc>
              <a:spcBef>
                <a:spcPts val="95"/>
              </a:spcBef>
            </a:pPr>
            <a:r>
              <a:rPr sz="1400">
                <a:latin typeface="Arial Unicode MS"/>
                <a:cs typeface="Arial Unicode MS"/>
              </a:rPr>
              <a:t>中后期融资占比一直比较稳定，头部企业的融资能 力受市场行情的变化影响微弱</a:t>
            </a:r>
            <a:r>
              <a:rPr sz="1400" spc="0"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93" name="object 93"/>
          <p:cNvSpPr/>
          <p:nvPr/>
        </p:nvSpPr>
        <p:spPr>
          <a:xfrm>
            <a:off x="7016750" y="1205864"/>
            <a:ext cx="4788535" cy="5219700"/>
          </a:xfrm>
          <a:custGeom>
            <a:rect l="l" t="t" r="r" b="b"/>
            <a:pathLst>
              <a:path w="4788534" h="5219700">
                <a:moveTo>
                  <a:pt x="4566983" y="12700"/>
                </a:moveTo>
                <a:lnTo>
                  <a:pt x="221195" y="12700"/>
                </a:lnTo>
                <a:lnTo>
                  <a:pt x="228625" y="0"/>
                </a:lnTo>
                <a:lnTo>
                  <a:pt x="4559541" y="0"/>
                </a:lnTo>
                <a:lnTo>
                  <a:pt x="4566983" y="12700"/>
                </a:lnTo>
                <a:close/>
              </a:path>
              <a:path w="4788534" h="5219700">
                <a:moveTo>
                  <a:pt x="4602924" y="25400"/>
                </a:moveTo>
                <a:lnTo>
                  <a:pt x="185242" y="25400"/>
                </a:lnTo>
                <a:lnTo>
                  <a:pt x="192265" y="12700"/>
                </a:lnTo>
                <a:lnTo>
                  <a:pt x="4595914" y="12700"/>
                </a:lnTo>
                <a:lnTo>
                  <a:pt x="4602924" y="25400"/>
                </a:lnTo>
                <a:close/>
              </a:path>
              <a:path w="4788534" h="5219700">
                <a:moveTo>
                  <a:pt x="228587" y="38100"/>
                </a:moveTo>
                <a:lnTo>
                  <a:pt x="158102" y="38100"/>
                </a:lnTo>
                <a:lnTo>
                  <a:pt x="164744" y="25400"/>
                </a:lnTo>
                <a:lnTo>
                  <a:pt x="235724" y="25400"/>
                </a:lnTo>
                <a:lnTo>
                  <a:pt x="228587" y="38100"/>
                </a:lnTo>
                <a:close/>
              </a:path>
              <a:path w="4788534" h="5219700">
                <a:moveTo>
                  <a:pt x="4630077" y="38100"/>
                </a:moveTo>
                <a:lnTo>
                  <a:pt x="4559592" y="38100"/>
                </a:lnTo>
                <a:lnTo>
                  <a:pt x="4552454" y="25400"/>
                </a:lnTo>
                <a:lnTo>
                  <a:pt x="4623435" y="25400"/>
                </a:lnTo>
                <a:lnTo>
                  <a:pt x="4630077" y="38100"/>
                </a:lnTo>
                <a:close/>
              </a:path>
              <a:path w="4788534" h="5219700">
                <a:moveTo>
                  <a:pt x="195567" y="50800"/>
                </a:moveTo>
                <a:lnTo>
                  <a:pt x="138785" y="50800"/>
                </a:lnTo>
                <a:lnTo>
                  <a:pt x="145122" y="38100"/>
                </a:lnTo>
                <a:lnTo>
                  <a:pt x="202298" y="38100"/>
                </a:lnTo>
                <a:lnTo>
                  <a:pt x="195567" y="50800"/>
                </a:lnTo>
                <a:close/>
              </a:path>
              <a:path w="4788534" h="5219700">
                <a:moveTo>
                  <a:pt x="4649393" y="50800"/>
                </a:moveTo>
                <a:lnTo>
                  <a:pt x="4592612" y="50800"/>
                </a:lnTo>
                <a:lnTo>
                  <a:pt x="4585868" y="38100"/>
                </a:lnTo>
                <a:lnTo>
                  <a:pt x="4643056" y="38100"/>
                </a:lnTo>
                <a:lnTo>
                  <a:pt x="4649393" y="50800"/>
                </a:lnTo>
                <a:close/>
              </a:path>
              <a:path w="4788534" h="5219700">
                <a:moveTo>
                  <a:pt x="170624" y="63500"/>
                </a:moveTo>
                <a:lnTo>
                  <a:pt x="120446" y="63500"/>
                </a:lnTo>
                <a:lnTo>
                  <a:pt x="126441" y="50800"/>
                </a:lnTo>
                <a:lnTo>
                  <a:pt x="176999" y="50800"/>
                </a:lnTo>
                <a:lnTo>
                  <a:pt x="170624" y="63500"/>
                </a:lnTo>
                <a:close/>
              </a:path>
              <a:path w="4788534" h="5219700">
                <a:moveTo>
                  <a:pt x="4667732" y="63500"/>
                </a:moveTo>
                <a:lnTo>
                  <a:pt x="4617542" y="63500"/>
                </a:lnTo>
                <a:lnTo>
                  <a:pt x="4611179" y="50800"/>
                </a:lnTo>
                <a:lnTo>
                  <a:pt x="4661725" y="50800"/>
                </a:lnTo>
                <a:lnTo>
                  <a:pt x="4667732" y="63500"/>
                </a:lnTo>
                <a:close/>
              </a:path>
              <a:path w="4788534" h="5219700">
                <a:moveTo>
                  <a:pt x="147154" y="76200"/>
                </a:moveTo>
                <a:lnTo>
                  <a:pt x="108788" y="76200"/>
                </a:lnTo>
                <a:lnTo>
                  <a:pt x="114554" y="63500"/>
                </a:lnTo>
                <a:lnTo>
                  <a:pt x="153123" y="63500"/>
                </a:lnTo>
                <a:lnTo>
                  <a:pt x="147154" y="76200"/>
                </a:lnTo>
                <a:close/>
              </a:path>
              <a:path w="4788534" h="5219700">
                <a:moveTo>
                  <a:pt x="4679391" y="76200"/>
                </a:moveTo>
                <a:lnTo>
                  <a:pt x="4641024" y="76200"/>
                </a:lnTo>
                <a:lnTo>
                  <a:pt x="4635042" y="63500"/>
                </a:lnTo>
                <a:lnTo>
                  <a:pt x="4673625" y="63500"/>
                </a:lnTo>
                <a:lnTo>
                  <a:pt x="4679391" y="76200"/>
                </a:lnTo>
                <a:close/>
              </a:path>
              <a:path w="4788534" h="5219700">
                <a:moveTo>
                  <a:pt x="130606" y="88900"/>
                </a:moveTo>
                <a:lnTo>
                  <a:pt x="92202" y="88900"/>
                </a:lnTo>
                <a:lnTo>
                  <a:pt x="97599" y="76200"/>
                </a:lnTo>
                <a:lnTo>
                  <a:pt x="136258" y="76200"/>
                </a:lnTo>
                <a:lnTo>
                  <a:pt x="130606" y="88900"/>
                </a:lnTo>
                <a:close/>
              </a:path>
              <a:path w="4788534" h="5219700">
                <a:moveTo>
                  <a:pt x="4695964" y="88900"/>
                </a:moveTo>
                <a:lnTo>
                  <a:pt x="4657572" y="88900"/>
                </a:lnTo>
                <a:lnTo>
                  <a:pt x="4651921" y="76200"/>
                </a:lnTo>
                <a:lnTo>
                  <a:pt x="4690567" y="76200"/>
                </a:lnTo>
                <a:lnTo>
                  <a:pt x="4695964" y="88900"/>
                </a:lnTo>
                <a:close/>
              </a:path>
              <a:path w="4788534" h="5219700">
                <a:moveTo>
                  <a:pt x="115023" y="101600"/>
                </a:moveTo>
                <a:lnTo>
                  <a:pt x="81788" y="101600"/>
                </a:lnTo>
                <a:lnTo>
                  <a:pt x="86931" y="88900"/>
                </a:lnTo>
                <a:lnTo>
                  <a:pt x="120332" y="88900"/>
                </a:lnTo>
                <a:lnTo>
                  <a:pt x="115023" y="101600"/>
                </a:lnTo>
                <a:close/>
              </a:path>
              <a:path w="4788534" h="5219700">
                <a:moveTo>
                  <a:pt x="4706391" y="101600"/>
                </a:moveTo>
                <a:lnTo>
                  <a:pt x="4673155" y="101600"/>
                </a:lnTo>
                <a:lnTo>
                  <a:pt x="4667846" y="88900"/>
                </a:lnTo>
                <a:lnTo>
                  <a:pt x="4701247" y="88900"/>
                </a:lnTo>
                <a:lnTo>
                  <a:pt x="4706391" y="101600"/>
                </a:lnTo>
                <a:close/>
              </a:path>
              <a:path w="4788534" h="5219700">
                <a:moveTo>
                  <a:pt x="105206" y="114300"/>
                </a:moveTo>
                <a:lnTo>
                  <a:pt x="71894" y="114300"/>
                </a:lnTo>
                <a:lnTo>
                  <a:pt x="76771" y="101600"/>
                </a:lnTo>
                <a:lnTo>
                  <a:pt x="110274" y="101600"/>
                </a:lnTo>
                <a:lnTo>
                  <a:pt x="105206" y="114300"/>
                </a:lnTo>
                <a:close/>
              </a:path>
              <a:path w="4788534" h="5219700">
                <a:moveTo>
                  <a:pt x="4716284" y="114300"/>
                </a:moveTo>
                <a:lnTo>
                  <a:pt x="4682972" y="114300"/>
                </a:lnTo>
                <a:lnTo>
                  <a:pt x="4677905" y="101600"/>
                </a:lnTo>
                <a:lnTo>
                  <a:pt x="4711407" y="101600"/>
                </a:lnTo>
                <a:lnTo>
                  <a:pt x="4716284" y="114300"/>
                </a:lnTo>
                <a:close/>
              </a:path>
              <a:path w="4788534" h="5219700">
                <a:moveTo>
                  <a:pt x="91389" y="127000"/>
                </a:moveTo>
                <a:lnTo>
                  <a:pt x="58089" y="127000"/>
                </a:lnTo>
                <a:lnTo>
                  <a:pt x="62547" y="114300"/>
                </a:lnTo>
                <a:lnTo>
                  <a:pt x="96062" y="114300"/>
                </a:lnTo>
                <a:lnTo>
                  <a:pt x="91389" y="127000"/>
                </a:lnTo>
                <a:close/>
              </a:path>
              <a:path w="4788534" h="5219700">
                <a:moveTo>
                  <a:pt x="4730089" y="127000"/>
                </a:moveTo>
                <a:lnTo>
                  <a:pt x="4696790" y="127000"/>
                </a:lnTo>
                <a:lnTo>
                  <a:pt x="4692103" y="114300"/>
                </a:lnTo>
                <a:lnTo>
                  <a:pt x="4725631" y="114300"/>
                </a:lnTo>
                <a:lnTo>
                  <a:pt x="4730089" y="127000"/>
                </a:lnTo>
                <a:close/>
              </a:path>
              <a:path w="4788534" h="5219700">
                <a:moveTo>
                  <a:pt x="82791" y="139700"/>
                </a:moveTo>
                <a:lnTo>
                  <a:pt x="49606" y="139700"/>
                </a:lnTo>
                <a:lnTo>
                  <a:pt x="53771" y="127000"/>
                </a:lnTo>
                <a:lnTo>
                  <a:pt x="87210" y="127000"/>
                </a:lnTo>
                <a:lnTo>
                  <a:pt x="82791" y="139700"/>
                </a:lnTo>
                <a:close/>
              </a:path>
              <a:path w="4788534" h="5219700">
                <a:moveTo>
                  <a:pt x="4738573" y="139700"/>
                </a:moveTo>
                <a:lnTo>
                  <a:pt x="4705375" y="139700"/>
                </a:lnTo>
                <a:lnTo>
                  <a:pt x="4700955" y="127000"/>
                </a:lnTo>
                <a:lnTo>
                  <a:pt x="4734407" y="127000"/>
                </a:lnTo>
                <a:lnTo>
                  <a:pt x="4738573" y="139700"/>
                </a:lnTo>
                <a:close/>
              </a:path>
              <a:path w="4788534" h="5219700">
                <a:moveTo>
                  <a:pt x="74726" y="152400"/>
                </a:moveTo>
                <a:lnTo>
                  <a:pt x="41719" y="152400"/>
                </a:lnTo>
                <a:lnTo>
                  <a:pt x="45580" y="139700"/>
                </a:lnTo>
                <a:lnTo>
                  <a:pt x="78879" y="139700"/>
                </a:lnTo>
                <a:lnTo>
                  <a:pt x="74726" y="152400"/>
                </a:lnTo>
                <a:close/>
              </a:path>
              <a:path w="4788534" h="5219700">
                <a:moveTo>
                  <a:pt x="4746459" y="152400"/>
                </a:moveTo>
                <a:lnTo>
                  <a:pt x="4713439" y="152400"/>
                </a:lnTo>
                <a:lnTo>
                  <a:pt x="4709299" y="139700"/>
                </a:lnTo>
                <a:lnTo>
                  <a:pt x="4742586" y="139700"/>
                </a:lnTo>
                <a:lnTo>
                  <a:pt x="4746459" y="152400"/>
                </a:lnTo>
                <a:close/>
              </a:path>
              <a:path w="4788534" h="5219700">
                <a:moveTo>
                  <a:pt x="56984" y="177800"/>
                </a:moveTo>
                <a:lnTo>
                  <a:pt x="31051" y="177800"/>
                </a:lnTo>
                <a:lnTo>
                  <a:pt x="34442" y="165100"/>
                </a:lnTo>
                <a:lnTo>
                  <a:pt x="37998" y="152400"/>
                </a:lnTo>
                <a:lnTo>
                  <a:pt x="67373" y="152400"/>
                </a:lnTo>
                <a:lnTo>
                  <a:pt x="63652" y="165100"/>
                </a:lnTo>
                <a:lnTo>
                  <a:pt x="60388" y="165100"/>
                </a:lnTo>
                <a:lnTo>
                  <a:pt x="56984" y="177800"/>
                </a:lnTo>
                <a:close/>
              </a:path>
              <a:path w="4788534" h="5219700">
                <a:moveTo>
                  <a:pt x="4757127" y="177800"/>
                </a:moveTo>
                <a:lnTo>
                  <a:pt x="4731194" y="177800"/>
                </a:lnTo>
                <a:lnTo>
                  <a:pt x="4727778" y="165100"/>
                </a:lnTo>
                <a:lnTo>
                  <a:pt x="4724514" y="165100"/>
                </a:lnTo>
                <a:lnTo>
                  <a:pt x="4720805" y="152400"/>
                </a:lnTo>
                <a:lnTo>
                  <a:pt x="4750168" y="152400"/>
                </a:lnTo>
                <a:lnTo>
                  <a:pt x="4753724" y="165100"/>
                </a:lnTo>
                <a:lnTo>
                  <a:pt x="4757127" y="177800"/>
                </a:lnTo>
                <a:close/>
              </a:path>
              <a:path w="4788534" h="5219700">
                <a:moveTo>
                  <a:pt x="50888" y="190500"/>
                </a:moveTo>
                <a:lnTo>
                  <a:pt x="24739" y="190500"/>
                </a:lnTo>
                <a:lnTo>
                  <a:pt x="27813" y="177800"/>
                </a:lnTo>
                <a:lnTo>
                  <a:pt x="54000" y="177800"/>
                </a:lnTo>
                <a:lnTo>
                  <a:pt x="50888" y="190500"/>
                </a:lnTo>
                <a:close/>
              </a:path>
              <a:path w="4788534" h="5219700">
                <a:moveTo>
                  <a:pt x="4763427" y="190500"/>
                </a:moveTo>
                <a:lnTo>
                  <a:pt x="4737277" y="190500"/>
                </a:lnTo>
                <a:lnTo>
                  <a:pt x="4734179" y="177800"/>
                </a:lnTo>
                <a:lnTo>
                  <a:pt x="4760353" y="177800"/>
                </a:lnTo>
                <a:lnTo>
                  <a:pt x="4763427" y="190500"/>
                </a:lnTo>
                <a:close/>
              </a:path>
              <a:path w="4788534" h="5219700">
                <a:moveTo>
                  <a:pt x="45415" y="203200"/>
                </a:moveTo>
                <a:lnTo>
                  <a:pt x="19100" y="203200"/>
                </a:lnTo>
                <a:lnTo>
                  <a:pt x="21844" y="190500"/>
                </a:lnTo>
                <a:lnTo>
                  <a:pt x="48196" y="190500"/>
                </a:lnTo>
                <a:lnTo>
                  <a:pt x="45415" y="203200"/>
                </a:lnTo>
                <a:close/>
              </a:path>
              <a:path w="4788534" h="5219700">
                <a:moveTo>
                  <a:pt x="4769065" y="203200"/>
                </a:moveTo>
                <a:lnTo>
                  <a:pt x="4742764" y="203200"/>
                </a:lnTo>
                <a:lnTo>
                  <a:pt x="4739982" y="190500"/>
                </a:lnTo>
                <a:lnTo>
                  <a:pt x="4766335" y="190500"/>
                </a:lnTo>
                <a:lnTo>
                  <a:pt x="4769065" y="203200"/>
                </a:lnTo>
                <a:close/>
              </a:path>
              <a:path w="4788534" h="5219700">
                <a:moveTo>
                  <a:pt x="36334" y="228600"/>
                </a:moveTo>
                <a:lnTo>
                  <a:pt x="11938" y="228600"/>
                </a:lnTo>
                <a:lnTo>
                  <a:pt x="14160" y="215900"/>
                </a:lnTo>
                <a:lnTo>
                  <a:pt x="16548" y="203200"/>
                </a:lnTo>
                <a:lnTo>
                  <a:pt x="43014" y="203200"/>
                </a:lnTo>
                <a:lnTo>
                  <a:pt x="40551" y="215900"/>
                </a:lnTo>
                <a:lnTo>
                  <a:pt x="38455" y="215900"/>
                </a:lnTo>
                <a:lnTo>
                  <a:pt x="36334" y="228600"/>
                </a:lnTo>
                <a:close/>
              </a:path>
              <a:path w="4788534" h="5219700">
                <a:moveTo>
                  <a:pt x="4776228" y="228600"/>
                </a:moveTo>
                <a:lnTo>
                  <a:pt x="4751844" y="228600"/>
                </a:lnTo>
                <a:lnTo>
                  <a:pt x="4749723" y="215900"/>
                </a:lnTo>
                <a:lnTo>
                  <a:pt x="4747615" y="215900"/>
                </a:lnTo>
                <a:lnTo>
                  <a:pt x="4745164" y="203200"/>
                </a:lnTo>
                <a:lnTo>
                  <a:pt x="4771631" y="203200"/>
                </a:lnTo>
                <a:lnTo>
                  <a:pt x="4774018" y="215900"/>
                </a:lnTo>
                <a:lnTo>
                  <a:pt x="4776228" y="228600"/>
                </a:lnTo>
                <a:close/>
              </a:path>
              <a:path w="4788534" h="5219700">
                <a:moveTo>
                  <a:pt x="38366" y="228600"/>
                </a:moveTo>
                <a:lnTo>
                  <a:pt x="38455" y="215900"/>
                </a:lnTo>
                <a:lnTo>
                  <a:pt x="40652" y="215900"/>
                </a:lnTo>
                <a:lnTo>
                  <a:pt x="38366" y="228600"/>
                </a:lnTo>
                <a:close/>
              </a:path>
              <a:path w="4788534" h="5219700">
                <a:moveTo>
                  <a:pt x="4749812" y="228600"/>
                </a:moveTo>
                <a:lnTo>
                  <a:pt x="4747526" y="215900"/>
                </a:lnTo>
                <a:lnTo>
                  <a:pt x="4749723" y="215900"/>
                </a:lnTo>
                <a:lnTo>
                  <a:pt x="4749812" y="228600"/>
                </a:lnTo>
                <a:close/>
              </a:path>
              <a:path w="4788534" h="5219700">
                <a:moveTo>
                  <a:pt x="34467" y="241300"/>
                </a:moveTo>
                <a:lnTo>
                  <a:pt x="8064" y="241300"/>
                </a:lnTo>
                <a:lnTo>
                  <a:pt x="9906" y="228600"/>
                </a:lnTo>
                <a:lnTo>
                  <a:pt x="36423" y="228600"/>
                </a:lnTo>
                <a:lnTo>
                  <a:pt x="34467" y="241300"/>
                </a:lnTo>
                <a:close/>
              </a:path>
              <a:path w="4788534" h="5219700">
                <a:moveTo>
                  <a:pt x="4780114" y="241300"/>
                </a:moveTo>
                <a:lnTo>
                  <a:pt x="4753698" y="241300"/>
                </a:lnTo>
                <a:lnTo>
                  <a:pt x="4751755" y="228600"/>
                </a:lnTo>
                <a:lnTo>
                  <a:pt x="4778260" y="228600"/>
                </a:lnTo>
                <a:lnTo>
                  <a:pt x="4780114" y="241300"/>
                </a:lnTo>
                <a:close/>
              </a:path>
              <a:path w="4788534" h="5219700">
                <a:moveTo>
                  <a:pt x="28714" y="266700"/>
                </a:moveTo>
                <a:lnTo>
                  <a:pt x="3619" y="266700"/>
                </a:lnTo>
                <a:lnTo>
                  <a:pt x="4914" y="254000"/>
                </a:lnTo>
                <a:lnTo>
                  <a:pt x="6388" y="241300"/>
                </a:lnTo>
                <a:lnTo>
                  <a:pt x="32842" y="241300"/>
                </a:lnTo>
                <a:lnTo>
                  <a:pt x="31242" y="254000"/>
                </a:lnTo>
                <a:lnTo>
                  <a:pt x="29946" y="254000"/>
                </a:lnTo>
                <a:lnTo>
                  <a:pt x="28714" y="266700"/>
                </a:lnTo>
                <a:close/>
              </a:path>
              <a:path w="4788534" h="5219700">
                <a:moveTo>
                  <a:pt x="4784547" y="266700"/>
                </a:moveTo>
                <a:lnTo>
                  <a:pt x="4759464" y="266700"/>
                </a:lnTo>
                <a:lnTo>
                  <a:pt x="4758220" y="254000"/>
                </a:lnTo>
                <a:lnTo>
                  <a:pt x="4756924" y="254000"/>
                </a:lnTo>
                <a:lnTo>
                  <a:pt x="4755324" y="241300"/>
                </a:lnTo>
                <a:lnTo>
                  <a:pt x="4781778" y="241300"/>
                </a:lnTo>
                <a:lnTo>
                  <a:pt x="4783264" y="254000"/>
                </a:lnTo>
                <a:lnTo>
                  <a:pt x="4784547" y="266700"/>
                </a:lnTo>
                <a:close/>
              </a:path>
              <a:path w="4788534" h="5219700">
                <a:moveTo>
                  <a:pt x="26873" y="279400"/>
                </a:moveTo>
                <a:lnTo>
                  <a:pt x="1625" y="279400"/>
                </a:lnTo>
                <a:lnTo>
                  <a:pt x="2527" y="266700"/>
                </a:lnTo>
                <a:lnTo>
                  <a:pt x="27749" y="266700"/>
                </a:lnTo>
                <a:lnTo>
                  <a:pt x="26873" y="279400"/>
                </a:lnTo>
                <a:close/>
              </a:path>
              <a:path w="4788534" h="5219700">
                <a:moveTo>
                  <a:pt x="4786553" y="279400"/>
                </a:moveTo>
                <a:lnTo>
                  <a:pt x="4761293" y="279400"/>
                </a:lnTo>
                <a:lnTo>
                  <a:pt x="4760429" y="266700"/>
                </a:lnTo>
                <a:lnTo>
                  <a:pt x="4785652" y="266700"/>
                </a:lnTo>
                <a:lnTo>
                  <a:pt x="4786553" y="279400"/>
                </a:lnTo>
                <a:close/>
              </a:path>
              <a:path w="4788534" h="5219700">
                <a:moveTo>
                  <a:pt x="25488" y="304800"/>
                </a:moveTo>
                <a:lnTo>
                  <a:pt x="101" y="304800"/>
                </a:lnTo>
                <a:lnTo>
                  <a:pt x="406" y="292100"/>
                </a:lnTo>
                <a:lnTo>
                  <a:pt x="914" y="279400"/>
                </a:lnTo>
                <a:lnTo>
                  <a:pt x="26911" y="279400"/>
                </a:lnTo>
                <a:lnTo>
                  <a:pt x="26225" y="292100"/>
                </a:lnTo>
                <a:lnTo>
                  <a:pt x="25781" y="292100"/>
                </a:lnTo>
                <a:lnTo>
                  <a:pt x="25488" y="304800"/>
                </a:lnTo>
                <a:close/>
              </a:path>
              <a:path w="4788534" h="5219700">
                <a:moveTo>
                  <a:pt x="4788077" y="304800"/>
                </a:moveTo>
                <a:lnTo>
                  <a:pt x="4762690" y="304800"/>
                </a:lnTo>
                <a:lnTo>
                  <a:pt x="4762385" y="292100"/>
                </a:lnTo>
                <a:lnTo>
                  <a:pt x="4761941" y="292100"/>
                </a:lnTo>
                <a:lnTo>
                  <a:pt x="4761268" y="279400"/>
                </a:lnTo>
                <a:lnTo>
                  <a:pt x="4787252" y="279400"/>
                </a:lnTo>
                <a:lnTo>
                  <a:pt x="4787760" y="292100"/>
                </a:lnTo>
                <a:lnTo>
                  <a:pt x="4788077" y="304800"/>
                </a:lnTo>
                <a:close/>
              </a:path>
              <a:path w="4788534" h="5219700">
                <a:moveTo>
                  <a:pt x="25781" y="4927600"/>
                </a:moveTo>
                <a:lnTo>
                  <a:pt x="406" y="4927600"/>
                </a:lnTo>
                <a:lnTo>
                  <a:pt x="101" y="4914900"/>
                </a:lnTo>
                <a:lnTo>
                  <a:pt x="0" y="304800"/>
                </a:lnTo>
                <a:lnTo>
                  <a:pt x="25400" y="304800"/>
                </a:lnTo>
                <a:lnTo>
                  <a:pt x="25488" y="4914900"/>
                </a:lnTo>
                <a:lnTo>
                  <a:pt x="25781" y="4927600"/>
                </a:lnTo>
                <a:close/>
              </a:path>
              <a:path w="4788534" h="5219700">
                <a:moveTo>
                  <a:pt x="4787760" y="4927600"/>
                </a:moveTo>
                <a:lnTo>
                  <a:pt x="4762385" y="4927600"/>
                </a:lnTo>
                <a:lnTo>
                  <a:pt x="4762690" y="4914900"/>
                </a:lnTo>
                <a:lnTo>
                  <a:pt x="4762779" y="304800"/>
                </a:lnTo>
                <a:lnTo>
                  <a:pt x="4788179" y="304800"/>
                </a:lnTo>
                <a:lnTo>
                  <a:pt x="4788077" y="4914900"/>
                </a:lnTo>
                <a:lnTo>
                  <a:pt x="4787760" y="4927600"/>
                </a:lnTo>
                <a:close/>
              </a:path>
              <a:path w="4788534" h="5219700">
                <a:moveTo>
                  <a:pt x="28752" y="4953000"/>
                </a:moveTo>
                <a:lnTo>
                  <a:pt x="2527" y="4953000"/>
                </a:lnTo>
                <a:lnTo>
                  <a:pt x="1625" y="4940300"/>
                </a:lnTo>
                <a:lnTo>
                  <a:pt x="914" y="4927600"/>
                </a:lnTo>
                <a:lnTo>
                  <a:pt x="26225" y="4927600"/>
                </a:lnTo>
                <a:lnTo>
                  <a:pt x="26911" y="4940300"/>
                </a:lnTo>
                <a:lnTo>
                  <a:pt x="27698" y="4940300"/>
                </a:lnTo>
                <a:lnTo>
                  <a:pt x="28752" y="4953000"/>
                </a:lnTo>
                <a:close/>
              </a:path>
              <a:path w="4788534" h="5219700">
                <a:moveTo>
                  <a:pt x="4785652" y="4953000"/>
                </a:moveTo>
                <a:lnTo>
                  <a:pt x="4759413" y="4953000"/>
                </a:lnTo>
                <a:lnTo>
                  <a:pt x="4760468" y="4940300"/>
                </a:lnTo>
                <a:lnTo>
                  <a:pt x="4761268" y="4940300"/>
                </a:lnTo>
                <a:lnTo>
                  <a:pt x="4761941" y="4927600"/>
                </a:lnTo>
                <a:lnTo>
                  <a:pt x="4787252" y="4927600"/>
                </a:lnTo>
                <a:lnTo>
                  <a:pt x="4786553" y="4940300"/>
                </a:lnTo>
                <a:lnTo>
                  <a:pt x="4785652" y="4953000"/>
                </a:lnTo>
                <a:close/>
              </a:path>
              <a:path w="4788534" h="5219700">
                <a:moveTo>
                  <a:pt x="31305" y="4965700"/>
                </a:moveTo>
                <a:lnTo>
                  <a:pt x="4914" y="4965700"/>
                </a:lnTo>
                <a:lnTo>
                  <a:pt x="3619" y="4953000"/>
                </a:lnTo>
                <a:lnTo>
                  <a:pt x="29895" y="4953000"/>
                </a:lnTo>
                <a:lnTo>
                  <a:pt x="31305" y="4965700"/>
                </a:lnTo>
                <a:close/>
              </a:path>
              <a:path w="4788534" h="5219700">
                <a:moveTo>
                  <a:pt x="4783264" y="4965700"/>
                </a:moveTo>
                <a:lnTo>
                  <a:pt x="4756861" y="4965700"/>
                </a:lnTo>
                <a:lnTo>
                  <a:pt x="4758283" y="4953000"/>
                </a:lnTo>
                <a:lnTo>
                  <a:pt x="4784547" y="4953000"/>
                </a:lnTo>
                <a:lnTo>
                  <a:pt x="4783264" y="4965700"/>
                </a:lnTo>
                <a:close/>
              </a:path>
              <a:path w="4788534" h="5219700">
                <a:moveTo>
                  <a:pt x="36423" y="4991100"/>
                </a:moveTo>
                <a:lnTo>
                  <a:pt x="9906" y="4991100"/>
                </a:lnTo>
                <a:lnTo>
                  <a:pt x="8064" y="4978400"/>
                </a:lnTo>
                <a:lnTo>
                  <a:pt x="6388" y="4965700"/>
                </a:lnTo>
                <a:lnTo>
                  <a:pt x="31242" y="4965700"/>
                </a:lnTo>
                <a:lnTo>
                  <a:pt x="32842" y="4978400"/>
                </a:lnTo>
                <a:lnTo>
                  <a:pt x="34467" y="4978400"/>
                </a:lnTo>
                <a:lnTo>
                  <a:pt x="36423" y="4991100"/>
                </a:lnTo>
                <a:close/>
              </a:path>
              <a:path w="4788534" h="5219700">
                <a:moveTo>
                  <a:pt x="4778260" y="4991100"/>
                </a:moveTo>
                <a:lnTo>
                  <a:pt x="4751755" y="4991100"/>
                </a:lnTo>
                <a:lnTo>
                  <a:pt x="4753698" y="4978400"/>
                </a:lnTo>
                <a:lnTo>
                  <a:pt x="4755324" y="4978400"/>
                </a:lnTo>
                <a:lnTo>
                  <a:pt x="4756924" y="4965700"/>
                </a:lnTo>
                <a:lnTo>
                  <a:pt x="4781778" y="4965700"/>
                </a:lnTo>
                <a:lnTo>
                  <a:pt x="4780114" y="4978400"/>
                </a:lnTo>
                <a:lnTo>
                  <a:pt x="4778260" y="4991100"/>
                </a:lnTo>
                <a:close/>
              </a:path>
              <a:path w="4788534" h="5219700">
                <a:moveTo>
                  <a:pt x="40652" y="5003800"/>
                </a:moveTo>
                <a:lnTo>
                  <a:pt x="14160" y="5003800"/>
                </a:lnTo>
                <a:lnTo>
                  <a:pt x="11938" y="4991100"/>
                </a:lnTo>
                <a:lnTo>
                  <a:pt x="38366" y="4991100"/>
                </a:lnTo>
                <a:lnTo>
                  <a:pt x="40652" y="5003800"/>
                </a:lnTo>
                <a:close/>
              </a:path>
              <a:path w="4788534" h="5219700">
                <a:moveTo>
                  <a:pt x="4774018" y="5003800"/>
                </a:moveTo>
                <a:lnTo>
                  <a:pt x="4747526" y="5003800"/>
                </a:lnTo>
                <a:lnTo>
                  <a:pt x="4749812" y="4991100"/>
                </a:lnTo>
                <a:lnTo>
                  <a:pt x="4776228" y="4991100"/>
                </a:lnTo>
                <a:lnTo>
                  <a:pt x="4774018" y="5003800"/>
                </a:lnTo>
                <a:close/>
              </a:path>
              <a:path w="4788534" h="5219700">
                <a:moveTo>
                  <a:pt x="51028" y="5029200"/>
                </a:moveTo>
                <a:lnTo>
                  <a:pt x="21844" y="5029200"/>
                </a:lnTo>
                <a:lnTo>
                  <a:pt x="19100" y="5016500"/>
                </a:lnTo>
                <a:lnTo>
                  <a:pt x="16548" y="5003800"/>
                </a:lnTo>
                <a:lnTo>
                  <a:pt x="42900" y="5003800"/>
                </a:lnTo>
                <a:lnTo>
                  <a:pt x="45529" y="5016500"/>
                </a:lnTo>
                <a:lnTo>
                  <a:pt x="48082" y="5016500"/>
                </a:lnTo>
                <a:lnTo>
                  <a:pt x="51028" y="5029200"/>
                </a:lnTo>
                <a:close/>
              </a:path>
              <a:path w="4788534" h="5219700">
                <a:moveTo>
                  <a:pt x="4766335" y="5029200"/>
                </a:moveTo>
                <a:lnTo>
                  <a:pt x="4737150" y="5029200"/>
                </a:lnTo>
                <a:lnTo>
                  <a:pt x="4740097" y="5016500"/>
                </a:lnTo>
                <a:lnTo>
                  <a:pt x="4742649" y="5016500"/>
                </a:lnTo>
                <a:lnTo>
                  <a:pt x="4745266" y="5003800"/>
                </a:lnTo>
                <a:lnTo>
                  <a:pt x="4771631" y="5003800"/>
                </a:lnTo>
                <a:lnTo>
                  <a:pt x="4769065" y="5016500"/>
                </a:lnTo>
                <a:lnTo>
                  <a:pt x="4766335" y="5029200"/>
                </a:lnTo>
                <a:close/>
              </a:path>
              <a:path w="4788534" h="5219700">
                <a:moveTo>
                  <a:pt x="57124" y="5041900"/>
                </a:moveTo>
                <a:lnTo>
                  <a:pt x="27813" y="5041900"/>
                </a:lnTo>
                <a:lnTo>
                  <a:pt x="24739" y="5029200"/>
                </a:lnTo>
                <a:lnTo>
                  <a:pt x="53860" y="5029200"/>
                </a:lnTo>
                <a:lnTo>
                  <a:pt x="57124" y="5041900"/>
                </a:lnTo>
                <a:close/>
              </a:path>
              <a:path w="4788534" h="5219700">
                <a:moveTo>
                  <a:pt x="4760353" y="5041900"/>
                </a:moveTo>
                <a:lnTo>
                  <a:pt x="4731054" y="5041900"/>
                </a:lnTo>
                <a:lnTo>
                  <a:pt x="4734306" y="5029200"/>
                </a:lnTo>
                <a:lnTo>
                  <a:pt x="4763427" y="5029200"/>
                </a:lnTo>
                <a:lnTo>
                  <a:pt x="4760353" y="5041900"/>
                </a:lnTo>
                <a:close/>
              </a:path>
              <a:path w="4788534" h="5219700">
                <a:moveTo>
                  <a:pt x="63804" y="5054600"/>
                </a:moveTo>
                <a:lnTo>
                  <a:pt x="34442" y="5054600"/>
                </a:lnTo>
                <a:lnTo>
                  <a:pt x="31051" y="5041900"/>
                </a:lnTo>
                <a:lnTo>
                  <a:pt x="60248" y="5041900"/>
                </a:lnTo>
                <a:lnTo>
                  <a:pt x="63804" y="5054600"/>
                </a:lnTo>
                <a:close/>
              </a:path>
              <a:path w="4788534" h="5219700">
                <a:moveTo>
                  <a:pt x="4753724" y="5054600"/>
                </a:moveTo>
                <a:lnTo>
                  <a:pt x="4724361" y="5054600"/>
                </a:lnTo>
                <a:lnTo>
                  <a:pt x="4727930" y="5041900"/>
                </a:lnTo>
                <a:lnTo>
                  <a:pt x="4757127" y="5041900"/>
                </a:lnTo>
                <a:lnTo>
                  <a:pt x="4753724" y="5054600"/>
                </a:lnTo>
                <a:close/>
              </a:path>
              <a:path w="4788534" h="5219700">
                <a:moveTo>
                  <a:pt x="71069" y="5067300"/>
                </a:moveTo>
                <a:lnTo>
                  <a:pt x="41719" y="5067300"/>
                </a:lnTo>
                <a:lnTo>
                  <a:pt x="37998" y="5054600"/>
                </a:lnTo>
                <a:lnTo>
                  <a:pt x="67208" y="5054600"/>
                </a:lnTo>
                <a:lnTo>
                  <a:pt x="71069" y="5067300"/>
                </a:lnTo>
                <a:close/>
              </a:path>
              <a:path w="4788534" h="5219700">
                <a:moveTo>
                  <a:pt x="4746459" y="5067300"/>
                </a:moveTo>
                <a:lnTo>
                  <a:pt x="4717110" y="5067300"/>
                </a:lnTo>
                <a:lnTo>
                  <a:pt x="4720958" y="5054600"/>
                </a:lnTo>
                <a:lnTo>
                  <a:pt x="4750168" y="5054600"/>
                </a:lnTo>
                <a:lnTo>
                  <a:pt x="4746459" y="5067300"/>
                </a:lnTo>
                <a:close/>
              </a:path>
              <a:path w="4788534" h="5219700">
                <a:moveTo>
                  <a:pt x="78879" y="5080000"/>
                </a:moveTo>
                <a:lnTo>
                  <a:pt x="49606" y="5080000"/>
                </a:lnTo>
                <a:lnTo>
                  <a:pt x="45580" y="5067300"/>
                </a:lnTo>
                <a:lnTo>
                  <a:pt x="74726" y="5067300"/>
                </a:lnTo>
                <a:lnTo>
                  <a:pt x="78879" y="5080000"/>
                </a:lnTo>
                <a:close/>
              </a:path>
              <a:path w="4788534" h="5219700">
                <a:moveTo>
                  <a:pt x="4738573" y="5080000"/>
                </a:moveTo>
                <a:lnTo>
                  <a:pt x="4709299" y="5080000"/>
                </a:lnTo>
                <a:lnTo>
                  <a:pt x="4713439" y="5067300"/>
                </a:lnTo>
                <a:lnTo>
                  <a:pt x="4742586" y="5067300"/>
                </a:lnTo>
                <a:lnTo>
                  <a:pt x="4738573" y="5080000"/>
                </a:lnTo>
                <a:close/>
              </a:path>
              <a:path w="4788534" h="5219700">
                <a:moveTo>
                  <a:pt x="87210" y="5092700"/>
                </a:moveTo>
                <a:lnTo>
                  <a:pt x="58089" y="5092700"/>
                </a:lnTo>
                <a:lnTo>
                  <a:pt x="53771" y="5080000"/>
                </a:lnTo>
                <a:lnTo>
                  <a:pt x="82791" y="5080000"/>
                </a:lnTo>
                <a:lnTo>
                  <a:pt x="87210" y="5092700"/>
                </a:lnTo>
                <a:close/>
              </a:path>
              <a:path w="4788534" h="5219700">
                <a:moveTo>
                  <a:pt x="91579" y="5092700"/>
                </a:moveTo>
                <a:lnTo>
                  <a:pt x="87210" y="5092700"/>
                </a:lnTo>
                <a:lnTo>
                  <a:pt x="87020" y="5080000"/>
                </a:lnTo>
                <a:lnTo>
                  <a:pt x="91579" y="5092700"/>
                </a:lnTo>
                <a:close/>
              </a:path>
              <a:path w="4788534" h="5219700">
                <a:moveTo>
                  <a:pt x="4700955" y="5092700"/>
                </a:moveTo>
                <a:lnTo>
                  <a:pt x="4696599" y="5092700"/>
                </a:lnTo>
                <a:lnTo>
                  <a:pt x="4701146" y="5080000"/>
                </a:lnTo>
                <a:lnTo>
                  <a:pt x="4700955" y="5092700"/>
                </a:lnTo>
                <a:close/>
              </a:path>
              <a:path w="4788534" h="5219700">
                <a:moveTo>
                  <a:pt x="4730089" y="5092700"/>
                </a:moveTo>
                <a:lnTo>
                  <a:pt x="4700955" y="5092700"/>
                </a:lnTo>
                <a:lnTo>
                  <a:pt x="4705375" y="5080000"/>
                </a:lnTo>
                <a:lnTo>
                  <a:pt x="4734407" y="5080000"/>
                </a:lnTo>
                <a:lnTo>
                  <a:pt x="4730089" y="5092700"/>
                </a:lnTo>
                <a:close/>
              </a:path>
              <a:path w="4788534" h="5219700">
                <a:moveTo>
                  <a:pt x="100685" y="5105400"/>
                </a:moveTo>
                <a:lnTo>
                  <a:pt x="67144" y="5105400"/>
                </a:lnTo>
                <a:lnTo>
                  <a:pt x="62547" y="5092700"/>
                </a:lnTo>
                <a:lnTo>
                  <a:pt x="95872" y="5092700"/>
                </a:lnTo>
                <a:lnTo>
                  <a:pt x="100685" y="5105400"/>
                </a:lnTo>
                <a:close/>
              </a:path>
              <a:path w="4788534" h="5219700">
                <a:moveTo>
                  <a:pt x="4721021" y="5105400"/>
                </a:moveTo>
                <a:lnTo>
                  <a:pt x="4687493" y="5105400"/>
                </a:lnTo>
                <a:lnTo>
                  <a:pt x="4692307" y="5092700"/>
                </a:lnTo>
                <a:lnTo>
                  <a:pt x="4725631" y="5092700"/>
                </a:lnTo>
                <a:lnTo>
                  <a:pt x="4721021" y="5105400"/>
                </a:lnTo>
                <a:close/>
              </a:path>
              <a:path w="4788534" h="5219700">
                <a:moveTo>
                  <a:pt x="110274" y="5118100"/>
                </a:moveTo>
                <a:lnTo>
                  <a:pt x="76771" y="5118100"/>
                </a:lnTo>
                <a:lnTo>
                  <a:pt x="71894" y="5105400"/>
                </a:lnTo>
                <a:lnTo>
                  <a:pt x="105206" y="5105400"/>
                </a:lnTo>
                <a:lnTo>
                  <a:pt x="110274" y="5118100"/>
                </a:lnTo>
                <a:close/>
              </a:path>
              <a:path w="4788534" h="5219700">
                <a:moveTo>
                  <a:pt x="4711407" y="5118100"/>
                </a:moveTo>
                <a:lnTo>
                  <a:pt x="4677905" y="5118100"/>
                </a:lnTo>
                <a:lnTo>
                  <a:pt x="4682972" y="5105400"/>
                </a:lnTo>
                <a:lnTo>
                  <a:pt x="4716284" y="5105400"/>
                </a:lnTo>
                <a:lnTo>
                  <a:pt x="4711407" y="5118100"/>
                </a:lnTo>
                <a:close/>
              </a:path>
              <a:path w="4788534" h="5219700">
                <a:moveTo>
                  <a:pt x="125526" y="5130800"/>
                </a:moveTo>
                <a:lnTo>
                  <a:pt x="86931" y="5130800"/>
                </a:lnTo>
                <a:lnTo>
                  <a:pt x="81788" y="5118100"/>
                </a:lnTo>
                <a:lnTo>
                  <a:pt x="120103" y="5118100"/>
                </a:lnTo>
                <a:lnTo>
                  <a:pt x="125526" y="5130800"/>
                </a:lnTo>
                <a:close/>
              </a:path>
              <a:path w="4788534" h="5219700">
                <a:moveTo>
                  <a:pt x="4701247" y="5130800"/>
                </a:moveTo>
                <a:lnTo>
                  <a:pt x="4662639" y="5130800"/>
                </a:lnTo>
                <a:lnTo>
                  <a:pt x="4668062" y="5118100"/>
                </a:lnTo>
                <a:lnTo>
                  <a:pt x="4706391" y="5118100"/>
                </a:lnTo>
                <a:lnTo>
                  <a:pt x="4701247" y="5130800"/>
                </a:lnTo>
                <a:close/>
              </a:path>
              <a:path w="4788534" h="5219700">
                <a:moveTo>
                  <a:pt x="141782" y="5143500"/>
                </a:moveTo>
                <a:lnTo>
                  <a:pt x="103136" y="5143500"/>
                </a:lnTo>
                <a:lnTo>
                  <a:pt x="97599" y="5130800"/>
                </a:lnTo>
                <a:lnTo>
                  <a:pt x="136017" y="5130800"/>
                </a:lnTo>
                <a:lnTo>
                  <a:pt x="141782" y="5143500"/>
                </a:lnTo>
                <a:close/>
              </a:path>
              <a:path w="4788534" h="5219700">
                <a:moveTo>
                  <a:pt x="4685042" y="5143500"/>
                </a:moveTo>
                <a:lnTo>
                  <a:pt x="4646396" y="5143500"/>
                </a:lnTo>
                <a:lnTo>
                  <a:pt x="4652162" y="5130800"/>
                </a:lnTo>
                <a:lnTo>
                  <a:pt x="4690567" y="5130800"/>
                </a:lnTo>
                <a:lnTo>
                  <a:pt x="4685042" y="5143500"/>
                </a:lnTo>
                <a:close/>
              </a:path>
              <a:path w="4788534" h="5219700">
                <a:moveTo>
                  <a:pt x="158953" y="5156200"/>
                </a:moveTo>
                <a:lnTo>
                  <a:pt x="114554" y="5156200"/>
                </a:lnTo>
                <a:lnTo>
                  <a:pt x="108788" y="5143500"/>
                </a:lnTo>
                <a:lnTo>
                  <a:pt x="152882" y="5143500"/>
                </a:lnTo>
                <a:lnTo>
                  <a:pt x="158953" y="5156200"/>
                </a:lnTo>
                <a:close/>
              </a:path>
              <a:path w="4788534" h="5219700">
                <a:moveTo>
                  <a:pt x="4673625" y="5156200"/>
                </a:moveTo>
                <a:lnTo>
                  <a:pt x="4629213" y="5156200"/>
                </a:lnTo>
                <a:lnTo>
                  <a:pt x="4635296" y="5143500"/>
                </a:lnTo>
                <a:lnTo>
                  <a:pt x="4679391" y="5143500"/>
                </a:lnTo>
                <a:lnTo>
                  <a:pt x="4673625" y="5156200"/>
                </a:lnTo>
                <a:close/>
              </a:path>
              <a:path w="4788534" h="5219700">
                <a:moveTo>
                  <a:pt x="183197" y="5168900"/>
                </a:moveTo>
                <a:lnTo>
                  <a:pt x="132562" y="5168900"/>
                </a:lnTo>
                <a:lnTo>
                  <a:pt x="126441" y="5156200"/>
                </a:lnTo>
                <a:lnTo>
                  <a:pt x="176733" y="5156200"/>
                </a:lnTo>
                <a:lnTo>
                  <a:pt x="183197" y="5168900"/>
                </a:lnTo>
                <a:close/>
              </a:path>
              <a:path w="4788534" h="5219700">
                <a:moveTo>
                  <a:pt x="4655616" y="5168900"/>
                </a:moveTo>
                <a:lnTo>
                  <a:pt x="4604981" y="5168900"/>
                </a:lnTo>
                <a:lnTo>
                  <a:pt x="4611446" y="5156200"/>
                </a:lnTo>
                <a:lnTo>
                  <a:pt x="4661725" y="5156200"/>
                </a:lnTo>
                <a:lnTo>
                  <a:pt x="4655616" y="5168900"/>
                </a:lnTo>
                <a:close/>
              </a:path>
              <a:path w="4788534" h="5219700">
                <a:moveTo>
                  <a:pt x="208838" y="5181600"/>
                </a:moveTo>
                <a:lnTo>
                  <a:pt x="151561" y="5181600"/>
                </a:lnTo>
                <a:lnTo>
                  <a:pt x="145122" y="5168900"/>
                </a:lnTo>
                <a:lnTo>
                  <a:pt x="202018" y="5168900"/>
                </a:lnTo>
                <a:lnTo>
                  <a:pt x="208838" y="5181600"/>
                </a:lnTo>
                <a:close/>
              </a:path>
              <a:path w="4788534" h="5219700">
                <a:moveTo>
                  <a:pt x="4636617" y="5181600"/>
                </a:moveTo>
                <a:lnTo>
                  <a:pt x="4579340" y="5181600"/>
                </a:lnTo>
                <a:lnTo>
                  <a:pt x="4586160" y="5168900"/>
                </a:lnTo>
                <a:lnTo>
                  <a:pt x="4643056" y="5168900"/>
                </a:lnTo>
                <a:lnTo>
                  <a:pt x="4636617" y="5181600"/>
                </a:lnTo>
                <a:close/>
              </a:path>
              <a:path w="4788534" h="5219700">
                <a:moveTo>
                  <a:pt x="242620" y="5194300"/>
                </a:moveTo>
                <a:lnTo>
                  <a:pt x="171475" y="5194300"/>
                </a:lnTo>
                <a:lnTo>
                  <a:pt x="164744" y="5181600"/>
                </a:lnTo>
                <a:lnTo>
                  <a:pt x="235419" y="5181600"/>
                </a:lnTo>
                <a:lnTo>
                  <a:pt x="242620" y="5194300"/>
                </a:lnTo>
                <a:close/>
              </a:path>
              <a:path w="4788534" h="5219700">
                <a:moveTo>
                  <a:pt x="249593" y="5194300"/>
                </a:moveTo>
                <a:lnTo>
                  <a:pt x="242620" y="5194300"/>
                </a:lnTo>
                <a:lnTo>
                  <a:pt x="242316" y="5181600"/>
                </a:lnTo>
                <a:lnTo>
                  <a:pt x="249593" y="5194300"/>
                </a:lnTo>
                <a:close/>
              </a:path>
              <a:path w="4788534" h="5219700">
                <a:moveTo>
                  <a:pt x="4545558" y="5194300"/>
                </a:moveTo>
                <a:lnTo>
                  <a:pt x="4538586" y="5194300"/>
                </a:lnTo>
                <a:lnTo>
                  <a:pt x="4545863" y="5181600"/>
                </a:lnTo>
                <a:lnTo>
                  <a:pt x="4545558" y="5194300"/>
                </a:lnTo>
                <a:close/>
              </a:path>
              <a:path w="4788534" h="5219700">
                <a:moveTo>
                  <a:pt x="4616691" y="5194300"/>
                </a:moveTo>
                <a:lnTo>
                  <a:pt x="4545558" y="5194300"/>
                </a:lnTo>
                <a:lnTo>
                  <a:pt x="4552759" y="5181600"/>
                </a:lnTo>
                <a:lnTo>
                  <a:pt x="4623435" y="5181600"/>
                </a:lnTo>
                <a:lnTo>
                  <a:pt x="4616691" y="5194300"/>
                </a:lnTo>
                <a:close/>
              </a:path>
              <a:path w="4788534" h="5219700">
                <a:moveTo>
                  <a:pt x="4581613" y="5207000"/>
                </a:moveTo>
                <a:lnTo>
                  <a:pt x="206565" y="5207000"/>
                </a:lnTo>
                <a:lnTo>
                  <a:pt x="199364" y="5194300"/>
                </a:lnTo>
                <a:lnTo>
                  <a:pt x="4588802" y="5194300"/>
                </a:lnTo>
                <a:lnTo>
                  <a:pt x="4581613" y="5207000"/>
                </a:lnTo>
                <a:close/>
              </a:path>
              <a:path w="4788534" h="5219700">
                <a:moveTo>
                  <a:pt x="4544453" y="5219700"/>
                </a:moveTo>
                <a:lnTo>
                  <a:pt x="243725" y="5219700"/>
                </a:lnTo>
                <a:lnTo>
                  <a:pt x="236143" y="5207000"/>
                </a:lnTo>
                <a:lnTo>
                  <a:pt x="4552035" y="5207000"/>
                </a:lnTo>
                <a:lnTo>
                  <a:pt x="4544453" y="5219700"/>
                </a:lnTo>
                <a:close/>
              </a:path>
            </a:pathLst>
          </a:custGeom>
          <a:solidFill>
            <a:srgbClr val="FF7E2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7138416" y="2791967"/>
            <a:ext cx="352044" cy="348996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7130795" y="4122420"/>
            <a:ext cx="352044" cy="348995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7144511" y="5626608"/>
            <a:ext cx="347472" cy="333756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7" name="object 97"/>
          <p:cNvSpPr txBox="1"/>
          <p:nvPr/>
        </p:nvSpPr>
        <p:spPr>
          <a:xfrm>
            <a:off x="1285239" y="760730"/>
            <a:ext cx="2869565" cy="2686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>
                <a:solidFill>
                  <a:srgbClr val="FF6600"/>
                </a:solidFill>
                <a:latin typeface="Arial Unicode MS"/>
                <a:cs typeface="Arial Unicode MS"/>
              </a:rPr>
              <a:t>早期投资、成长期投资占比较大</a:t>
            </a:r>
            <a:endParaRPr sz="1600">
              <a:latin typeface="Arial Unicode MS"/>
              <a:cs typeface="Arial Unicode MS"/>
            </a:endParaRPr>
          </a:p>
        </p:txBody>
      </p:sp>
      <p:sp>
        <p:nvSpPr>
          <p:cNvPr id="98" name="object 98"/>
          <p:cNvSpPr txBox="1"/>
          <p:nvPr/>
        </p:nvSpPr>
        <p:spPr>
          <a:xfrm>
            <a:off x="2029079" y="5185118"/>
            <a:ext cx="2918460" cy="100139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796290"/>
                <a:tab pos="1579880"/>
                <a:tab pos="2363470"/>
              </a:tabLst>
            </a:pPr>
            <a:r>
              <a:rPr sz="1000" spc="0">
                <a:solidFill>
                  <a:srgbClr val="404040"/>
                </a:solidFill>
                <a:latin typeface="Arial Unicode MS"/>
                <a:cs typeface="Arial Unicode MS"/>
              </a:rPr>
              <a:t>2022Q2	2022Q3	2022Q4	2023Q1</a:t>
            </a:r>
            <a:endParaRPr sz="1000">
              <a:latin typeface="Arial Unicode MS"/>
              <a:cs typeface="Arial Unicode MS"/>
            </a:endParaRPr>
          </a:p>
          <a:p>
            <a:pPr marL="627380">
              <a:lnSpc>
                <a:spcPct val="100000"/>
              </a:lnSpc>
              <a:spcBef>
                <a:spcPts val="965"/>
              </a:spcBef>
            </a:pPr>
            <a:r>
              <a:rPr sz="1200" spc="-10">
                <a:solidFill>
                  <a:srgbClr val="7E7E7E"/>
                </a:solidFill>
                <a:latin typeface="Arial Unicode MS"/>
                <a:cs typeface="Arial Unicode MS"/>
              </a:rPr>
              <a:t>早期</a:t>
            </a:r>
            <a:r>
              <a:rPr sz="1200" spc="-25">
                <a:solidFill>
                  <a:srgbClr val="7E7E7E"/>
                </a:solidFill>
                <a:latin typeface="Arial Unicode MS"/>
                <a:cs typeface="Arial Unicode MS"/>
              </a:rPr>
              <a:t>：</a:t>
            </a:r>
            <a:r>
              <a:rPr sz="1200" spc="-10">
                <a:solidFill>
                  <a:srgbClr val="7E7E7E"/>
                </a:solidFill>
                <a:latin typeface="Arial Unicode MS"/>
                <a:cs typeface="Arial Unicode MS"/>
              </a:rPr>
              <a:t>种子</a:t>
            </a:r>
            <a:r>
              <a:rPr sz="1200" spc="-25">
                <a:solidFill>
                  <a:srgbClr val="7E7E7E"/>
                </a:solidFill>
                <a:latin typeface="Arial Unicode MS"/>
                <a:cs typeface="Arial Unicode MS"/>
              </a:rPr>
              <a:t>、</a:t>
            </a:r>
            <a:r>
              <a:rPr sz="1200" spc="-10">
                <a:solidFill>
                  <a:srgbClr val="7E7E7E"/>
                </a:solidFill>
                <a:latin typeface="Arial Unicode MS"/>
                <a:cs typeface="Arial Unicode MS"/>
              </a:rPr>
              <a:t>天使</a:t>
            </a:r>
            <a:r>
              <a:rPr sz="1200" spc="-25">
                <a:solidFill>
                  <a:srgbClr val="7E7E7E"/>
                </a:solidFill>
                <a:latin typeface="Arial Unicode MS"/>
                <a:cs typeface="Arial Unicode MS"/>
              </a:rPr>
              <a:t>、</a:t>
            </a:r>
            <a:r>
              <a:rPr sz="1200" spc="15">
                <a:solidFill>
                  <a:srgbClr val="7E7E7E"/>
                </a:solidFill>
                <a:latin typeface="Arial Unicode MS"/>
                <a:cs typeface="Arial Unicode MS"/>
              </a:rPr>
              <a:t>Pre-A</a:t>
            </a:r>
            <a:r>
              <a:rPr sz="1200" spc="-10">
                <a:solidFill>
                  <a:srgbClr val="7E7E7E"/>
                </a:solidFill>
                <a:latin typeface="Arial Unicode MS"/>
                <a:cs typeface="Arial Unicode MS"/>
              </a:rPr>
              <a:t>轮</a:t>
            </a:r>
            <a:r>
              <a:rPr sz="1200" spc="-20">
                <a:solidFill>
                  <a:srgbClr val="7E7E7E"/>
                </a:solidFill>
                <a:latin typeface="Arial Unicode MS"/>
                <a:cs typeface="Arial Unicode MS"/>
              </a:rPr>
              <a:t>；</a:t>
            </a:r>
            <a:endParaRPr sz="1200">
              <a:latin typeface="Arial Unicode MS"/>
              <a:cs typeface="Arial Unicode MS"/>
            </a:endParaRPr>
          </a:p>
          <a:p>
            <a:pPr marL="302895" marR="5080" algn="ctr">
              <a:lnSpc>
                <a:spcPct val="141700"/>
              </a:lnSpc>
            </a:pPr>
            <a:r>
              <a:rPr sz="1200" spc="-10">
                <a:solidFill>
                  <a:srgbClr val="7E7E7E"/>
                </a:solidFill>
                <a:latin typeface="Arial Unicode MS"/>
                <a:cs typeface="Arial Unicode MS"/>
              </a:rPr>
              <a:t>成长期</a:t>
            </a:r>
            <a:r>
              <a:rPr sz="1200" spc="-15">
                <a:solidFill>
                  <a:srgbClr val="7E7E7E"/>
                </a:solidFill>
                <a:latin typeface="Arial Unicode MS"/>
                <a:cs typeface="Arial Unicode MS"/>
              </a:rPr>
              <a:t>：A</a:t>
            </a:r>
            <a:r>
              <a:rPr sz="1200" spc="-10">
                <a:solidFill>
                  <a:srgbClr val="7E7E7E"/>
                </a:solidFill>
                <a:latin typeface="Arial Unicode MS"/>
                <a:cs typeface="Arial Unicode MS"/>
              </a:rPr>
              <a:t>轮</a:t>
            </a:r>
            <a:r>
              <a:rPr sz="1200" spc="-25">
                <a:solidFill>
                  <a:srgbClr val="7E7E7E"/>
                </a:solidFill>
                <a:latin typeface="Arial Unicode MS"/>
                <a:cs typeface="Arial Unicode MS"/>
              </a:rPr>
              <a:t>、A+</a:t>
            </a:r>
            <a:r>
              <a:rPr sz="1200" spc="-10">
                <a:solidFill>
                  <a:srgbClr val="7E7E7E"/>
                </a:solidFill>
                <a:latin typeface="Arial Unicode MS"/>
                <a:cs typeface="Arial Unicode MS"/>
              </a:rPr>
              <a:t>轮</a:t>
            </a:r>
            <a:r>
              <a:rPr sz="1200" spc="-25">
                <a:solidFill>
                  <a:srgbClr val="7E7E7E"/>
                </a:solidFill>
                <a:latin typeface="Arial Unicode MS"/>
                <a:cs typeface="Arial Unicode MS"/>
              </a:rPr>
              <a:t>、</a:t>
            </a:r>
            <a:r>
              <a:rPr sz="1200" spc="40">
                <a:solidFill>
                  <a:srgbClr val="7E7E7E"/>
                </a:solidFill>
                <a:latin typeface="Arial Unicode MS"/>
                <a:cs typeface="Arial Unicode MS"/>
              </a:rPr>
              <a:t>pre-B</a:t>
            </a:r>
            <a:r>
              <a:rPr sz="1200" spc="-10">
                <a:solidFill>
                  <a:srgbClr val="7E7E7E"/>
                </a:solidFill>
                <a:latin typeface="Arial Unicode MS"/>
                <a:cs typeface="Arial Unicode MS"/>
              </a:rPr>
              <a:t>轮</a:t>
            </a:r>
            <a:r>
              <a:rPr sz="1200" spc="-25">
                <a:solidFill>
                  <a:srgbClr val="7E7E7E"/>
                </a:solidFill>
                <a:latin typeface="Arial Unicode MS"/>
                <a:cs typeface="Arial Unicode MS"/>
              </a:rPr>
              <a:t>、</a:t>
            </a:r>
            <a:r>
              <a:rPr sz="1200" spc="-60">
                <a:solidFill>
                  <a:srgbClr val="7E7E7E"/>
                </a:solidFill>
                <a:latin typeface="Arial Unicode MS"/>
                <a:cs typeface="Arial Unicode MS"/>
              </a:rPr>
              <a:t>B</a:t>
            </a:r>
            <a:r>
              <a:rPr sz="1200" spc="-10">
                <a:solidFill>
                  <a:srgbClr val="7E7E7E"/>
                </a:solidFill>
                <a:latin typeface="Arial Unicode MS"/>
                <a:cs typeface="Arial Unicode MS"/>
              </a:rPr>
              <a:t>轮</a:t>
            </a:r>
            <a:r>
              <a:rPr sz="1200" spc="-20">
                <a:solidFill>
                  <a:srgbClr val="7E7E7E"/>
                </a:solidFill>
                <a:latin typeface="Arial Unicode MS"/>
                <a:cs typeface="Arial Unicode MS"/>
              </a:rPr>
              <a:t>；  </a:t>
            </a:r>
            <a:r>
              <a:rPr sz="1200" spc="-10">
                <a:solidFill>
                  <a:srgbClr val="7E7E7E"/>
                </a:solidFill>
                <a:latin typeface="Arial Unicode MS"/>
                <a:cs typeface="Arial Unicode MS"/>
              </a:rPr>
              <a:t>中后期</a:t>
            </a:r>
            <a:r>
              <a:rPr sz="1200" spc="-45">
                <a:solidFill>
                  <a:srgbClr val="7E7E7E"/>
                </a:solidFill>
                <a:latin typeface="Arial Unicode MS"/>
                <a:cs typeface="Arial Unicode MS"/>
              </a:rPr>
              <a:t>：B+</a:t>
            </a:r>
            <a:r>
              <a:rPr sz="1200" spc="-10">
                <a:solidFill>
                  <a:srgbClr val="7E7E7E"/>
                </a:solidFill>
                <a:latin typeface="Arial Unicode MS"/>
                <a:cs typeface="Arial Unicode MS"/>
              </a:rPr>
              <a:t>轮</a:t>
            </a:r>
            <a:r>
              <a:rPr sz="1200" spc="-25">
                <a:solidFill>
                  <a:srgbClr val="7E7E7E"/>
                </a:solidFill>
                <a:latin typeface="Arial Unicode MS"/>
                <a:cs typeface="Arial Unicode MS"/>
              </a:rPr>
              <a:t>、</a:t>
            </a:r>
            <a:r>
              <a:rPr sz="1200" spc="-150">
                <a:solidFill>
                  <a:srgbClr val="7E7E7E"/>
                </a:solidFill>
                <a:latin typeface="Arial Unicode MS"/>
                <a:cs typeface="Arial Unicode MS"/>
              </a:rPr>
              <a:t>C</a:t>
            </a:r>
            <a:r>
              <a:rPr sz="1200" spc="-10">
                <a:solidFill>
                  <a:srgbClr val="7E7E7E"/>
                </a:solidFill>
                <a:latin typeface="Arial Unicode MS"/>
                <a:cs typeface="Arial Unicode MS"/>
              </a:rPr>
              <a:t>轮及以</a:t>
            </a:r>
            <a:r>
              <a:rPr sz="1200" spc="-20">
                <a:solidFill>
                  <a:srgbClr val="7E7E7E"/>
                </a:solidFill>
                <a:latin typeface="Arial Unicode MS"/>
                <a:cs typeface="Arial Unicode MS"/>
              </a:rPr>
              <a:t>后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99" name="object 99"/>
          <p:cNvSpPr txBox="1"/>
          <p:nvPr/>
        </p:nvSpPr>
        <p:spPr>
          <a:xfrm>
            <a:off x="1583689" y="6236970"/>
            <a:ext cx="410019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99614"/>
              </a:tabLst>
            </a:pP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截止日期</a:t>
            </a:r>
            <a:r>
              <a:rPr sz="1200" spc="5">
                <a:solidFill>
                  <a:srgbClr val="585858"/>
                </a:solidFill>
                <a:latin typeface="Arial Unicode MS"/>
                <a:cs typeface="Arial Unicode MS"/>
              </a:rPr>
              <a:t>：2023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年</a:t>
            </a:r>
            <a:r>
              <a:rPr sz="1200" spc="15">
                <a:solidFill>
                  <a:srgbClr val="585858"/>
                </a:solidFill>
                <a:latin typeface="Arial Unicode MS"/>
                <a:cs typeface="Arial Unicode MS"/>
              </a:rPr>
              <a:t>9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月</a:t>
            </a:r>
            <a:r>
              <a:rPr sz="1200" spc="15">
                <a:solidFill>
                  <a:srgbClr val="585858"/>
                </a:solidFill>
                <a:latin typeface="Arial Unicode MS"/>
                <a:cs typeface="Arial Unicode MS"/>
              </a:rPr>
              <a:t>30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日	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数据来源</a:t>
            </a:r>
            <a:r>
              <a:rPr sz="1200" spc="-45">
                <a:solidFill>
                  <a:srgbClr val="585858"/>
                </a:solidFill>
                <a:latin typeface="Arial Unicode MS"/>
                <a:cs typeface="Arial Unicode MS"/>
              </a:rPr>
              <a:t>：IT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桔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子 </a:t>
            </a:r>
            <a:r>
              <a:rPr sz="1200" spc="75">
                <a:solidFill>
                  <a:srgbClr val="585858"/>
                </a:solidFill>
                <a:latin typeface="Arial Unicode MS"/>
                <a:cs typeface="Arial Unicode MS"/>
              </a:rPr>
              <a:t>©</a:t>
            </a:r>
            <a:r>
              <a:rPr sz="1200" spc="-45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200" spc="40">
                <a:solidFill>
                  <a:srgbClr val="585858"/>
                </a:solidFill>
                <a:latin typeface="Arial Unicode MS"/>
                <a:cs typeface="Arial Unicode MS"/>
              </a:rPr>
              <a:t>itjuzi.com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100" name="object 100"/>
          <p:cNvSpPr/>
          <p:nvPr/>
        </p:nvSpPr>
        <p:spPr>
          <a:xfrm>
            <a:off x="2232660" y="2863595"/>
            <a:ext cx="2560319" cy="1359408"/>
          </a:xfrm>
          <a:prstGeom prst="rect">
            <a:avLst/>
          </a:prstGeom>
          <a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858011" y="2065020"/>
            <a:ext cx="4431792" cy="2353055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2" name="object 102"/>
          <p:cNvSpPr txBox="1">
            <a:spLocks noGrp="1"/>
          </p:cNvSpPr>
          <p:nvPr>
            <p:ph type="title"/>
          </p:nvPr>
        </p:nvSpPr>
        <p:spPr>
          <a:xfrm>
            <a:off x="1285239" y="105033"/>
            <a:ext cx="723963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60" baseline="-30092">
                <a:solidFill>
                  <a:srgbClr val="FF6600"/>
                </a:solidFill>
              </a:rPr>
              <a:t>2023</a:t>
            </a:r>
            <a:r>
              <a:rPr sz="3600" spc="-179" baseline="-30092">
                <a:solidFill>
                  <a:srgbClr val="FF6600"/>
                </a:solidFill>
              </a:rPr>
              <a:t>Q</a:t>
            </a:r>
            <a:r>
              <a:rPr sz="3600" spc="-60" baseline="-30092">
                <a:solidFill>
                  <a:srgbClr val="FF6600"/>
                </a:solidFill>
              </a:rPr>
              <a:t>3</a:t>
            </a:r>
            <a:r>
              <a:rPr sz="3600" spc="0" baseline="-30092">
                <a:solidFill>
                  <a:srgbClr val="FF6600"/>
                </a:solidFill>
              </a:rPr>
              <a:t>国内私募</a:t>
            </a:r>
            <a:r>
              <a:rPr sz="3600" spc="-3495" baseline="-30092">
                <a:solidFill>
                  <a:srgbClr val="FF6600"/>
                </a:solidFill>
              </a:rPr>
              <a:t>股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更多</a:t>
            </a:r>
            <a:r>
              <a:rPr sz="1100" b="0" spc="-969">
                <a:solidFill>
                  <a:srgbClr val="FF0000"/>
                </a:solidFill>
                <a:latin typeface="微软雅黑"/>
                <a:cs typeface="微软雅黑"/>
              </a:rPr>
              <a:t>细</a:t>
            </a:r>
            <a:r>
              <a:rPr sz="3600" spc="-2152" baseline="-30092">
                <a:solidFill>
                  <a:srgbClr val="FF6600"/>
                </a:solidFill>
              </a:rPr>
              <a:t>权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分</a:t>
            </a:r>
            <a:r>
              <a:rPr sz="1100" b="0" spc="-765">
                <a:solidFill>
                  <a:srgbClr val="FF0000"/>
                </a:solidFill>
                <a:latin typeface="微软雅黑"/>
                <a:cs typeface="微软雅黑"/>
              </a:rPr>
              <a:t>领</a:t>
            </a:r>
            <a:r>
              <a:rPr sz="3600" spc="-2460" baseline="-30092">
                <a:solidFill>
                  <a:srgbClr val="FF6600"/>
                </a:solidFill>
              </a:rPr>
              <a:t>投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域</a:t>
            </a:r>
            <a:r>
              <a:rPr sz="1100" b="0" spc="-560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3600" spc="-2767" baseline="-30092">
                <a:solidFill>
                  <a:srgbClr val="FF6600"/>
                </a:solidFill>
              </a:rPr>
              <a:t>资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1100" b="0" spc="-355">
                <a:solidFill>
                  <a:srgbClr val="FF0000"/>
                </a:solidFill>
                <a:latin typeface="微软雅黑"/>
                <a:cs typeface="微软雅黑"/>
              </a:rPr>
              <a:t>请</a:t>
            </a:r>
            <a:r>
              <a:rPr sz="3600" spc="-3075" baseline="-30092">
                <a:solidFill>
                  <a:srgbClr val="FF6600"/>
                </a:solidFill>
              </a:rPr>
              <a:t>轮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关</a:t>
            </a:r>
            <a:r>
              <a:rPr sz="1100" b="0" spc="-150">
                <a:solidFill>
                  <a:srgbClr val="FF0000"/>
                </a:solidFill>
                <a:latin typeface="微软雅黑"/>
                <a:cs typeface="微软雅黑"/>
              </a:rPr>
              <a:t>注</a:t>
            </a:r>
            <a:r>
              <a:rPr sz="3600" spc="-3382" baseline="-30092">
                <a:solidFill>
                  <a:srgbClr val="FF6600"/>
                </a:solidFill>
              </a:rPr>
              <a:t>次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搜搜</a:t>
            </a:r>
            <a:r>
              <a:rPr sz="1100" b="0" spc="-1045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3600" spc="-2039" baseline="-30092">
                <a:solidFill>
                  <a:srgbClr val="FF6600"/>
                </a:solidFill>
              </a:rPr>
              <a:t>分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1100" b="0" spc="-840">
                <a:solidFill>
                  <a:srgbClr val="FF0000"/>
                </a:solidFill>
                <a:latin typeface="微软雅黑"/>
                <a:cs typeface="微软雅黑"/>
              </a:rPr>
              <a:t>（</a:t>
            </a:r>
            <a:r>
              <a:rPr sz="3600" spc="-2347" baseline="-30092">
                <a:solidFill>
                  <a:srgbClr val="FF6600"/>
                </a:solidFill>
              </a:rPr>
              <a:t>布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so</a:t>
            </a:r>
            <a:r>
              <a:rPr sz="1100" b="0" spc="-155">
                <a:solidFill>
                  <a:srgbClr val="FF0000"/>
                </a:solidFill>
                <a:latin typeface="微软雅黑"/>
                <a:cs typeface="微软雅黑"/>
              </a:rPr>
              <a:t>s</a:t>
            </a:r>
            <a:r>
              <a:rPr sz="3600" spc="-3375" baseline="-30092">
                <a:solidFill>
                  <a:srgbClr val="FF6600"/>
                </a:solidFill>
              </a:rPr>
              <a:t>：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oyanbao），行研君胃：sosobaogao</a:t>
            </a:r>
            <a:endParaRPr sz="11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1000" y="0"/>
            <a:ext cx="181610" cy="1183005"/>
          </a:xfrm>
          <a:custGeom>
            <a:rect l="l" t="t" r="r" b="b"/>
            <a:pathLst>
              <a:path w="181609" h="1183005">
                <a:moveTo>
                  <a:pt x="181356" y="1182624"/>
                </a:moveTo>
                <a:lnTo>
                  <a:pt x="181356" y="0"/>
                </a:lnTo>
                <a:lnTo>
                  <a:pt x="0" y="0"/>
                </a:lnTo>
                <a:lnTo>
                  <a:pt x="0" y="1182624"/>
                </a:lnTo>
                <a:lnTo>
                  <a:pt x="181356" y="1182624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17219" y="1523"/>
            <a:ext cx="180340" cy="1049020"/>
          </a:xfrm>
          <a:custGeom>
            <a:rect l="l" t="t" r="r" b="b"/>
            <a:pathLst>
              <a:path w="180340" h="1049020">
                <a:moveTo>
                  <a:pt x="179832" y="1048512"/>
                </a:moveTo>
                <a:lnTo>
                  <a:pt x="179832" y="0"/>
                </a:lnTo>
                <a:lnTo>
                  <a:pt x="0" y="0"/>
                </a:lnTo>
                <a:lnTo>
                  <a:pt x="0" y="1048512"/>
                </a:lnTo>
                <a:lnTo>
                  <a:pt x="179832" y="1048512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59536" y="0"/>
            <a:ext cx="180340" cy="899160"/>
          </a:xfrm>
          <a:custGeom>
            <a:rect l="l" t="t" r="r" b="b"/>
            <a:pathLst>
              <a:path w="180340" h="899160">
                <a:moveTo>
                  <a:pt x="179831" y="899160"/>
                </a:moveTo>
                <a:lnTo>
                  <a:pt x="179831" y="0"/>
                </a:lnTo>
                <a:lnTo>
                  <a:pt x="0" y="0"/>
                </a:lnTo>
                <a:lnTo>
                  <a:pt x="0" y="899160"/>
                </a:lnTo>
                <a:lnTo>
                  <a:pt x="179831" y="899160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964680" y="1438655"/>
            <a:ext cx="339941" cy="37185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7308126" y="1700821"/>
            <a:ext cx="4115435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400">
                <a:latin typeface="Arial Unicode MS"/>
                <a:cs typeface="Arial Unicode MS"/>
              </a:rPr>
              <a:t>因素，上海地区的私募股权投资事件在过去一年多以 来持续领先，成为全国投融资的第一高地。但在本季 度，北京反超上海，形势发生了一点逆转</a:t>
            </a:r>
            <a:r>
              <a:rPr sz="1400" spc="0"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308126" y="2813341"/>
            <a:ext cx="407416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400">
                <a:latin typeface="Arial Unicode MS"/>
                <a:cs typeface="Arial Unicode MS"/>
              </a:rPr>
              <a:t>与上季度相比，除深圳在</a:t>
            </a:r>
            <a:r>
              <a:rPr sz="1400" spc="50">
                <a:latin typeface="Arial Unicode MS"/>
                <a:cs typeface="Arial Unicode MS"/>
              </a:rPr>
              <a:t>2023</a:t>
            </a:r>
            <a:r>
              <a:rPr sz="1400" spc="-20">
                <a:latin typeface="Arial Unicode MS"/>
                <a:cs typeface="Arial Unicode MS"/>
              </a:rPr>
              <a:t>Q</a:t>
            </a:r>
            <a:r>
              <a:rPr sz="1400" spc="50">
                <a:latin typeface="Arial Unicode MS"/>
                <a:cs typeface="Arial Unicode MS"/>
              </a:rPr>
              <a:t>3</a:t>
            </a:r>
            <a:r>
              <a:rPr sz="1400">
                <a:latin typeface="Arial Unicode MS"/>
                <a:cs typeface="Arial Unicode MS"/>
              </a:rPr>
              <a:t>的投资交易数有所 增加外，北京、杭州其余</a:t>
            </a:r>
            <a:r>
              <a:rPr sz="1400" spc="50">
                <a:latin typeface="Arial Unicode MS"/>
                <a:cs typeface="Arial Unicode MS"/>
              </a:rPr>
              <a:t>5</a:t>
            </a:r>
            <a:r>
              <a:rPr sz="1400">
                <a:latin typeface="Arial Unicode MS"/>
                <a:cs typeface="Arial Unicode MS"/>
              </a:rPr>
              <a:t>大城市呈下降之势；环</a:t>
            </a:r>
            <a:r>
              <a:rPr sz="1400" spc="0">
                <a:latin typeface="Arial Unicode MS"/>
                <a:cs typeface="Arial Unicode MS"/>
              </a:rPr>
              <a:t>比 </a:t>
            </a:r>
            <a:r>
              <a:rPr sz="1400">
                <a:latin typeface="Arial Unicode MS"/>
                <a:cs typeface="Arial Unicode MS"/>
              </a:rPr>
              <a:t>下降最大的是苏州，降幅达</a:t>
            </a:r>
            <a:r>
              <a:rPr sz="1400" spc="-20">
                <a:latin typeface="Arial Unicode MS"/>
                <a:cs typeface="Arial Unicode MS"/>
              </a:rPr>
              <a:t>21%</a:t>
            </a:r>
            <a:r>
              <a:rPr sz="1400" spc="0"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308126" y="3925862"/>
            <a:ext cx="4074160" cy="98551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ct val="150000"/>
              </a:lnSpc>
              <a:spcBef>
                <a:spcPts val="95"/>
              </a:spcBef>
            </a:pPr>
            <a:r>
              <a:rPr sz="1400">
                <a:latin typeface="Arial Unicode MS"/>
                <a:cs typeface="Arial Unicode MS"/>
              </a:rPr>
              <a:t>近</a:t>
            </a:r>
            <a:r>
              <a:rPr sz="1400" spc="-20">
                <a:latin typeface="Arial Unicode MS"/>
                <a:cs typeface="Arial Unicode MS"/>
              </a:rPr>
              <a:t>7</a:t>
            </a:r>
            <a:r>
              <a:rPr sz="1400">
                <a:latin typeface="Arial Unicode MS"/>
                <a:cs typeface="Arial Unicode MS"/>
              </a:rPr>
              <a:t>个季度以来，核心城市的总体投融资热度呈现</a:t>
            </a:r>
            <a:r>
              <a:rPr sz="1400" spc="0">
                <a:latin typeface="Arial Unicode MS"/>
                <a:cs typeface="Arial Unicode MS"/>
              </a:rPr>
              <a:t>了 </a:t>
            </a:r>
            <a:r>
              <a:rPr sz="1400">
                <a:latin typeface="Arial Unicode MS"/>
                <a:cs typeface="Arial Unicode MS"/>
              </a:rPr>
              <a:t>阶梯式降温的趋势，在</a:t>
            </a:r>
            <a:r>
              <a:rPr sz="1400" spc="50">
                <a:latin typeface="Arial Unicode MS"/>
                <a:cs typeface="Arial Unicode MS"/>
              </a:rPr>
              <a:t>2023</a:t>
            </a:r>
            <a:r>
              <a:rPr sz="1400" spc="-20">
                <a:latin typeface="Arial Unicode MS"/>
                <a:cs typeface="Arial Unicode MS"/>
              </a:rPr>
              <a:t>Q</a:t>
            </a:r>
            <a:r>
              <a:rPr sz="1400" spc="50">
                <a:latin typeface="Arial Unicode MS"/>
                <a:cs typeface="Arial Unicode MS"/>
              </a:rPr>
              <a:t>2</a:t>
            </a:r>
            <a:r>
              <a:rPr sz="1400">
                <a:latin typeface="Arial Unicode MS"/>
                <a:cs typeface="Arial Unicode MS"/>
              </a:rPr>
              <a:t>略有回暖后再次反弹 滑落</a:t>
            </a:r>
            <a:r>
              <a:rPr sz="1400" spc="0"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308126" y="5038381"/>
            <a:ext cx="4115435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400">
                <a:latin typeface="Arial Unicode MS"/>
                <a:cs typeface="Arial Unicode MS"/>
              </a:rPr>
              <a:t>中国城市创投格局短期内比较稳定，且很难被改变： 第一梯队的北京、上海、深圳差距越来越小，杭州、 苏州处于第二梯队，广州、南京等城市在第三梯队</a:t>
            </a:r>
            <a:r>
              <a:rPr sz="1400" spc="0"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6829425" y="1270000"/>
            <a:ext cx="4923155" cy="4762500"/>
          </a:xfrm>
          <a:custGeom>
            <a:rect l="l" t="t" r="r" b="b"/>
            <a:pathLst>
              <a:path w="4923155" h="4762500">
                <a:moveTo>
                  <a:pt x="4702683" y="12699"/>
                </a:moveTo>
                <a:lnTo>
                  <a:pt x="220472" y="12699"/>
                </a:lnTo>
                <a:lnTo>
                  <a:pt x="227888" y="0"/>
                </a:lnTo>
                <a:lnTo>
                  <a:pt x="4695266" y="0"/>
                </a:lnTo>
                <a:lnTo>
                  <a:pt x="4702683" y="12699"/>
                </a:lnTo>
                <a:close/>
              </a:path>
              <a:path w="4923155" h="4762500">
                <a:moveTo>
                  <a:pt x="4738509" y="25399"/>
                </a:moveTo>
                <a:lnTo>
                  <a:pt x="184645" y="25399"/>
                </a:lnTo>
                <a:lnTo>
                  <a:pt x="191643" y="12699"/>
                </a:lnTo>
                <a:lnTo>
                  <a:pt x="4731512" y="12699"/>
                </a:lnTo>
                <a:lnTo>
                  <a:pt x="4738509" y="25399"/>
                </a:lnTo>
                <a:close/>
              </a:path>
              <a:path w="4923155" h="4762500">
                <a:moveTo>
                  <a:pt x="227863" y="38099"/>
                </a:moveTo>
                <a:lnTo>
                  <a:pt x="157581" y="38099"/>
                </a:lnTo>
                <a:lnTo>
                  <a:pt x="164211" y="25399"/>
                </a:lnTo>
                <a:lnTo>
                  <a:pt x="234975" y="25399"/>
                </a:lnTo>
                <a:lnTo>
                  <a:pt x="227863" y="38099"/>
                </a:lnTo>
                <a:close/>
              </a:path>
              <a:path w="4923155" h="4762500">
                <a:moveTo>
                  <a:pt x="4765573" y="38099"/>
                </a:moveTo>
                <a:lnTo>
                  <a:pt x="4695291" y="38099"/>
                </a:lnTo>
                <a:lnTo>
                  <a:pt x="4688179" y="25399"/>
                </a:lnTo>
                <a:lnTo>
                  <a:pt x="4758956" y="25399"/>
                </a:lnTo>
                <a:lnTo>
                  <a:pt x="4765573" y="38099"/>
                </a:lnTo>
                <a:close/>
              </a:path>
              <a:path w="4923155" h="4762500">
                <a:moveTo>
                  <a:pt x="194970" y="50799"/>
                </a:moveTo>
                <a:lnTo>
                  <a:pt x="138328" y="50799"/>
                </a:lnTo>
                <a:lnTo>
                  <a:pt x="144640" y="38099"/>
                </a:lnTo>
                <a:lnTo>
                  <a:pt x="201676" y="38099"/>
                </a:lnTo>
                <a:lnTo>
                  <a:pt x="194970" y="50799"/>
                </a:lnTo>
                <a:close/>
              </a:path>
              <a:path w="4923155" h="4762500">
                <a:moveTo>
                  <a:pt x="4784826" y="50799"/>
                </a:moveTo>
                <a:lnTo>
                  <a:pt x="4728184" y="50799"/>
                </a:lnTo>
                <a:lnTo>
                  <a:pt x="4721479" y="38099"/>
                </a:lnTo>
                <a:lnTo>
                  <a:pt x="4778514" y="38099"/>
                </a:lnTo>
                <a:lnTo>
                  <a:pt x="4784826" y="50799"/>
                </a:lnTo>
                <a:close/>
              </a:path>
              <a:path w="4923155" h="4762500">
                <a:moveTo>
                  <a:pt x="170116" y="63499"/>
                </a:moveTo>
                <a:lnTo>
                  <a:pt x="120053" y="63499"/>
                </a:lnTo>
                <a:lnTo>
                  <a:pt x="126034" y="50799"/>
                </a:lnTo>
                <a:lnTo>
                  <a:pt x="176466" y="50799"/>
                </a:lnTo>
                <a:lnTo>
                  <a:pt x="170116" y="63499"/>
                </a:lnTo>
                <a:close/>
              </a:path>
              <a:path w="4923155" h="4762500">
                <a:moveTo>
                  <a:pt x="4803101" y="63499"/>
                </a:moveTo>
                <a:lnTo>
                  <a:pt x="4753038" y="63499"/>
                </a:lnTo>
                <a:lnTo>
                  <a:pt x="4746688" y="50799"/>
                </a:lnTo>
                <a:lnTo>
                  <a:pt x="4797120" y="50799"/>
                </a:lnTo>
                <a:lnTo>
                  <a:pt x="4803101" y="63499"/>
                </a:lnTo>
                <a:close/>
              </a:path>
              <a:path w="4923155" h="4762500">
                <a:moveTo>
                  <a:pt x="146723" y="76199"/>
                </a:moveTo>
                <a:lnTo>
                  <a:pt x="108432" y="76199"/>
                </a:lnTo>
                <a:lnTo>
                  <a:pt x="114185" y="63499"/>
                </a:lnTo>
                <a:lnTo>
                  <a:pt x="152679" y="63499"/>
                </a:lnTo>
                <a:lnTo>
                  <a:pt x="146723" y="76199"/>
                </a:lnTo>
                <a:close/>
              </a:path>
              <a:path w="4923155" h="4762500">
                <a:moveTo>
                  <a:pt x="4814722" y="76199"/>
                </a:moveTo>
                <a:lnTo>
                  <a:pt x="4776431" y="76199"/>
                </a:lnTo>
                <a:lnTo>
                  <a:pt x="4770475" y="63499"/>
                </a:lnTo>
                <a:lnTo>
                  <a:pt x="4808969" y="63499"/>
                </a:lnTo>
                <a:lnTo>
                  <a:pt x="4814722" y="76199"/>
                </a:lnTo>
                <a:close/>
              </a:path>
              <a:path w="4923155" h="4762500">
                <a:moveTo>
                  <a:pt x="130225" y="88899"/>
                </a:moveTo>
                <a:lnTo>
                  <a:pt x="91909" y="88899"/>
                </a:lnTo>
                <a:lnTo>
                  <a:pt x="97294" y="76199"/>
                </a:lnTo>
                <a:lnTo>
                  <a:pt x="135864" y="76199"/>
                </a:lnTo>
                <a:lnTo>
                  <a:pt x="130225" y="88899"/>
                </a:lnTo>
                <a:close/>
              </a:path>
              <a:path w="4923155" h="4762500">
                <a:moveTo>
                  <a:pt x="4831257" y="88899"/>
                </a:moveTo>
                <a:lnTo>
                  <a:pt x="4792929" y="88899"/>
                </a:lnTo>
                <a:lnTo>
                  <a:pt x="4787290" y="76199"/>
                </a:lnTo>
                <a:lnTo>
                  <a:pt x="4825873" y="76199"/>
                </a:lnTo>
                <a:lnTo>
                  <a:pt x="4831257" y="88899"/>
                </a:lnTo>
                <a:close/>
              </a:path>
              <a:path w="4923155" h="4762500">
                <a:moveTo>
                  <a:pt x="114706" y="101599"/>
                </a:moveTo>
                <a:lnTo>
                  <a:pt x="81521" y="101599"/>
                </a:lnTo>
                <a:lnTo>
                  <a:pt x="86652" y="88899"/>
                </a:lnTo>
                <a:lnTo>
                  <a:pt x="119989" y="88899"/>
                </a:lnTo>
                <a:lnTo>
                  <a:pt x="114706" y="101599"/>
                </a:lnTo>
                <a:close/>
              </a:path>
              <a:path w="4923155" h="4762500">
                <a:moveTo>
                  <a:pt x="4841633" y="101599"/>
                </a:moveTo>
                <a:lnTo>
                  <a:pt x="4808448" y="101599"/>
                </a:lnTo>
                <a:lnTo>
                  <a:pt x="4803165" y="88899"/>
                </a:lnTo>
                <a:lnTo>
                  <a:pt x="4836515" y="88899"/>
                </a:lnTo>
                <a:lnTo>
                  <a:pt x="4841633" y="101599"/>
                </a:lnTo>
                <a:close/>
              </a:path>
              <a:path w="4923155" h="4762500">
                <a:moveTo>
                  <a:pt x="104927" y="114299"/>
                </a:moveTo>
                <a:lnTo>
                  <a:pt x="66929" y="114299"/>
                </a:lnTo>
                <a:lnTo>
                  <a:pt x="71653" y="101599"/>
                </a:lnTo>
                <a:lnTo>
                  <a:pt x="109969" y="101599"/>
                </a:lnTo>
                <a:lnTo>
                  <a:pt x="104927" y="114299"/>
                </a:lnTo>
                <a:close/>
              </a:path>
              <a:path w="4923155" h="4762500">
                <a:moveTo>
                  <a:pt x="4856226" y="114299"/>
                </a:moveTo>
                <a:lnTo>
                  <a:pt x="4818227" y="114299"/>
                </a:lnTo>
                <a:lnTo>
                  <a:pt x="4813185" y="101599"/>
                </a:lnTo>
                <a:lnTo>
                  <a:pt x="4851501" y="101599"/>
                </a:lnTo>
                <a:lnTo>
                  <a:pt x="4856226" y="114299"/>
                </a:lnTo>
                <a:close/>
              </a:path>
              <a:path w="4923155" h="4762500">
                <a:moveTo>
                  <a:pt x="91147" y="126999"/>
                </a:moveTo>
                <a:lnTo>
                  <a:pt x="57899" y="126999"/>
                </a:lnTo>
                <a:lnTo>
                  <a:pt x="62344" y="114299"/>
                </a:lnTo>
                <a:lnTo>
                  <a:pt x="95821" y="114299"/>
                </a:lnTo>
                <a:lnTo>
                  <a:pt x="91147" y="126999"/>
                </a:lnTo>
                <a:close/>
              </a:path>
              <a:path w="4923155" h="4762500">
                <a:moveTo>
                  <a:pt x="4865255" y="126999"/>
                </a:moveTo>
                <a:lnTo>
                  <a:pt x="4832007" y="126999"/>
                </a:lnTo>
                <a:lnTo>
                  <a:pt x="4827333" y="114299"/>
                </a:lnTo>
                <a:lnTo>
                  <a:pt x="4860810" y="114299"/>
                </a:lnTo>
                <a:lnTo>
                  <a:pt x="4865255" y="126999"/>
                </a:lnTo>
                <a:close/>
              </a:path>
              <a:path w="4923155" h="4762500">
                <a:moveTo>
                  <a:pt x="82588" y="139699"/>
                </a:moveTo>
                <a:lnTo>
                  <a:pt x="49441" y="139699"/>
                </a:lnTo>
                <a:lnTo>
                  <a:pt x="53594" y="126999"/>
                </a:lnTo>
                <a:lnTo>
                  <a:pt x="86995" y="126999"/>
                </a:lnTo>
                <a:lnTo>
                  <a:pt x="82588" y="139699"/>
                </a:lnTo>
                <a:close/>
              </a:path>
              <a:path w="4923155" h="4762500">
                <a:moveTo>
                  <a:pt x="4873713" y="139699"/>
                </a:moveTo>
                <a:lnTo>
                  <a:pt x="4840566" y="139699"/>
                </a:lnTo>
                <a:lnTo>
                  <a:pt x="4836160" y="126999"/>
                </a:lnTo>
                <a:lnTo>
                  <a:pt x="4869561" y="126999"/>
                </a:lnTo>
                <a:lnTo>
                  <a:pt x="4873713" y="139699"/>
                </a:lnTo>
                <a:close/>
              </a:path>
              <a:path w="4923155" h="4762500">
                <a:moveTo>
                  <a:pt x="74561" y="152399"/>
                </a:moveTo>
                <a:lnTo>
                  <a:pt x="41579" y="152399"/>
                </a:lnTo>
                <a:lnTo>
                  <a:pt x="45440" y="139699"/>
                </a:lnTo>
                <a:lnTo>
                  <a:pt x="78689" y="139699"/>
                </a:lnTo>
                <a:lnTo>
                  <a:pt x="74561" y="152399"/>
                </a:lnTo>
                <a:close/>
              </a:path>
              <a:path w="4923155" h="4762500">
                <a:moveTo>
                  <a:pt x="4881575" y="152399"/>
                </a:moveTo>
                <a:lnTo>
                  <a:pt x="4848593" y="152399"/>
                </a:lnTo>
                <a:lnTo>
                  <a:pt x="4844465" y="139699"/>
                </a:lnTo>
                <a:lnTo>
                  <a:pt x="4877727" y="139699"/>
                </a:lnTo>
                <a:lnTo>
                  <a:pt x="4881575" y="152399"/>
                </a:lnTo>
                <a:close/>
              </a:path>
              <a:path w="4923155" h="4762500">
                <a:moveTo>
                  <a:pt x="63525" y="165099"/>
                </a:moveTo>
                <a:lnTo>
                  <a:pt x="34328" y="165099"/>
                </a:lnTo>
                <a:lnTo>
                  <a:pt x="37884" y="152399"/>
                </a:lnTo>
                <a:lnTo>
                  <a:pt x="67221" y="152399"/>
                </a:lnTo>
                <a:lnTo>
                  <a:pt x="63525" y="165099"/>
                </a:lnTo>
                <a:close/>
              </a:path>
              <a:path w="4923155" h="4762500">
                <a:moveTo>
                  <a:pt x="4888826" y="165099"/>
                </a:moveTo>
                <a:lnTo>
                  <a:pt x="4859629" y="165099"/>
                </a:lnTo>
                <a:lnTo>
                  <a:pt x="4855933" y="152399"/>
                </a:lnTo>
                <a:lnTo>
                  <a:pt x="4885270" y="152399"/>
                </a:lnTo>
                <a:lnTo>
                  <a:pt x="4888826" y="165099"/>
                </a:lnTo>
                <a:close/>
              </a:path>
              <a:path w="4923155" h="4762500">
                <a:moveTo>
                  <a:pt x="50800" y="190499"/>
                </a:moveTo>
                <a:lnTo>
                  <a:pt x="24663" y="190499"/>
                </a:lnTo>
                <a:lnTo>
                  <a:pt x="27724" y="177799"/>
                </a:lnTo>
                <a:lnTo>
                  <a:pt x="30949" y="165099"/>
                </a:lnTo>
                <a:lnTo>
                  <a:pt x="60274" y="165099"/>
                </a:lnTo>
                <a:lnTo>
                  <a:pt x="56870" y="177799"/>
                </a:lnTo>
                <a:lnTo>
                  <a:pt x="53898" y="177799"/>
                </a:lnTo>
                <a:lnTo>
                  <a:pt x="50800" y="190499"/>
                </a:lnTo>
                <a:close/>
              </a:path>
              <a:path w="4923155" h="4762500">
                <a:moveTo>
                  <a:pt x="4898491" y="190499"/>
                </a:moveTo>
                <a:lnTo>
                  <a:pt x="4872355" y="190499"/>
                </a:lnTo>
                <a:lnTo>
                  <a:pt x="4869256" y="177799"/>
                </a:lnTo>
                <a:lnTo>
                  <a:pt x="4866284" y="177799"/>
                </a:lnTo>
                <a:lnTo>
                  <a:pt x="4862880" y="165099"/>
                </a:lnTo>
                <a:lnTo>
                  <a:pt x="4892205" y="165099"/>
                </a:lnTo>
                <a:lnTo>
                  <a:pt x="4895430" y="177799"/>
                </a:lnTo>
                <a:lnTo>
                  <a:pt x="4898491" y="190499"/>
                </a:lnTo>
                <a:close/>
              </a:path>
              <a:path w="4923155" h="4762500">
                <a:moveTo>
                  <a:pt x="45339" y="203199"/>
                </a:moveTo>
                <a:lnTo>
                  <a:pt x="19050" y="203199"/>
                </a:lnTo>
                <a:lnTo>
                  <a:pt x="21767" y="190499"/>
                </a:lnTo>
                <a:lnTo>
                  <a:pt x="48120" y="190499"/>
                </a:lnTo>
                <a:lnTo>
                  <a:pt x="45339" y="203199"/>
                </a:lnTo>
                <a:close/>
              </a:path>
              <a:path w="4923155" h="4762500">
                <a:moveTo>
                  <a:pt x="4904117" y="203199"/>
                </a:moveTo>
                <a:lnTo>
                  <a:pt x="4877816" y="203199"/>
                </a:lnTo>
                <a:lnTo>
                  <a:pt x="4875034" y="190499"/>
                </a:lnTo>
                <a:lnTo>
                  <a:pt x="4901387" y="190499"/>
                </a:lnTo>
                <a:lnTo>
                  <a:pt x="4904117" y="203199"/>
                </a:lnTo>
                <a:close/>
              </a:path>
              <a:path w="4923155" h="4762500">
                <a:moveTo>
                  <a:pt x="40500" y="215899"/>
                </a:moveTo>
                <a:lnTo>
                  <a:pt x="14109" y="215899"/>
                </a:lnTo>
                <a:lnTo>
                  <a:pt x="16484" y="203199"/>
                </a:lnTo>
                <a:lnTo>
                  <a:pt x="42951" y="203199"/>
                </a:lnTo>
                <a:lnTo>
                  <a:pt x="40500" y="215899"/>
                </a:lnTo>
                <a:close/>
              </a:path>
              <a:path w="4923155" h="4762500">
                <a:moveTo>
                  <a:pt x="4909045" y="215899"/>
                </a:moveTo>
                <a:lnTo>
                  <a:pt x="4882654" y="215899"/>
                </a:lnTo>
                <a:lnTo>
                  <a:pt x="4880203" y="203199"/>
                </a:lnTo>
                <a:lnTo>
                  <a:pt x="4906670" y="203199"/>
                </a:lnTo>
                <a:lnTo>
                  <a:pt x="4909045" y="215899"/>
                </a:lnTo>
                <a:close/>
              </a:path>
              <a:path w="4923155" h="4762500">
                <a:moveTo>
                  <a:pt x="34442" y="241299"/>
                </a:moveTo>
                <a:lnTo>
                  <a:pt x="8039" y="241299"/>
                </a:lnTo>
                <a:lnTo>
                  <a:pt x="9880" y="228599"/>
                </a:lnTo>
                <a:lnTo>
                  <a:pt x="11899" y="215899"/>
                </a:lnTo>
                <a:lnTo>
                  <a:pt x="38404" y="215899"/>
                </a:lnTo>
                <a:lnTo>
                  <a:pt x="36296" y="228599"/>
                </a:lnTo>
                <a:lnTo>
                  <a:pt x="34442" y="241299"/>
                </a:lnTo>
                <a:close/>
              </a:path>
              <a:path w="4923155" h="4762500">
                <a:moveTo>
                  <a:pt x="4915115" y="241299"/>
                </a:moveTo>
                <a:lnTo>
                  <a:pt x="4888712" y="241299"/>
                </a:lnTo>
                <a:lnTo>
                  <a:pt x="4886769" y="228599"/>
                </a:lnTo>
                <a:lnTo>
                  <a:pt x="4884750" y="215899"/>
                </a:lnTo>
                <a:lnTo>
                  <a:pt x="4911255" y="215899"/>
                </a:lnTo>
                <a:lnTo>
                  <a:pt x="4913274" y="228599"/>
                </a:lnTo>
                <a:lnTo>
                  <a:pt x="4915115" y="241299"/>
                </a:lnTo>
                <a:close/>
              </a:path>
              <a:path w="4923155" h="4762500">
                <a:moveTo>
                  <a:pt x="31229" y="253999"/>
                </a:moveTo>
                <a:lnTo>
                  <a:pt x="4902" y="253999"/>
                </a:lnTo>
                <a:lnTo>
                  <a:pt x="6375" y="241299"/>
                </a:lnTo>
                <a:lnTo>
                  <a:pt x="32816" y="241299"/>
                </a:lnTo>
                <a:lnTo>
                  <a:pt x="31229" y="253999"/>
                </a:lnTo>
                <a:close/>
              </a:path>
              <a:path w="4923155" h="4762500">
                <a:moveTo>
                  <a:pt x="4918252" y="253999"/>
                </a:moveTo>
                <a:lnTo>
                  <a:pt x="4891925" y="253999"/>
                </a:lnTo>
                <a:lnTo>
                  <a:pt x="4890338" y="241299"/>
                </a:lnTo>
                <a:lnTo>
                  <a:pt x="4916779" y="241299"/>
                </a:lnTo>
                <a:lnTo>
                  <a:pt x="4918252" y="253999"/>
                </a:lnTo>
                <a:close/>
              </a:path>
              <a:path w="4923155" h="4762500">
                <a:moveTo>
                  <a:pt x="26873" y="279399"/>
                </a:moveTo>
                <a:lnTo>
                  <a:pt x="1625" y="279399"/>
                </a:lnTo>
                <a:lnTo>
                  <a:pt x="2514" y="266699"/>
                </a:lnTo>
                <a:lnTo>
                  <a:pt x="3619" y="253999"/>
                </a:lnTo>
                <a:lnTo>
                  <a:pt x="29933" y="253999"/>
                </a:lnTo>
                <a:lnTo>
                  <a:pt x="28702" y="266699"/>
                </a:lnTo>
                <a:lnTo>
                  <a:pt x="27736" y="266699"/>
                </a:lnTo>
                <a:lnTo>
                  <a:pt x="26873" y="279399"/>
                </a:lnTo>
                <a:close/>
              </a:path>
              <a:path w="4923155" h="4762500">
                <a:moveTo>
                  <a:pt x="4921542" y="279399"/>
                </a:moveTo>
                <a:lnTo>
                  <a:pt x="4896281" y="279399"/>
                </a:lnTo>
                <a:lnTo>
                  <a:pt x="4895418" y="266699"/>
                </a:lnTo>
                <a:lnTo>
                  <a:pt x="4894453" y="266699"/>
                </a:lnTo>
                <a:lnTo>
                  <a:pt x="4893221" y="253999"/>
                </a:lnTo>
                <a:lnTo>
                  <a:pt x="4919535" y="253999"/>
                </a:lnTo>
                <a:lnTo>
                  <a:pt x="4920640" y="266699"/>
                </a:lnTo>
                <a:lnTo>
                  <a:pt x="4921542" y="279399"/>
                </a:lnTo>
                <a:close/>
              </a:path>
              <a:path w="4923155" h="4762500">
                <a:moveTo>
                  <a:pt x="25488" y="304799"/>
                </a:moveTo>
                <a:lnTo>
                  <a:pt x="101" y="304799"/>
                </a:lnTo>
                <a:lnTo>
                  <a:pt x="406" y="292099"/>
                </a:lnTo>
                <a:lnTo>
                  <a:pt x="914" y="279399"/>
                </a:lnTo>
                <a:lnTo>
                  <a:pt x="26250" y="279399"/>
                </a:lnTo>
                <a:lnTo>
                  <a:pt x="25768" y="292099"/>
                </a:lnTo>
                <a:lnTo>
                  <a:pt x="25488" y="304799"/>
                </a:lnTo>
                <a:close/>
              </a:path>
              <a:path w="4923155" h="4762500">
                <a:moveTo>
                  <a:pt x="4923053" y="304799"/>
                </a:moveTo>
                <a:lnTo>
                  <a:pt x="4897666" y="304799"/>
                </a:lnTo>
                <a:lnTo>
                  <a:pt x="4897374" y="292099"/>
                </a:lnTo>
                <a:lnTo>
                  <a:pt x="4896904" y="279399"/>
                </a:lnTo>
                <a:lnTo>
                  <a:pt x="4922240" y="279399"/>
                </a:lnTo>
                <a:lnTo>
                  <a:pt x="4922748" y="292099"/>
                </a:lnTo>
                <a:lnTo>
                  <a:pt x="4923053" y="304799"/>
                </a:lnTo>
                <a:close/>
              </a:path>
              <a:path w="4923155" h="4762500">
                <a:moveTo>
                  <a:pt x="25400" y="4457700"/>
                </a:moveTo>
                <a:lnTo>
                  <a:pt x="0" y="4457700"/>
                </a:lnTo>
                <a:lnTo>
                  <a:pt x="0" y="304800"/>
                </a:lnTo>
                <a:lnTo>
                  <a:pt x="25400" y="304799"/>
                </a:lnTo>
                <a:lnTo>
                  <a:pt x="25400" y="4457700"/>
                </a:lnTo>
                <a:close/>
              </a:path>
              <a:path w="4923155" h="4762500">
                <a:moveTo>
                  <a:pt x="4923155" y="4457700"/>
                </a:moveTo>
                <a:lnTo>
                  <a:pt x="4897755" y="4457700"/>
                </a:lnTo>
                <a:lnTo>
                  <a:pt x="4897755" y="304800"/>
                </a:lnTo>
                <a:lnTo>
                  <a:pt x="4923155" y="304799"/>
                </a:lnTo>
                <a:lnTo>
                  <a:pt x="4923155" y="4457700"/>
                </a:lnTo>
                <a:close/>
              </a:path>
              <a:path w="4923155" h="4762500">
                <a:moveTo>
                  <a:pt x="25781" y="4470400"/>
                </a:moveTo>
                <a:lnTo>
                  <a:pt x="406" y="4470400"/>
                </a:lnTo>
                <a:lnTo>
                  <a:pt x="101" y="4457700"/>
                </a:lnTo>
                <a:lnTo>
                  <a:pt x="25488" y="4457700"/>
                </a:lnTo>
                <a:lnTo>
                  <a:pt x="25781" y="4470400"/>
                </a:lnTo>
                <a:close/>
              </a:path>
              <a:path w="4923155" h="4762500">
                <a:moveTo>
                  <a:pt x="4922748" y="4470400"/>
                </a:moveTo>
                <a:lnTo>
                  <a:pt x="4897374" y="4470400"/>
                </a:lnTo>
                <a:lnTo>
                  <a:pt x="4897666" y="4457700"/>
                </a:lnTo>
                <a:lnTo>
                  <a:pt x="4923053" y="4457700"/>
                </a:lnTo>
                <a:lnTo>
                  <a:pt x="4922748" y="4470400"/>
                </a:lnTo>
                <a:close/>
              </a:path>
              <a:path w="4923155" h="4762500">
                <a:moveTo>
                  <a:pt x="28752" y="4495800"/>
                </a:moveTo>
                <a:lnTo>
                  <a:pt x="2514" y="4495800"/>
                </a:lnTo>
                <a:lnTo>
                  <a:pt x="1625" y="4483100"/>
                </a:lnTo>
                <a:lnTo>
                  <a:pt x="914" y="4470400"/>
                </a:lnTo>
                <a:lnTo>
                  <a:pt x="26225" y="4470400"/>
                </a:lnTo>
                <a:lnTo>
                  <a:pt x="26911" y="4483100"/>
                </a:lnTo>
                <a:lnTo>
                  <a:pt x="27698" y="4483100"/>
                </a:lnTo>
                <a:lnTo>
                  <a:pt x="28752" y="4495800"/>
                </a:lnTo>
                <a:close/>
              </a:path>
              <a:path w="4923155" h="4762500">
                <a:moveTo>
                  <a:pt x="4920640" y="4495800"/>
                </a:moveTo>
                <a:lnTo>
                  <a:pt x="4894402" y="4495800"/>
                </a:lnTo>
                <a:lnTo>
                  <a:pt x="4895456" y="4483100"/>
                </a:lnTo>
                <a:lnTo>
                  <a:pt x="4896243" y="4483100"/>
                </a:lnTo>
                <a:lnTo>
                  <a:pt x="4896929" y="4470400"/>
                </a:lnTo>
                <a:lnTo>
                  <a:pt x="4922240" y="4470400"/>
                </a:lnTo>
                <a:lnTo>
                  <a:pt x="4921542" y="4483100"/>
                </a:lnTo>
                <a:lnTo>
                  <a:pt x="4920640" y="4495800"/>
                </a:lnTo>
                <a:close/>
              </a:path>
              <a:path w="4923155" h="4762500">
                <a:moveTo>
                  <a:pt x="32816" y="4521200"/>
                </a:moveTo>
                <a:lnTo>
                  <a:pt x="6375" y="4521200"/>
                </a:lnTo>
                <a:lnTo>
                  <a:pt x="4902" y="4508500"/>
                </a:lnTo>
                <a:lnTo>
                  <a:pt x="3619" y="4495800"/>
                </a:lnTo>
                <a:lnTo>
                  <a:pt x="28702" y="4495800"/>
                </a:lnTo>
                <a:lnTo>
                  <a:pt x="29933" y="4508500"/>
                </a:lnTo>
                <a:lnTo>
                  <a:pt x="31229" y="4508500"/>
                </a:lnTo>
                <a:lnTo>
                  <a:pt x="32816" y="4521200"/>
                </a:lnTo>
                <a:close/>
              </a:path>
              <a:path w="4923155" h="4762500">
                <a:moveTo>
                  <a:pt x="4916779" y="4521200"/>
                </a:moveTo>
                <a:lnTo>
                  <a:pt x="4890338" y="4521200"/>
                </a:lnTo>
                <a:lnTo>
                  <a:pt x="4891925" y="4508500"/>
                </a:lnTo>
                <a:lnTo>
                  <a:pt x="4893221" y="4508500"/>
                </a:lnTo>
                <a:lnTo>
                  <a:pt x="4894453" y="4495800"/>
                </a:lnTo>
                <a:lnTo>
                  <a:pt x="4919535" y="4495800"/>
                </a:lnTo>
                <a:lnTo>
                  <a:pt x="4918252" y="4508500"/>
                </a:lnTo>
                <a:lnTo>
                  <a:pt x="4916779" y="4521200"/>
                </a:lnTo>
                <a:close/>
              </a:path>
              <a:path w="4923155" h="4762500">
                <a:moveTo>
                  <a:pt x="36385" y="4533900"/>
                </a:moveTo>
                <a:lnTo>
                  <a:pt x="9880" y="4533900"/>
                </a:lnTo>
                <a:lnTo>
                  <a:pt x="8039" y="4521200"/>
                </a:lnTo>
                <a:lnTo>
                  <a:pt x="34442" y="4521200"/>
                </a:lnTo>
                <a:lnTo>
                  <a:pt x="36385" y="4533900"/>
                </a:lnTo>
                <a:close/>
              </a:path>
              <a:path w="4923155" h="4762500">
                <a:moveTo>
                  <a:pt x="4913274" y="4533900"/>
                </a:moveTo>
                <a:lnTo>
                  <a:pt x="4886769" y="4533900"/>
                </a:lnTo>
                <a:lnTo>
                  <a:pt x="4888712" y="4521200"/>
                </a:lnTo>
                <a:lnTo>
                  <a:pt x="4915115" y="4521200"/>
                </a:lnTo>
                <a:lnTo>
                  <a:pt x="4913274" y="4533900"/>
                </a:lnTo>
                <a:close/>
              </a:path>
              <a:path w="4923155" h="4762500">
                <a:moveTo>
                  <a:pt x="40601" y="4546600"/>
                </a:moveTo>
                <a:lnTo>
                  <a:pt x="14109" y="4546600"/>
                </a:lnTo>
                <a:lnTo>
                  <a:pt x="11899" y="4533900"/>
                </a:lnTo>
                <a:lnTo>
                  <a:pt x="38315" y="4533900"/>
                </a:lnTo>
                <a:lnTo>
                  <a:pt x="40601" y="4546600"/>
                </a:lnTo>
                <a:close/>
              </a:path>
              <a:path w="4923155" h="4762500">
                <a:moveTo>
                  <a:pt x="4909045" y="4546600"/>
                </a:moveTo>
                <a:lnTo>
                  <a:pt x="4882553" y="4546600"/>
                </a:lnTo>
                <a:lnTo>
                  <a:pt x="4884839" y="4533900"/>
                </a:lnTo>
                <a:lnTo>
                  <a:pt x="4911255" y="4533900"/>
                </a:lnTo>
                <a:lnTo>
                  <a:pt x="4909045" y="4546600"/>
                </a:lnTo>
                <a:close/>
              </a:path>
              <a:path w="4923155" h="4762500">
                <a:moveTo>
                  <a:pt x="50927" y="4572000"/>
                </a:moveTo>
                <a:lnTo>
                  <a:pt x="21767" y="4572000"/>
                </a:lnTo>
                <a:lnTo>
                  <a:pt x="19050" y="4559300"/>
                </a:lnTo>
                <a:lnTo>
                  <a:pt x="16484" y="4546600"/>
                </a:lnTo>
                <a:lnTo>
                  <a:pt x="42837" y="4546600"/>
                </a:lnTo>
                <a:lnTo>
                  <a:pt x="45453" y="4559300"/>
                </a:lnTo>
                <a:lnTo>
                  <a:pt x="47993" y="4559300"/>
                </a:lnTo>
                <a:lnTo>
                  <a:pt x="50927" y="4572000"/>
                </a:lnTo>
                <a:close/>
              </a:path>
              <a:path w="4923155" h="4762500">
                <a:moveTo>
                  <a:pt x="4901387" y="4572000"/>
                </a:moveTo>
                <a:lnTo>
                  <a:pt x="4872228" y="4572000"/>
                </a:lnTo>
                <a:lnTo>
                  <a:pt x="4875161" y="4559300"/>
                </a:lnTo>
                <a:lnTo>
                  <a:pt x="4877701" y="4559300"/>
                </a:lnTo>
                <a:lnTo>
                  <a:pt x="4880317" y="4546600"/>
                </a:lnTo>
                <a:lnTo>
                  <a:pt x="4906670" y="4546600"/>
                </a:lnTo>
                <a:lnTo>
                  <a:pt x="4904117" y="4559300"/>
                </a:lnTo>
                <a:lnTo>
                  <a:pt x="4901387" y="4572000"/>
                </a:lnTo>
                <a:close/>
              </a:path>
              <a:path w="4923155" h="4762500">
                <a:moveTo>
                  <a:pt x="57010" y="4584700"/>
                </a:moveTo>
                <a:lnTo>
                  <a:pt x="27724" y="4584700"/>
                </a:lnTo>
                <a:lnTo>
                  <a:pt x="24663" y="4572000"/>
                </a:lnTo>
                <a:lnTo>
                  <a:pt x="53759" y="4572000"/>
                </a:lnTo>
                <a:lnTo>
                  <a:pt x="57010" y="4584700"/>
                </a:lnTo>
                <a:close/>
              </a:path>
              <a:path w="4923155" h="4762500">
                <a:moveTo>
                  <a:pt x="4895430" y="4584700"/>
                </a:moveTo>
                <a:lnTo>
                  <a:pt x="4866144" y="4584700"/>
                </a:lnTo>
                <a:lnTo>
                  <a:pt x="4869395" y="4572000"/>
                </a:lnTo>
                <a:lnTo>
                  <a:pt x="4898491" y="4572000"/>
                </a:lnTo>
                <a:lnTo>
                  <a:pt x="4895430" y="4584700"/>
                </a:lnTo>
                <a:close/>
              </a:path>
              <a:path w="4923155" h="4762500">
                <a:moveTo>
                  <a:pt x="63677" y="4597400"/>
                </a:moveTo>
                <a:lnTo>
                  <a:pt x="34328" y="4597400"/>
                </a:lnTo>
                <a:lnTo>
                  <a:pt x="30949" y="4584700"/>
                </a:lnTo>
                <a:lnTo>
                  <a:pt x="60121" y="4584700"/>
                </a:lnTo>
                <a:lnTo>
                  <a:pt x="63677" y="4597400"/>
                </a:lnTo>
                <a:close/>
              </a:path>
              <a:path w="4923155" h="4762500">
                <a:moveTo>
                  <a:pt x="4888826" y="4597400"/>
                </a:moveTo>
                <a:lnTo>
                  <a:pt x="4859477" y="4597400"/>
                </a:lnTo>
                <a:lnTo>
                  <a:pt x="4863033" y="4584700"/>
                </a:lnTo>
                <a:lnTo>
                  <a:pt x="4892205" y="4584700"/>
                </a:lnTo>
                <a:lnTo>
                  <a:pt x="4888826" y="4597400"/>
                </a:lnTo>
                <a:close/>
              </a:path>
              <a:path w="4923155" h="4762500">
                <a:moveTo>
                  <a:pt x="70904" y="4610100"/>
                </a:moveTo>
                <a:lnTo>
                  <a:pt x="41579" y="4610100"/>
                </a:lnTo>
                <a:lnTo>
                  <a:pt x="37884" y="4597400"/>
                </a:lnTo>
                <a:lnTo>
                  <a:pt x="67056" y="4597400"/>
                </a:lnTo>
                <a:lnTo>
                  <a:pt x="70904" y="4610100"/>
                </a:lnTo>
                <a:close/>
              </a:path>
              <a:path w="4923155" h="4762500">
                <a:moveTo>
                  <a:pt x="4881575" y="4610100"/>
                </a:moveTo>
                <a:lnTo>
                  <a:pt x="4852250" y="4610100"/>
                </a:lnTo>
                <a:lnTo>
                  <a:pt x="4856099" y="4597400"/>
                </a:lnTo>
                <a:lnTo>
                  <a:pt x="4885270" y="4597400"/>
                </a:lnTo>
                <a:lnTo>
                  <a:pt x="4881575" y="4610100"/>
                </a:lnTo>
                <a:close/>
              </a:path>
              <a:path w="4923155" h="4762500">
                <a:moveTo>
                  <a:pt x="78689" y="4622800"/>
                </a:moveTo>
                <a:lnTo>
                  <a:pt x="49441" y="4622800"/>
                </a:lnTo>
                <a:lnTo>
                  <a:pt x="45440" y="4610100"/>
                </a:lnTo>
                <a:lnTo>
                  <a:pt x="74561" y="4610100"/>
                </a:lnTo>
                <a:lnTo>
                  <a:pt x="78689" y="4622800"/>
                </a:lnTo>
                <a:close/>
              </a:path>
              <a:path w="4923155" h="4762500">
                <a:moveTo>
                  <a:pt x="4873713" y="4622800"/>
                </a:moveTo>
                <a:lnTo>
                  <a:pt x="4844465" y="4622800"/>
                </a:lnTo>
                <a:lnTo>
                  <a:pt x="4848593" y="4610100"/>
                </a:lnTo>
                <a:lnTo>
                  <a:pt x="4877727" y="4610100"/>
                </a:lnTo>
                <a:lnTo>
                  <a:pt x="4873713" y="4622800"/>
                </a:lnTo>
                <a:close/>
              </a:path>
              <a:path w="4923155" h="4762500">
                <a:moveTo>
                  <a:pt x="86995" y="4635500"/>
                </a:moveTo>
                <a:lnTo>
                  <a:pt x="57899" y="4635500"/>
                </a:lnTo>
                <a:lnTo>
                  <a:pt x="53594" y="4622800"/>
                </a:lnTo>
                <a:lnTo>
                  <a:pt x="82588" y="4622800"/>
                </a:lnTo>
                <a:lnTo>
                  <a:pt x="86995" y="4635500"/>
                </a:lnTo>
                <a:close/>
              </a:path>
              <a:path w="4923155" h="4762500">
                <a:moveTo>
                  <a:pt x="4865255" y="4635500"/>
                </a:moveTo>
                <a:lnTo>
                  <a:pt x="4836160" y="4635500"/>
                </a:lnTo>
                <a:lnTo>
                  <a:pt x="4840566" y="4622800"/>
                </a:lnTo>
                <a:lnTo>
                  <a:pt x="4869561" y="4622800"/>
                </a:lnTo>
                <a:lnTo>
                  <a:pt x="4865255" y="4635500"/>
                </a:lnTo>
                <a:close/>
              </a:path>
              <a:path w="4923155" h="4762500">
                <a:moveTo>
                  <a:pt x="100418" y="4648200"/>
                </a:moveTo>
                <a:lnTo>
                  <a:pt x="66929" y="4648200"/>
                </a:lnTo>
                <a:lnTo>
                  <a:pt x="62344" y="4635500"/>
                </a:lnTo>
                <a:lnTo>
                  <a:pt x="95618" y="4635500"/>
                </a:lnTo>
                <a:lnTo>
                  <a:pt x="100418" y="4648200"/>
                </a:lnTo>
                <a:close/>
              </a:path>
              <a:path w="4923155" h="4762500">
                <a:moveTo>
                  <a:pt x="4856226" y="4648200"/>
                </a:moveTo>
                <a:lnTo>
                  <a:pt x="4822736" y="4648200"/>
                </a:lnTo>
                <a:lnTo>
                  <a:pt x="4827536" y="4635500"/>
                </a:lnTo>
                <a:lnTo>
                  <a:pt x="4860810" y="4635500"/>
                </a:lnTo>
                <a:lnTo>
                  <a:pt x="4856226" y="4648200"/>
                </a:lnTo>
                <a:close/>
              </a:path>
              <a:path w="4923155" h="4762500">
                <a:moveTo>
                  <a:pt x="109969" y="4660900"/>
                </a:moveTo>
                <a:lnTo>
                  <a:pt x="76517" y="4660900"/>
                </a:lnTo>
                <a:lnTo>
                  <a:pt x="71653" y="4648200"/>
                </a:lnTo>
                <a:lnTo>
                  <a:pt x="104927" y="4648200"/>
                </a:lnTo>
                <a:lnTo>
                  <a:pt x="109969" y="4660900"/>
                </a:lnTo>
                <a:close/>
              </a:path>
              <a:path w="4923155" h="4762500">
                <a:moveTo>
                  <a:pt x="4846637" y="4660900"/>
                </a:moveTo>
                <a:lnTo>
                  <a:pt x="4813185" y="4660900"/>
                </a:lnTo>
                <a:lnTo>
                  <a:pt x="4818227" y="4648200"/>
                </a:lnTo>
                <a:lnTo>
                  <a:pt x="4851501" y="4648200"/>
                </a:lnTo>
                <a:lnTo>
                  <a:pt x="4846637" y="4660900"/>
                </a:lnTo>
                <a:close/>
              </a:path>
              <a:path w="4923155" h="4762500">
                <a:moveTo>
                  <a:pt x="125171" y="4673600"/>
                </a:moveTo>
                <a:lnTo>
                  <a:pt x="86652" y="4673600"/>
                </a:lnTo>
                <a:lnTo>
                  <a:pt x="81521" y="4660900"/>
                </a:lnTo>
                <a:lnTo>
                  <a:pt x="119773" y="4660900"/>
                </a:lnTo>
                <a:lnTo>
                  <a:pt x="125171" y="4673600"/>
                </a:lnTo>
                <a:close/>
              </a:path>
              <a:path w="4923155" h="4762500">
                <a:moveTo>
                  <a:pt x="4836515" y="4673600"/>
                </a:moveTo>
                <a:lnTo>
                  <a:pt x="4797983" y="4673600"/>
                </a:lnTo>
                <a:lnTo>
                  <a:pt x="4803381" y="4660900"/>
                </a:lnTo>
                <a:lnTo>
                  <a:pt x="4841633" y="4660900"/>
                </a:lnTo>
                <a:lnTo>
                  <a:pt x="4836515" y="4673600"/>
                </a:lnTo>
                <a:close/>
              </a:path>
              <a:path w="4923155" h="4762500">
                <a:moveTo>
                  <a:pt x="141363" y="4686300"/>
                </a:moveTo>
                <a:lnTo>
                  <a:pt x="102793" y="4686300"/>
                </a:lnTo>
                <a:lnTo>
                  <a:pt x="97294" y="4673600"/>
                </a:lnTo>
                <a:lnTo>
                  <a:pt x="135623" y="4673600"/>
                </a:lnTo>
                <a:lnTo>
                  <a:pt x="141363" y="4686300"/>
                </a:lnTo>
                <a:close/>
              </a:path>
              <a:path w="4923155" h="4762500">
                <a:moveTo>
                  <a:pt x="4820361" y="4686300"/>
                </a:moveTo>
                <a:lnTo>
                  <a:pt x="4781791" y="4686300"/>
                </a:lnTo>
                <a:lnTo>
                  <a:pt x="4787531" y="4673600"/>
                </a:lnTo>
                <a:lnTo>
                  <a:pt x="4825873" y="4673600"/>
                </a:lnTo>
                <a:lnTo>
                  <a:pt x="4820361" y="4686300"/>
                </a:lnTo>
                <a:close/>
              </a:path>
              <a:path w="4923155" h="4762500">
                <a:moveTo>
                  <a:pt x="158483" y="4699000"/>
                </a:moveTo>
                <a:lnTo>
                  <a:pt x="114185" y="4699000"/>
                </a:lnTo>
                <a:lnTo>
                  <a:pt x="108432" y="4686300"/>
                </a:lnTo>
                <a:lnTo>
                  <a:pt x="152425" y="4686300"/>
                </a:lnTo>
                <a:lnTo>
                  <a:pt x="158483" y="4699000"/>
                </a:lnTo>
                <a:close/>
              </a:path>
              <a:path w="4923155" h="4762500">
                <a:moveTo>
                  <a:pt x="4808969" y="4699000"/>
                </a:moveTo>
                <a:lnTo>
                  <a:pt x="4764671" y="4699000"/>
                </a:lnTo>
                <a:lnTo>
                  <a:pt x="4770729" y="4686300"/>
                </a:lnTo>
                <a:lnTo>
                  <a:pt x="4814722" y="4686300"/>
                </a:lnTo>
                <a:lnTo>
                  <a:pt x="4808969" y="4699000"/>
                </a:lnTo>
                <a:close/>
              </a:path>
              <a:path w="4923155" h="4762500">
                <a:moveTo>
                  <a:pt x="176466" y="4711700"/>
                </a:moveTo>
                <a:lnTo>
                  <a:pt x="132130" y="4711700"/>
                </a:lnTo>
                <a:lnTo>
                  <a:pt x="126034" y="4699000"/>
                </a:lnTo>
                <a:lnTo>
                  <a:pt x="170116" y="4699000"/>
                </a:lnTo>
                <a:lnTo>
                  <a:pt x="176466" y="4711700"/>
                </a:lnTo>
                <a:close/>
              </a:path>
              <a:path w="4923155" h="4762500">
                <a:moveTo>
                  <a:pt x="4791024" y="4711700"/>
                </a:moveTo>
                <a:lnTo>
                  <a:pt x="4746688" y="4711700"/>
                </a:lnTo>
                <a:lnTo>
                  <a:pt x="4753038" y="4699000"/>
                </a:lnTo>
                <a:lnTo>
                  <a:pt x="4797120" y="4699000"/>
                </a:lnTo>
                <a:lnTo>
                  <a:pt x="4791024" y="4711700"/>
                </a:lnTo>
                <a:close/>
              </a:path>
              <a:path w="4923155" h="4762500">
                <a:moveTo>
                  <a:pt x="208191" y="4724400"/>
                </a:moveTo>
                <a:lnTo>
                  <a:pt x="151066" y="4724400"/>
                </a:lnTo>
                <a:lnTo>
                  <a:pt x="144640" y="4711700"/>
                </a:lnTo>
                <a:lnTo>
                  <a:pt x="201383" y="4711700"/>
                </a:lnTo>
                <a:lnTo>
                  <a:pt x="208191" y="4724400"/>
                </a:lnTo>
                <a:close/>
              </a:path>
              <a:path w="4923155" h="4762500">
                <a:moveTo>
                  <a:pt x="4772088" y="4724400"/>
                </a:moveTo>
                <a:lnTo>
                  <a:pt x="4714976" y="4724400"/>
                </a:lnTo>
                <a:lnTo>
                  <a:pt x="4721771" y="4711700"/>
                </a:lnTo>
                <a:lnTo>
                  <a:pt x="4778514" y="4711700"/>
                </a:lnTo>
                <a:lnTo>
                  <a:pt x="4772088" y="4724400"/>
                </a:lnTo>
                <a:close/>
              </a:path>
              <a:path w="4923155" h="4762500">
                <a:moveTo>
                  <a:pt x="241858" y="4737100"/>
                </a:moveTo>
                <a:lnTo>
                  <a:pt x="170916" y="4737100"/>
                </a:lnTo>
                <a:lnTo>
                  <a:pt x="164211" y="4724400"/>
                </a:lnTo>
                <a:lnTo>
                  <a:pt x="234670" y="4724400"/>
                </a:lnTo>
                <a:lnTo>
                  <a:pt x="241858" y="4737100"/>
                </a:lnTo>
                <a:close/>
              </a:path>
              <a:path w="4923155" h="4762500">
                <a:moveTo>
                  <a:pt x="4752238" y="4737100"/>
                </a:moveTo>
                <a:lnTo>
                  <a:pt x="4681308" y="4737100"/>
                </a:lnTo>
                <a:lnTo>
                  <a:pt x="4688484" y="4724400"/>
                </a:lnTo>
                <a:lnTo>
                  <a:pt x="4758956" y="4724400"/>
                </a:lnTo>
                <a:lnTo>
                  <a:pt x="4752238" y="4737100"/>
                </a:lnTo>
                <a:close/>
              </a:path>
              <a:path w="4923155" h="4762500">
                <a:moveTo>
                  <a:pt x="4724438" y="4749800"/>
                </a:moveTo>
                <a:lnTo>
                  <a:pt x="198716" y="4749800"/>
                </a:lnTo>
                <a:lnTo>
                  <a:pt x="191643" y="4737100"/>
                </a:lnTo>
                <a:lnTo>
                  <a:pt x="4731512" y="4737100"/>
                </a:lnTo>
                <a:lnTo>
                  <a:pt x="4724438" y="4749800"/>
                </a:lnTo>
                <a:close/>
              </a:path>
              <a:path w="4923155" h="4762500">
                <a:moveTo>
                  <a:pt x="4680229" y="4762500"/>
                </a:moveTo>
                <a:lnTo>
                  <a:pt x="242925" y="4762500"/>
                </a:lnTo>
                <a:lnTo>
                  <a:pt x="235369" y="4749800"/>
                </a:lnTo>
                <a:lnTo>
                  <a:pt x="4687785" y="4749800"/>
                </a:lnTo>
                <a:lnTo>
                  <a:pt x="4680229" y="4762500"/>
                </a:lnTo>
                <a:close/>
              </a:path>
            </a:pathLst>
          </a:custGeom>
          <a:solidFill>
            <a:srgbClr val="FF7E2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6964680" y="2912364"/>
            <a:ext cx="361188" cy="37185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6964680" y="4038600"/>
            <a:ext cx="361188" cy="37185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6961631" y="5143500"/>
            <a:ext cx="347472" cy="33375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0680344" y="260874"/>
            <a:ext cx="1305763" cy="489140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713409" y="1937575"/>
            <a:ext cx="5781357" cy="3428860"/>
          </a:xfrm>
          <a:prstGeom prst="rect">
            <a:avLst/>
          </a:prstGeom>
          <a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 flipH="1">
            <a:off x="728649" y="1952815"/>
            <a:ext cx="0" cy="3398520"/>
          </a:xfrm>
          <a:custGeom>
            <a:rect l="l" t="t" r="r" b="b"/>
            <a:pathLst>
              <a:path h="3398520">
                <a:moveTo>
                  <a:pt x="0" y="0"/>
                </a:moveTo>
                <a:lnTo>
                  <a:pt x="0" y="339838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728649" y="5351195"/>
            <a:ext cx="5751195" cy="0"/>
          </a:xfrm>
          <a:custGeom>
            <a:rect l="l" t="t" r="r" b="b"/>
            <a:pathLst>
              <a:path w="5751195">
                <a:moveTo>
                  <a:pt x="0" y="0"/>
                </a:moveTo>
                <a:lnTo>
                  <a:pt x="5750877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1102883" y="2139467"/>
            <a:ext cx="5086677" cy="2782328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1120533" y="2548140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301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069096" y="2810383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252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203560" y="3809187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162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355310" y="3441509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187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930033" y="2007438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327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951469" y="3760076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193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2890647" y="2635605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270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712197" y="3295865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202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594707" y="3608857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168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5253710" y="3079191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189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247533" y="2926892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240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2130056" y="3300438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198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2864510" y="3312883"/>
            <a:ext cx="249554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</a:t>
            </a:r>
            <a:r>
              <a:rPr sz="900" spc="-300">
                <a:solidFill>
                  <a:srgbClr val="404040"/>
                </a:solidFill>
                <a:latin typeface="Arial Unicode MS"/>
                <a:cs typeface="Arial Unicode MS"/>
              </a:rPr>
              <a:t>3</a:t>
            </a:r>
            <a:r>
              <a:rPr sz="1350" spc="-284" baseline="18518">
                <a:solidFill>
                  <a:srgbClr val="404040"/>
                </a:solidFill>
                <a:latin typeface="Arial Unicode MS"/>
                <a:cs typeface="Arial Unicode MS"/>
              </a:rPr>
              <a:t>0</a:t>
            </a:r>
            <a:r>
              <a:rPr sz="900" spc="-300">
                <a:solidFill>
                  <a:srgbClr val="404040"/>
                </a:solidFill>
                <a:latin typeface="Arial Unicode MS"/>
                <a:cs typeface="Arial Unicode MS"/>
              </a:rPr>
              <a:t>2</a:t>
            </a:r>
            <a:r>
              <a:rPr sz="1350" spc="15" baseline="18518">
                <a:solidFill>
                  <a:srgbClr val="404040"/>
                </a:solidFill>
                <a:latin typeface="Arial Unicode MS"/>
                <a:cs typeface="Arial Unicode MS"/>
              </a:rPr>
              <a:t>4</a:t>
            </a:r>
            <a:endParaRPr sz="1350" baseline="18518">
              <a:latin typeface="Arial Unicode MS"/>
              <a:cs typeface="Arial Unicode MS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3699128" y="3503942"/>
            <a:ext cx="236854" cy="34988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0">
              <a:lnSpc>
                <a:spcPct val="100000"/>
              </a:lnSpc>
              <a:spcBef>
                <a:spcPts val="295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178</a:t>
            </a:r>
            <a:endParaRPr sz="900">
              <a:latin typeface="Arial Unicode MS"/>
              <a:cs typeface="Arial Unicode MS"/>
            </a:endParaRPr>
          </a:p>
          <a:p>
            <a:pPr marL="12700">
              <a:lnSpc>
                <a:spcPct val="100000"/>
              </a:lnSpc>
              <a:spcBef>
                <a:spcPts val="195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186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533760" y="3946410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135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5355310" y="3781349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152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6176860" y="3548316"/>
            <a:ext cx="261620" cy="4324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035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176</a:t>
            </a:r>
            <a:endParaRPr sz="900">
              <a:latin typeface="Arial Unicode MS"/>
              <a:cs typeface="Arial Unicode MS"/>
            </a:endParaRPr>
          </a:p>
          <a:p>
            <a:pPr marL="12700">
              <a:lnSpc>
                <a:spcPts val="1035"/>
              </a:lnSpc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163</a:t>
            </a:r>
            <a:endParaRPr sz="900">
              <a:latin typeface="Arial Unicode MS"/>
              <a:cs typeface="Arial Unicode MS"/>
            </a:endParaRPr>
          </a:p>
          <a:p>
            <a:pPr marL="50800">
              <a:lnSpc>
                <a:spcPct val="100000"/>
              </a:lnSpc>
              <a:spcBef>
                <a:spcPts val="5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160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1027671" y="4259033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121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1895424" y="4320959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86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2670771" y="4443514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102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3525354" y="4637709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82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5135435" y="4414380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105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5990018" y="4627994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83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1060691" y="4783353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67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1882241" y="4734801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72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2703791" y="4851324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60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3525354" y="4967833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48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4346905" y="4629238"/>
            <a:ext cx="157480" cy="414020"/>
          </a:xfrm>
          <a:prstGeom prst="rect">
            <a:avLst/>
          </a:prstGeom>
        </p:spPr>
        <p:txBody>
          <a:bodyPr vert="horz" wrap="square" lIns="0" tIns="698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55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77</a:t>
            </a:r>
            <a:endParaRPr sz="900">
              <a:latin typeface="Arial Unicode MS"/>
              <a:cs typeface="Arial Unicode MS"/>
            </a:endParaRPr>
          </a:p>
          <a:p>
            <a:pPr marL="12700">
              <a:lnSpc>
                <a:spcPct val="100000"/>
              </a:lnSpc>
              <a:spcBef>
                <a:spcPts val="445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57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5168455" y="4938712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51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5990018" y="4958130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49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575233" y="5256720"/>
            <a:ext cx="9144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509193" y="4771580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50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443153" y="4285805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100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443153" y="3800665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150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443153" y="3314890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200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443153" y="2829750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250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443153" y="2343975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300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443153" y="1858835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350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850569" y="5428665"/>
            <a:ext cx="5765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0">
                <a:solidFill>
                  <a:srgbClr val="404040"/>
                </a:solidFill>
                <a:latin typeface="Arial Unicode MS"/>
                <a:cs typeface="Arial Unicode MS"/>
              </a:rPr>
              <a:t>2022Q</a:t>
            </a:r>
            <a:r>
              <a:rPr sz="1200" spc="15">
                <a:solidFill>
                  <a:srgbClr val="404040"/>
                </a:solidFill>
                <a:latin typeface="Arial Unicode MS"/>
                <a:cs typeface="Arial Unicode MS"/>
              </a:rPr>
              <a:t>1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1672259" y="5428665"/>
            <a:ext cx="5765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0">
                <a:solidFill>
                  <a:srgbClr val="404040"/>
                </a:solidFill>
                <a:latin typeface="Arial Unicode MS"/>
                <a:cs typeface="Arial Unicode MS"/>
              </a:rPr>
              <a:t>2022Q</a:t>
            </a:r>
            <a:r>
              <a:rPr sz="1200" spc="15">
                <a:solidFill>
                  <a:srgbClr val="404040"/>
                </a:solidFill>
                <a:latin typeface="Arial Unicode MS"/>
                <a:cs typeface="Arial Unicode MS"/>
              </a:rPr>
              <a:t>2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2493949" y="5428665"/>
            <a:ext cx="5765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0">
                <a:solidFill>
                  <a:srgbClr val="404040"/>
                </a:solidFill>
                <a:latin typeface="Arial Unicode MS"/>
                <a:cs typeface="Arial Unicode MS"/>
              </a:rPr>
              <a:t>2022Q</a:t>
            </a:r>
            <a:r>
              <a:rPr sz="1200" spc="15">
                <a:solidFill>
                  <a:srgbClr val="404040"/>
                </a:solidFill>
                <a:latin typeface="Arial Unicode MS"/>
                <a:cs typeface="Arial Unicode MS"/>
              </a:rPr>
              <a:t>3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3315639" y="5428665"/>
            <a:ext cx="5765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0">
                <a:solidFill>
                  <a:srgbClr val="404040"/>
                </a:solidFill>
                <a:latin typeface="Arial Unicode MS"/>
                <a:cs typeface="Arial Unicode MS"/>
              </a:rPr>
              <a:t>2022Q</a:t>
            </a:r>
            <a:r>
              <a:rPr sz="1200" spc="15">
                <a:solidFill>
                  <a:srgbClr val="404040"/>
                </a:solidFill>
                <a:latin typeface="Arial Unicode MS"/>
                <a:cs typeface="Arial Unicode MS"/>
              </a:rPr>
              <a:t>4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4137329" y="5428665"/>
            <a:ext cx="5765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0">
                <a:solidFill>
                  <a:srgbClr val="404040"/>
                </a:solidFill>
                <a:latin typeface="Arial Unicode MS"/>
                <a:cs typeface="Arial Unicode MS"/>
              </a:rPr>
              <a:t>2023Q</a:t>
            </a:r>
            <a:r>
              <a:rPr sz="1200" spc="15">
                <a:solidFill>
                  <a:srgbClr val="404040"/>
                </a:solidFill>
                <a:latin typeface="Arial Unicode MS"/>
                <a:cs typeface="Arial Unicode MS"/>
              </a:rPr>
              <a:t>1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4958384" y="5428665"/>
            <a:ext cx="5765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0">
                <a:solidFill>
                  <a:srgbClr val="404040"/>
                </a:solidFill>
                <a:latin typeface="Arial Unicode MS"/>
                <a:cs typeface="Arial Unicode MS"/>
              </a:rPr>
              <a:t>2023Q</a:t>
            </a:r>
            <a:r>
              <a:rPr sz="1200" spc="15">
                <a:solidFill>
                  <a:srgbClr val="404040"/>
                </a:solidFill>
                <a:latin typeface="Arial Unicode MS"/>
                <a:cs typeface="Arial Unicode MS"/>
              </a:rPr>
              <a:t>2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5780074" y="5428665"/>
            <a:ext cx="5765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0">
                <a:solidFill>
                  <a:srgbClr val="404040"/>
                </a:solidFill>
                <a:latin typeface="Arial Unicode MS"/>
                <a:cs typeface="Arial Unicode MS"/>
              </a:rPr>
              <a:t>2023Q</a:t>
            </a:r>
            <a:r>
              <a:rPr sz="1200" spc="15">
                <a:solidFill>
                  <a:srgbClr val="404040"/>
                </a:solidFill>
                <a:latin typeface="Arial Unicode MS"/>
                <a:cs typeface="Arial Unicode MS"/>
              </a:rPr>
              <a:t>3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1266189" y="722630"/>
            <a:ext cx="10116185" cy="10039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>
                <a:solidFill>
                  <a:srgbClr val="FF6600"/>
                </a:solidFill>
                <a:latin typeface="Arial Unicode MS"/>
                <a:cs typeface="Arial Unicode MS"/>
              </a:rPr>
              <a:t>上海投资活跃度连续</a:t>
            </a:r>
            <a:r>
              <a:rPr sz="1600" spc="60">
                <a:solidFill>
                  <a:srgbClr val="FF6600"/>
                </a:solidFill>
                <a:latin typeface="Arial Unicode MS"/>
                <a:cs typeface="Arial Unicode MS"/>
              </a:rPr>
              <a:t>4</a:t>
            </a:r>
            <a:r>
              <a:rPr sz="1600" spc="-5">
                <a:solidFill>
                  <a:srgbClr val="FF6600"/>
                </a:solidFill>
                <a:latin typeface="Arial Unicode MS"/>
                <a:cs typeface="Arial Unicode MS"/>
              </a:rPr>
              <a:t>季度居全国首位后</a:t>
            </a:r>
            <a:r>
              <a:rPr sz="1600" spc="5">
                <a:solidFill>
                  <a:srgbClr val="FF6600"/>
                </a:solidFill>
                <a:latin typeface="Arial Unicode MS"/>
                <a:cs typeface="Arial Unicode MS"/>
              </a:rPr>
              <a:t>，Q3</a:t>
            </a:r>
            <a:r>
              <a:rPr sz="1600" spc="-5">
                <a:solidFill>
                  <a:srgbClr val="FF6600"/>
                </a:solidFill>
                <a:latin typeface="Arial Unicode MS"/>
                <a:cs typeface="Arial Unicode MS"/>
              </a:rPr>
              <a:t>被北京超越</a:t>
            </a:r>
            <a:endParaRPr sz="1600">
              <a:latin typeface="Arial Unicode MS"/>
              <a:cs typeface="Arial Unicode MS"/>
            </a:endParaRPr>
          </a:p>
          <a:p>
            <a:pPr marL="106045">
              <a:lnSpc>
                <a:spcPct val="100000"/>
              </a:lnSpc>
              <a:spcBef>
                <a:spcPts val="1739"/>
              </a:spcBef>
            </a:pPr>
            <a:r>
              <a:rPr sz="1400" b="1" spc="-10">
                <a:solidFill>
                  <a:srgbClr val="404040"/>
                </a:solidFill>
                <a:latin typeface="Microsoft JhengHei"/>
                <a:cs typeface="Microsoft JhengHei"/>
              </a:rPr>
              <a:t>近七个季度国内前</a:t>
            </a:r>
            <a:r>
              <a:rPr sz="1400" b="1" spc="-15">
                <a:solidFill>
                  <a:srgbClr val="404040"/>
                </a:solidFill>
                <a:latin typeface="Microsoft JhengHei"/>
                <a:cs typeface="Microsoft JhengHei"/>
              </a:rPr>
              <a:t>6</a:t>
            </a:r>
            <a:r>
              <a:rPr sz="1400" b="1" spc="-10">
                <a:solidFill>
                  <a:srgbClr val="404040"/>
                </a:solidFill>
                <a:latin typeface="Microsoft JhengHei"/>
                <a:cs typeface="Microsoft JhengHei"/>
              </a:rPr>
              <a:t>大城市私募股权投资热度趋势</a:t>
            </a:r>
            <a:r>
              <a:rPr sz="1100" spc="-25">
                <a:solidFill>
                  <a:srgbClr val="404040"/>
                </a:solidFill>
                <a:latin typeface="Arial Unicode MS"/>
                <a:cs typeface="Arial Unicode MS"/>
              </a:rPr>
              <a:t>（</a:t>
            </a:r>
            <a:r>
              <a:rPr sz="1100" spc="-10">
                <a:solidFill>
                  <a:srgbClr val="404040"/>
                </a:solidFill>
                <a:latin typeface="Arial Unicode MS"/>
                <a:cs typeface="Arial Unicode MS"/>
              </a:rPr>
              <a:t>事件数</a:t>
            </a:r>
            <a:r>
              <a:rPr sz="1100" spc="-15">
                <a:solidFill>
                  <a:srgbClr val="404040"/>
                </a:solidFill>
                <a:latin typeface="Arial Unicode MS"/>
                <a:cs typeface="Arial Unicode MS"/>
              </a:rPr>
              <a:t>）</a:t>
            </a:r>
            <a:endParaRPr sz="1100">
              <a:latin typeface="Arial Unicode MS"/>
              <a:cs typeface="Arial Unicode MS"/>
            </a:endParaRPr>
          </a:p>
          <a:p>
            <a:pPr marL="6054090">
              <a:lnSpc>
                <a:spcPct val="100000"/>
              </a:lnSpc>
              <a:spcBef>
                <a:spcPts val="685"/>
              </a:spcBef>
            </a:pPr>
            <a:r>
              <a:rPr sz="1400">
                <a:latin typeface="Arial Unicode MS"/>
                <a:cs typeface="Arial Unicode MS"/>
              </a:rPr>
              <a:t>整个</a:t>
            </a:r>
            <a:r>
              <a:rPr sz="1400" spc="50">
                <a:latin typeface="Arial Unicode MS"/>
                <a:cs typeface="Arial Unicode MS"/>
              </a:rPr>
              <a:t>2022</a:t>
            </a:r>
            <a:r>
              <a:rPr sz="1400">
                <a:latin typeface="Arial Unicode MS"/>
                <a:cs typeface="Arial Unicode MS"/>
              </a:rPr>
              <a:t>年，排除了</a:t>
            </a:r>
            <a:r>
              <a:rPr sz="1400" spc="-20">
                <a:latin typeface="Arial Unicode MS"/>
                <a:cs typeface="Arial Unicode MS"/>
              </a:rPr>
              <a:t>Q</a:t>
            </a:r>
            <a:r>
              <a:rPr sz="1400" spc="50">
                <a:latin typeface="Arial Unicode MS"/>
                <a:cs typeface="Arial Unicode MS"/>
              </a:rPr>
              <a:t>2</a:t>
            </a:r>
            <a:r>
              <a:rPr sz="1400">
                <a:latin typeface="Arial Unicode MS"/>
                <a:cs typeface="Arial Unicode MS"/>
              </a:rPr>
              <a:t>上海爆发大规模疫情的影</a:t>
            </a:r>
            <a:r>
              <a:rPr sz="1400" spc="0">
                <a:latin typeface="Arial Unicode MS"/>
                <a:cs typeface="Arial Unicode MS"/>
              </a:rPr>
              <a:t>响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65" name="object 65"/>
          <p:cNvSpPr/>
          <p:nvPr/>
        </p:nvSpPr>
        <p:spPr>
          <a:xfrm>
            <a:off x="1319326" y="1807121"/>
            <a:ext cx="285750" cy="73329"/>
          </a:xfrm>
          <a:prstGeom prst="rect">
            <a:avLst/>
          </a:prstGeom>
          <a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2044890" y="1807121"/>
            <a:ext cx="282422" cy="73329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2768790" y="1807121"/>
            <a:ext cx="282422" cy="73329"/>
          </a:xfrm>
          <a:prstGeom prst="rect">
            <a:avLst/>
          </a:prstGeom>
          <a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3492690" y="1807121"/>
            <a:ext cx="282422" cy="73329"/>
          </a:xfrm>
          <a:prstGeom prst="rect">
            <a:avLst/>
          </a:prstGeom>
          <a:blipFill>
            <a:blip r:embed="rId10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4216590" y="1807121"/>
            <a:ext cx="282422" cy="73329"/>
          </a:xfrm>
          <a:prstGeom prst="rect">
            <a:avLst/>
          </a:prstGeom>
          <a:blipFill>
            <a:blip r:embed="rId1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4940490" y="1807121"/>
            <a:ext cx="282422" cy="73329"/>
          </a:xfrm>
          <a:prstGeom prst="rect">
            <a:avLst/>
          </a:prstGeom>
          <a:blipFill>
            <a:blip r:embed="rId1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1" name="object 71"/>
          <p:cNvSpPr txBox="1"/>
          <p:nvPr/>
        </p:nvSpPr>
        <p:spPr>
          <a:xfrm>
            <a:off x="1622221" y="1738375"/>
            <a:ext cx="3923029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735965"/>
                <a:tab pos="1459865"/>
                <a:tab pos="2183765"/>
                <a:tab pos="2907665"/>
                <a:tab pos="3631565"/>
              </a:tabLst>
            </a:pPr>
            <a:r>
              <a:rPr sz="1100" spc="-5">
                <a:solidFill>
                  <a:srgbClr val="585858"/>
                </a:solidFill>
                <a:latin typeface="Arial Unicode MS"/>
                <a:cs typeface="Arial Unicode MS"/>
              </a:rPr>
              <a:t>北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京</a:t>
            </a:r>
            <a:r>
              <a:rPr sz="1100">
                <a:solidFill>
                  <a:srgbClr val="585858"/>
                </a:solidFill>
                <a:latin typeface="Arial Unicode MS"/>
                <a:cs typeface="Arial Unicode MS"/>
              </a:rPr>
              <a:t>	</a:t>
            </a:r>
            <a:r>
              <a:rPr sz="1100" spc="-5">
                <a:solidFill>
                  <a:srgbClr val="585858"/>
                </a:solidFill>
                <a:latin typeface="Arial Unicode MS"/>
                <a:cs typeface="Arial Unicode MS"/>
              </a:rPr>
              <a:t>上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海</a:t>
            </a:r>
            <a:r>
              <a:rPr sz="1100">
                <a:solidFill>
                  <a:srgbClr val="585858"/>
                </a:solidFill>
                <a:latin typeface="Arial Unicode MS"/>
                <a:cs typeface="Arial Unicode MS"/>
              </a:rPr>
              <a:t>	</a:t>
            </a:r>
            <a:r>
              <a:rPr sz="1100" spc="-5">
                <a:solidFill>
                  <a:srgbClr val="585858"/>
                </a:solidFill>
                <a:latin typeface="Arial Unicode MS"/>
                <a:cs typeface="Arial Unicode MS"/>
              </a:rPr>
              <a:t>深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圳</a:t>
            </a:r>
            <a:r>
              <a:rPr sz="1100">
                <a:solidFill>
                  <a:srgbClr val="585858"/>
                </a:solidFill>
                <a:latin typeface="Arial Unicode MS"/>
                <a:cs typeface="Arial Unicode MS"/>
              </a:rPr>
              <a:t>	</a:t>
            </a:r>
            <a:r>
              <a:rPr sz="1100" spc="-5">
                <a:solidFill>
                  <a:srgbClr val="585858"/>
                </a:solidFill>
                <a:latin typeface="Arial Unicode MS"/>
                <a:cs typeface="Arial Unicode MS"/>
              </a:rPr>
              <a:t>杭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州</a:t>
            </a:r>
            <a:r>
              <a:rPr sz="1100">
                <a:solidFill>
                  <a:srgbClr val="585858"/>
                </a:solidFill>
                <a:latin typeface="Arial Unicode MS"/>
                <a:cs typeface="Arial Unicode MS"/>
              </a:rPr>
              <a:t>	</a:t>
            </a:r>
            <a:r>
              <a:rPr sz="1100" spc="-5">
                <a:solidFill>
                  <a:srgbClr val="585858"/>
                </a:solidFill>
                <a:latin typeface="Arial Unicode MS"/>
                <a:cs typeface="Arial Unicode MS"/>
              </a:rPr>
              <a:t>苏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州</a:t>
            </a:r>
            <a:r>
              <a:rPr sz="1100">
                <a:solidFill>
                  <a:srgbClr val="585858"/>
                </a:solidFill>
                <a:latin typeface="Arial Unicode MS"/>
                <a:cs typeface="Arial Unicode MS"/>
              </a:rPr>
              <a:t>	</a:t>
            </a:r>
            <a:r>
              <a:rPr sz="1100" spc="-5">
                <a:solidFill>
                  <a:srgbClr val="585858"/>
                </a:solidFill>
                <a:latin typeface="Arial Unicode MS"/>
                <a:cs typeface="Arial Unicode MS"/>
              </a:rPr>
              <a:t>南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京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1581785" y="5952273"/>
            <a:ext cx="1853564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截止日期</a:t>
            </a:r>
            <a:r>
              <a:rPr sz="1200" spc="5">
                <a:solidFill>
                  <a:srgbClr val="585858"/>
                </a:solidFill>
                <a:latin typeface="Arial Unicode MS"/>
                <a:cs typeface="Arial Unicode MS"/>
              </a:rPr>
              <a:t>：2023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年</a:t>
            </a:r>
            <a:r>
              <a:rPr sz="1200" spc="15">
                <a:solidFill>
                  <a:srgbClr val="585858"/>
                </a:solidFill>
                <a:latin typeface="Arial Unicode MS"/>
                <a:cs typeface="Arial Unicode MS"/>
              </a:rPr>
              <a:t>9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月</a:t>
            </a:r>
            <a:r>
              <a:rPr sz="1200" spc="15">
                <a:solidFill>
                  <a:srgbClr val="585858"/>
                </a:solidFill>
                <a:latin typeface="Arial Unicode MS"/>
                <a:cs typeface="Arial Unicode MS"/>
              </a:rPr>
              <a:t>30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日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3569334" y="5952273"/>
            <a:ext cx="21126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数据来源</a:t>
            </a:r>
            <a:r>
              <a:rPr sz="1200" spc="-45">
                <a:solidFill>
                  <a:srgbClr val="585858"/>
                </a:solidFill>
                <a:latin typeface="Arial Unicode MS"/>
                <a:cs typeface="Arial Unicode MS"/>
              </a:rPr>
              <a:t>：IT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桔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子 </a:t>
            </a:r>
            <a:r>
              <a:rPr sz="1200" spc="75">
                <a:solidFill>
                  <a:srgbClr val="585858"/>
                </a:solidFill>
                <a:latin typeface="Arial Unicode MS"/>
                <a:cs typeface="Arial Unicode MS"/>
              </a:rPr>
              <a:t>©</a:t>
            </a:r>
            <a:r>
              <a:rPr sz="1200" spc="-45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200" spc="40">
                <a:solidFill>
                  <a:srgbClr val="585858"/>
                </a:solidFill>
                <a:latin typeface="Arial Unicode MS"/>
                <a:cs typeface="Arial Unicode MS"/>
              </a:rPr>
              <a:t>itjuzi.com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74" name="object 74"/>
          <p:cNvSpPr/>
          <p:nvPr/>
        </p:nvSpPr>
        <p:spPr>
          <a:xfrm>
            <a:off x="858011" y="2065020"/>
            <a:ext cx="4431792" cy="2353055"/>
          </a:xfrm>
          <a:prstGeom prst="rect">
            <a:avLst/>
          </a:prstGeom>
          <a:blipFill>
            <a:blip r:embed="rId1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5" name="object 75"/>
          <p:cNvSpPr txBox="1">
            <a:spLocks noGrp="1"/>
          </p:cNvSpPr>
          <p:nvPr>
            <p:ph type="title"/>
          </p:nvPr>
        </p:nvSpPr>
        <p:spPr>
          <a:xfrm>
            <a:off x="1285239" y="105033"/>
            <a:ext cx="723963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60" baseline="-30092">
                <a:solidFill>
                  <a:srgbClr val="FF6600"/>
                </a:solidFill>
              </a:rPr>
              <a:t>2023</a:t>
            </a:r>
            <a:r>
              <a:rPr sz="3600" spc="-179" baseline="-30092">
                <a:solidFill>
                  <a:srgbClr val="FF6600"/>
                </a:solidFill>
              </a:rPr>
              <a:t>Q</a:t>
            </a:r>
            <a:r>
              <a:rPr sz="3600" spc="-60" baseline="-30092">
                <a:solidFill>
                  <a:srgbClr val="FF6600"/>
                </a:solidFill>
              </a:rPr>
              <a:t>3</a:t>
            </a:r>
            <a:r>
              <a:rPr sz="3600" spc="0" baseline="-30092">
                <a:solidFill>
                  <a:srgbClr val="FF6600"/>
                </a:solidFill>
              </a:rPr>
              <a:t>国内前</a:t>
            </a:r>
            <a:r>
              <a:rPr sz="3600" spc="-60" baseline="-30092">
                <a:solidFill>
                  <a:srgbClr val="FF6600"/>
                </a:solidFill>
              </a:rPr>
              <a:t>6</a:t>
            </a:r>
            <a:r>
              <a:rPr sz="3600" spc="-2054" baseline="-30092">
                <a:solidFill>
                  <a:srgbClr val="FF6600"/>
                </a:solidFill>
              </a:rPr>
              <a:t>大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更</a:t>
            </a:r>
            <a:r>
              <a:rPr sz="1100" b="0" spc="-830">
                <a:solidFill>
                  <a:srgbClr val="FF0000"/>
                </a:solidFill>
                <a:latin typeface="微软雅黑"/>
                <a:cs typeface="微软雅黑"/>
              </a:rPr>
              <a:t>多</a:t>
            </a:r>
            <a:r>
              <a:rPr sz="3600" spc="-2362" baseline="-30092">
                <a:solidFill>
                  <a:srgbClr val="FF6600"/>
                </a:solidFill>
              </a:rPr>
              <a:t>城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细</a:t>
            </a:r>
            <a:r>
              <a:rPr sz="1100" b="0" spc="-625">
                <a:solidFill>
                  <a:srgbClr val="FF0000"/>
                </a:solidFill>
                <a:latin typeface="微软雅黑"/>
                <a:cs typeface="微软雅黑"/>
              </a:rPr>
              <a:t>分</a:t>
            </a:r>
            <a:r>
              <a:rPr sz="3600" spc="-2670" baseline="-30092">
                <a:solidFill>
                  <a:srgbClr val="FF6600"/>
                </a:solidFill>
              </a:rPr>
              <a:t>市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领</a:t>
            </a:r>
            <a:r>
              <a:rPr sz="1100" b="0" spc="-420">
                <a:solidFill>
                  <a:srgbClr val="FF0000"/>
                </a:solidFill>
                <a:latin typeface="微软雅黑"/>
                <a:cs typeface="微软雅黑"/>
              </a:rPr>
              <a:t>域</a:t>
            </a:r>
            <a:r>
              <a:rPr sz="3600" spc="-2977" baseline="-30092">
                <a:solidFill>
                  <a:srgbClr val="FF6600"/>
                </a:solidFill>
              </a:rPr>
              <a:t>股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1100" b="0" spc="-215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3600" spc="-3284" baseline="-30092">
                <a:solidFill>
                  <a:srgbClr val="FF6600"/>
                </a:solidFill>
              </a:rPr>
              <a:t>权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请</a:t>
            </a:r>
            <a:r>
              <a:rPr sz="1100" b="0" spc="-10">
                <a:solidFill>
                  <a:srgbClr val="FF0000"/>
                </a:solidFill>
                <a:latin typeface="微软雅黑"/>
                <a:cs typeface="微软雅黑"/>
              </a:rPr>
              <a:t>关</a:t>
            </a:r>
            <a:r>
              <a:rPr sz="3600" spc="-3592" baseline="-30092">
                <a:solidFill>
                  <a:srgbClr val="FF6600"/>
                </a:solidFill>
              </a:rPr>
              <a:t>投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注搜</a:t>
            </a:r>
            <a:r>
              <a:rPr sz="1100" b="0" spc="-905">
                <a:solidFill>
                  <a:srgbClr val="FF0000"/>
                </a:solidFill>
                <a:latin typeface="微软雅黑"/>
                <a:cs typeface="微软雅黑"/>
              </a:rPr>
              <a:t>搜</a:t>
            </a:r>
            <a:r>
              <a:rPr sz="3600" spc="-2250" baseline="-30092">
                <a:solidFill>
                  <a:srgbClr val="FF6600"/>
                </a:solidFill>
              </a:rPr>
              <a:t>资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1100" b="0" spc="-700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3600" spc="-2557" baseline="-30092">
                <a:solidFill>
                  <a:srgbClr val="FF6600"/>
                </a:solidFill>
              </a:rPr>
              <a:t>：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（sosoyanbao），行研君胃：sosobaogao</a:t>
            </a:r>
            <a:endParaRPr sz="11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1000" y="0"/>
            <a:ext cx="181610" cy="1183005"/>
          </a:xfrm>
          <a:custGeom>
            <a:rect l="l" t="t" r="r" b="b"/>
            <a:pathLst>
              <a:path w="181609" h="1183005">
                <a:moveTo>
                  <a:pt x="181356" y="1182624"/>
                </a:moveTo>
                <a:lnTo>
                  <a:pt x="181356" y="0"/>
                </a:lnTo>
                <a:lnTo>
                  <a:pt x="0" y="0"/>
                </a:lnTo>
                <a:lnTo>
                  <a:pt x="0" y="1182624"/>
                </a:lnTo>
                <a:lnTo>
                  <a:pt x="181356" y="1182624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17219" y="1523"/>
            <a:ext cx="180340" cy="1049020"/>
          </a:xfrm>
          <a:custGeom>
            <a:rect l="l" t="t" r="r" b="b"/>
            <a:pathLst>
              <a:path w="180340" h="1049020">
                <a:moveTo>
                  <a:pt x="179832" y="1048512"/>
                </a:moveTo>
                <a:lnTo>
                  <a:pt x="179832" y="0"/>
                </a:lnTo>
                <a:lnTo>
                  <a:pt x="0" y="0"/>
                </a:lnTo>
                <a:lnTo>
                  <a:pt x="0" y="1048512"/>
                </a:lnTo>
                <a:lnTo>
                  <a:pt x="179832" y="1048512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59536" y="0"/>
            <a:ext cx="180340" cy="899160"/>
          </a:xfrm>
          <a:custGeom>
            <a:rect l="l" t="t" r="r" b="b"/>
            <a:pathLst>
              <a:path w="180340" h="899160">
                <a:moveTo>
                  <a:pt x="179831" y="899160"/>
                </a:moveTo>
                <a:lnTo>
                  <a:pt x="179831" y="0"/>
                </a:lnTo>
                <a:lnTo>
                  <a:pt x="0" y="0"/>
                </a:lnTo>
                <a:lnTo>
                  <a:pt x="0" y="899160"/>
                </a:lnTo>
                <a:lnTo>
                  <a:pt x="179831" y="899160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0680344" y="341646"/>
            <a:ext cx="1305763" cy="489140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58723" y="5151120"/>
            <a:ext cx="453255" cy="37033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961999" y="4887328"/>
            <a:ext cx="10871835" cy="1713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ct val="119900"/>
              </a:lnSpc>
              <a:spcBef>
                <a:spcPts val="100"/>
              </a:spcBef>
            </a:pPr>
            <a:r>
              <a:rPr sz="1400" spc="40">
                <a:solidFill>
                  <a:srgbClr val="1F394E"/>
                </a:solidFill>
                <a:latin typeface="Arial Unicode MS"/>
                <a:cs typeface="Arial Unicode MS"/>
              </a:rPr>
              <a:t>2023Q3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北京、上海、深圳这前三大城市融资密度最多的行业集中在先进制造、医疗健康和企业服务三大领域，这反应了全国层面的一致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。 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不过，深圳先进制造领域更有优势，上海在医疗健康投资有优势，北京的企业服务投资优势更强，他们在该领域各自占据了国内融资交易事 件的比例分别为</a:t>
            </a:r>
            <a:r>
              <a:rPr sz="1400" spc="-45">
                <a:solidFill>
                  <a:srgbClr val="1F394E"/>
                </a:solidFill>
                <a:latin typeface="Arial Unicode MS"/>
                <a:cs typeface="Arial Unicode MS"/>
              </a:rPr>
              <a:t>17%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、</a:t>
            </a:r>
            <a:r>
              <a:rPr sz="1400" spc="-45">
                <a:solidFill>
                  <a:srgbClr val="1F394E"/>
                </a:solidFill>
                <a:latin typeface="Arial Unicode MS"/>
                <a:cs typeface="Arial Unicode MS"/>
              </a:rPr>
              <a:t>17%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、</a:t>
            </a:r>
            <a:r>
              <a:rPr sz="1400" spc="30">
                <a:solidFill>
                  <a:srgbClr val="1F394E"/>
                </a:solidFill>
                <a:latin typeface="Arial Unicode MS"/>
                <a:cs typeface="Arial Unicode MS"/>
              </a:rPr>
              <a:t>27%；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可以看出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  <a:p>
            <a:pPr marL="12700" marR="5080" algn="just">
              <a:lnSpc>
                <a:spcPct val="119900"/>
              </a:lnSpc>
              <a:spcBef>
                <a:spcPts val="1200"/>
              </a:spcBef>
            </a:pP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集成电路、生物医药、机器人投资在当下是大城市创投的主流，细分赛道上</a:t>
            </a:r>
            <a:r>
              <a:rPr sz="1400" spc="5">
                <a:solidFill>
                  <a:srgbClr val="1F394E"/>
                </a:solidFill>
                <a:latin typeface="Arial Unicode MS"/>
                <a:cs typeface="Arial Unicode MS"/>
              </a:rPr>
              <a:t>，Q3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北上深的融资密度也有一些细微差距：上海的集成电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路</a:t>
            </a:r>
            <a:r>
              <a:rPr sz="1400" spc="25">
                <a:solidFill>
                  <a:srgbClr val="1F394E"/>
                </a:solidFill>
                <a:latin typeface="Arial Unicode MS"/>
                <a:cs typeface="Arial Unicode MS"/>
              </a:rPr>
              <a:t> 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事 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件远高于北京、深圳。北京地区，整个医疗行业的投资非常集中在生物制药这个细分领域，是最热门的小赛道；在深圳地区，集成电路、新 能源领域的融资最为热门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340131" y="4878654"/>
            <a:ext cx="11641455" cy="1752600"/>
          </a:xfrm>
          <a:custGeom>
            <a:rect l="l" t="t" r="r" b="b"/>
            <a:pathLst>
              <a:path w="11641455" h="1752600">
                <a:moveTo>
                  <a:pt x="11428780" y="12699"/>
                </a:moveTo>
                <a:lnTo>
                  <a:pt x="212674" y="12699"/>
                </a:lnTo>
                <a:lnTo>
                  <a:pt x="219824" y="0"/>
                </a:lnTo>
                <a:lnTo>
                  <a:pt x="11421630" y="0"/>
                </a:lnTo>
                <a:lnTo>
                  <a:pt x="11428780" y="12699"/>
                </a:lnTo>
                <a:close/>
              </a:path>
              <a:path w="11641455" h="1752600">
                <a:moveTo>
                  <a:pt x="11463350" y="25399"/>
                </a:moveTo>
                <a:lnTo>
                  <a:pt x="178117" y="25399"/>
                </a:lnTo>
                <a:lnTo>
                  <a:pt x="184861" y="12699"/>
                </a:lnTo>
                <a:lnTo>
                  <a:pt x="11456606" y="12699"/>
                </a:lnTo>
                <a:lnTo>
                  <a:pt x="11463350" y="25399"/>
                </a:lnTo>
                <a:close/>
              </a:path>
              <a:path w="11641455" h="1752600">
                <a:moveTo>
                  <a:pt x="213601" y="38099"/>
                </a:moveTo>
                <a:lnTo>
                  <a:pt x="152006" y="38099"/>
                </a:lnTo>
                <a:lnTo>
                  <a:pt x="158394" y="25399"/>
                </a:lnTo>
                <a:lnTo>
                  <a:pt x="220370" y="25399"/>
                </a:lnTo>
                <a:lnTo>
                  <a:pt x="213601" y="38099"/>
                </a:lnTo>
                <a:close/>
              </a:path>
              <a:path w="11641455" h="1752600">
                <a:moveTo>
                  <a:pt x="11489448" y="38099"/>
                </a:moveTo>
                <a:lnTo>
                  <a:pt x="11427866" y="38099"/>
                </a:lnTo>
                <a:lnTo>
                  <a:pt x="11421084" y="25399"/>
                </a:lnTo>
                <a:lnTo>
                  <a:pt x="11483060" y="25399"/>
                </a:lnTo>
                <a:lnTo>
                  <a:pt x="11489448" y="38099"/>
                </a:lnTo>
                <a:close/>
              </a:path>
              <a:path w="11641455" h="1752600">
                <a:moveTo>
                  <a:pt x="182333" y="50799"/>
                </a:moveTo>
                <a:lnTo>
                  <a:pt x="133438" y="50799"/>
                </a:lnTo>
                <a:lnTo>
                  <a:pt x="139534" y="38099"/>
                </a:lnTo>
                <a:lnTo>
                  <a:pt x="188722" y="38099"/>
                </a:lnTo>
                <a:lnTo>
                  <a:pt x="182333" y="50799"/>
                </a:lnTo>
                <a:close/>
              </a:path>
              <a:path w="11641455" h="1752600">
                <a:moveTo>
                  <a:pt x="11508016" y="50799"/>
                </a:moveTo>
                <a:lnTo>
                  <a:pt x="11459121" y="50799"/>
                </a:lnTo>
                <a:lnTo>
                  <a:pt x="11452745" y="38099"/>
                </a:lnTo>
                <a:lnTo>
                  <a:pt x="11501932" y="38099"/>
                </a:lnTo>
                <a:lnTo>
                  <a:pt x="11508016" y="50799"/>
                </a:lnTo>
                <a:close/>
              </a:path>
              <a:path w="11641455" h="1752600">
                <a:moveTo>
                  <a:pt x="142049" y="76199"/>
                </a:moveTo>
                <a:lnTo>
                  <a:pt x="99161" y="76199"/>
                </a:lnTo>
                <a:lnTo>
                  <a:pt x="110147" y="63499"/>
                </a:lnTo>
                <a:lnTo>
                  <a:pt x="121513" y="50799"/>
                </a:lnTo>
                <a:lnTo>
                  <a:pt x="164807" y="50799"/>
                </a:lnTo>
                <a:lnTo>
                  <a:pt x="158775" y="63499"/>
                </a:lnTo>
                <a:lnTo>
                  <a:pt x="147789" y="63499"/>
                </a:lnTo>
                <a:lnTo>
                  <a:pt x="142049" y="76199"/>
                </a:lnTo>
                <a:close/>
              </a:path>
              <a:path w="11641455" h="1752600">
                <a:moveTo>
                  <a:pt x="11542293" y="76199"/>
                </a:moveTo>
                <a:lnTo>
                  <a:pt x="11499405" y="76199"/>
                </a:lnTo>
                <a:lnTo>
                  <a:pt x="11493677" y="63499"/>
                </a:lnTo>
                <a:lnTo>
                  <a:pt x="11482679" y="63499"/>
                </a:lnTo>
                <a:lnTo>
                  <a:pt x="11476659" y="50799"/>
                </a:lnTo>
                <a:lnTo>
                  <a:pt x="11519941" y="50799"/>
                </a:lnTo>
                <a:lnTo>
                  <a:pt x="11531320" y="63499"/>
                </a:lnTo>
                <a:lnTo>
                  <a:pt x="11542293" y="76199"/>
                </a:lnTo>
                <a:close/>
              </a:path>
              <a:path w="11641455" h="1752600">
                <a:moveTo>
                  <a:pt x="80302" y="126999"/>
                </a:moveTo>
                <a:lnTo>
                  <a:pt x="55854" y="126999"/>
                </a:lnTo>
                <a:lnTo>
                  <a:pt x="60185" y="114299"/>
                </a:lnTo>
                <a:lnTo>
                  <a:pt x="69126" y="101599"/>
                </a:lnTo>
                <a:lnTo>
                  <a:pt x="78638" y="88899"/>
                </a:lnTo>
                <a:lnTo>
                  <a:pt x="88658" y="76199"/>
                </a:lnTo>
                <a:lnTo>
                  <a:pt x="126542" y="76199"/>
                </a:lnTo>
                <a:lnTo>
                  <a:pt x="116027" y="88899"/>
                </a:lnTo>
                <a:lnTo>
                  <a:pt x="116471" y="88899"/>
                </a:lnTo>
                <a:lnTo>
                  <a:pt x="106400" y="101599"/>
                </a:lnTo>
                <a:lnTo>
                  <a:pt x="106832" y="101599"/>
                </a:lnTo>
                <a:lnTo>
                  <a:pt x="97231" y="114299"/>
                </a:lnTo>
                <a:lnTo>
                  <a:pt x="88899" y="114299"/>
                </a:lnTo>
                <a:lnTo>
                  <a:pt x="80302" y="126999"/>
                </a:lnTo>
                <a:close/>
              </a:path>
              <a:path w="11641455" h="1752600">
                <a:moveTo>
                  <a:pt x="126072" y="88899"/>
                </a:moveTo>
                <a:lnTo>
                  <a:pt x="126542" y="76199"/>
                </a:lnTo>
                <a:lnTo>
                  <a:pt x="137033" y="76199"/>
                </a:lnTo>
                <a:lnTo>
                  <a:pt x="126072" y="88899"/>
                </a:lnTo>
                <a:close/>
              </a:path>
              <a:path w="11641455" h="1752600">
                <a:moveTo>
                  <a:pt x="11515382" y="88899"/>
                </a:moveTo>
                <a:lnTo>
                  <a:pt x="11504434" y="76199"/>
                </a:lnTo>
                <a:lnTo>
                  <a:pt x="11514924" y="76199"/>
                </a:lnTo>
                <a:lnTo>
                  <a:pt x="11515382" y="88899"/>
                </a:lnTo>
                <a:close/>
              </a:path>
              <a:path w="11641455" h="1752600">
                <a:moveTo>
                  <a:pt x="11585613" y="126999"/>
                </a:moveTo>
                <a:lnTo>
                  <a:pt x="11561165" y="126999"/>
                </a:lnTo>
                <a:lnTo>
                  <a:pt x="11552555" y="114299"/>
                </a:lnTo>
                <a:lnTo>
                  <a:pt x="11544236" y="114299"/>
                </a:lnTo>
                <a:lnTo>
                  <a:pt x="11534635" y="101599"/>
                </a:lnTo>
                <a:lnTo>
                  <a:pt x="11535067" y="101599"/>
                </a:lnTo>
                <a:lnTo>
                  <a:pt x="11524996" y="88899"/>
                </a:lnTo>
                <a:lnTo>
                  <a:pt x="11525440" y="88899"/>
                </a:lnTo>
                <a:lnTo>
                  <a:pt x="11514924" y="76199"/>
                </a:lnTo>
                <a:lnTo>
                  <a:pt x="11552809" y="76199"/>
                </a:lnTo>
                <a:lnTo>
                  <a:pt x="11562829" y="88899"/>
                </a:lnTo>
                <a:lnTo>
                  <a:pt x="11572341" y="101599"/>
                </a:lnTo>
                <a:lnTo>
                  <a:pt x="11581282" y="114299"/>
                </a:lnTo>
                <a:lnTo>
                  <a:pt x="11585613" y="126999"/>
                </a:lnTo>
                <a:close/>
              </a:path>
              <a:path w="11641455" h="1752600">
                <a:moveTo>
                  <a:pt x="76466" y="139699"/>
                </a:moveTo>
                <a:lnTo>
                  <a:pt x="43827" y="139699"/>
                </a:lnTo>
                <a:lnTo>
                  <a:pt x="47688" y="126999"/>
                </a:lnTo>
                <a:lnTo>
                  <a:pt x="80568" y="126999"/>
                </a:lnTo>
                <a:lnTo>
                  <a:pt x="76466" y="139699"/>
                </a:lnTo>
                <a:close/>
              </a:path>
              <a:path w="11641455" h="1752600">
                <a:moveTo>
                  <a:pt x="11597627" y="139699"/>
                </a:moveTo>
                <a:lnTo>
                  <a:pt x="11565001" y="139699"/>
                </a:lnTo>
                <a:lnTo>
                  <a:pt x="11560886" y="126999"/>
                </a:lnTo>
                <a:lnTo>
                  <a:pt x="11593766" y="126999"/>
                </a:lnTo>
                <a:lnTo>
                  <a:pt x="11597627" y="139699"/>
                </a:lnTo>
                <a:close/>
              </a:path>
              <a:path w="11641455" h="1752600">
                <a:moveTo>
                  <a:pt x="68999" y="152399"/>
                </a:moveTo>
                <a:lnTo>
                  <a:pt x="36537" y="152399"/>
                </a:lnTo>
                <a:lnTo>
                  <a:pt x="40106" y="139699"/>
                </a:lnTo>
                <a:lnTo>
                  <a:pt x="72834" y="139699"/>
                </a:lnTo>
                <a:lnTo>
                  <a:pt x="68999" y="152399"/>
                </a:lnTo>
                <a:close/>
              </a:path>
              <a:path w="11641455" h="1752600">
                <a:moveTo>
                  <a:pt x="11604917" y="152399"/>
                </a:moveTo>
                <a:lnTo>
                  <a:pt x="11572468" y="152399"/>
                </a:lnTo>
                <a:lnTo>
                  <a:pt x="11568633" y="139699"/>
                </a:lnTo>
                <a:lnTo>
                  <a:pt x="11601348" y="139699"/>
                </a:lnTo>
                <a:lnTo>
                  <a:pt x="11604917" y="152399"/>
                </a:lnTo>
                <a:close/>
              </a:path>
              <a:path w="11641455" h="1752600">
                <a:moveTo>
                  <a:pt x="52666" y="177799"/>
                </a:moveTo>
                <a:lnTo>
                  <a:pt x="26746" y="177799"/>
                </a:lnTo>
                <a:lnTo>
                  <a:pt x="29857" y="165099"/>
                </a:lnTo>
                <a:lnTo>
                  <a:pt x="33121" y="152399"/>
                </a:lnTo>
                <a:lnTo>
                  <a:pt x="62204" y="152399"/>
                </a:lnTo>
                <a:lnTo>
                  <a:pt x="58788" y="165099"/>
                </a:lnTo>
                <a:lnTo>
                  <a:pt x="55803" y="165099"/>
                </a:lnTo>
                <a:lnTo>
                  <a:pt x="52666" y="177799"/>
                </a:lnTo>
                <a:close/>
              </a:path>
              <a:path w="11641455" h="1752600">
                <a:moveTo>
                  <a:pt x="11614721" y="177799"/>
                </a:moveTo>
                <a:lnTo>
                  <a:pt x="11588788" y="177799"/>
                </a:lnTo>
                <a:lnTo>
                  <a:pt x="11585663" y="165099"/>
                </a:lnTo>
                <a:lnTo>
                  <a:pt x="11582679" y="165099"/>
                </a:lnTo>
                <a:lnTo>
                  <a:pt x="11579250" y="152399"/>
                </a:lnTo>
                <a:lnTo>
                  <a:pt x="11608346" y="152399"/>
                </a:lnTo>
                <a:lnTo>
                  <a:pt x="11611610" y="165099"/>
                </a:lnTo>
                <a:lnTo>
                  <a:pt x="11614721" y="177799"/>
                </a:lnTo>
                <a:close/>
              </a:path>
              <a:path w="11641455" h="1752600">
                <a:moveTo>
                  <a:pt x="47129" y="190499"/>
                </a:moveTo>
                <a:lnTo>
                  <a:pt x="21005" y="190499"/>
                </a:lnTo>
                <a:lnTo>
                  <a:pt x="23787" y="177799"/>
                </a:lnTo>
                <a:lnTo>
                  <a:pt x="49949" y="177799"/>
                </a:lnTo>
                <a:lnTo>
                  <a:pt x="47129" y="190499"/>
                </a:lnTo>
                <a:close/>
              </a:path>
              <a:path w="11641455" h="1752600">
                <a:moveTo>
                  <a:pt x="11620461" y="190499"/>
                </a:moveTo>
                <a:lnTo>
                  <a:pt x="11594338" y="190499"/>
                </a:lnTo>
                <a:lnTo>
                  <a:pt x="11591505" y="177799"/>
                </a:lnTo>
                <a:lnTo>
                  <a:pt x="11617667" y="177799"/>
                </a:lnTo>
                <a:lnTo>
                  <a:pt x="11620461" y="190499"/>
                </a:lnTo>
                <a:close/>
              </a:path>
              <a:path w="11641455" h="1752600">
                <a:moveTo>
                  <a:pt x="42163" y="203199"/>
                </a:moveTo>
                <a:lnTo>
                  <a:pt x="15913" y="203199"/>
                </a:lnTo>
                <a:lnTo>
                  <a:pt x="18376" y="190499"/>
                </a:lnTo>
                <a:lnTo>
                  <a:pt x="44691" y="190499"/>
                </a:lnTo>
                <a:lnTo>
                  <a:pt x="42163" y="203199"/>
                </a:lnTo>
                <a:close/>
              </a:path>
              <a:path w="11641455" h="1752600">
                <a:moveTo>
                  <a:pt x="11625554" y="203199"/>
                </a:moveTo>
                <a:lnTo>
                  <a:pt x="11599291" y="203199"/>
                </a:lnTo>
                <a:lnTo>
                  <a:pt x="11596776" y="190499"/>
                </a:lnTo>
                <a:lnTo>
                  <a:pt x="11623090" y="190499"/>
                </a:lnTo>
                <a:lnTo>
                  <a:pt x="11625554" y="203199"/>
                </a:lnTo>
                <a:close/>
              </a:path>
              <a:path w="11641455" h="1752600">
                <a:moveTo>
                  <a:pt x="37820" y="215899"/>
                </a:moveTo>
                <a:lnTo>
                  <a:pt x="11480" y="215899"/>
                </a:lnTo>
                <a:lnTo>
                  <a:pt x="13614" y="203199"/>
                </a:lnTo>
                <a:lnTo>
                  <a:pt x="40017" y="203199"/>
                </a:lnTo>
                <a:lnTo>
                  <a:pt x="37820" y="215899"/>
                </a:lnTo>
                <a:close/>
              </a:path>
              <a:path w="11641455" h="1752600">
                <a:moveTo>
                  <a:pt x="11629974" y="215899"/>
                </a:moveTo>
                <a:lnTo>
                  <a:pt x="11603647" y="215899"/>
                </a:lnTo>
                <a:lnTo>
                  <a:pt x="11601437" y="203199"/>
                </a:lnTo>
                <a:lnTo>
                  <a:pt x="11627853" y="203199"/>
                </a:lnTo>
                <a:lnTo>
                  <a:pt x="11629974" y="215899"/>
                </a:lnTo>
                <a:close/>
              </a:path>
              <a:path w="11641455" h="1752600">
                <a:moveTo>
                  <a:pt x="31000" y="241299"/>
                </a:moveTo>
                <a:lnTo>
                  <a:pt x="6146" y="241299"/>
                </a:lnTo>
                <a:lnTo>
                  <a:pt x="7746" y="228599"/>
                </a:lnTo>
                <a:lnTo>
                  <a:pt x="9537" y="215899"/>
                </a:lnTo>
                <a:lnTo>
                  <a:pt x="35966" y="215899"/>
                </a:lnTo>
                <a:lnTo>
                  <a:pt x="34086" y="228599"/>
                </a:lnTo>
                <a:lnTo>
                  <a:pt x="32537" y="228599"/>
                </a:lnTo>
                <a:lnTo>
                  <a:pt x="31000" y="241299"/>
                </a:lnTo>
                <a:close/>
              </a:path>
              <a:path w="11641455" h="1752600">
                <a:moveTo>
                  <a:pt x="11635308" y="241299"/>
                </a:moveTo>
                <a:lnTo>
                  <a:pt x="11610454" y="241299"/>
                </a:lnTo>
                <a:lnTo>
                  <a:pt x="11608930" y="228599"/>
                </a:lnTo>
                <a:lnTo>
                  <a:pt x="11607368" y="228599"/>
                </a:lnTo>
                <a:lnTo>
                  <a:pt x="11605501" y="215899"/>
                </a:lnTo>
                <a:lnTo>
                  <a:pt x="11631930" y="215899"/>
                </a:lnTo>
                <a:lnTo>
                  <a:pt x="11633708" y="228599"/>
                </a:lnTo>
                <a:lnTo>
                  <a:pt x="11635308" y="241299"/>
                </a:lnTo>
                <a:close/>
              </a:path>
              <a:path w="11641455" h="1752600">
                <a:moveTo>
                  <a:pt x="28574" y="253999"/>
                </a:moveTo>
                <a:lnTo>
                  <a:pt x="3492" y="253999"/>
                </a:lnTo>
                <a:lnTo>
                  <a:pt x="4724" y="241299"/>
                </a:lnTo>
                <a:lnTo>
                  <a:pt x="29756" y="241299"/>
                </a:lnTo>
                <a:lnTo>
                  <a:pt x="28574" y="253999"/>
                </a:lnTo>
                <a:close/>
              </a:path>
              <a:path w="11641455" h="1752600">
                <a:moveTo>
                  <a:pt x="11637975" y="253999"/>
                </a:moveTo>
                <a:lnTo>
                  <a:pt x="11612892" y="253999"/>
                </a:lnTo>
                <a:lnTo>
                  <a:pt x="11611698" y="241299"/>
                </a:lnTo>
                <a:lnTo>
                  <a:pt x="11636730" y="241299"/>
                </a:lnTo>
                <a:lnTo>
                  <a:pt x="11637975" y="253999"/>
                </a:lnTo>
                <a:close/>
              </a:path>
              <a:path w="11641455" h="1752600">
                <a:moveTo>
                  <a:pt x="26200" y="279399"/>
                </a:moveTo>
                <a:lnTo>
                  <a:pt x="888" y="279399"/>
                </a:lnTo>
                <a:lnTo>
                  <a:pt x="1562" y="266699"/>
                </a:lnTo>
                <a:lnTo>
                  <a:pt x="2438" y="253999"/>
                </a:lnTo>
                <a:lnTo>
                  <a:pt x="28625" y="253999"/>
                </a:lnTo>
                <a:lnTo>
                  <a:pt x="27609" y="266699"/>
                </a:lnTo>
                <a:lnTo>
                  <a:pt x="26847" y="266699"/>
                </a:lnTo>
                <a:lnTo>
                  <a:pt x="26200" y="279399"/>
                </a:lnTo>
                <a:close/>
              </a:path>
              <a:path w="11641455" h="1752600">
                <a:moveTo>
                  <a:pt x="11640578" y="279399"/>
                </a:moveTo>
                <a:lnTo>
                  <a:pt x="11615267" y="279399"/>
                </a:lnTo>
                <a:lnTo>
                  <a:pt x="11614607" y="266699"/>
                </a:lnTo>
                <a:lnTo>
                  <a:pt x="11613857" y="266699"/>
                </a:lnTo>
                <a:lnTo>
                  <a:pt x="11612841" y="253999"/>
                </a:lnTo>
                <a:lnTo>
                  <a:pt x="11639029" y="253999"/>
                </a:lnTo>
                <a:lnTo>
                  <a:pt x="11639892" y="266699"/>
                </a:lnTo>
                <a:lnTo>
                  <a:pt x="11640578" y="279399"/>
                </a:lnTo>
                <a:close/>
              </a:path>
              <a:path w="11641455" h="1752600">
                <a:moveTo>
                  <a:pt x="25488" y="292099"/>
                </a:moveTo>
                <a:lnTo>
                  <a:pt x="101" y="292099"/>
                </a:lnTo>
                <a:lnTo>
                  <a:pt x="393" y="279399"/>
                </a:lnTo>
                <a:lnTo>
                  <a:pt x="25768" y="279399"/>
                </a:lnTo>
                <a:lnTo>
                  <a:pt x="25488" y="292099"/>
                </a:lnTo>
                <a:close/>
              </a:path>
              <a:path w="11641455" h="1752600">
                <a:moveTo>
                  <a:pt x="11641366" y="292099"/>
                </a:moveTo>
                <a:lnTo>
                  <a:pt x="11615978" y="292099"/>
                </a:lnTo>
                <a:lnTo>
                  <a:pt x="11615686" y="279399"/>
                </a:lnTo>
                <a:lnTo>
                  <a:pt x="11641061" y="279399"/>
                </a:lnTo>
                <a:lnTo>
                  <a:pt x="11641366" y="292099"/>
                </a:lnTo>
                <a:close/>
              </a:path>
              <a:path w="11641455" h="1752600">
                <a:moveTo>
                  <a:pt x="25399" y="1460500"/>
                </a:moveTo>
                <a:lnTo>
                  <a:pt x="0" y="1460500"/>
                </a:lnTo>
                <a:lnTo>
                  <a:pt x="0" y="292100"/>
                </a:lnTo>
                <a:lnTo>
                  <a:pt x="25399" y="292099"/>
                </a:lnTo>
                <a:lnTo>
                  <a:pt x="25399" y="1460500"/>
                </a:lnTo>
                <a:close/>
              </a:path>
              <a:path w="11641455" h="1752600">
                <a:moveTo>
                  <a:pt x="11641455" y="1460500"/>
                </a:moveTo>
                <a:lnTo>
                  <a:pt x="11616055" y="1460500"/>
                </a:lnTo>
                <a:lnTo>
                  <a:pt x="11616055" y="292100"/>
                </a:lnTo>
                <a:lnTo>
                  <a:pt x="11641455" y="292099"/>
                </a:lnTo>
                <a:lnTo>
                  <a:pt x="11641455" y="1460500"/>
                </a:lnTo>
                <a:close/>
              </a:path>
              <a:path w="11641455" h="1752600">
                <a:moveTo>
                  <a:pt x="25768" y="1473200"/>
                </a:moveTo>
                <a:lnTo>
                  <a:pt x="393" y="1473200"/>
                </a:lnTo>
                <a:lnTo>
                  <a:pt x="101" y="1460500"/>
                </a:lnTo>
                <a:lnTo>
                  <a:pt x="25488" y="1460500"/>
                </a:lnTo>
                <a:lnTo>
                  <a:pt x="25768" y="1473200"/>
                </a:lnTo>
                <a:close/>
              </a:path>
              <a:path w="11641455" h="1752600">
                <a:moveTo>
                  <a:pt x="11641061" y="1473200"/>
                </a:moveTo>
                <a:lnTo>
                  <a:pt x="11615686" y="1473200"/>
                </a:lnTo>
                <a:lnTo>
                  <a:pt x="11615978" y="1460500"/>
                </a:lnTo>
                <a:lnTo>
                  <a:pt x="11641366" y="1460500"/>
                </a:lnTo>
                <a:lnTo>
                  <a:pt x="11641061" y="1473200"/>
                </a:lnTo>
                <a:close/>
              </a:path>
              <a:path w="11641455" h="1752600">
                <a:moveTo>
                  <a:pt x="28625" y="1498600"/>
                </a:moveTo>
                <a:lnTo>
                  <a:pt x="2438" y="1498600"/>
                </a:lnTo>
                <a:lnTo>
                  <a:pt x="1562" y="1485900"/>
                </a:lnTo>
                <a:lnTo>
                  <a:pt x="888" y="1473200"/>
                </a:lnTo>
                <a:lnTo>
                  <a:pt x="26200" y="1473200"/>
                </a:lnTo>
                <a:lnTo>
                  <a:pt x="26847" y="1485900"/>
                </a:lnTo>
                <a:lnTo>
                  <a:pt x="27609" y="1485900"/>
                </a:lnTo>
                <a:lnTo>
                  <a:pt x="28625" y="1498600"/>
                </a:lnTo>
                <a:close/>
              </a:path>
              <a:path w="11641455" h="1752600">
                <a:moveTo>
                  <a:pt x="11639029" y="1498600"/>
                </a:moveTo>
                <a:lnTo>
                  <a:pt x="11612841" y="1498600"/>
                </a:lnTo>
                <a:lnTo>
                  <a:pt x="11613857" y="1485900"/>
                </a:lnTo>
                <a:lnTo>
                  <a:pt x="11614607" y="1485900"/>
                </a:lnTo>
                <a:lnTo>
                  <a:pt x="11615267" y="1473200"/>
                </a:lnTo>
                <a:lnTo>
                  <a:pt x="11640578" y="1473200"/>
                </a:lnTo>
                <a:lnTo>
                  <a:pt x="11639892" y="1485900"/>
                </a:lnTo>
                <a:lnTo>
                  <a:pt x="11639029" y="1498600"/>
                </a:lnTo>
                <a:close/>
              </a:path>
              <a:path w="11641455" h="1752600">
                <a:moveTo>
                  <a:pt x="29756" y="1511300"/>
                </a:moveTo>
                <a:lnTo>
                  <a:pt x="4724" y="1511300"/>
                </a:lnTo>
                <a:lnTo>
                  <a:pt x="3492" y="1498600"/>
                </a:lnTo>
                <a:lnTo>
                  <a:pt x="28574" y="1498600"/>
                </a:lnTo>
                <a:lnTo>
                  <a:pt x="29756" y="1511300"/>
                </a:lnTo>
                <a:close/>
              </a:path>
              <a:path w="11641455" h="1752600">
                <a:moveTo>
                  <a:pt x="11636730" y="1511300"/>
                </a:moveTo>
                <a:lnTo>
                  <a:pt x="11611698" y="1511300"/>
                </a:lnTo>
                <a:lnTo>
                  <a:pt x="11612892" y="1498600"/>
                </a:lnTo>
                <a:lnTo>
                  <a:pt x="11637975" y="1498600"/>
                </a:lnTo>
                <a:lnTo>
                  <a:pt x="11636730" y="1511300"/>
                </a:lnTo>
                <a:close/>
              </a:path>
              <a:path w="11641455" h="1752600">
                <a:moveTo>
                  <a:pt x="35966" y="1536700"/>
                </a:moveTo>
                <a:lnTo>
                  <a:pt x="9537" y="1536700"/>
                </a:lnTo>
                <a:lnTo>
                  <a:pt x="7746" y="1524000"/>
                </a:lnTo>
                <a:lnTo>
                  <a:pt x="6146" y="1511300"/>
                </a:lnTo>
                <a:lnTo>
                  <a:pt x="31000" y="1511300"/>
                </a:lnTo>
                <a:lnTo>
                  <a:pt x="32537" y="1524000"/>
                </a:lnTo>
                <a:lnTo>
                  <a:pt x="34086" y="1524000"/>
                </a:lnTo>
                <a:lnTo>
                  <a:pt x="35966" y="1536700"/>
                </a:lnTo>
                <a:close/>
              </a:path>
              <a:path w="11641455" h="1752600">
                <a:moveTo>
                  <a:pt x="11631930" y="1536700"/>
                </a:moveTo>
                <a:lnTo>
                  <a:pt x="11605501" y="1536700"/>
                </a:lnTo>
                <a:lnTo>
                  <a:pt x="11607368" y="1524000"/>
                </a:lnTo>
                <a:lnTo>
                  <a:pt x="11608930" y="1524000"/>
                </a:lnTo>
                <a:lnTo>
                  <a:pt x="11610454" y="1511300"/>
                </a:lnTo>
                <a:lnTo>
                  <a:pt x="11635308" y="1511300"/>
                </a:lnTo>
                <a:lnTo>
                  <a:pt x="11633708" y="1524000"/>
                </a:lnTo>
                <a:lnTo>
                  <a:pt x="11631930" y="1536700"/>
                </a:lnTo>
                <a:close/>
              </a:path>
              <a:path w="11641455" h="1752600">
                <a:moveTo>
                  <a:pt x="40017" y="1549400"/>
                </a:moveTo>
                <a:lnTo>
                  <a:pt x="13614" y="1549400"/>
                </a:lnTo>
                <a:lnTo>
                  <a:pt x="11480" y="1536700"/>
                </a:lnTo>
                <a:lnTo>
                  <a:pt x="37820" y="1536700"/>
                </a:lnTo>
                <a:lnTo>
                  <a:pt x="40017" y="1549400"/>
                </a:lnTo>
                <a:close/>
              </a:path>
              <a:path w="11641455" h="1752600">
                <a:moveTo>
                  <a:pt x="11627853" y="1549400"/>
                </a:moveTo>
                <a:lnTo>
                  <a:pt x="11601437" y="1549400"/>
                </a:lnTo>
                <a:lnTo>
                  <a:pt x="11603647" y="1536700"/>
                </a:lnTo>
                <a:lnTo>
                  <a:pt x="11629974" y="1536700"/>
                </a:lnTo>
                <a:lnTo>
                  <a:pt x="11627853" y="1549400"/>
                </a:lnTo>
                <a:close/>
              </a:path>
              <a:path w="11641455" h="1752600">
                <a:moveTo>
                  <a:pt x="44691" y="1562100"/>
                </a:moveTo>
                <a:lnTo>
                  <a:pt x="18376" y="1562100"/>
                </a:lnTo>
                <a:lnTo>
                  <a:pt x="15913" y="1549400"/>
                </a:lnTo>
                <a:lnTo>
                  <a:pt x="42163" y="1549400"/>
                </a:lnTo>
                <a:lnTo>
                  <a:pt x="44691" y="1562100"/>
                </a:lnTo>
                <a:close/>
              </a:path>
              <a:path w="11641455" h="1752600">
                <a:moveTo>
                  <a:pt x="11623090" y="1562100"/>
                </a:moveTo>
                <a:lnTo>
                  <a:pt x="11596776" y="1562100"/>
                </a:lnTo>
                <a:lnTo>
                  <a:pt x="11599291" y="1549400"/>
                </a:lnTo>
                <a:lnTo>
                  <a:pt x="11625554" y="1549400"/>
                </a:lnTo>
                <a:lnTo>
                  <a:pt x="11623090" y="1562100"/>
                </a:lnTo>
                <a:close/>
              </a:path>
              <a:path w="11641455" h="1752600">
                <a:moveTo>
                  <a:pt x="49949" y="1574800"/>
                </a:moveTo>
                <a:lnTo>
                  <a:pt x="23787" y="1574800"/>
                </a:lnTo>
                <a:lnTo>
                  <a:pt x="21005" y="1562100"/>
                </a:lnTo>
                <a:lnTo>
                  <a:pt x="47129" y="1562100"/>
                </a:lnTo>
                <a:lnTo>
                  <a:pt x="49949" y="1574800"/>
                </a:lnTo>
                <a:close/>
              </a:path>
              <a:path w="11641455" h="1752600">
                <a:moveTo>
                  <a:pt x="11617667" y="1574800"/>
                </a:moveTo>
                <a:lnTo>
                  <a:pt x="11591505" y="1574800"/>
                </a:lnTo>
                <a:lnTo>
                  <a:pt x="11594338" y="1562100"/>
                </a:lnTo>
                <a:lnTo>
                  <a:pt x="11620461" y="1562100"/>
                </a:lnTo>
                <a:lnTo>
                  <a:pt x="11617667" y="1574800"/>
                </a:lnTo>
                <a:close/>
              </a:path>
              <a:path w="11641455" h="1752600">
                <a:moveTo>
                  <a:pt x="62204" y="1600200"/>
                </a:moveTo>
                <a:lnTo>
                  <a:pt x="33121" y="1600200"/>
                </a:lnTo>
                <a:lnTo>
                  <a:pt x="29857" y="1587500"/>
                </a:lnTo>
                <a:lnTo>
                  <a:pt x="26746" y="1574800"/>
                </a:lnTo>
                <a:lnTo>
                  <a:pt x="52666" y="1574800"/>
                </a:lnTo>
                <a:lnTo>
                  <a:pt x="55803" y="1587500"/>
                </a:lnTo>
                <a:lnTo>
                  <a:pt x="58788" y="1587500"/>
                </a:lnTo>
                <a:lnTo>
                  <a:pt x="62204" y="1600200"/>
                </a:lnTo>
                <a:close/>
              </a:path>
              <a:path w="11641455" h="1752600">
                <a:moveTo>
                  <a:pt x="11608346" y="1600200"/>
                </a:moveTo>
                <a:lnTo>
                  <a:pt x="11579250" y="1600200"/>
                </a:lnTo>
                <a:lnTo>
                  <a:pt x="11582679" y="1587500"/>
                </a:lnTo>
                <a:lnTo>
                  <a:pt x="11585663" y="1587500"/>
                </a:lnTo>
                <a:lnTo>
                  <a:pt x="11588788" y="1574800"/>
                </a:lnTo>
                <a:lnTo>
                  <a:pt x="11614721" y="1574800"/>
                </a:lnTo>
                <a:lnTo>
                  <a:pt x="11611610" y="1587500"/>
                </a:lnTo>
                <a:lnTo>
                  <a:pt x="11608346" y="1600200"/>
                </a:lnTo>
                <a:close/>
              </a:path>
              <a:path w="11641455" h="1752600">
                <a:moveTo>
                  <a:pt x="72834" y="1612900"/>
                </a:moveTo>
                <a:lnTo>
                  <a:pt x="40106" y="1612900"/>
                </a:lnTo>
                <a:lnTo>
                  <a:pt x="36537" y="1600200"/>
                </a:lnTo>
                <a:lnTo>
                  <a:pt x="68999" y="1600200"/>
                </a:lnTo>
                <a:lnTo>
                  <a:pt x="72834" y="1612900"/>
                </a:lnTo>
                <a:close/>
              </a:path>
              <a:path w="11641455" h="1752600">
                <a:moveTo>
                  <a:pt x="11601348" y="1612900"/>
                </a:moveTo>
                <a:lnTo>
                  <a:pt x="11568633" y="1612900"/>
                </a:lnTo>
                <a:lnTo>
                  <a:pt x="11572468" y="1600200"/>
                </a:lnTo>
                <a:lnTo>
                  <a:pt x="11604917" y="1600200"/>
                </a:lnTo>
                <a:lnTo>
                  <a:pt x="11601348" y="1612900"/>
                </a:lnTo>
                <a:close/>
              </a:path>
              <a:path w="11641455" h="1752600">
                <a:moveTo>
                  <a:pt x="80568" y="1625600"/>
                </a:moveTo>
                <a:lnTo>
                  <a:pt x="47688" y="1625600"/>
                </a:lnTo>
                <a:lnTo>
                  <a:pt x="43827" y="1612900"/>
                </a:lnTo>
                <a:lnTo>
                  <a:pt x="76466" y="1612900"/>
                </a:lnTo>
                <a:lnTo>
                  <a:pt x="80568" y="1625600"/>
                </a:lnTo>
                <a:close/>
              </a:path>
              <a:path w="11641455" h="1752600">
                <a:moveTo>
                  <a:pt x="11593766" y="1625600"/>
                </a:moveTo>
                <a:lnTo>
                  <a:pt x="11560886" y="1625600"/>
                </a:lnTo>
                <a:lnTo>
                  <a:pt x="11565001" y="1612900"/>
                </a:lnTo>
                <a:lnTo>
                  <a:pt x="11597627" y="1612900"/>
                </a:lnTo>
                <a:lnTo>
                  <a:pt x="11593766" y="1625600"/>
                </a:lnTo>
                <a:close/>
              </a:path>
              <a:path w="11641455" h="1752600">
                <a:moveTo>
                  <a:pt x="126542" y="1676400"/>
                </a:moveTo>
                <a:lnTo>
                  <a:pt x="88658" y="1676400"/>
                </a:lnTo>
                <a:lnTo>
                  <a:pt x="78638" y="1663700"/>
                </a:lnTo>
                <a:lnTo>
                  <a:pt x="69126" y="1651000"/>
                </a:lnTo>
                <a:lnTo>
                  <a:pt x="60185" y="1638300"/>
                </a:lnTo>
                <a:lnTo>
                  <a:pt x="55854" y="1625600"/>
                </a:lnTo>
                <a:lnTo>
                  <a:pt x="80302" y="1625600"/>
                </a:lnTo>
                <a:lnTo>
                  <a:pt x="88899" y="1638300"/>
                </a:lnTo>
                <a:lnTo>
                  <a:pt x="97231" y="1638300"/>
                </a:lnTo>
                <a:lnTo>
                  <a:pt x="106832" y="1651000"/>
                </a:lnTo>
                <a:lnTo>
                  <a:pt x="106400" y="1651000"/>
                </a:lnTo>
                <a:lnTo>
                  <a:pt x="116471" y="1663700"/>
                </a:lnTo>
                <a:lnTo>
                  <a:pt x="116027" y="1663700"/>
                </a:lnTo>
                <a:lnTo>
                  <a:pt x="126542" y="1676400"/>
                </a:lnTo>
                <a:close/>
              </a:path>
              <a:path w="11641455" h="1752600">
                <a:moveTo>
                  <a:pt x="11552809" y="1676400"/>
                </a:moveTo>
                <a:lnTo>
                  <a:pt x="11514924" y="1676400"/>
                </a:lnTo>
                <a:lnTo>
                  <a:pt x="11525440" y="1663700"/>
                </a:lnTo>
                <a:lnTo>
                  <a:pt x="11524996" y="1663700"/>
                </a:lnTo>
                <a:lnTo>
                  <a:pt x="11535067" y="1651000"/>
                </a:lnTo>
                <a:lnTo>
                  <a:pt x="11534635" y="1651000"/>
                </a:lnTo>
                <a:lnTo>
                  <a:pt x="11544236" y="1638300"/>
                </a:lnTo>
                <a:lnTo>
                  <a:pt x="11552555" y="1638300"/>
                </a:lnTo>
                <a:lnTo>
                  <a:pt x="11561165" y="1625600"/>
                </a:lnTo>
                <a:lnTo>
                  <a:pt x="11585613" y="1625600"/>
                </a:lnTo>
                <a:lnTo>
                  <a:pt x="11581282" y="1638300"/>
                </a:lnTo>
                <a:lnTo>
                  <a:pt x="11572341" y="1651000"/>
                </a:lnTo>
                <a:lnTo>
                  <a:pt x="11562829" y="1663700"/>
                </a:lnTo>
                <a:lnTo>
                  <a:pt x="11552809" y="1676400"/>
                </a:lnTo>
                <a:close/>
              </a:path>
              <a:path w="11641455" h="1752600">
                <a:moveTo>
                  <a:pt x="137033" y="1676400"/>
                </a:moveTo>
                <a:lnTo>
                  <a:pt x="126542" y="1676400"/>
                </a:lnTo>
                <a:lnTo>
                  <a:pt x="126072" y="1663700"/>
                </a:lnTo>
                <a:lnTo>
                  <a:pt x="137033" y="1676400"/>
                </a:lnTo>
                <a:close/>
              </a:path>
              <a:path w="11641455" h="1752600">
                <a:moveTo>
                  <a:pt x="11514924" y="1676400"/>
                </a:moveTo>
                <a:lnTo>
                  <a:pt x="11504434" y="1676400"/>
                </a:lnTo>
                <a:lnTo>
                  <a:pt x="11515382" y="1663700"/>
                </a:lnTo>
                <a:lnTo>
                  <a:pt x="11514924" y="1676400"/>
                </a:lnTo>
                <a:close/>
              </a:path>
              <a:path w="11641455" h="1752600">
                <a:moveTo>
                  <a:pt x="164807" y="1701800"/>
                </a:moveTo>
                <a:lnTo>
                  <a:pt x="121513" y="1701800"/>
                </a:lnTo>
                <a:lnTo>
                  <a:pt x="110147" y="1689100"/>
                </a:lnTo>
                <a:lnTo>
                  <a:pt x="99161" y="1676400"/>
                </a:lnTo>
                <a:lnTo>
                  <a:pt x="142049" y="1676400"/>
                </a:lnTo>
                <a:lnTo>
                  <a:pt x="147789" y="1689100"/>
                </a:lnTo>
                <a:lnTo>
                  <a:pt x="158775" y="1689100"/>
                </a:lnTo>
                <a:lnTo>
                  <a:pt x="164807" y="1701800"/>
                </a:lnTo>
                <a:close/>
              </a:path>
              <a:path w="11641455" h="1752600">
                <a:moveTo>
                  <a:pt x="11519941" y="1701800"/>
                </a:moveTo>
                <a:lnTo>
                  <a:pt x="11476659" y="1701800"/>
                </a:lnTo>
                <a:lnTo>
                  <a:pt x="11482679" y="1689100"/>
                </a:lnTo>
                <a:lnTo>
                  <a:pt x="11493677" y="1689100"/>
                </a:lnTo>
                <a:lnTo>
                  <a:pt x="11499405" y="1676400"/>
                </a:lnTo>
                <a:lnTo>
                  <a:pt x="11542293" y="1676400"/>
                </a:lnTo>
                <a:lnTo>
                  <a:pt x="11531320" y="1689100"/>
                </a:lnTo>
                <a:lnTo>
                  <a:pt x="11519941" y="1701800"/>
                </a:lnTo>
                <a:close/>
              </a:path>
              <a:path w="11641455" h="1752600">
                <a:moveTo>
                  <a:pt x="188722" y="1714500"/>
                </a:moveTo>
                <a:lnTo>
                  <a:pt x="139534" y="1714500"/>
                </a:lnTo>
                <a:lnTo>
                  <a:pt x="133438" y="1701800"/>
                </a:lnTo>
                <a:lnTo>
                  <a:pt x="182333" y="1701800"/>
                </a:lnTo>
                <a:lnTo>
                  <a:pt x="188722" y="1714500"/>
                </a:lnTo>
                <a:close/>
              </a:path>
              <a:path w="11641455" h="1752600">
                <a:moveTo>
                  <a:pt x="11501932" y="1714500"/>
                </a:moveTo>
                <a:lnTo>
                  <a:pt x="11452745" y="1714500"/>
                </a:lnTo>
                <a:lnTo>
                  <a:pt x="11459121" y="1701800"/>
                </a:lnTo>
                <a:lnTo>
                  <a:pt x="11508016" y="1701800"/>
                </a:lnTo>
                <a:lnTo>
                  <a:pt x="11501932" y="1714500"/>
                </a:lnTo>
                <a:close/>
              </a:path>
              <a:path w="11641455" h="1752600">
                <a:moveTo>
                  <a:pt x="220370" y="1727200"/>
                </a:moveTo>
                <a:lnTo>
                  <a:pt x="158394" y="1727200"/>
                </a:lnTo>
                <a:lnTo>
                  <a:pt x="152006" y="1714500"/>
                </a:lnTo>
                <a:lnTo>
                  <a:pt x="213601" y="1714500"/>
                </a:lnTo>
                <a:lnTo>
                  <a:pt x="220370" y="1727200"/>
                </a:lnTo>
                <a:close/>
              </a:path>
              <a:path w="11641455" h="1752600">
                <a:moveTo>
                  <a:pt x="11483060" y="1727200"/>
                </a:moveTo>
                <a:lnTo>
                  <a:pt x="11421084" y="1727200"/>
                </a:lnTo>
                <a:lnTo>
                  <a:pt x="11427866" y="1714500"/>
                </a:lnTo>
                <a:lnTo>
                  <a:pt x="11489448" y="1714500"/>
                </a:lnTo>
                <a:lnTo>
                  <a:pt x="11483060" y="1727200"/>
                </a:lnTo>
                <a:close/>
              </a:path>
              <a:path w="11641455" h="1752600">
                <a:moveTo>
                  <a:pt x="11456606" y="1739900"/>
                </a:moveTo>
                <a:lnTo>
                  <a:pt x="184861" y="1739900"/>
                </a:lnTo>
                <a:lnTo>
                  <a:pt x="178117" y="1727200"/>
                </a:lnTo>
                <a:lnTo>
                  <a:pt x="11463350" y="1727200"/>
                </a:lnTo>
                <a:lnTo>
                  <a:pt x="11456606" y="1739900"/>
                </a:lnTo>
                <a:close/>
              </a:path>
              <a:path w="11641455" h="1752600">
                <a:moveTo>
                  <a:pt x="11421630" y="1752600"/>
                </a:moveTo>
                <a:lnTo>
                  <a:pt x="219824" y="1752600"/>
                </a:lnTo>
                <a:lnTo>
                  <a:pt x="212674" y="1739900"/>
                </a:lnTo>
                <a:lnTo>
                  <a:pt x="11428780" y="1739900"/>
                </a:lnTo>
                <a:lnTo>
                  <a:pt x="11421630" y="1752600"/>
                </a:lnTo>
                <a:close/>
              </a:path>
            </a:pathLst>
          </a:custGeom>
          <a:solidFill>
            <a:srgbClr val="FF7E2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35863" y="6035040"/>
            <a:ext cx="423672" cy="33528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1285239" y="728827"/>
            <a:ext cx="5715000" cy="2686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>
                <a:solidFill>
                  <a:srgbClr val="F96F18"/>
                </a:solidFill>
                <a:latin typeface="Arial Unicode MS"/>
                <a:cs typeface="Arial Unicode MS"/>
              </a:rPr>
              <a:t>深圳先进制造、上海医疗健康、北京企业服务投资更具领先优势</a:t>
            </a:r>
            <a:endParaRPr sz="1600">
              <a:latin typeface="Arial Unicode MS"/>
              <a:cs typeface="Arial Unicode MS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712991" y="4671479"/>
            <a:ext cx="410019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99614"/>
              </a:tabLst>
            </a:pP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截止日期</a:t>
            </a:r>
            <a:r>
              <a:rPr sz="1200" spc="5">
                <a:solidFill>
                  <a:srgbClr val="585858"/>
                </a:solidFill>
                <a:latin typeface="Arial Unicode MS"/>
                <a:cs typeface="Arial Unicode MS"/>
              </a:rPr>
              <a:t>：2023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年</a:t>
            </a:r>
            <a:r>
              <a:rPr sz="1200" spc="15">
                <a:solidFill>
                  <a:srgbClr val="585858"/>
                </a:solidFill>
                <a:latin typeface="Arial Unicode MS"/>
                <a:cs typeface="Arial Unicode MS"/>
              </a:rPr>
              <a:t>9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月</a:t>
            </a:r>
            <a:r>
              <a:rPr sz="1200" spc="15">
                <a:solidFill>
                  <a:srgbClr val="585858"/>
                </a:solidFill>
                <a:latin typeface="Arial Unicode MS"/>
                <a:cs typeface="Arial Unicode MS"/>
              </a:rPr>
              <a:t>30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日	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数据来源</a:t>
            </a:r>
            <a:r>
              <a:rPr sz="1200" spc="-45">
                <a:solidFill>
                  <a:srgbClr val="585858"/>
                </a:solidFill>
                <a:latin typeface="Arial Unicode MS"/>
                <a:cs typeface="Arial Unicode MS"/>
              </a:rPr>
              <a:t>：IT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桔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子 </a:t>
            </a:r>
            <a:r>
              <a:rPr sz="1200" spc="75">
                <a:solidFill>
                  <a:srgbClr val="585858"/>
                </a:solidFill>
                <a:latin typeface="Arial Unicode MS"/>
                <a:cs typeface="Arial Unicode MS"/>
              </a:rPr>
              <a:t>©</a:t>
            </a:r>
            <a:r>
              <a:rPr sz="1200" spc="-45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200" spc="40">
                <a:solidFill>
                  <a:srgbClr val="585858"/>
                </a:solidFill>
                <a:latin typeface="Arial Unicode MS"/>
                <a:cs typeface="Arial Unicode MS"/>
              </a:rPr>
              <a:t>itjuzi.com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7757159" y="2855976"/>
            <a:ext cx="2560320" cy="1359408"/>
          </a:xfrm>
          <a:prstGeom prst="rect">
            <a:avLst/>
          </a:prstGeom>
          <a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812023" y="3057144"/>
            <a:ext cx="1280160" cy="629920"/>
          </a:xfrm>
          <a:custGeom>
            <a:rect l="l" t="t" r="r" b="b"/>
            <a:pathLst>
              <a:path w="1280159" h="629920">
                <a:moveTo>
                  <a:pt x="0" y="0"/>
                </a:moveTo>
                <a:lnTo>
                  <a:pt x="1280159" y="0"/>
                </a:lnTo>
                <a:lnTo>
                  <a:pt x="1280159" y="629411"/>
                </a:lnTo>
                <a:lnTo>
                  <a:pt x="0" y="62941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9092183" y="3057144"/>
            <a:ext cx="775970" cy="629920"/>
          </a:xfrm>
          <a:custGeom>
            <a:rect l="l" t="t" r="r" b="b"/>
            <a:pathLst>
              <a:path w="775970" h="629920">
                <a:moveTo>
                  <a:pt x="0" y="0"/>
                </a:moveTo>
                <a:lnTo>
                  <a:pt x="775716" y="0"/>
                </a:lnTo>
                <a:lnTo>
                  <a:pt x="775716" y="629411"/>
                </a:lnTo>
                <a:lnTo>
                  <a:pt x="0" y="62941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9867900" y="3057144"/>
            <a:ext cx="1221105" cy="629920"/>
          </a:xfrm>
          <a:custGeom>
            <a:rect l="l" t="t" r="r" b="b"/>
            <a:pathLst>
              <a:path w="1221104" h="629920">
                <a:moveTo>
                  <a:pt x="0" y="0"/>
                </a:moveTo>
                <a:lnTo>
                  <a:pt x="1220724" y="0"/>
                </a:lnTo>
                <a:lnTo>
                  <a:pt x="1220724" y="629411"/>
                </a:lnTo>
                <a:lnTo>
                  <a:pt x="0" y="62941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7812023" y="3686555"/>
            <a:ext cx="1280160" cy="589915"/>
          </a:xfrm>
          <a:custGeom>
            <a:rect l="l" t="t" r="r" b="b"/>
            <a:pathLst>
              <a:path w="1280159" h="589914">
                <a:moveTo>
                  <a:pt x="0" y="0"/>
                </a:moveTo>
                <a:lnTo>
                  <a:pt x="1280159" y="0"/>
                </a:lnTo>
                <a:lnTo>
                  <a:pt x="1280159" y="589788"/>
                </a:lnTo>
                <a:lnTo>
                  <a:pt x="0" y="58978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7347749" y="1991918"/>
            <a:ext cx="320903" cy="271221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9349384" y="2021230"/>
            <a:ext cx="261048" cy="211061"/>
          </a:xfrm>
          <a:prstGeom prst="rect">
            <a:avLst/>
          </a:prstGeom>
          <a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1341100" y="2021230"/>
            <a:ext cx="254190" cy="212890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9326765" y="2598343"/>
            <a:ext cx="312826" cy="271221"/>
          </a:xfrm>
          <a:prstGeom prst="rect">
            <a:avLst/>
          </a:prstGeom>
          <a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11341100" y="2629179"/>
            <a:ext cx="253123" cy="211061"/>
          </a:xfrm>
          <a:prstGeom prst="rect">
            <a:avLst/>
          </a:prstGeom>
          <a:blipFill>
            <a:blip r:embed="rId10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7420889" y="3267100"/>
            <a:ext cx="173266" cy="212890"/>
          </a:xfrm>
          <a:prstGeom prst="rect">
            <a:avLst/>
          </a:prstGeom>
          <a:blipFill>
            <a:blip r:embed="rId1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11311775" y="3237788"/>
            <a:ext cx="314198" cy="271221"/>
          </a:xfrm>
          <a:prstGeom prst="rect">
            <a:avLst/>
          </a:prstGeom>
          <a:blipFill>
            <a:blip r:embed="rId1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7420432" y="3878224"/>
            <a:ext cx="173570" cy="209537"/>
          </a:xfrm>
          <a:prstGeom prst="rect">
            <a:avLst/>
          </a:prstGeom>
          <a:blipFill>
            <a:blip r:embed="rId1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aphicFrame>
        <p:nvGraphicFramePr>
          <p:cNvPr id="25" name="object 25"/>
          <p:cNvGraphicFramePr>
            <a:graphicFrameLocks noGrp="1"/>
          </p:cNvGraphicFramePr>
          <p:nvPr/>
        </p:nvGraphicFramePr>
        <p:xfrm>
          <a:off x="5909602" y="1433017"/>
          <a:ext cx="5956935" cy="30454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34770"/>
                <a:gridCol w="556259"/>
                <a:gridCol w="1391920"/>
                <a:gridCol w="664210"/>
                <a:gridCol w="1336039"/>
                <a:gridCol w="637539"/>
              </a:tblGrid>
              <a:tr h="3020060">
                <a:tc>
                  <a:txBody>
                    <a:bodyPr vert="horz" wrap="square"/>
                    <a:lstStyle/>
                    <a:p>
                      <a:pPr marL="779145">
                        <a:lnSpc>
                          <a:spcPct val="100000"/>
                        </a:lnSpc>
                        <a:spcBef>
                          <a:spcPts val="675"/>
                        </a:spcBef>
                      </a:pPr>
                      <a:r>
                        <a:rPr sz="1400" b="1" spc="-10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北</a:t>
                      </a:r>
                      <a:r>
                        <a:rPr sz="1400" b="1" spc="-20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京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  <a:p>
                      <a:pPr marL="119380">
                        <a:lnSpc>
                          <a:spcPct val="100000"/>
                        </a:lnSpc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生物技术和制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药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 marL="347980">
                        <a:lnSpc>
                          <a:spcPct val="100000"/>
                        </a:lnSpc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前沿技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术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  <a:p>
                      <a:pPr marL="424180" marR="371475" indent="-76200">
                        <a:lnSpc>
                          <a:spcPct val="333300"/>
                        </a:lnSpc>
                        <a:spcBef>
                          <a:spcPts val="235"/>
                        </a:spcBef>
                      </a:pPr>
                      <a:r>
                        <a:rPr sz="1200" spc="10">
                          <a:latin typeface="Arial Unicode MS"/>
                          <a:cs typeface="Arial Unicode MS"/>
                        </a:rPr>
                        <a:t>集成电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路 </a:t>
                      </a:r>
                      <a:r>
                        <a:rPr sz="1200" spc="-10">
                          <a:latin typeface="Arial Unicode MS"/>
                          <a:cs typeface="Arial Unicode MS"/>
                        </a:rPr>
                        <a:t>新能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源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85725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  <a:p>
                      <a:pPr marL="175895">
                        <a:lnSpc>
                          <a:spcPct val="100000"/>
                        </a:lnSpc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13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61694">
                        <a:lnSpc>
                          <a:spcPct val="100000"/>
                        </a:lnSpc>
                        <a:spcBef>
                          <a:spcPts val="675"/>
                        </a:spcBef>
                      </a:pPr>
                      <a:r>
                        <a:rPr sz="1400" b="1" spc="-10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上</a:t>
                      </a:r>
                      <a:r>
                        <a:rPr sz="1400" b="1" spc="-20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海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  <a:p>
                      <a:pPr marL="347345">
                        <a:lnSpc>
                          <a:spcPct val="100000"/>
                        </a:lnSpc>
                      </a:pPr>
                      <a:r>
                        <a:rPr sz="1200" spc="10">
                          <a:latin typeface="Arial Unicode MS"/>
                          <a:cs typeface="Arial Unicode MS"/>
                        </a:rPr>
                        <a:t>集成电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路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  <a:p>
                      <a:pPr marL="118745" marR="200660" algn="ctr">
                        <a:lnSpc>
                          <a:spcPts val="5040"/>
                        </a:lnSpc>
                        <a:spcBef>
                          <a:spcPts val="500"/>
                        </a:spcBef>
                      </a:pPr>
                      <a:r>
                        <a:rPr sz="1200" spc="10">
                          <a:latin typeface="Arial Unicode MS"/>
                          <a:cs typeface="Arial Unicode MS"/>
                        </a:rPr>
                        <a:t>生物技术和制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药 </a:t>
                      </a:r>
                      <a:r>
                        <a:rPr sz="1200" spc="-10">
                          <a:latin typeface="Arial Unicode MS"/>
                          <a:cs typeface="Arial Unicode MS"/>
                        </a:rPr>
                        <a:t>医疗器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械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250">
                        <a:latin typeface="Times New Roman"/>
                        <a:cs typeface="Times New Roman"/>
                      </a:endParaRPr>
                    </a:p>
                    <a:p>
                      <a:pPr marR="81915" algn="ctr">
                        <a:lnSpc>
                          <a:spcPct val="100000"/>
                        </a:lnSpc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机器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人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85725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 marR="81915" algn="ctr">
                        <a:lnSpc>
                          <a:spcPct val="100000"/>
                        </a:lnSpc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15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 marR="81915" algn="ctr">
                        <a:lnSpc>
                          <a:spcPct val="100000"/>
                        </a:lnSpc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9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19785">
                        <a:lnSpc>
                          <a:spcPct val="100000"/>
                        </a:lnSpc>
                        <a:spcBef>
                          <a:spcPts val="675"/>
                        </a:spcBef>
                      </a:pPr>
                      <a:r>
                        <a:rPr sz="1400" b="1" spc="-10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深</a:t>
                      </a:r>
                      <a:r>
                        <a:rPr sz="1400" b="1" spc="-20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圳</a:t>
                      </a:r>
                      <a:endParaRPr sz="1400">
                        <a:latin typeface="Microsoft JhengHei"/>
                        <a:cs typeface="Microsoft JhengHei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  <a:p>
                      <a:pPr marL="316865">
                        <a:lnSpc>
                          <a:spcPct val="100000"/>
                        </a:lnSpc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集成电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路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 marL="393065">
                        <a:lnSpc>
                          <a:spcPct val="100000"/>
                        </a:lnSpc>
                      </a:pPr>
                      <a:r>
                        <a:rPr sz="1200" spc="10">
                          <a:latin typeface="Arial Unicode MS"/>
                          <a:cs typeface="Arial Unicode MS"/>
                        </a:rPr>
                        <a:t>新能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源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  <a:p>
                      <a:pPr marL="88265" marR="175260" algn="ctr">
                        <a:lnSpc>
                          <a:spcPct val="333300"/>
                        </a:lnSpc>
                        <a:spcBef>
                          <a:spcPts val="235"/>
                        </a:spcBef>
                      </a:pPr>
                      <a:r>
                        <a:rPr sz="1200" spc="10">
                          <a:latin typeface="Arial Unicode MS"/>
                          <a:cs typeface="Arial Unicode MS"/>
                        </a:rPr>
                        <a:t>生物技术和制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药 </a:t>
                      </a:r>
                      <a:r>
                        <a:rPr sz="1200" spc="-10">
                          <a:latin typeface="Arial Unicode MS"/>
                          <a:cs typeface="Arial Unicode MS"/>
                        </a:rPr>
                        <a:t>机器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人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85725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2250">
                        <a:latin typeface="Times New Roman"/>
                        <a:cs typeface="Times New Roman"/>
                      </a:endParaRPr>
                    </a:p>
                    <a:p>
                      <a:pPr marL="18478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10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26" name="object 26"/>
          <p:cNvSpPr txBox="1"/>
          <p:nvPr/>
        </p:nvSpPr>
        <p:spPr>
          <a:xfrm>
            <a:off x="7178852" y="1047127"/>
            <a:ext cx="4024629" cy="2686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30">
                <a:solidFill>
                  <a:srgbClr val="404040"/>
                </a:solidFill>
                <a:latin typeface="Microsoft JhengHei"/>
                <a:cs typeface="Microsoft JhengHei"/>
              </a:rPr>
              <a:t>2023Q3</a:t>
            </a:r>
            <a:r>
              <a:rPr sz="1600" b="1" spc="-10">
                <a:solidFill>
                  <a:srgbClr val="404040"/>
                </a:solidFill>
                <a:latin typeface="Microsoft JhengHei"/>
                <a:cs typeface="Microsoft JhengHei"/>
              </a:rPr>
              <a:t>北上深前三热门细分行业融资事件</a:t>
            </a:r>
            <a:r>
              <a:rPr sz="1600" b="1" spc="-35">
                <a:solidFill>
                  <a:srgbClr val="404040"/>
                </a:solidFill>
                <a:latin typeface="Microsoft JhengHei"/>
                <a:cs typeface="Microsoft JhengHei"/>
              </a:rPr>
              <a:t>数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1101178" y="2732785"/>
            <a:ext cx="316230" cy="1468755"/>
          </a:xfrm>
          <a:custGeom>
            <a:rect l="l" t="t" r="r" b="b"/>
            <a:pathLst>
              <a:path w="316230" h="1468754">
                <a:moveTo>
                  <a:pt x="0" y="0"/>
                </a:moveTo>
                <a:lnTo>
                  <a:pt x="315861" y="0"/>
                </a:lnTo>
                <a:lnTo>
                  <a:pt x="315861" y="1468666"/>
                </a:lnTo>
                <a:lnTo>
                  <a:pt x="0" y="1468666"/>
                </a:lnTo>
                <a:lnTo>
                  <a:pt x="0" y="0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2522575" y="3276727"/>
            <a:ext cx="316230" cy="925194"/>
          </a:xfrm>
          <a:custGeom>
            <a:rect l="l" t="t" r="r" b="b"/>
            <a:pathLst>
              <a:path w="316230" h="925194">
                <a:moveTo>
                  <a:pt x="0" y="0"/>
                </a:moveTo>
                <a:lnTo>
                  <a:pt x="315861" y="0"/>
                </a:lnTo>
                <a:lnTo>
                  <a:pt x="315861" y="924712"/>
                </a:lnTo>
                <a:lnTo>
                  <a:pt x="0" y="924712"/>
                </a:lnTo>
                <a:lnTo>
                  <a:pt x="0" y="0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3943972" y="3195142"/>
            <a:ext cx="316230" cy="1006475"/>
          </a:xfrm>
          <a:custGeom>
            <a:rect l="l" t="t" r="r" b="b"/>
            <a:pathLst>
              <a:path w="316229" h="1006475">
                <a:moveTo>
                  <a:pt x="0" y="0"/>
                </a:moveTo>
                <a:lnTo>
                  <a:pt x="315861" y="0"/>
                </a:lnTo>
                <a:lnTo>
                  <a:pt x="315861" y="1006309"/>
                </a:lnTo>
                <a:lnTo>
                  <a:pt x="0" y="1006309"/>
                </a:lnTo>
                <a:lnTo>
                  <a:pt x="0" y="0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1096416" y="2728023"/>
            <a:ext cx="325755" cy="1473835"/>
          </a:xfrm>
          <a:custGeom>
            <a:rect l="l" t="t" r="r" b="b"/>
            <a:pathLst>
              <a:path w="325755" h="1473835">
                <a:moveTo>
                  <a:pt x="325386" y="1473415"/>
                </a:moveTo>
                <a:lnTo>
                  <a:pt x="0" y="1473415"/>
                </a:lnTo>
                <a:lnTo>
                  <a:pt x="0" y="4762"/>
                </a:lnTo>
                <a:lnTo>
                  <a:pt x="4762" y="0"/>
                </a:lnTo>
                <a:lnTo>
                  <a:pt x="320624" y="0"/>
                </a:lnTo>
                <a:lnTo>
                  <a:pt x="325386" y="4762"/>
                </a:lnTo>
                <a:lnTo>
                  <a:pt x="9524" y="4762"/>
                </a:lnTo>
                <a:lnTo>
                  <a:pt x="4762" y="9525"/>
                </a:lnTo>
                <a:lnTo>
                  <a:pt x="9524" y="9525"/>
                </a:lnTo>
                <a:lnTo>
                  <a:pt x="9524" y="1468653"/>
                </a:lnTo>
                <a:lnTo>
                  <a:pt x="4762" y="1468653"/>
                </a:lnTo>
                <a:lnTo>
                  <a:pt x="9524" y="1473415"/>
                </a:lnTo>
                <a:lnTo>
                  <a:pt x="325386" y="1473415"/>
                </a:lnTo>
                <a:close/>
              </a:path>
              <a:path w="325755" h="1473835">
                <a:moveTo>
                  <a:pt x="9524" y="9525"/>
                </a:moveTo>
                <a:lnTo>
                  <a:pt x="4762" y="9525"/>
                </a:lnTo>
                <a:lnTo>
                  <a:pt x="9524" y="4762"/>
                </a:lnTo>
                <a:lnTo>
                  <a:pt x="9524" y="9525"/>
                </a:lnTo>
                <a:close/>
              </a:path>
              <a:path w="325755" h="1473835">
                <a:moveTo>
                  <a:pt x="315861" y="9525"/>
                </a:moveTo>
                <a:lnTo>
                  <a:pt x="9524" y="9525"/>
                </a:lnTo>
                <a:lnTo>
                  <a:pt x="9524" y="4762"/>
                </a:lnTo>
                <a:lnTo>
                  <a:pt x="315861" y="4762"/>
                </a:lnTo>
                <a:lnTo>
                  <a:pt x="315861" y="9525"/>
                </a:lnTo>
                <a:close/>
              </a:path>
              <a:path w="325755" h="1473835">
                <a:moveTo>
                  <a:pt x="315861" y="1473415"/>
                </a:moveTo>
                <a:lnTo>
                  <a:pt x="315861" y="4762"/>
                </a:lnTo>
                <a:lnTo>
                  <a:pt x="320624" y="9525"/>
                </a:lnTo>
                <a:lnTo>
                  <a:pt x="325386" y="9525"/>
                </a:lnTo>
                <a:lnTo>
                  <a:pt x="325386" y="1468653"/>
                </a:lnTo>
                <a:lnTo>
                  <a:pt x="320624" y="1468653"/>
                </a:lnTo>
                <a:lnTo>
                  <a:pt x="315861" y="1473415"/>
                </a:lnTo>
                <a:close/>
              </a:path>
              <a:path w="325755" h="1473835">
                <a:moveTo>
                  <a:pt x="325386" y="9525"/>
                </a:moveTo>
                <a:lnTo>
                  <a:pt x="320624" y="9525"/>
                </a:lnTo>
                <a:lnTo>
                  <a:pt x="315861" y="4762"/>
                </a:lnTo>
                <a:lnTo>
                  <a:pt x="325386" y="4762"/>
                </a:lnTo>
                <a:lnTo>
                  <a:pt x="325386" y="9525"/>
                </a:lnTo>
                <a:close/>
              </a:path>
              <a:path w="325755" h="1473835">
                <a:moveTo>
                  <a:pt x="9524" y="1473415"/>
                </a:moveTo>
                <a:lnTo>
                  <a:pt x="4762" y="1468653"/>
                </a:lnTo>
                <a:lnTo>
                  <a:pt x="9524" y="1468653"/>
                </a:lnTo>
                <a:lnTo>
                  <a:pt x="9524" y="1473415"/>
                </a:lnTo>
                <a:close/>
              </a:path>
              <a:path w="325755" h="1473835">
                <a:moveTo>
                  <a:pt x="315861" y="1473415"/>
                </a:moveTo>
                <a:lnTo>
                  <a:pt x="9524" y="1473415"/>
                </a:lnTo>
                <a:lnTo>
                  <a:pt x="9524" y="1468653"/>
                </a:lnTo>
                <a:lnTo>
                  <a:pt x="315861" y="1468653"/>
                </a:lnTo>
                <a:lnTo>
                  <a:pt x="315861" y="1473415"/>
                </a:lnTo>
                <a:close/>
              </a:path>
              <a:path w="325755" h="1473835">
                <a:moveTo>
                  <a:pt x="325386" y="1473415"/>
                </a:moveTo>
                <a:lnTo>
                  <a:pt x="315861" y="1473415"/>
                </a:lnTo>
                <a:lnTo>
                  <a:pt x="320624" y="1468653"/>
                </a:lnTo>
                <a:lnTo>
                  <a:pt x="325386" y="1468653"/>
                </a:lnTo>
                <a:lnTo>
                  <a:pt x="325386" y="1473415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2517813" y="3271964"/>
            <a:ext cx="325755" cy="929640"/>
          </a:xfrm>
          <a:custGeom>
            <a:rect l="l" t="t" r="r" b="b"/>
            <a:pathLst>
              <a:path w="325755" h="929639">
                <a:moveTo>
                  <a:pt x="9525" y="929474"/>
                </a:moveTo>
                <a:lnTo>
                  <a:pt x="0" y="929474"/>
                </a:lnTo>
                <a:lnTo>
                  <a:pt x="0" y="4762"/>
                </a:lnTo>
                <a:lnTo>
                  <a:pt x="4762" y="0"/>
                </a:lnTo>
                <a:lnTo>
                  <a:pt x="320624" y="0"/>
                </a:lnTo>
                <a:lnTo>
                  <a:pt x="325386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924712"/>
                </a:lnTo>
                <a:lnTo>
                  <a:pt x="4762" y="924712"/>
                </a:lnTo>
                <a:lnTo>
                  <a:pt x="9525" y="929474"/>
                </a:lnTo>
                <a:close/>
              </a:path>
              <a:path w="325755" h="929639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25755" h="929639">
                <a:moveTo>
                  <a:pt x="315861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15861" y="4762"/>
                </a:lnTo>
                <a:lnTo>
                  <a:pt x="315861" y="9525"/>
                </a:lnTo>
                <a:close/>
              </a:path>
              <a:path w="325755" h="929639">
                <a:moveTo>
                  <a:pt x="315861" y="929474"/>
                </a:moveTo>
                <a:lnTo>
                  <a:pt x="315861" y="4762"/>
                </a:lnTo>
                <a:lnTo>
                  <a:pt x="320624" y="9525"/>
                </a:lnTo>
                <a:lnTo>
                  <a:pt x="325386" y="9525"/>
                </a:lnTo>
                <a:lnTo>
                  <a:pt x="325386" y="924712"/>
                </a:lnTo>
                <a:lnTo>
                  <a:pt x="320624" y="924712"/>
                </a:lnTo>
                <a:lnTo>
                  <a:pt x="315861" y="929474"/>
                </a:lnTo>
                <a:close/>
              </a:path>
              <a:path w="325755" h="929639">
                <a:moveTo>
                  <a:pt x="325386" y="9525"/>
                </a:moveTo>
                <a:lnTo>
                  <a:pt x="320624" y="9525"/>
                </a:lnTo>
                <a:lnTo>
                  <a:pt x="315861" y="4762"/>
                </a:lnTo>
                <a:lnTo>
                  <a:pt x="325386" y="4762"/>
                </a:lnTo>
                <a:lnTo>
                  <a:pt x="325386" y="9525"/>
                </a:lnTo>
                <a:close/>
              </a:path>
              <a:path w="325755" h="929639">
                <a:moveTo>
                  <a:pt x="9525" y="929474"/>
                </a:moveTo>
                <a:lnTo>
                  <a:pt x="4762" y="924712"/>
                </a:lnTo>
                <a:lnTo>
                  <a:pt x="9525" y="924712"/>
                </a:lnTo>
                <a:lnTo>
                  <a:pt x="9525" y="929474"/>
                </a:lnTo>
                <a:close/>
              </a:path>
              <a:path w="325755" h="929639">
                <a:moveTo>
                  <a:pt x="315861" y="929474"/>
                </a:moveTo>
                <a:lnTo>
                  <a:pt x="9525" y="929474"/>
                </a:lnTo>
                <a:lnTo>
                  <a:pt x="9525" y="924712"/>
                </a:lnTo>
                <a:lnTo>
                  <a:pt x="315861" y="924712"/>
                </a:lnTo>
                <a:lnTo>
                  <a:pt x="315861" y="929474"/>
                </a:lnTo>
                <a:close/>
              </a:path>
              <a:path w="325755" h="929639">
                <a:moveTo>
                  <a:pt x="325386" y="929474"/>
                </a:moveTo>
                <a:lnTo>
                  <a:pt x="315861" y="929474"/>
                </a:lnTo>
                <a:lnTo>
                  <a:pt x="320624" y="924712"/>
                </a:lnTo>
                <a:lnTo>
                  <a:pt x="325386" y="924712"/>
                </a:lnTo>
                <a:lnTo>
                  <a:pt x="325386" y="929474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3939209" y="3190379"/>
            <a:ext cx="325755" cy="1011555"/>
          </a:xfrm>
          <a:custGeom>
            <a:rect l="l" t="t" r="r" b="b"/>
            <a:pathLst>
              <a:path w="325754" h="1011553">
                <a:moveTo>
                  <a:pt x="325399" y="1011059"/>
                </a:moveTo>
                <a:lnTo>
                  <a:pt x="0" y="1011059"/>
                </a:lnTo>
                <a:lnTo>
                  <a:pt x="0" y="4762"/>
                </a:lnTo>
                <a:lnTo>
                  <a:pt x="4762" y="0"/>
                </a:lnTo>
                <a:lnTo>
                  <a:pt x="320636" y="0"/>
                </a:lnTo>
                <a:lnTo>
                  <a:pt x="325399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1006297"/>
                </a:lnTo>
                <a:lnTo>
                  <a:pt x="4762" y="1006297"/>
                </a:lnTo>
                <a:lnTo>
                  <a:pt x="9525" y="1011059"/>
                </a:lnTo>
                <a:lnTo>
                  <a:pt x="325399" y="1011059"/>
                </a:lnTo>
                <a:close/>
              </a:path>
              <a:path w="325754" h="1011553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25754" h="1011553">
                <a:moveTo>
                  <a:pt x="315874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15874" y="4762"/>
                </a:lnTo>
                <a:lnTo>
                  <a:pt x="315874" y="9525"/>
                </a:lnTo>
                <a:close/>
              </a:path>
              <a:path w="325754" h="1011553">
                <a:moveTo>
                  <a:pt x="315874" y="1011059"/>
                </a:moveTo>
                <a:lnTo>
                  <a:pt x="315874" y="4762"/>
                </a:lnTo>
                <a:lnTo>
                  <a:pt x="320636" y="9525"/>
                </a:lnTo>
                <a:lnTo>
                  <a:pt x="325399" y="9525"/>
                </a:lnTo>
                <a:lnTo>
                  <a:pt x="325399" y="1006297"/>
                </a:lnTo>
                <a:lnTo>
                  <a:pt x="320636" y="1006297"/>
                </a:lnTo>
                <a:lnTo>
                  <a:pt x="315874" y="1011059"/>
                </a:lnTo>
                <a:close/>
              </a:path>
              <a:path w="325754" h="1011553">
                <a:moveTo>
                  <a:pt x="325399" y="9525"/>
                </a:moveTo>
                <a:lnTo>
                  <a:pt x="320636" y="9525"/>
                </a:lnTo>
                <a:lnTo>
                  <a:pt x="315874" y="4762"/>
                </a:lnTo>
                <a:lnTo>
                  <a:pt x="325399" y="4762"/>
                </a:lnTo>
                <a:lnTo>
                  <a:pt x="325399" y="9525"/>
                </a:lnTo>
                <a:close/>
              </a:path>
              <a:path w="325754" h="1011553">
                <a:moveTo>
                  <a:pt x="9525" y="1011059"/>
                </a:moveTo>
                <a:lnTo>
                  <a:pt x="4762" y="1006297"/>
                </a:lnTo>
                <a:lnTo>
                  <a:pt x="9525" y="1006297"/>
                </a:lnTo>
                <a:lnTo>
                  <a:pt x="9525" y="1011059"/>
                </a:lnTo>
                <a:close/>
              </a:path>
              <a:path w="325754" h="1011553">
                <a:moveTo>
                  <a:pt x="315874" y="1011059"/>
                </a:moveTo>
                <a:lnTo>
                  <a:pt x="9525" y="1011059"/>
                </a:lnTo>
                <a:lnTo>
                  <a:pt x="9525" y="1006297"/>
                </a:lnTo>
                <a:lnTo>
                  <a:pt x="315874" y="1006297"/>
                </a:lnTo>
                <a:lnTo>
                  <a:pt x="315874" y="1011059"/>
                </a:lnTo>
                <a:close/>
              </a:path>
              <a:path w="325754" h="1011553">
                <a:moveTo>
                  <a:pt x="325399" y="1011059"/>
                </a:moveTo>
                <a:lnTo>
                  <a:pt x="315874" y="1011059"/>
                </a:lnTo>
                <a:lnTo>
                  <a:pt x="320636" y="1006297"/>
                </a:lnTo>
                <a:lnTo>
                  <a:pt x="325399" y="1006297"/>
                </a:lnTo>
                <a:lnTo>
                  <a:pt x="325399" y="1011059"/>
                </a:lnTo>
                <a:close/>
              </a:path>
            </a:pathLst>
          </a:custGeom>
          <a:solidFill>
            <a:srgbClr val="7E7E7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1417040" y="2759976"/>
            <a:ext cx="316230" cy="1442085"/>
          </a:xfrm>
          <a:custGeom>
            <a:rect l="l" t="t" r="r" b="b"/>
            <a:pathLst>
              <a:path w="316230" h="1442085">
                <a:moveTo>
                  <a:pt x="0" y="0"/>
                </a:moveTo>
                <a:lnTo>
                  <a:pt x="315861" y="0"/>
                </a:lnTo>
                <a:lnTo>
                  <a:pt x="315861" y="1441462"/>
                </a:lnTo>
                <a:lnTo>
                  <a:pt x="0" y="1441462"/>
                </a:lnTo>
                <a:lnTo>
                  <a:pt x="0" y="0"/>
                </a:lnTo>
                <a:close/>
              </a:path>
            </a:pathLst>
          </a:custGeom>
          <a:solidFill>
            <a:srgbClr val="FFC41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2838437" y="3222332"/>
            <a:ext cx="316230" cy="979169"/>
          </a:xfrm>
          <a:custGeom>
            <a:rect l="l" t="t" r="r" b="b"/>
            <a:pathLst>
              <a:path w="316230" h="979169">
                <a:moveTo>
                  <a:pt x="0" y="0"/>
                </a:moveTo>
                <a:lnTo>
                  <a:pt x="315861" y="0"/>
                </a:lnTo>
                <a:lnTo>
                  <a:pt x="315861" y="979106"/>
                </a:lnTo>
                <a:lnTo>
                  <a:pt x="0" y="979106"/>
                </a:lnTo>
                <a:lnTo>
                  <a:pt x="0" y="0"/>
                </a:lnTo>
                <a:close/>
              </a:path>
            </a:pathLst>
          </a:custGeom>
          <a:solidFill>
            <a:srgbClr val="FFC41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4259846" y="3630295"/>
            <a:ext cx="316230" cy="571500"/>
          </a:xfrm>
          <a:custGeom>
            <a:rect l="l" t="t" r="r" b="b"/>
            <a:pathLst>
              <a:path w="316229" h="571500">
                <a:moveTo>
                  <a:pt x="0" y="0"/>
                </a:moveTo>
                <a:lnTo>
                  <a:pt x="315861" y="0"/>
                </a:lnTo>
                <a:lnTo>
                  <a:pt x="315861" y="571144"/>
                </a:lnTo>
                <a:lnTo>
                  <a:pt x="0" y="571144"/>
                </a:lnTo>
                <a:lnTo>
                  <a:pt x="0" y="0"/>
                </a:lnTo>
                <a:close/>
              </a:path>
            </a:pathLst>
          </a:custGeom>
          <a:solidFill>
            <a:srgbClr val="FFC41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1732914" y="2052840"/>
            <a:ext cx="316230" cy="2148840"/>
          </a:xfrm>
          <a:custGeom>
            <a:rect l="l" t="t" r="r" b="b"/>
            <a:pathLst>
              <a:path w="316230" h="2148840">
                <a:moveTo>
                  <a:pt x="0" y="0"/>
                </a:moveTo>
                <a:lnTo>
                  <a:pt x="315861" y="0"/>
                </a:lnTo>
                <a:lnTo>
                  <a:pt x="315861" y="2148598"/>
                </a:lnTo>
                <a:lnTo>
                  <a:pt x="0" y="2148598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3154311" y="3684689"/>
            <a:ext cx="316230" cy="516890"/>
          </a:xfrm>
          <a:custGeom>
            <a:rect l="l" t="t" r="r" b="b"/>
            <a:pathLst>
              <a:path w="316229" h="516889">
                <a:moveTo>
                  <a:pt x="0" y="0"/>
                </a:moveTo>
                <a:lnTo>
                  <a:pt x="315861" y="0"/>
                </a:lnTo>
                <a:lnTo>
                  <a:pt x="315861" y="516750"/>
                </a:lnTo>
                <a:lnTo>
                  <a:pt x="0" y="516750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4575708" y="3820680"/>
            <a:ext cx="316230" cy="381000"/>
          </a:xfrm>
          <a:custGeom>
            <a:rect l="l" t="t" r="r" b="b"/>
            <a:pathLst>
              <a:path w="316229" h="381000">
                <a:moveTo>
                  <a:pt x="0" y="0"/>
                </a:moveTo>
                <a:lnTo>
                  <a:pt x="315861" y="0"/>
                </a:lnTo>
                <a:lnTo>
                  <a:pt x="315861" y="380758"/>
                </a:lnTo>
                <a:lnTo>
                  <a:pt x="0" y="380758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object 39"/>
          <p:cNvSpPr/>
          <p:nvPr/>
        </p:nvSpPr>
        <p:spPr>
          <a:xfrm flipH="1">
            <a:off x="864273" y="1753666"/>
            <a:ext cx="0" cy="2447925"/>
          </a:xfrm>
          <a:custGeom>
            <a:rect l="l" t="t" r="r" b="b"/>
            <a:pathLst>
              <a:path h="2447925">
                <a:moveTo>
                  <a:pt x="0" y="0"/>
                </a:moveTo>
                <a:lnTo>
                  <a:pt x="0" y="2447772"/>
                </a:lnTo>
              </a:path>
            </a:pathLst>
          </a:custGeom>
          <a:ln w="9525">
            <a:solidFill>
              <a:srgbClr val="DCDCD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864273" y="4201439"/>
            <a:ext cx="4264660" cy="0"/>
          </a:xfrm>
          <a:custGeom>
            <a:rect l="l" t="t" r="r" b="b"/>
            <a:pathLst>
              <a:path w="4264660">
                <a:moveTo>
                  <a:pt x="0" y="0"/>
                </a:moveTo>
                <a:lnTo>
                  <a:pt x="4264202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object 41"/>
          <p:cNvSpPr txBox="1"/>
          <p:nvPr/>
        </p:nvSpPr>
        <p:spPr>
          <a:xfrm>
            <a:off x="1180363" y="2494026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54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2601772" y="3037966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34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4023169" y="2956382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37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1496237" y="2521216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53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2917634" y="2983572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36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4339044" y="3391534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21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1812099" y="1814080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79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3233508" y="3445929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19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4654905" y="3581920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14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644817" y="1659686"/>
            <a:ext cx="157480" cy="26098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90</a:t>
            </a:r>
            <a:endParaRPr sz="900">
              <a:latin typeface="Arial Unicode MS"/>
              <a:cs typeface="Arial Unicode MS"/>
            </a:endParaRPr>
          </a:p>
          <a:p>
            <a:pPr algn="ctr">
              <a:lnSpc>
                <a:spcPct val="100000"/>
              </a:lnSpc>
              <a:spcBef>
                <a:spcPts val="106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80</a:t>
            </a:r>
            <a:endParaRPr sz="900">
              <a:latin typeface="Arial Unicode MS"/>
              <a:cs typeface="Arial Unicode MS"/>
            </a:endParaRPr>
          </a:p>
          <a:p>
            <a:pPr algn="ctr">
              <a:lnSpc>
                <a:spcPct val="100000"/>
              </a:lnSpc>
              <a:spcBef>
                <a:spcPts val="106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70</a:t>
            </a:r>
            <a:endParaRPr sz="900">
              <a:latin typeface="Arial Unicode MS"/>
              <a:cs typeface="Arial Unicode MS"/>
            </a:endParaRPr>
          </a:p>
          <a:p>
            <a:pPr algn="ctr">
              <a:lnSpc>
                <a:spcPct val="100000"/>
              </a:lnSpc>
              <a:spcBef>
                <a:spcPts val="106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60</a:t>
            </a:r>
            <a:endParaRPr sz="900">
              <a:latin typeface="Arial Unicode MS"/>
              <a:cs typeface="Arial Unicode MS"/>
            </a:endParaRPr>
          </a:p>
          <a:p>
            <a:pPr algn="ctr">
              <a:lnSpc>
                <a:spcPct val="100000"/>
              </a:lnSpc>
              <a:spcBef>
                <a:spcPts val="1065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50</a:t>
            </a:r>
            <a:endParaRPr sz="900">
              <a:latin typeface="Arial Unicode MS"/>
              <a:cs typeface="Arial Unicode MS"/>
            </a:endParaRPr>
          </a:p>
          <a:p>
            <a:pPr algn="ctr">
              <a:lnSpc>
                <a:spcPct val="100000"/>
              </a:lnSpc>
              <a:spcBef>
                <a:spcPts val="106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40</a:t>
            </a:r>
            <a:endParaRPr sz="900">
              <a:latin typeface="Arial Unicode MS"/>
              <a:cs typeface="Arial Unicode MS"/>
            </a:endParaRPr>
          </a:p>
          <a:p>
            <a:pPr algn="ctr">
              <a:lnSpc>
                <a:spcPct val="100000"/>
              </a:lnSpc>
              <a:spcBef>
                <a:spcPts val="106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30</a:t>
            </a:r>
            <a:endParaRPr sz="900">
              <a:latin typeface="Arial Unicode MS"/>
              <a:cs typeface="Arial Unicode MS"/>
            </a:endParaRPr>
          </a:p>
          <a:p>
            <a:pPr algn="ctr">
              <a:lnSpc>
                <a:spcPct val="100000"/>
              </a:lnSpc>
              <a:spcBef>
                <a:spcPts val="1065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20</a:t>
            </a:r>
            <a:endParaRPr sz="900">
              <a:latin typeface="Arial Unicode MS"/>
              <a:cs typeface="Arial Unicode MS"/>
            </a:endParaRPr>
          </a:p>
          <a:p>
            <a:pPr algn="ctr">
              <a:lnSpc>
                <a:spcPct val="100000"/>
              </a:lnSpc>
              <a:spcBef>
                <a:spcPts val="106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10</a:t>
            </a:r>
            <a:endParaRPr sz="900">
              <a:latin typeface="Arial Unicode MS"/>
              <a:cs typeface="Arial Unicode MS"/>
            </a:endParaRPr>
          </a:p>
          <a:p>
            <a:pPr marL="65405" algn="ctr">
              <a:lnSpc>
                <a:spcPct val="100000"/>
              </a:lnSpc>
              <a:spcBef>
                <a:spcPts val="106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1554480" y="1216507"/>
            <a:ext cx="316928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25">
                <a:solidFill>
                  <a:srgbClr val="404040"/>
                </a:solidFill>
                <a:latin typeface="Microsoft JhengHei"/>
                <a:cs typeface="Microsoft JhengHei"/>
              </a:rPr>
              <a:t>2023Q3</a:t>
            </a:r>
            <a:r>
              <a:rPr sz="1400" b="1" spc="-10">
                <a:solidFill>
                  <a:srgbClr val="404040"/>
                </a:solidFill>
                <a:latin typeface="Microsoft JhengHei"/>
                <a:cs typeface="Microsoft JhengHei"/>
              </a:rPr>
              <a:t>北上深前三热门行业融资事件</a:t>
            </a:r>
            <a:r>
              <a:rPr sz="1400" b="1" spc="-20">
                <a:solidFill>
                  <a:srgbClr val="404040"/>
                </a:solidFill>
                <a:latin typeface="Microsoft JhengHei"/>
                <a:cs typeface="Microsoft JhengHei"/>
              </a:rPr>
              <a:t>数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52" name="object 52"/>
          <p:cNvSpPr/>
          <p:nvPr/>
        </p:nvSpPr>
        <p:spPr>
          <a:xfrm>
            <a:off x="5132971" y="2802889"/>
            <a:ext cx="95885" cy="95885"/>
          </a:xfrm>
          <a:prstGeom prst="rect">
            <a:avLst/>
          </a:prstGeom>
          <a:blipFill>
            <a:blip r:embed="rId1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5137734" y="3140392"/>
            <a:ext cx="86360" cy="86360"/>
          </a:xfrm>
          <a:custGeom>
            <a:rect l="l" t="t" r="r" b="b"/>
            <a:pathLst>
              <a:path w="86360" h="86360">
                <a:moveTo>
                  <a:pt x="0" y="0"/>
                </a:moveTo>
                <a:lnTo>
                  <a:pt x="86360" y="0"/>
                </a:lnTo>
                <a:lnTo>
                  <a:pt x="86360" y="86360"/>
                </a:lnTo>
                <a:lnTo>
                  <a:pt x="0" y="86360"/>
                </a:lnTo>
                <a:lnTo>
                  <a:pt x="0" y="0"/>
                </a:lnTo>
                <a:close/>
              </a:path>
            </a:pathLst>
          </a:custGeom>
          <a:solidFill>
            <a:srgbClr val="FFC41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5137734" y="3473132"/>
            <a:ext cx="86360" cy="86360"/>
          </a:xfrm>
          <a:custGeom>
            <a:rect l="l" t="t" r="r" b="b"/>
            <a:pathLst>
              <a:path w="86360" h="86360">
                <a:moveTo>
                  <a:pt x="0" y="0"/>
                </a:moveTo>
                <a:lnTo>
                  <a:pt x="86360" y="0"/>
                </a:lnTo>
                <a:lnTo>
                  <a:pt x="86360" y="86360"/>
                </a:lnTo>
                <a:lnTo>
                  <a:pt x="0" y="86360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object 55"/>
          <p:cNvSpPr txBox="1"/>
          <p:nvPr/>
        </p:nvSpPr>
        <p:spPr>
          <a:xfrm>
            <a:off x="5255209" y="2749867"/>
            <a:ext cx="290830" cy="85216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-5">
                <a:solidFill>
                  <a:srgbClr val="404040"/>
                </a:solidFill>
                <a:latin typeface="Arial Unicode MS"/>
                <a:cs typeface="Arial Unicode MS"/>
              </a:rPr>
              <a:t>北</a:t>
            </a:r>
            <a:r>
              <a:rPr sz="1050" spc="-15">
                <a:solidFill>
                  <a:srgbClr val="404040"/>
                </a:solidFill>
                <a:latin typeface="Arial Unicode MS"/>
                <a:cs typeface="Arial Unicode MS"/>
              </a:rPr>
              <a:t>京</a:t>
            </a:r>
            <a:endParaRPr sz="1050">
              <a:latin typeface="Arial Unicode MS"/>
              <a:cs typeface="Arial Unicode MS"/>
            </a:endParaRPr>
          </a:p>
          <a:p>
            <a:pPr marL="12700" marR="5080">
              <a:lnSpc>
                <a:spcPct val="207900"/>
              </a:lnSpc>
            </a:pPr>
            <a:r>
              <a:rPr sz="1050" spc="-5">
                <a:solidFill>
                  <a:srgbClr val="404040"/>
                </a:solidFill>
                <a:latin typeface="Arial Unicode MS"/>
                <a:cs typeface="Arial Unicode MS"/>
              </a:rPr>
              <a:t>上</a:t>
            </a:r>
            <a:r>
              <a:rPr sz="1050" spc="-10">
                <a:solidFill>
                  <a:srgbClr val="404040"/>
                </a:solidFill>
                <a:latin typeface="Arial Unicode MS"/>
                <a:cs typeface="Arial Unicode MS"/>
              </a:rPr>
              <a:t>海 </a:t>
            </a:r>
            <a:r>
              <a:rPr sz="1050" spc="-5">
                <a:solidFill>
                  <a:srgbClr val="404040"/>
                </a:solidFill>
                <a:latin typeface="Arial Unicode MS"/>
                <a:cs typeface="Arial Unicode MS"/>
              </a:rPr>
              <a:t>深</a:t>
            </a:r>
            <a:r>
              <a:rPr sz="1050" spc="-15">
                <a:solidFill>
                  <a:srgbClr val="404040"/>
                </a:solidFill>
                <a:latin typeface="Arial Unicode MS"/>
                <a:cs typeface="Arial Unicode MS"/>
              </a:rPr>
              <a:t>圳</a:t>
            </a:r>
            <a:endParaRPr sz="1050">
              <a:latin typeface="Arial Unicode MS"/>
              <a:cs typeface="Arial Unicode MS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1282738" y="4270654"/>
            <a:ext cx="3573779" cy="4813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433195"/>
                <a:tab pos="2854960"/>
              </a:tabLst>
            </a:pPr>
            <a:r>
              <a:rPr sz="1100" b="1" spc="-10">
                <a:solidFill>
                  <a:srgbClr val="585858"/>
                </a:solidFill>
                <a:latin typeface="Microsoft JhengHei"/>
                <a:cs typeface="Microsoft JhengHei"/>
              </a:rPr>
              <a:t>先进制</a:t>
            </a:r>
            <a:r>
              <a:rPr sz="1100" b="1" spc="-15">
                <a:solidFill>
                  <a:srgbClr val="585858"/>
                </a:solidFill>
                <a:latin typeface="Microsoft JhengHei"/>
                <a:cs typeface="Microsoft JhengHei"/>
              </a:rPr>
              <a:t>造	</a:t>
            </a:r>
            <a:r>
              <a:rPr sz="1100" b="1" spc="-10">
                <a:solidFill>
                  <a:srgbClr val="585858"/>
                </a:solidFill>
                <a:latin typeface="Microsoft JhengHei"/>
                <a:cs typeface="Microsoft JhengHei"/>
              </a:rPr>
              <a:t>医疗健</a:t>
            </a:r>
            <a:r>
              <a:rPr sz="1100" b="1" spc="-15">
                <a:solidFill>
                  <a:srgbClr val="585858"/>
                </a:solidFill>
                <a:latin typeface="Microsoft JhengHei"/>
                <a:cs typeface="Microsoft JhengHei"/>
              </a:rPr>
              <a:t>康	</a:t>
            </a:r>
            <a:r>
              <a:rPr sz="1100" b="1" spc="-10">
                <a:solidFill>
                  <a:srgbClr val="585858"/>
                </a:solidFill>
                <a:latin typeface="Microsoft JhengHei"/>
                <a:cs typeface="Microsoft JhengHei"/>
              </a:rPr>
              <a:t>企业服</a:t>
            </a:r>
            <a:r>
              <a:rPr sz="1100" b="1" spc="-15">
                <a:solidFill>
                  <a:srgbClr val="585858"/>
                </a:solidFill>
                <a:latin typeface="Microsoft JhengHei"/>
                <a:cs typeface="Microsoft JhengHei"/>
              </a:rPr>
              <a:t>务</a:t>
            </a:r>
            <a:endParaRPr sz="1100">
              <a:latin typeface="Microsoft JhengHei"/>
              <a:cs typeface="Microsoft JhengHei"/>
            </a:endParaRPr>
          </a:p>
          <a:p>
            <a:pPr marL="165735">
              <a:lnSpc>
                <a:spcPct val="100000"/>
              </a:lnSpc>
              <a:spcBef>
                <a:spcPts val="1065"/>
              </a:spcBef>
              <a:tabLst>
                <a:tab pos="1820545"/>
              </a:tabLst>
            </a:pP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截止日期</a:t>
            </a:r>
            <a:r>
              <a:rPr sz="1000" spc="0">
                <a:solidFill>
                  <a:srgbClr val="585858"/>
                </a:solidFill>
                <a:latin typeface="Arial Unicode MS"/>
                <a:cs typeface="Arial Unicode MS"/>
              </a:rPr>
              <a:t>：2023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年</a:t>
            </a: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9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月</a:t>
            </a: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30</a:t>
            </a:r>
            <a:r>
              <a:rPr sz="1000" spc="-25">
                <a:solidFill>
                  <a:srgbClr val="585858"/>
                </a:solidFill>
                <a:latin typeface="Arial Unicode MS"/>
                <a:cs typeface="Arial Unicode MS"/>
              </a:rPr>
              <a:t>日	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数据来源</a:t>
            </a:r>
            <a:r>
              <a:rPr sz="1000" spc="-40">
                <a:solidFill>
                  <a:srgbClr val="585858"/>
                </a:solidFill>
                <a:latin typeface="Arial Unicode MS"/>
                <a:cs typeface="Arial Unicode MS"/>
              </a:rPr>
              <a:t>：IT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桔</a:t>
            </a:r>
            <a:r>
              <a:rPr sz="1000" spc="-25">
                <a:solidFill>
                  <a:srgbClr val="585858"/>
                </a:solidFill>
                <a:latin typeface="Arial Unicode MS"/>
                <a:cs typeface="Arial Unicode MS"/>
              </a:rPr>
              <a:t>子</a:t>
            </a:r>
            <a:r>
              <a:rPr sz="1000" spc="-15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000" spc="60">
                <a:solidFill>
                  <a:srgbClr val="585858"/>
                </a:solidFill>
                <a:latin typeface="Arial Unicode MS"/>
                <a:cs typeface="Arial Unicode MS"/>
              </a:rPr>
              <a:t>©</a:t>
            </a:r>
            <a:r>
              <a:rPr sz="1000" spc="-30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000" spc="35">
                <a:solidFill>
                  <a:srgbClr val="585858"/>
                </a:solidFill>
                <a:latin typeface="Arial Unicode MS"/>
                <a:cs typeface="Arial Unicode MS"/>
              </a:rPr>
              <a:t>itjuzi.com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57" name="object 57"/>
          <p:cNvSpPr/>
          <p:nvPr/>
        </p:nvSpPr>
        <p:spPr>
          <a:xfrm>
            <a:off x="2857500" y="2360676"/>
            <a:ext cx="2560320" cy="1359408"/>
          </a:xfrm>
          <a:prstGeom prst="rect">
            <a:avLst/>
          </a:prstGeom>
          <a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858011" y="2065020"/>
            <a:ext cx="4431792" cy="2353055"/>
          </a:xfrm>
          <a:prstGeom prst="rect">
            <a:avLst/>
          </a:prstGeom>
          <a:blipFill>
            <a:blip r:embed="rId1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7071359" y="2065020"/>
            <a:ext cx="4431792" cy="2353055"/>
          </a:xfrm>
          <a:prstGeom prst="rect">
            <a:avLst/>
          </a:prstGeom>
          <a:blipFill>
            <a:blip r:embed="rId1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0" name="object 60"/>
          <p:cNvSpPr txBox="1">
            <a:spLocks noGrp="1"/>
          </p:cNvSpPr>
          <p:nvPr>
            <p:ph type="title"/>
          </p:nvPr>
        </p:nvSpPr>
        <p:spPr>
          <a:xfrm>
            <a:off x="1285239" y="105033"/>
            <a:ext cx="723963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82" baseline="-21990">
                <a:solidFill>
                  <a:srgbClr val="F96F18"/>
                </a:solidFill>
              </a:rPr>
              <a:t>2023Q3</a:t>
            </a:r>
            <a:r>
              <a:rPr sz="3600" baseline="-21990">
                <a:solidFill>
                  <a:srgbClr val="F96F18"/>
                </a:solidFill>
              </a:rPr>
              <a:t>北上深股</a:t>
            </a:r>
            <a:r>
              <a:rPr sz="3600" spc="-3495" baseline="-21990">
                <a:solidFill>
                  <a:srgbClr val="F96F18"/>
                </a:solidFill>
              </a:rPr>
              <a:t>权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更多</a:t>
            </a:r>
            <a:r>
              <a:rPr sz="1100" b="0" spc="-969">
                <a:solidFill>
                  <a:srgbClr val="FF0000"/>
                </a:solidFill>
                <a:latin typeface="微软雅黑"/>
                <a:cs typeface="微软雅黑"/>
              </a:rPr>
              <a:t>细</a:t>
            </a:r>
            <a:r>
              <a:rPr sz="3600" spc="-2152" baseline="-21990">
                <a:solidFill>
                  <a:srgbClr val="F96F18"/>
                </a:solidFill>
              </a:rPr>
              <a:t>投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分</a:t>
            </a:r>
            <a:r>
              <a:rPr sz="1100" b="0" spc="-765">
                <a:solidFill>
                  <a:srgbClr val="FF0000"/>
                </a:solidFill>
                <a:latin typeface="微软雅黑"/>
                <a:cs typeface="微软雅黑"/>
              </a:rPr>
              <a:t>领</a:t>
            </a:r>
            <a:r>
              <a:rPr sz="3600" spc="-2460" baseline="-21990">
                <a:solidFill>
                  <a:srgbClr val="F96F18"/>
                </a:solidFill>
              </a:rPr>
              <a:t>资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域</a:t>
            </a:r>
            <a:r>
              <a:rPr sz="1100" b="0" spc="-560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3600" spc="-1537" baseline="-21990">
                <a:solidFill>
                  <a:srgbClr val="F96F18"/>
                </a:solidFill>
              </a:rPr>
              <a:t>P</a:t>
            </a:r>
            <a:r>
              <a:rPr sz="1100" b="0" spc="-114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3600" spc="-2325" baseline="-21990">
                <a:solidFill>
                  <a:srgbClr val="F96F18"/>
                </a:solidFill>
              </a:rPr>
              <a:t>K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请</a:t>
            </a:r>
            <a:r>
              <a:rPr sz="1100" b="0" spc="-655">
                <a:solidFill>
                  <a:srgbClr val="FF0000"/>
                </a:solidFill>
                <a:latin typeface="微软雅黑"/>
                <a:cs typeface="微软雅黑"/>
              </a:rPr>
              <a:t>关</a:t>
            </a:r>
            <a:r>
              <a:rPr sz="3600" spc="-2625" baseline="-21990">
                <a:solidFill>
                  <a:srgbClr val="F96F18"/>
                </a:solidFill>
              </a:rPr>
              <a:t>：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注搜搜报告（sosoyanbao），行研君胃：sosobaogao</a:t>
            </a:r>
            <a:endParaRPr sz="11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1000" y="0"/>
            <a:ext cx="181610" cy="1160145"/>
          </a:xfrm>
          <a:custGeom>
            <a:rect l="l" t="t" r="r" b="b"/>
            <a:pathLst>
              <a:path w="181609" h="1160145">
                <a:moveTo>
                  <a:pt x="0" y="1159764"/>
                </a:moveTo>
                <a:lnTo>
                  <a:pt x="181356" y="1159764"/>
                </a:lnTo>
                <a:lnTo>
                  <a:pt x="181356" y="0"/>
                </a:lnTo>
                <a:lnTo>
                  <a:pt x="0" y="0"/>
                </a:lnTo>
                <a:lnTo>
                  <a:pt x="0" y="1159764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17219" y="1523"/>
            <a:ext cx="180340" cy="1049020"/>
          </a:xfrm>
          <a:custGeom>
            <a:rect l="l" t="t" r="r" b="b"/>
            <a:pathLst>
              <a:path w="180340" h="1049020">
                <a:moveTo>
                  <a:pt x="179832" y="1048512"/>
                </a:moveTo>
                <a:lnTo>
                  <a:pt x="179832" y="0"/>
                </a:lnTo>
                <a:lnTo>
                  <a:pt x="0" y="0"/>
                </a:lnTo>
                <a:lnTo>
                  <a:pt x="0" y="1048512"/>
                </a:lnTo>
                <a:lnTo>
                  <a:pt x="179832" y="1048512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59536" y="0"/>
            <a:ext cx="180340" cy="899160"/>
          </a:xfrm>
          <a:custGeom>
            <a:rect l="l" t="t" r="r" b="b"/>
            <a:pathLst>
              <a:path w="180340" h="899160">
                <a:moveTo>
                  <a:pt x="179831" y="899160"/>
                </a:moveTo>
                <a:lnTo>
                  <a:pt x="179831" y="0"/>
                </a:lnTo>
                <a:lnTo>
                  <a:pt x="0" y="0"/>
                </a:lnTo>
                <a:lnTo>
                  <a:pt x="0" y="899160"/>
                </a:lnTo>
                <a:lnTo>
                  <a:pt x="179831" y="899160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0680344" y="341646"/>
            <a:ext cx="1305763" cy="489140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7308215" y="1710550"/>
            <a:ext cx="4079875" cy="13055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50000"/>
              </a:lnSpc>
              <a:spcBef>
                <a:spcPts val="95"/>
              </a:spcBef>
            </a:pP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季度投资最热门的行业，私募股权投资交易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460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起， 占比为</a:t>
            </a:r>
            <a:r>
              <a:rPr sz="1400" spc="75">
                <a:solidFill>
                  <a:srgbClr val="1F394E"/>
                </a:solidFill>
                <a:latin typeface="Arial Unicode MS"/>
                <a:cs typeface="Arial Unicode MS"/>
              </a:rPr>
              <a:t>40%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。医疗健康、企业服务、汽车交通融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资 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交易在整体中的占比分别为</a:t>
            </a:r>
            <a:r>
              <a:rPr sz="1400" spc="-20">
                <a:solidFill>
                  <a:srgbClr val="1F394E"/>
                </a:solidFill>
                <a:latin typeface="Arial Unicode MS"/>
                <a:cs typeface="Arial Unicode MS"/>
              </a:rPr>
              <a:t>19%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、</a:t>
            </a:r>
            <a:r>
              <a:rPr sz="1400" spc="-20">
                <a:solidFill>
                  <a:srgbClr val="1F394E"/>
                </a:solidFill>
                <a:latin typeface="Arial Unicode MS"/>
                <a:cs typeface="Arial Unicode MS"/>
              </a:rPr>
              <a:t>12%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、</a:t>
            </a:r>
            <a:r>
              <a:rPr sz="1400" spc="25">
                <a:solidFill>
                  <a:srgbClr val="1F394E"/>
                </a:solidFill>
                <a:latin typeface="Arial Unicode MS"/>
                <a:cs typeface="Arial Unicode MS"/>
              </a:rPr>
              <a:t>7%；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电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商 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零售融资交易占比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5%，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其他众多领域合计占</a:t>
            </a:r>
            <a:r>
              <a:rPr sz="1400" spc="-20">
                <a:solidFill>
                  <a:srgbClr val="1F394E"/>
                </a:solidFill>
                <a:latin typeface="Arial Unicode MS"/>
                <a:cs typeface="Arial Unicode MS"/>
              </a:rPr>
              <a:t>18%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308215" y="3143110"/>
            <a:ext cx="4115435" cy="13055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ct val="150000"/>
              </a:lnSpc>
              <a:spcBef>
                <a:spcPts val="95"/>
              </a:spcBef>
            </a:pP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从前五大热门行业的累计投资事件占比变化来看，最 近</a:t>
            </a:r>
            <a:r>
              <a:rPr sz="1400" spc="-20">
                <a:solidFill>
                  <a:srgbClr val="1F394E"/>
                </a:solidFill>
                <a:latin typeface="Arial Unicode MS"/>
                <a:cs typeface="Arial Unicode MS"/>
              </a:rPr>
              <a:t>7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个季度五大行业平均集中了国内</a:t>
            </a:r>
            <a:r>
              <a:rPr sz="1400" spc="75">
                <a:solidFill>
                  <a:srgbClr val="1F394E"/>
                </a:solidFill>
                <a:latin typeface="Arial Unicode MS"/>
                <a:cs typeface="Arial Unicode MS"/>
              </a:rPr>
              <a:t>80%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的融资，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且 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投资有继续集中的趋势，在</a:t>
            </a:r>
            <a:r>
              <a:rPr sz="1400" spc="40">
                <a:solidFill>
                  <a:srgbClr val="1F394E"/>
                </a:solidFill>
                <a:latin typeface="Arial Unicode MS"/>
                <a:cs typeface="Arial Unicode MS"/>
              </a:rPr>
              <a:t>2023Q3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合计占比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为</a:t>
            </a:r>
            <a:endParaRPr sz="1400">
              <a:latin typeface="Arial Unicode MS"/>
              <a:cs typeface="Arial Unicode MS"/>
            </a:endParaRPr>
          </a:p>
          <a:p>
            <a:pPr marL="12700" algn="just">
              <a:lnSpc>
                <a:spcPct val="100000"/>
              </a:lnSpc>
              <a:spcBef>
                <a:spcPts val="840"/>
              </a:spcBef>
            </a:pPr>
            <a:r>
              <a:rPr sz="1400" spc="75">
                <a:solidFill>
                  <a:srgbClr val="1F394E"/>
                </a:solidFill>
                <a:latin typeface="Arial Unicode MS"/>
                <a:cs typeface="Arial Unicode MS"/>
              </a:rPr>
              <a:t>82%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308215" y="4575670"/>
            <a:ext cx="4115435" cy="13055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50000"/>
              </a:lnSpc>
              <a:spcBef>
                <a:spcPts val="95"/>
              </a:spcBef>
            </a:pP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目前投资热门行业偏向于硬科技范畴，而且先进制造 行业占比不断攀升，从一年前</a:t>
            </a:r>
            <a:r>
              <a:rPr sz="1400" spc="75">
                <a:solidFill>
                  <a:srgbClr val="1F394E"/>
                </a:solidFill>
                <a:latin typeface="Arial Unicode MS"/>
                <a:cs typeface="Arial Unicode MS"/>
              </a:rPr>
              <a:t>33%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的融资密度发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展 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到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40%，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此类硬科技投资热潮也侧面反应了人民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币 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基金主导下政策的诉求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2644139" y="4250435"/>
            <a:ext cx="2560319" cy="1359408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564635" y="1394460"/>
            <a:ext cx="2560319" cy="1359408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6934200" y="1432560"/>
            <a:ext cx="339941" cy="37185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6829425" y="1270000"/>
            <a:ext cx="4923155" cy="4762500"/>
          </a:xfrm>
          <a:custGeom>
            <a:rect l="l" t="t" r="r" b="b"/>
            <a:pathLst>
              <a:path w="4923155" h="4762500">
                <a:moveTo>
                  <a:pt x="4702683" y="12699"/>
                </a:moveTo>
                <a:lnTo>
                  <a:pt x="220472" y="12699"/>
                </a:lnTo>
                <a:lnTo>
                  <a:pt x="227888" y="0"/>
                </a:lnTo>
                <a:lnTo>
                  <a:pt x="4695266" y="0"/>
                </a:lnTo>
                <a:lnTo>
                  <a:pt x="4702683" y="12699"/>
                </a:lnTo>
                <a:close/>
              </a:path>
              <a:path w="4923155" h="4762500">
                <a:moveTo>
                  <a:pt x="4738509" y="25399"/>
                </a:moveTo>
                <a:lnTo>
                  <a:pt x="184645" y="25399"/>
                </a:lnTo>
                <a:lnTo>
                  <a:pt x="191643" y="12699"/>
                </a:lnTo>
                <a:lnTo>
                  <a:pt x="4731512" y="12699"/>
                </a:lnTo>
                <a:lnTo>
                  <a:pt x="4738509" y="25399"/>
                </a:lnTo>
                <a:close/>
              </a:path>
              <a:path w="4923155" h="4762500">
                <a:moveTo>
                  <a:pt x="227863" y="38099"/>
                </a:moveTo>
                <a:lnTo>
                  <a:pt x="157581" y="38099"/>
                </a:lnTo>
                <a:lnTo>
                  <a:pt x="164211" y="25399"/>
                </a:lnTo>
                <a:lnTo>
                  <a:pt x="234975" y="25399"/>
                </a:lnTo>
                <a:lnTo>
                  <a:pt x="227863" y="38099"/>
                </a:lnTo>
                <a:close/>
              </a:path>
              <a:path w="4923155" h="4762500">
                <a:moveTo>
                  <a:pt x="4765573" y="38099"/>
                </a:moveTo>
                <a:lnTo>
                  <a:pt x="4695291" y="38099"/>
                </a:lnTo>
                <a:lnTo>
                  <a:pt x="4688179" y="25399"/>
                </a:lnTo>
                <a:lnTo>
                  <a:pt x="4758956" y="25399"/>
                </a:lnTo>
                <a:lnTo>
                  <a:pt x="4765573" y="38099"/>
                </a:lnTo>
                <a:close/>
              </a:path>
              <a:path w="4923155" h="4762500">
                <a:moveTo>
                  <a:pt x="194970" y="50799"/>
                </a:moveTo>
                <a:lnTo>
                  <a:pt x="138328" y="50799"/>
                </a:lnTo>
                <a:lnTo>
                  <a:pt x="144640" y="38099"/>
                </a:lnTo>
                <a:lnTo>
                  <a:pt x="201676" y="38099"/>
                </a:lnTo>
                <a:lnTo>
                  <a:pt x="194970" y="50799"/>
                </a:lnTo>
                <a:close/>
              </a:path>
              <a:path w="4923155" h="4762500">
                <a:moveTo>
                  <a:pt x="4784826" y="50799"/>
                </a:moveTo>
                <a:lnTo>
                  <a:pt x="4728184" y="50799"/>
                </a:lnTo>
                <a:lnTo>
                  <a:pt x="4721479" y="38099"/>
                </a:lnTo>
                <a:lnTo>
                  <a:pt x="4778514" y="38099"/>
                </a:lnTo>
                <a:lnTo>
                  <a:pt x="4784826" y="50799"/>
                </a:lnTo>
                <a:close/>
              </a:path>
              <a:path w="4923155" h="4762500">
                <a:moveTo>
                  <a:pt x="170116" y="63499"/>
                </a:moveTo>
                <a:lnTo>
                  <a:pt x="120053" y="63499"/>
                </a:lnTo>
                <a:lnTo>
                  <a:pt x="126034" y="50799"/>
                </a:lnTo>
                <a:lnTo>
                  <a:pt x="176466" y="50799"/>
                </a:lnTo>
                <a:lnTo>
                  <a:pt x="170116" y="63499"/>
                </a:lnTo>
                <a:close/>
              </a:path>
              <a:path w="4923155" h="4762500">
                <a:moveTo>
                  <a:pt x="4803101" y="63499"/>
                </a:moveTo>
                <a:lnTo>
                  <a:pt x="4753038" y="63499"/>
                </a:lnTo>
                <a:lnTo>
                  <a:pt x="4746688" y="50799"/>
                </a:lnTo>
                <a:lnTo>
                  <a:pt x="4797120" y="50799"/>
                </a:lnTo>
                <a:lnTo>
                  <a:pt x="4803101" y="63499"/>
                </a:lnTo>
                <a:close/>
              </a:path>
              <a:path w="4923155" h="4762500">
                <a:moveTo>
                  <a:pt x="146723" y="76199"/>
                </a:moveTo>
                <a:lnTo>
                  <a:pt x="108432" y="76199"/>
                </a:lnTo>
                <a:lnTo>
                  <a:pt x="114185" y="63499"/>
                </a:lnTo>
                <a:lnTo>
                  <a:pt x="152679" y="63499"/>
                </a:lnTo>
                <a:lnTo>
                  <a:pt x="146723" y="76199"/>
                </a:lnTo>
                <a:close/>
              </a:path>
              <a:path w="4923155" h="4762500">
                <a:moveTo>
                  <a:pt x="4814722" y="76199"/>
                </a:moveTo>
                <a:lnTo>
                  <a:pt x="4776431" y="76199"/>
                </a:lnTo>
                <a:lnTo>
                  <a:pt x="4770475" y="63499"/>
                </a:lnTo>
                <a:lnTo>
                  <a:pt x="4808969" y="63499"/>
                </a:lnTo>
                <a:lnTo>
                  <a:pt x="4814722" y="76199"/>
                </a:lnTo>
                <a:close/>
              </a:path>
              <a:path w="4923155" h="4762500">
                <a:moveTo>
                  <a:pt x="130225" y="88899"/>
                </a:moveTo>
                <a:lnTo>
                  <a:pt x="91909" y="88899"/>
                </a:lnTo>
                <a:lnTo>
                  <a:pt x="97294" y="76199"/>
                </a:lnTo>
                <a:lnTo>
                  <a:pt x="135864" y="76199"/>
                </a:lnTo>
                <a:lnTo>
                  <a:pt x="130225" y="88899"/>
                </a:lnTo>
                <a:close/>
              </a:path>
              <a:path w="4923155" h="4762500">
                <a:moveTo>
                  <a:pt x="4831257" y="88899"/>
                </a:moveTo>
                <a:lnTo>
                  <a:pt x="4792929" y="88899"/>
                </a:lnTo>
                <a:lnTo>
                  <a:pt x="4787290" y="76199"/>
                </a:lnTo>
                <a:lnTo>
                  <a:pt x="4825873" y="76199"/>
                </a:lnTo>
                <a:lnTo>
                  <a:pt x="4831257" y="88899"/>
                </a:lnTo>
                <a:close/>
              </a:path>
              <a:path w="4923155" h="4762500">
                <a:moveTo>
                  <a:pt x="114706" y="101599"/>
                </a:moveTo>
                <a:lnTo>
                  <a:pt x="81521" y="101599"/>
                </a:lnTo>
                <a:lnTo>
                  <a:pt x="86652" y="88899"/>
                </a:lnTo>
                <a:lnTo>
                  <a:pt x="119989" y="88899"/>
                </a:lnTo>
                <a:lnTo>
                  <a:pt x="114706" y="101599"/>
                </a:lnTo>
                <a:close/>
              </a:path>
              <a:path w="4923155" h="4762500">
                <a:moveTo>
                  <a:pt x="4841633" y="101599"/>
                </a:moveTo>
                <a:lnTo>
                  <a:pt x="4808448" y="101599"/>
                </a:lnTo>
                <a:lnTo>
                  <a:pt x="4803165" y="88899"/>
                </a:lnTo>
                <a:lnTo>
                  <a:pt x="4836515" y="88899"/>
                </a:lnTo>
                <a:lnTo>
                  <a:pt x="4841633" y="101599"/>
                </a:lnTo>
                <a:close/>
              </a:path>
              <a:path w="4923155" h="4762500">
                <a:moveTo>
                  <a:pt x="104927" y="114299"/>
                </a:moveTo>
                <a:lnTo>
                  <a:pt x="66929" y="114299"/>
                </a:lnTo>
                <a:lnTo>
                  <a:pt x="71653" y="101599"/>
                </a:lnTo>
                <a:lnTo>
                  <a:pt x="109969" y="101599"/>
                </a:lnTo>
                <a:lnTo>
                  <a:pt x="104927" y="114299"/>
                </a:lnTo>
                <a:close/>
              </a:path>
              <a:path w="4923155" h="4762500">
                <a:moveTo>
                  <a:pt x="4856226" y="114299"/>
                </a:moveTo>
                <a:lnTo>
                  <a:pt x="4818227" y="114299"/>
                </a:lnTo>
                <a:lnTo>
                  <a:pt x="4813185" y="101599"/>
                </a:lnTo>
                <a:lnTo>
                  <a:pt x="4851501" y="101599"/>
                </a:lnTo>
                <a:lnTo>
                  <a:pt x="4856226" y="114299"/>
                </a:lnTo>
                <a:close/>
              </a:path>
              <a:path w="4923155" h="4762500">
                <a:moveTo>
                  <a:pt x="91147" y="126999"/>
                </a:moveTo>
                <a:lnTo>
                  <a:pt x="57899" y="126999"/>
                </a:lnTo>
                <a:lnTo>
                  <a:pt x="62344" y="114299"/>
                </a:lnTo>
                <a:lnTo>
                  <a:pt x="95821" y="114299"/>
                </a:lnTo>
                <a:lnTo>
                  <a:pt x="91147" y="126999"/>
                </a:lnTo>
                <a:close/>
              </a:path>
              <a:path w="4923155" h="4762500">
                <a:moveTo>
                  <a:pt x="4865255" y="126999"/>
                </a:moveTo>
                <a:lnTo>
                  <a:pt x="4832007" y="126999"/>
                </a:lnTo>
                <a:lnTo>
                  <a:pt x="4827333" y="114299"/>
                </a:lnTo>
                <a:lnTo>
                  <a:pt x="4860810" y="114299"/>
                </a:lnTo>
                <a:lnTo>
                  <a:pt x="4865255" y="126999"/>
                </a:lnTo>
                <a:close/>
              </a:path>
              <a:path w="4923155" h="4762500">
                <a:moveTo>
                  <a:pt x="82588" y="139699"/>
                </a:moveTo>
                <a:lnTo>
                  <a:pt x="49441" y="139699"/>
                </a:lnTo>
                <a:lnTo>
                  <a:pt x="53594" y="126999"/>
                </a:lnTo>
                <a:lnTo>
                  <a:pt x="86995" y="126999"/>
                </a:lnTo>
                <a:lnTo>
                  <a:pt x="82588" y="139699"/>
                </a:lnTo>
                <a:close/>
              </a:path>
              <a:path w="4923155" h="4762500">
                <a:moveTo>
                  <a:pt x="4873713" y="139699"/>
                </a:moveTo>
                <a:lnTo>
                  <a:pt x="4840566" y="139699"/>
                </a:lnTo>
                <a:lnTo>
                  <a:pt x="4836160" y="126999"/>
                </a:lnTo>
                <a:lnTo>
                  <a:pt x="4869561" y="126999"/>
                </a:lnTo>
                <a:lnTo>
                  <a:pt x="4873713" y="139699"/>
                </a:lnTo>
                <a:close/>
              </a:path>
              <a:path w="4923155" h="4762500">
                <a:moveTo>
                  <a:pt x="74561" y="152399"/>
                </a:moveTo>
                <a:lnTo>
                  <a:pt x="41579" y="152399"/>
                </a:lnTo>
                <a:lnTo>
                  <a:pt x="45440" y="139699"/>
                </a:lnTo>
                <a:lnTo>
                  <a:pt x="78689" y="139699"/>
                </a:lnTo>
                <a:lnTo>
                  <a:pt x="74561" y="152399"/>
                </a:lnTo>
                <a:close/>
              </a:path>
              <a:path w="4923155" h="4762500">
                <a:moveTo>
                  <a:pt x="4881575" y="152399"/>
                </a:moveTo>
                <a:lnTo>
                  <a:pt x="4848593" y="152399"/>
                </a:lnTo>
                <a:lnTo>
                  <a:pt x="4844465" y="139699"/>
                </a:lnTo>
                <a:lnTo>
                  <a:pt x="4877727" y="139699"/>
                </a:lnTo>
                <a:lnTo>
                  <a:pt x="4881575" y="152399"/>
                </a:lnTo>
                <a:close/>
              </a:path>
              <a:path w="4923155" h="4762500">
                <a:moveTo>
                  <a:pt x="63525" y="165099"/>
                </a:moveTo>
                <a:lnTo>
                  <a:pt x="34328" y="165099"/>
                </a:lnTo>
                <a:lnTo>
                  <a:pt x="37884" y="152399"/>
                </a:lnTo>
                <a:lnTo>
                  <a:pt x="67221" y="152399"/>
                </a:lnTo>
                <a:lnTo>
                  <a:pt x="63525" y="165099"/>
                </a:lnTo>
                <a:close/>
              </a:path>
              <a:path w="4923155" h="4762500">
                <a:moveTo>
                  <a:pt x="4888826" y="165099"/>
                </a:moveTo>
                <a:lnTo>
                  <a:pt x="4859629" y="165099"/>
                </a:lnTo>
                <a:lnTo>
                  <a:pt x="4855933" y="152399"/>
                </a:lnTo>
                <a:lnTo>
                  <a:pt x="4885270" y="152399"/>
                </a:lnTo>
                <a:lnTo>
                  <a:pt x="4888826" y="165099"/>
                </a:lnTo>
                <a:close/>
              </a:path>
              <a:path w="4923155" h="4762500">
                <a:moveTo>
                  <a:pt x="50800" y="190499"/>
                </a:moveTo>
                <a:lnTo>
                  <a:pt x="24663" y="190499"/>
                </a:lnTo>
                <a:lnTo>
                  <a:pt x="27724" y="177799"/>
                </a:lnTo>
                <a:lnTo>
                  <a:pt x="30949" y="165099"/>
                </a:lnTo>
                <a:lnTo>
                  <a:pt x="60274" y="165099"/>
                </a:lnTo>
                <a:lnTo>
                  <a:pt x="56870" y="177799"/>
                </a:lnTo>
                <a:lnTo>
                  <a:pt x="53898" y="177799"/>
                </a:lnTo>
                <a:lnTo>
                  <a:pt x="50800" y="190499"/>
                </a:lnTo>
                <a:close/>
              </a:path>
              <a:path w="4923155" h="4762500">
                <a:moveTo>
                  <a:pt x="4898491" y="190499"/>
                </a:moveTo>
                <a:lnTo>
                  <a:pt x="4872355" y="190499"/>
                </a:lnTo>
                <a:lnTo>
                  <a:pt x="4869256" y="177799"/>
                </a:lnTo>
                <a:lnTo>
                  <a:pt x="4866284" y="177799"/>
                </a:lnTo>
                <a:lnTo>
                  <a:pt x="4862880" y="165099"/>
                </a:lnTo>
                <a:lnTo>
                  <a:pt x="4892205" y="165099"/>
                </a:lnTo>
                <a:lnTo>
                  <a:pt x="4895430" y="177799"/>
                </a:lnTo>
                <a:lnTo>
                  <a:pt x="4898491" y="190499"/>
                </a:lnTo>
                <a:close/>
              </a:path>
              <a:path w="4923155" h="4762500">
                <a:moveTo>
                  <a:pt x="45339" y="203199"/>
                </a:moveTo>
                <a:lnTo>
                  <a:pt x="19050" y="203199"/>
                </a:lnTo>
                <a:lnTo>
                  <a:pt x="21767" y="190499"/>
                </a:lnTo>
                <a:lnTo>
                  <a:pt x="48120" y="190499"/>
                </a:lnTo>
                <a:lnTo>
                  <a:pt x="45339" y="203199"/>
                </a:lnTo>
                <a:close/>
              </a:path>
              <a:path w="4923155" h="4762500">
                <a:moveTo>
                  <a:pt x="4904117" y="203199"/>
                </a:moveTo>
                <a:lnTo>
                  <a:pt x="4877816" y="203199"/>
                </a:lnTo>
                <a:lnTo>
                  <a:pt x="4875034" y="190499"/>
                </a:lnTo>
                <a:lnTo>
                  <a:pt x="4901387" y="190499"/>
                </a:lnTo>
                <a:lnTo>
                  <a:pt x="4904117" y="203199"/>
                </a:lnTo>
                <a:close/>
              </a:path>
              <a:path w="4923155" h="4762500">
                <a:moveTo>
                  <a:pt x="40500" y="215899"/>
                </a:moveTo>
                <a:lnTo>
                  <a:pt x="14109" y="215899"/>
                </a:lnTo>
                <a:lnTo>
                  <a:pt x="16484" y="203199"/>
                </a:lnTo>
                <a:lnTo>
                  <a:pt x="42951" y="203199"/>
                </a:lnTo>
                <a:lnTo>
                  <a:pt x="40500" y="215899"/>
                </a:lnTo>
                <a:close/>
              </a:path>
              <a:path w="4923155" h="4762500">
                <a:moveTo>
                  <a:pt x="4909045" y="215899"/>
                </a:moveTo>
                <a:lnTo>
                  <a:pt x="4882654" y="215899"/>
                </a:lnTo>
                <a:lnTo>
                  <a:pt x="4880203" y="203199"/>
                </a:lnTo>
                <a:lnTo>
                  <a:pt x="4906670" y="203199"/>
                </a:lnTo>
                <a:lnTo>
                  <a:pt x="4909045" y="215899"/>
                </a:lnTo>
                <a:close/>
              </a:path>
              <a:path w="4923155" h="4762500">
                <a:moveTo>
                  <a:pt x="34442" y="241299"/>
                </a:moveTo>
                <a:lnTo>
                  <a:pt x="8039" y="241299"/>
                </a:lnTo>
                <a:lnTo>
                  <a:pt x="9880" y="228599"/>
                </a:lnTo>
                <a:lnTo>
                  <a:pt x="11899" y="215899"/>
                </a:lnTo>
                <a:lnTo>
                  <a:pt x="38404" y="215899"/>
                </a:lnTo>
                <a:lnTo>
                  <a:pt x="36296" y="228599"/>
                </a:lnTo>
                <a:lnTo>
                  <a:pt x="34442" y="241299"/>
                </a:lnTo>
                <a:close/>
              </a:path>
              <a:path w="4923155" h="4762500">
                <a:moveTo>
                  <a:pt x="4915115" y="241299"/>
                </a:moveTo>
                <a:lnTo>
                  <a:pt x="4888712" y="241299"/>
                </a:lnTo>
                <a:lnTo>
                  <a:pt x="4886769" y="228599"/>
                </a:lnTo>
                <a:lnTo>
                  <a:pt x="4884750" y="215899"/>
                </a:lnTo>
                <a:lnTo>
                  <a:pt x="4911255" y="215899"/>
                </a:lnTo>
                <a:lnTo>
                  <a:pt x="4913274" y="228599"/>
                </a:lnTo>
                <a:lnTo>
                  <a:pt x="4915115" y="241299"/>
                </a:lnTo>
                <a:close/>
              </a:path>
              <a:path w="4923155" h="4762500">
                <a:moveTo>
                  <a:pt x="31229" y="253999"/>
                </a:moveTo>
                <a:lnTo>
                  <a:pt x="4902" y="253999"/>
                </a:lnTo>
                <a:lnTo>
                  <a:pt x="6375" y="241299"/>
                </a:lnTo>
                <a:lnTo>
                  <a:pt x="32816" y="241299"/>
                </a:lnTo>
                <a:lnTo>
                  <a:pt x="31229" y="253999"/>
                </a:lnTo>
                <a:close/>
              </a:path>
              <a:path w="4923155" h="4762500">
                <a:moveTo>
                  <a:pt x="4918252" y="253999"/>
                </a:moveTo>
                <a:lnTo>
                  <a:pt x="4891925" y="253999"/>
                </a:lnTo>
                <a:lnTo>
                  <a:pt x="4890338" y="241299"/>
                </a:lnTo>
                <a:lnTo>
                  <a:pt x="4916779" y="241299"/>
                </a:lnTo>
                <a:lnTo>
                  <a:pt x="4918252" y="253999"/>
                </a:lnTo>
                <a:close/>
              </a:path>
              <a:path w="4923155" h="4762500">
                <a:moveTo>
                  <a:pt x="26873" y="279399"/>
                </a:moveTo>
                <a:lnTo>
                  <a:pt x="1625" y="279399"/>
                </a:lnTo>
                <a:lnTo>
                  <a:pt x="2514" y="266699"/>
                </a:lnTo>
                <a:lnTo>
                  <a:pt x="3619" y="253999"/>
                </a:lnTo>
                <a:lnTo>
                  <a:pt x="29933" y="253999"/>
                </a:lnTo>
                <a:lnTo>
                  <a:pt x="28702" y="266699"/>
                </a:lnTo>
                <a:lnTo>
                  <a:pt x="27736" y="266699"/>
                </a:lnTo>
                <a:lnTo>
                  <a:pt x="26873" y="279399"/>
                </a:lnTo>
                <a:close/>
              </a:path>
              <a:path w="4923155" h="4762500">
                <a:moveTo>
                  <a:pt x="4921542" y="279399"/>
                </a:moveTo>
                <a:lnTo>
                  <a:pt x="4896281" y="279399"/>
                </a:lnTo>
                <a:lnTo>
                  <a:pt x="4895418" y="266699"/>
                </a:lnTo>
                <a:lnTo>
                  <a:pt x="4894453" y="266699"/>
                </a:lnTo>
                <a:lnTo>
                  <a:pt x="4893221" y="253999"/>
                </a:lnTo>
                <a:lnTo>
                  <a:pt x="4919535" y="253999"/>
                </a:lnTo>
                <a:lnTo>
                  <a:pt x="4920640" y="266699"/>
                </a:lnTo>
                <a:lnTo>
                  <a:pt x="4921542" y="279399"/>
                </a:lnTo>
                <a:close/>
              </a:path>
              <a:path w="4923155" h="4762500">
                <a:moveTo>
                  <a:pt x="25488" y="304799"/>
                </a:moveTo>
                <a:lnTo>
                  <a:pt x="101" y="304799"/>
                </a:lnTo>
                <a:lnTo>
                  <a:pt x="406" y="292099"/>
                </a:lnTo>
                <a:lnTo>
                  <a:pt x="914" y="279399"/>
                </a:lnTo>
                <a:lnTo>
                  <a:pt x="26250" y="279399"/>
                </a:lnTo>
                <a:lnTo>
                  <a:pt x="25768" y="292099"/>
                </a:lnTo>
                <a:lnTo>
                  <a:pt x="25488" y="304799"/>
                </a:lnTo>
                <a:close/>
              </a:path>
              <a:path w="4923155" h="4762500">
                <a:moveTo>
                  <a:pt x="4923053" y="304799"/>
                </a:moveTo>
                <a:lnTo>
                  <a:pt x="4897666" y="304799"/>
                </a:lnTo>
                <a:lnTo>
                  <a:pt x="4897374" y="292099"/>
                </a:lnTo>
                <a:lnTo>
                  <a:pt x="4896904" y="279399"/>
                </a:lnTo>
                <a:lnTo>
                  <a:pt x="4922240" y="279399"/>
                </a:lnTo>
                <a:lnTo>
                  <a:pt x="4922748" y="292099"/>
                </a:lnTo>
                <a:lnTo>
                  <a:pt x="4923053" y="304799"/>
                </a:lnTo>
                <a:close/>
              </a:path>
              <a:path w="4923155" h="4762500">
                <a:moveTo>
                  <a:pt x="25400" y="4457700"/>
                </a:moveTo>
                <a:lnTo>
                  <a:pt x="0" y="4457700"/>
                </a:lnTo>
                <a:lnTo>
                  <a:pt x="0" y="304800"/>
                </a:lnTo>
                <a:lnTo>
                  <a:pt x="25400" y="304799"/>
                </a:lnTo>
                <a:lnTo>
                  <a:pt x="25400" y="4457700"/>
                </a:lnTo>
                <a:close/>
              </a:path>
              <a:path w="4923155" h="4762500">
                <a:moveTo>
                  <a:pt x="4923155" y="4457700"/>
                </a:moveTo>
                <a:lnTo>
                  <a:pt x="4897755" y="4457700"/>
                </a:lnTo>
                <a:lnTo>
                  <a:pt x="4897755" y="304800"/>
                </a:lnTo>
                <a:lnTo>
                  <a:pt x="4923155" y="304799"/>
                </a:lnTo>
                <a:lnTo>
                  <a:pt x="4923155" y="4457700"/>
                </a:lnTo>
                <a:close/>
              </a:path>
              <a:path w="4923155" h="4762500">
                <a:moveTo>
                  <a:pt x="25781" y="4470400"/>
                </a:moveTo>
                <a:lnTo>
                  <a:pt x="406" y="4470400"/>
                </a:lnTo>
                <a:lnTo>
                  <a:pt x="101" y="4457700"/>
                </a:lnTo>
                <a:lnTo>
                  <a:pt x="25488" y="4457700"/>
                </a:lnTo>
                <a:lnTo>
                  <a:pt x="25781" y="4470400"/>
                </a:lnTo>
                <a:close/>
              </a:path>
              <a:path w="4923155" h="4762500">
                <a:moveTo>
                  <a:pt x="4922748" y="4470400"/>
                </a:moveTo>
                <a:lnTo>
                  <a:pt x="4897374" y="4470400"/>
                </a:lnTo>
                <a:lnTo>
                  <a:pt x="4897666" y="4457700"/>
                </a:lnTo>
                <a:lnTo>
                  <a:pt x="4923053" y="4457700"/>
                </a:lnTo>
                <a:lnTo>
                  <a:pt x="4922748" y="4470400"/>
                </a:lnTo>
                <a:close/>
              </a:path>
              <a:path w="4923155" h="4762500">
                <a:moveTo>
                  <a:pt x="28752" y="4495800"/>
                </a:moveTo>
                <a:lnTo>
                  <a:pt x="2514" y="4495800"/>
                </a:lnTo>
                <a:lnTo>
                  <a:pt x="1625" y="4483100"/>
                </a:lnTo>
                <a:lnTo>
                  <a:pt x="914" y="4470400"/>
                </a:lnTo>
                <a:lnTo>
                  <a:pt x="26225" y="4470400"/>
                </a:lnTo>
                <a:lnTo>
                  <a:pt x="26911" y="4483100"/>
                </a:lnTo>
                <a:lnTo>
                  <a:pt x="27698" y="4483100"/>
                </a:lnTo>
                <a:lnTo>
                  <a:pt x="28752" y="4495800"/>
                </a:lnTo>
                <a:close/>
              </a:path>
              <a:path w="4923155" h="4762500">
                <a:moveTo>
                  <a:pt x="4920640" y="4495800"/>
                </a:moveTo>
                <a:lnTo>
                  <a:pt x="4894402" y="4495800"/>
                </a:lnTo>
                <a:lnTo>
                  <a:pt x="4895456" y="4483100"/>
                </a:lnTo>
                <a:lnTo>
                  <a:pt x="4896243" y="4483100"/>
                </a:lnTo>
                <a:lnTo>
                  <a:pt x="4896929" y="4470400"/>
                </a:lnTo>
                <a:lnTo>
                  <a:pt x="4922240" y="4470400"/>
                </a:lnTo>
                <a:lnTo>
                  <a:pt x="4921542" y="4483100"/>
                </a:lnTo>
                <a:lnTo>
                  <a:pt x="4920640" y="4495800"/>
                </a:lnTo>
                <a:close/>
              </a:path>
              <a:path w="4923155" h="4762500">
                <a:moveTo>
                  <a:pt x="32816" y="4521200"/>
                </a:moveTo>
                <a:lnTo>
                  <a:pt x="6375" y="4521200"/>
                </a:lnTo>
                <a:lnTo>
                  <a:pt x="4902" y="4508500"/>
                </a:lnTo>
                <a:lnTo>
                  <a:pt x="3619" y="4495800"/>
                </a:lnTo>
                <a:lnTo>
                  <a:pt x="28702" y="4495800"/>
                </a:lnTo>
                <a:lnTo>
                  <a:pt x="29933" y="4508500"/>
                </a:lnTo>
                <a:lnTo>
                  <a:pt x="31229" y="4508500"/>
                </a:lnTo>
                <a:lnTo>
                  <a:pt x="32816" y="4521200"/>
                </a:lnTo>
                <a:close/>
              </a:path>
              <a:path w="4923155" h="4762500">
                <a:moveTo>
                  <a:pt x="4916779" y="4521200"/>
                </a:moveTo>
                <a:lnTo>
                  <a:pt x="4890338" y="4521200"/>
                </a:lnTo>
                <a:lnTo>
                  <a:pt x="4891925" y="4508500"/>
                </a:lnTo>
                <a:lnTo>
                  <a:pt x="4893221" y="4508500"/>
                </a:lnTo>
                <a:lnTo>
                  <a:pt x="4894453" y="4495800"/>
                </a:lnTo>
                <a:lnTo>
                  <a:pt x="4919535" y="4495800"/>
                </a:lnTo>
                <a:lnTo>
                  <a:pt x="4918252" y="4508500"/>
                </a:lnTo>
                <a:lnTo>
                  <a:pt x="4916779" y="4521200"/>
                </a:lnTo>
                <a:close/>
              </a:path>
              <a:path w="4923155" h="4762500">
                <a:moveTo>
                  <a:pt x="36385" y="4533900"/>
                </a:moveTo>
                <a:lnTo>
                  <a:pt x="9880" y="4533900"/>
                </a:lnTo>
                <a:lnTo>
                  <a:pt x="8039" y="4521200"/>
                </a:lnTo>
                <a:lnTo>
                  <a:pt x="34442" y="4521200"/>
                </a:lnTo>
                <a:lnTo>
                  <a:pt x="36385" y="4533900"/>
                </a:lnTo>
                <a:close/>
              </a:path>
              <a:path w="4923155" h="4762500">
                <a:moveTo>
                  <a:pt x="4913274" y="4533900"/>
                </a:moveTo>
                <a:lnTo>
                  <a:pt x="4886769" y="4533900"/>
                </a:lnTo>
                <a:lnTo>
                  <a:pt x="4888712" y="4521200"/>
                </a:lnTo>
                <a:lnTo>
                  <a:pt x="4915115" y="4521200"/>
                </a:lnTo>
                <a:lnTo>
                  <a:pt x="4913274" y="4533900"/>
                </a:lnTo>
                <a:close/>
              </a:path>
              <a:path w="4923155" h="4762500">
                <a:moveTo>
                  <a:pt x="40601" y="4546600"/>
                </a:moveTo>
                <a:lnTo>
                  <a:pt x="14109" y="4546600"/>
                </a:lnTo>
                <a:lnTo>
                  <a:pt x="11899" y="4533900"/>
                </a:lnTo>
                <a:lnTo>
                  <a:pt x="38315" y="4533900"/>
                </a:lnTo>
                <a:lnTo>
                  <a:pt x="40601" y="4546600"/>
                </a:lnTo>
                <a:close/>
              </a:path>
              <a:path w="4923155" h="4762500">
                <a:moveTo>
                  <a:pt x="4909045" y="4546600"/>
                </a:moveTo>
                <a:lnTo>
                  <a:pt x="4882553" y="4546600"/>
                </a:lnTo>
                <a:lnTo>
                  <a:pt x="4884839" y="4533900"/>
                </a:lnTo>
                <a:lnTo>
                  <a:pt x="4911255" y="4533900"/>
                </a:lnTo>
                <a:lnTo>
                  <a:pt x="4909045" y="4546600"/>
                </a:lnTo>
                <a:close/>
              </a:path>
              <a:path w="4923155" h="4762500">
                <a:moveTo>
                  <a:pt x="50927" y="4572000"/>
                </a:moveTo>
                <a:lnTo>
                  <a:pt x="21767" y="4572000"/>
                </a:lnTo>
                <a:lnTo>
                  <a:pt x="19050" y="4559300"/>
                </a:lnTo>
                <a:lnTo>
                  <a:pt x="16484" y="4546600"/>
                </a:lnTo>
                <a:lnTo>
                  <a:pt x="42837" y="4546600"/>
                </a:lnTo>
                <a:lnTo>
                  <a:pt x="45453" y="4559300"/>
                </a:lnTo>
                <a:lnTo>
                  <a:pt x="47993" y="4559300"/>
                </a:lnTo>
                <a:lnTo>
                  <a:pt x="50927" y="4572000"/>
                </a:lnTo>
                <a:close/>
              </a:path>
              <a:path w="4923155" h="4762500">
                <a:moveTo>
                  <a:pt x="4901387" y="4572000"/>
                </a:moveTo>
                <a:lnTo>
                  <a:pt x="4872228" y="4572000"/>
                </a:lnTo>
                <a:lnTo>
                  <a:pt x="4875161" y="4559300"/>
                </a:lnTo>
                <a:lnTo>
                  <a:pt x="4877701" y="4559300"/>
                </a:lnTo>
                <a:lnTo>
                  <a:pt x="4880317" y="4546600"/>
                </a:lnTo>
                <a:lnTo>
                  <a:pt x="4906670" y="4546600"/>
                </a:lnTo>
                <a:lnTo>
                  <a:pt x="4904117" y="4559300"/>
                </a:lnTo>
                <a:lnTo>
                  <a:pt x="4901387" y="4572000"/>
                </a:lnTo>
                <a:close/>
              </a:path>
              <a:path w="4923155" h="4762500">
                <a:moveTo>
                  <a:pt x="57010" y="4584700"/>
                </a:moveTo>
                <a:lnTo>
                  <a:pt x="27724" y="4584700"/>
                </a:lnTo>
                <a:lnTo>
                  <a:pt x="24663" y="4572000"/>
                </a:lnTo>
                <a:lnTo>
                  <a:pt x="53759" y="4572000"/>
                </a:lnTo>
                <a:lnTo>
                  <a:pt x="57010" y="4584700"/>
                </a:lnTo>
                <a:close/>
              </a:path>
              <a:path w="4923155" h="4762500">
                <a:moveTo>
                  <a:pt x="4895430" y="4584700"/>
                </a:moveTo>
                <a:lnTo>
                  <a:pt x="4866144" y="4584700"/>
                </a:lnTo>
                <a:lnTo>
                  <a:pt x="4869395" y="4572000"/>
                </a:lnTo>
                <a:lnTo>
                  <a:pt x="4898491" y="4572000"/>
                </a:lnTo>
                <a:lnTo>
                  <a:pt x="4895430" y="4584700"/>
                </a:lnTo>
                <a:close/>
              </a:path>
              <a:path w="4923155" h="4762500">
                <a:moveTo>
                  <a:pt x="63677" y="4597400"/>
                </a:moveTo>
                <a:lnTo>
                  <a:pt x="34328" y="4597400"/>
                </a:lnTo>
                <a:lnTo>
                  <a:pt x="30949" y="4584700"/>
                </a:lnTo>
                <a:lnTo>
                  <a:pt x="60121" y="4584700"/>
                </a:lnTo>
                <a:lnTo>
                  <a:pt x="63677" y="4597400"/>
                </a:lnTo>
                <a:close/>
              </a:path>
              <a:path w="4923155" h="4762500">
                <a:moveTo>
                  <a:pt x="4888826" y="4597400"/>
                </a:moveTo>
                <a:lnTo>
                  <a:pt x="4859477" y="4597400"/>
                </a:lnTo>
                <a:lnTo>
                  <a:pt x="4863033" y="4584700"/>
                </a:lnTo>
                <a:lnTo>
                  <a:pt x="4892205" y="4584700"/>
                </a:lnTo>
                <a:lnTo>
                  <a:pt x="4888826" y="4597400"/>
                </a:lnTo>
                <a:close/>
              </a:path>
              <a:path w="4923155" h="4762500">
                <a:moveTo>
                  <a:pt x="70904" y="4610100"/>
                </a:moveTo>
                <a:lnTo>
                  <a:pt x="41579" y="4610100"/>
                </a:lnTo>
                <a:lnTo>
                  <a:pt x="37884" y="4597400"/>
                </a:lnTo>
                <a:lnTo>
                  <a:pt x="67056" y="4597400"/>
                </a:lnTo>
                <a:lnTo>
                  <a:pt x="70904" y="4610100"/>
                </a:lnTo>
                <a:close/>
              </a:path>
              <a:path w="4923155" h="4762500">
                <a:moveTo>
                  <a:pt x="4881575" y="4610100"/>
                </a:moveTo>
                <a:lnTo>
                  <a:pt x="4852250" y="4610100"/>
                </a:lnTo>
                <a:lnTo>
                  <a:pt x="4856099" y="4597400"/>
                </a:lnTo>
                <a:lnTo>
                  <a:pt x="4885270" y="4597400"/>
                </a:lnTo>
                <a:lnTo>
                  <a:pt x="4881575" y="4610100"/>
                </a:lnTo>
                <a:close/>
              </a:path>
              <a:path w="4923155" h="4762500">
                <a:moveTo>
                  <a:pt x="78689" y="4622800"/>
                </a:moveTo>
                <a:lnTo>
                  <a:pt x="49441" y="4622800"/>
                </a:lnTo>
                <a:lnTo>
                  <a:pt x="45440" y="4610100"/>
                </a:lnTo>
                <a:lnTo>
                  <a:pt x="74561" y="4610100"/>
                </a:lnTo>
                <a:lnTo>
                  <a:pt x="78689" y="4622800"/>
                </a:lnTo>
                <a:close/>
              </a:path>
              <a:path w="4923155" h="4762500">
                <a:moveTo>
                  <a:pt x="4873713" y="4622800"/>
                </a:moveTo>
                <a:lnTo>
                  <a:pt x="4844465" y="4622800"/>
                </a:lnTo>
                <a:lnTo>
                  <a:pt x="4848593" y="4610100"/>
                </a:lnTo>
                <a:lnTo>
                  <a:pt x="4877727" y="4610100"/>
                </a:lnTo>
                <a:lnTo>
                  <a:pt x="4873713" y="4622800"/>
                </a:lnTo>
                <a:close/>
              </a:path>
              <a:path w="4923155" h="4762500">
                <a:moveTo>
                  <a:pt x="86995" y="4635500"/>
                </a:moveTo>
                <a:lnTo>
                  <a:pt x="57899" y="4635500"/>
                </a:lnTo>
                <a:lnTo>
                  <a:pt x="53594" y="4622800"/>
                </a:lnTo>
                <a:lnTo>
                  <a:pt x="82588" y="4622800"/>
                </a:lnTo>
                <a:lnTo>
                  <a:pt x="86995" y="4635500"/>
                </a:lnTo>
                <a:close/>
              </a:path>
              <a:path w="4923155" h="4762500">
                <a:moveTo>
                  <a:pt x="4865255" y="4635500"/>
                </a:moveTo>
                <a:lnTo>
                  <a:pt x="4836160" y="4635500"/>
                </a:lnTo>
                <a:lnTo>
                  <a:pt x="4840566" y="4622800"/>
                </a:lnTo>
                <a:lnTo>
                  <a:pt x="4869561" y="4622800"/>
                </a:lnTo>
                <a:lnTo>
                  <a:pt x="4865255" y="4635500"/>
                </a:lnTo>
                <a:close/>
              </a:path>
              <a:path w="4923155" h="4762500">
                <a:moveTo>
                  <a:pt x="100418" y="4648200"/>
                </a:moveTo>
                <a:lnTo>
                  <a:pt x="66929" y="4648200"/>
                </a:lnTo>
                <a:lnTo>
                  <a:pt x="62344" y="4635500"/>
                </a:lnTo>
                <a:lnTo>
                  <a:pt x="95618" y="4635500"/>
                </a:lnTo>
                <a:lnTo>
                  <a:pt x="100418" y="4648200"/>
                </a:lnTo>
                <a:close/>
              </a:path>
              <a:path w="4923155" h="4762500">
                <a:moveTo>
                  <a:pt x="4856226" y="4648200"/>
                </a:moveTo>
                <a:lnTo>
                  <a:pt x="4822736" y="4648200"/>
                </a:lnTo>
                <a:lnTo>
                  <a:pt x="4827536" y="4635500"/>
                </a:lnTo>
                <a:lnTo>
                  <a:pt x="4860810" y="4635500"/>
                </a:lnTo>
                <a:lnTo>
                  <a:pt x="4856226" y="4648200"/>
                </a:lnTo>
                <a:close/>
              </a:path>
              <a:path w="4923155" h="4762500">
                <a:moveTo>
                  <a:pt x="109969" y="4660900"/>
                </a:moveTo>
                <a:lnTo>
                  <a:pt x="76517" y="4660900"/>
                </a:lnTo>
                <a:lnTo>
                  <a:pt x="71653" y="4648200"/>
                </a:lnTo>
                <a:lnTo>
                  <a:pt x="104927" y="4648200"/>
                </a:lnTo>
                <a:lnTo>
                  <a:pt x="109969" y="4660900"/>
                </a:lnTo>
                <a:close/>
              </a:path>
              <a:path w="4923155" h="4762500">
                <a:moveTo>
                  <a:pt x="4846637" y="4660900"/>
                </a:moveTo>
                <a:lnTo>
                  <a:pt x="4813185" y="4660900"/>
                </a:lnTo>
                <a:lnTo>
                  <a:pt x="4818227" y="4648200"/>
                </a:lnTo>
                <a:lnTo>
                  <a:pt x="4851501" y="4648200"/>
                </a:lnTo>
                <a:lnTo>
                  <a:pt x="4846637" y="4660900"/>
                </a:lnTo>
                <a:close/>
              </a:path>
              <a:path w="4923155" h="4762500">
                <a:moveTo>
                  <a:pt x="125171" y="4673600"/>
                </a:moveTo>
                <a:lnTo>
                  <a:pt x="86652" y="4673600"/>
                </a:lnTo>
                <a:lnTo>
                  <a:pt x="81521" y="4660900"/>
                </a:lnTo>
                <a:lnTo>
                  <a:pt x="119773" y="4660900"/>
                </a:lnTo>
                <a:lnTo>
                  <a:pt x="125171" y="4673600"/>
                </a:lnTo>
                <a:close/>
              </a:path>
              <a:path w="4923155" h="4762500">
                <a:moveTo>
                  <a:pt x="4836515" y="4673600"/>
                </a:moveTo>
                <a:lnTo>
                  <a:pt x="4797983" y="4673600"/>
                </a:lnTo>
                <a:lnTo>
                  <a:pt x="4803381" y="4660900"/>
                </a:lnTo>
                <a:lnTo>
                  <a:pt x="4841633" y="4660900"/>
                </a:lnTo>
                <a:lnTo>
                  <a:pt x="4836515" y="4673600"/>
                </a:lnTo>
                <a:close/>
              </a:path>
              <a:path w="4923155" h="4762500">
                <a:moveTo>
                  <a:pt x="141363" y="4686300"/>
                </a:moveTo>
                <a:lnTo>
                  <a:pt x="102793" y="4686300"/>
                </a:lnTo>
                <a:lnTo>
                  <a:pt x="97294" y="4673600"/>
                </a:lnTo>
                <a:lnTo>
                  <a:pt x="135623" y="4673600"/>
                </a:lnTo>
                <a:lnTo>
                  <a:pt x="141363" y="4686300"/>
                </a:lnTo>
                <a:close/>
              </a:path>
              <a:path w="4923155" h="4762500">
                <a:moveTo>
                  <a:pt x="4820361" y="4686300"/>
                </a:moveTo>
                <a:lnTo>
                  <a:pt x="4781791" y="4686300"/>
                </a:lnTo>
                <a:lnTo>
                  <a:pt x="4787531" y="4673600"/>
                </a:lnTo>
                <a:lnTo>
                  <a:pt x="4825873" y="4673600"/>
                </a:lnTo>
                <a:lnTo>
                  <a:pt x="4820361" y="4686300"/>
                </a:lnTo>
                <a:close/>
              </a:path>
              <a:path w="4923155" h="4762500">
                <a:moveTo>
                  <a:pt x="158483" y="4699000"/>
                </a:moveTo>
                <a:lnTo>
                  <a:pt x="114185" y="4699000"/>
                </a:lnTo>
                <a:lnTo>
                  <a:pt x="108432" y="4686300"/>
                </a:lnTo>
                <a:lnTo>
                  <a:pt x="152425" y="4686300"/>
                </a:lnTo>
                <a:lnTo>
                  <a:pt x="158483" y="4699000"/>
                </a:lnTo>
                <a:close/>
              </a:path>
              <a:path w="4923155" h="4762500">
                <a:moveTo>
                  <a:pt x="4808969" y="4699000"/>
                </a:moveTo>
                <a:lnTo>
                  <a:pt x="4764671" y="4699000"/>
                </a:lnTo>
                <a:lnTo>
                  <a:pt x="4770729" y="4686300"/>
                </a:lnTo>
                <a:lnTo>
                  <a:pt x="4814722" y="4686300"/>
                </a:lnTo>
                <a:lnTo>
                  <a:pt x="4808969" y="4699000"/>
                </a:lnTo>
                <a:close/>
              </a:path>
              <a:path w="4923155" h="4762500">
                <a:moveTo>
                  <a:pt x="176466" y="4711700"/>
                </a:moveTo>
                <a:lnTo>
                  <a:pt x="132130" y="4711700"/>
                </a:lnTo>
                <a:lnTo>
                  <a:pt x="126034" y="4699000"/>
                </a:lnTo>
                <a:lnTo>
                  <a:pt x="170116" y="4699000"/>
                </a:lnTo>
                <a:lnTo>
                  <a:pt x="176466" y="4711700"/>
                </a:lnTo>
                <a:close/>
              </a:path>
              <a:path w="4923155" h="4762500">
                <a:moveTo>
                  <a:pt x="4791024" y="4711700"/>
                </a:moveTo>
                <a:lnTo>
                  <a:pt x="4746688" y="4711700"/>
                </a:lnTo>
                <a:lnTo>
                  <a:pt x="4753038" y="4699000"/>
                </a:lnTo>
                <a:lnTo>
                  <a:pt x="4797120" y="4699000"/>
                </a:lnTo>
                <a:lnTo>
                  <a:pt x="4791024" y="4711700"/>
                </a:lnTo>
                <a:close/>
              </a:path>
              <a:path w="4923155" h="4762500">
                <a:moveTo>
                  <a:pt x="208191" y="4724400"/>
                </a:moveTo>
                <a:lnTo>
                  <a:pt x="151066" y="4724400"/>
                </a:lnTo>
                <a:lnTo>
                  <a:pt x="144640" y="4711700"/>
                </a:lnTo>
                <a:lnTo>
                  <a:pt x="201383" y="4711700"/>
                </a:lnTo>
                <a:lnTo>
                  <a:pt x="208191" y="4724400"/>
                </a:lnTo>
                <a:close/>
              </a:path>
              <a:path w="4923155" h="4762500">
                <a:moveTo>
                  <a:pt x="4772088" y="4724400"/>
                </a:moveTo>
                <a:lnTo>
                  <a:pt x="4714976" y="4724400"/>
                </a:lnTo>
                <a:lnTo>
                  <a:pt x="4721771" y="4711700"/>
                </a:lnTo>
                <a:lnTo>
                  <a:pt x="4778514" y="4711700"/>
                </a:lnTo>
                <a:lnTo>
                  <a:pt x="4772088" y="4724400"/>
                </a:lnTo>
                <a:close/>
              </a:path>
              <a:path w="4923155" h="4762500">
                <a:moveTo>
                  <a:pt x="241858" y="4737100"/>
                </a:moveTo>
                <a:lnTo>
                  <a:pt x="170916" y="4737100"/>
                </a:lnTo>
                <a:lnTo>
                  <a:pt x="164211" y="4724400"/>
                </a:lnTo>
                <a:lnTo>
                  <a:pt x="234670" y="4724400"/>
                </a:lnTo>
                <a:lnTo>
                  <a:pt x="241858" y="4737100"/>
                </a:lnTo>
                <a:close/>
              </a:path>
              <a:path w="4923155" h="4762500">
                <a:moveTo>
                  <a:pt x="4752238" y="4737100"/>
                </a:moveTo>
                <a:lnTo>
                  <a:pt x="4681308" y="4737100"/>
                </a:lnTo>
                <a:lnTo>
                  <a:pt x="4688484" y="4724400"/>
                </a:lnTo>
                <a:lnTo>
                  <a:pt x="4758956" y="4724400"/>
                </a:lnTo>
                <a:lnTo>
                  <a:pt x="4752238" y="4737100"/>
                </a:lnTo>
                <a:close/>
              </a:path>
              <a:path w="4923155" h="4762500">
                <a:moveTo>
                  <a:pt x="4724438" y="4749800"/>
                </a:moveTo>
                <a:lnTo>
                  <a:pt x="198716" y="4749800"/>
                </a:lnTo>
                <a:lnTo>
                  <a:pt x="191643" y="4737100"/>
                </a:lnTo>
                <a:lnTo>
                  <a:pt x="4731512" y="4737100"/>
                </a:lnTo>
                <a:lnTo>
                  <a:pt x="4724438" y="4749800"/>
                </a:lnTo>
                <a:close/>
              </a:path>
              <a:path w="4923155" h="4762500">
                <a:moveTo>
                  <a:pt x="4680229" y="4762500"/>
                </a:moveTo>
                <a:lnTo>
                  <a:pt x="242925" y="4762500"/>
                </a:lnTo>
                <a:lnTo>
                  <a:pt x="235369" y="4749800"/>
                </a:lnTo>
                <a:lnTo>
                  <a:pt x="4687785" y="4749800"/>
                </a:lnTo>
                <a:lnTo>
                  <a:pt x="4680229" y="4762500"/>
                </a:lnTo>
                <a:close/>
              </a:path>
            </a:pathLst>
          </a:custGeom>
          <a:solidFill>
            <a:srgbClr val="FF7E2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6961631" y="3162300"/>
            <a:ext cx="361188" cy="371855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6905243" y="4594859"/>
            <a:ext cx="361188" cy="371856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621919" y="1861375"/>
            <a:ext cx="5015928" cy="3514496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535899" y="4148175"/>
            <a:ext cx="339725" cy="1212850"/>
          </a:xfrm>
          <a:custGeom>
            <a:rect l="l" t="t" r="r" b="b"/>
            <a:pathLst>
              <a:path w="339725" h="1212850">
                <a:moveTo>
                  <a:pt x="0" y="0"/>
                </a:moveTo>
                <a:lnTo>
                  <a:pt x="339140" y="0"/>
                </a:lnTo>
                <a:lnTo>
                  <a:pt x="339140" y="1212456"/>
                </a:lnTo>
                <a:lnTo>
                  <a:pt x="0" y="1212456"/>
                </a:lnTo>
                <a:lnTo>
                  <a:pt x="0" y="0"/>
                </a:lnTo>
                <a:close/>
              </a:path>
            </a:pathLst>
          </a:custGeom>
          <a:solidFill>
            <a:srgbClr val="F6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823696" y="4210811"/>
            <a:ext cx="339725" cy="1149985"/>
          </a:xfrm>
          <a:custGeom>
            <a:rect l="l" t="t" r="r" b="b"/>
            <a:pathLst>
              <a:path w="339725" h="1149985">
                <a:moveTo>
                  <a:pt x="0" y="0"/>
                </a:moveTo>
                <a:lnTo>
                  <a:pt x="339140" y="0"/>
                </a:lnTo>
                <a:lnTo>
                  <a:pt x="339140" y="1149832"/>
                </a:lnTo>
                <a:lnTo>
                  <a:pt x="0" y="1149832"/>
                </a:lnTo>
                <a:lnTo>
                  <a:pt x="0" y="0"/>
                </a:lnTo>
                <a:close/>
              </a:path>
            </a:pathLst>
          </a:custGeom>
          <a:solidFill>
            <a:srgbClr val="F6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2248103" y="4083621"/>
            <a:ext cx="339725" cy="1277620"/>
          </a:xfrm>
          <a:custGeom>
            <a:rect l="l" t="t" r="r" b="b"/>
            <a:pathLst>
              <a:path w="339725" h="1277620">
                <a:moveTo>
                  <a:pt x="0" y="0"/>
                </a:moveTo>
                <a:lnTo>
                  <a:pt x="339140" y="0"/>
                </a:lnTo>
                <a:lnTo>
                  <a:pt x="339140" y="1277010"/>
                </a:lnTo>
                <a:lnTo>
                  <a:pt x="0" y="1277010"/>
                </a:lnTo>
                <a:lnTo>
                  <a:pt x="0" y="0"/>
                </a:lnTo>
                <a:close/>
              </a:path>
            </a:pathLst>
          </a:custGeom>
          <a:solidFill>
            <a:srgbClr val="F6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2960319" y="4035615"/>
            <a:ext cx="339725" cy="1325245"/>
          </a:xfrm>
          <a:custGeom>
            <a:rect l="l" t="t" r="r" b="b"/>
            <a:pathLst>
              <a:path w="339725" h="1325245">
                <a:moveTo>
                  <a:pt x="0" y="0"/>
                </a:moveTo>
                <a:lnTo>
                  <a:pt x="339140" y="0"/>
                </a:lnTo>
                <a:lnTo>
                  <a:pt x="339140" y="1325029"/>
                </a:lnTo>
                <a:lnTo>
                  <a:pt x="0" y="1325029"/>
                </a:lnTo>
                <a:lnTo>
                  <a:pt x="0" y="0"/>
                </a:lnTo>
                <a:close/>
              </a:path>
            </a:pathLst>
          </a:custGeom>
          <a:solidFill>
            <a:srgbClr val="F6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3672522" y="4071988"/>
            <a:ext cx="339725" cy="1289050"/>
          </a:xfrm>
          <a:custGeom>
            <a:rect l="l" t="t" r="r" b="b"/>
            <a:pathLst>
              <a:path w="339725" h="1289050">
                <a:moveTo>
                  <a:pt x="0" y="0"/>
                </a:moveTo>
                <a:lnTo>
                  <a:pt x="339140" y="0"/>
                </a:lnTo>
                <a:lnTo>
                  <a:pt x="339140" y="1288656"/>
                </a:lnTo>
                <a:lnTo>
                  <a:pt x="0" y="1288656"/>
                </a:lnTo>
                <a:lnTo>
                  <a:pt x="0" y="0"/>
                </a:lnTo>
                <a:close/>
              </a:path>
            </a:pathLst>
          </a:custGeom>
          <a:solidFill>
            <a:srgbClr val="F6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384725" y="3940683"/>
            <a:ext cx="339725" cy="1420495"/>
          </a:xfrm>
          <a:custGeom>
            <a:rect l="l" t="t" r="r" b="b"/>
            <a:pathLst>
              <a:path w="339725" h="1420495">
                <a:moveTo>
                  <a:pt x="0" y="0"/>
                </a:moveTo>
                <a:lnTo>
                  <a:pt x="339140" y="0"/>
                </a:lnTo>
                <a:lnTo>
                  <a:pt x="339140" y="1419961"/>
                </a:lnTo>
                <a:lnTo>
                  <a:pt x="0" y="1419961"/>
                </a:lnTo>
                <a:lnTo>
                  <a:pt x="0" y="0"/>
                </a:lnTo>
                <a:close/>
              </a:path>
            </a:pathLst>
          </a:custGeom>
          <a:solidFill>
            <a:srgbClr val="F6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5096929" y="3976661"/>
            <a:ext cx="339725" cy="1384300"/>
          </a:xfrm>
          <a:custGeom>
            <a:rect l="l" t="t" r="r" b="b"/>
            <a:pathLst>
              <a:path w="339725" h="1384300">
                <a:moveTo>
                  <a:pt x="0" y="0"/>
                </a:moveTo>
                <a:lnTo>
                  <a:pt x="339140" y="0"/>
                </a:lnTo>
                <a:lnTo>
                  <a:pt x="339140" y="1383982"/>
                </a:lnTo>
                <a:lnTo>
                  <a:pt x="0" y="1383982"/>
                </a:lnTo>
                <a:lnTo>
                  <a:pt x="0" y="0"/>
                </a:lnTo>
                <a:close/>
              </a:path>
            </a:pathLst>
          </a:custGeom>
          <a:solidFill>
            <a:srgbClr val="F6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823696" y="3511968"/>
            <a:ext cx="339725" cy="699135"/>
          </a:xfrm>
          <a:custGeom>
            <a:rect l="l" t="t" r="r" b="b"/>
            <a:pathLst>
              <a:path w="339725" h="699135">
                <a:moveTo>
                  <a:pt x="0" y="0"/>
                </a:moveTo>
                <a:lnTo>
                  <a:pt x="339140" y="0"/>
                </a:lnTo>
                <a:lnTo>
                  <a:pt x="339140" y="698830"/>
                </a:lnTo>
                <a:lnTo>
                  <a:pt x="0" y="698830"/>
                </a:lnTo>
                <a:lnTo>
                  <a:pt x="0" y="0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1535899" y="3520389"/>
            <a:ext cx="339725" cy="628015"/>
          </a:xfrm>
          <a:custGeom>
            <a:rect l="l" t="t" r="r" b="b"/>
            <a:pathLst>
              <a:path w="339725" h="628014">
                <a:moveTo>
                  <a:pt x="0" y="0"/>
                </a:moveTo>
                <a:lnTo>
                  <a:pt x="339140" y="0"/>
                </a:lnTo>
                <a:lnTo>
                  <a:pt x="339140" y="627799"/>
                </a:lnTo>
                <a:lnTo>
                  <a:pt x="0" y="627799"/>
                </a:lnTo>
                <a:lnTo>
                  <a:pt x="0" y="0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2248103" y="3421989"/>
            <a:ext cx="339725" cy="661670"/>
          </a:xfrm>
          <a:custGeom>
            <a:rect l="l" t="t" r="r" b="b"/>
            <a:pathLst>
              <a:path w="339725" h="661670">
                <a:moveTo>
                  <a:pt x="0" y="0"/>
                </a:moveTo>
                <a:lnTo>
                  <a:pt x="339140" y="0"/>
                </a:lnTo>
                <a:lnTo>
                  <a:pt x="339140" y="661644"/>
                </a:lnTo>
                <a:lnTo>
                  <a:pt x="0" y="661644"/>
                </a:lnTo>
                <a:lnTo>
                  <a:pt x="0" y="0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2960319" y="3371735"/>
            <a:ext cx="339725" cy="664210"/>
          </a:xfrm>
          <a:custGeom>
            <a:rect l="l" t="t" r="r" b="b"/>
            <a:pathLst>
              <a:path w="339725" h="664210">
                <a:moveTo>
                  <a:pt x="0" y="0"/>
                </a:moveTo>
                <a:lnTo>
                  <a:pt x="339140" y="0"/>
                </a:lnTo>
                <a:lnTo>
                  <a:pt x="339140" y="663879"/>
                </a:lnTo>
                <a:lnTo>
                  <a:pt x="0" y="663879"/>
                </a:lnTo>
                <a:lnTo>
                  <a:pt x="0" y="0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3672522" y="3379533"/>
            <a:ext cx="339725" cy="692785"/>
          </a:xfrm>
          <a:custGeom>
            <a:rect l="l" t="t" r="r" b="b"/>
            <a:pathLst>
              <a:path w="339725" h="692785">
                <a:moveTo>
                  <a:pt x="0" y="0"/>
                </a:moveTo>
                <a:lnTo>
                  <a:pt x="339140" y="0"/>
                </a:lnTo>
                <a:lnTo>
                  <a:pt x="339140" y="692454"/>
                </a:lnTo>
                <a:lnTo>
                  <a:pt x="0" y="692454"/>
                </a:lnTo>
                <a:lnTo>
                  <a:pt x="0" y="0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4384725" y="3334639"/>
            <a:ext cx="339725" cy="606425"/>
          </a:xfrm>
          <a:custGeom>
            <a:rect l="l" t="t" r="r" b="b"/>
            <a:pathLst>
              <a:path w="339725" h="606425">
                <a:moveTo>
                  <a:pt x="0" y="0"/>
                </a:moveTo>
                <a:lnTo>
                  <a:pt x="339140" y="0"/>
                </a:lnTo>
                <a:lnTo>
                  <a:pt x="339140" y="606043"/>
                </a:lnTo>
                <a:lnTo>
                  <a:pt x="0" y="606043"/>
                </a:lnTo>
                <a:lnTo>
                  <a:pt x="0" y="0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5096929" y="3323780"/>
            <a:ext cx="339725" cy="653415"/>
          </a:xfrm>
          <a:custGeom>
            <a:rect l="l" t="t" r="r" b="b"/>
            <a:pathLst>
              <a:path w="339725" h="653414">
                <a:moveTo>
                  <a:pt x="0" y="0"/>
                </a:moveTo>
                <a:lnTo>
                  <a:pt x="339140" y="0"/>
                </a:lnTo>
                <a:lnTo>
                  <a:pt x="339140" y="652881"/>
                </a:lnTo>
                <a:lnTo>
                  <a:pt x="0" y="652881"/>
                </a:lnTo>
                <a:lnTo>
                  <a:pt x="0" y="0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823696" y="3046768"/>
            <a:ext cx="339725" cy="465455"/>
          </a:xfrm>
          <a:custGeom>
            <a:rect l="l" t="t" r="r" b="b"/>
            <a:pathLst>
              <a:path w="339725" h="465454">
                <a:moveTo>
                  <a:pt x="0" y="0"/>
                </a:moveTo>
                <a:lnTo>
                  <a:pt x="339140" y="0"/>
                </a:lnTo>
                <a:lnTo>
                  <a:pt x="339140" y="465213"/>
                </a:lnTo>
                <a:lnTo>
                  <a:pt x="0" y="465213"/>
                </a:lnTo>
                <a:lnTo>
                  <a:pt x="0" y="0"/>
                </a:lnTo>
                <a:close/>
              </a:path>
            </a:pathLst>
          </a:custGeom>
          <a:solidFill>
            <a:srgbClr val="FCB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1535899" y="3041154"/>
            <a:ext cx="339725" cy="479425"/>
          </a:xfrm>
          <a:custGeom>
            <a:rect l="l" t="t" r="r" b="b"/>
            <a:pathLst>
              <a:path w="339725" h="479425">
                <a:moveTo>
                  <a:pt x="0" y="0"/>
                </a:moveTo>
                <a:lnTo>
                  <a:pt x="339140" y="0"/>
                </a:lnTo>
                <a:lnTo>
                  <a:pt x="339140" y="479234"/>
                </a:lnTo>
                <a:lnTo>
                  <a:pt x="0" y="479234"/>
                </a:lnTo>
                <a:lnTo>
                  <a:pt x="0" y="0"/>
                </a:lnTo>
                <a:close/>
              </a:path>
            </a:pathLst>
          </a:custGeom>
          <a:solidFill>
            <a:srgbClr val="FCB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2248103" y="2982442"/>
            <a:ext cx="339725" cy="440055"/>
          </a:xfrm>
          <a:custGeom>
            <a:rect l="l" t="t" r="r" b="b"/>
            <a:pathLst>
              <a:path w="339725" h="440054">
                <a:moveTo>
                  <a:pt x="0" y="0"/>
                </a:moveTo>
                <a:lnTo>
                  <a:pt x="339140" y="0"/>
                </a:lnTo>
                <a:lnTo>
                  <a:pt x="339140" y="439547"/>
                </a:lnTo>
                <a:lnTo>
                  <a:pt x="0" y="439547"/>
                </a:lnTo>
                <a:lnTo>
                  <a:pt x="0" y="0"/>
                </a:lnTo>
                <a:close/>
              </a:path>
            </a:pathLst>
          </a:custGeom>
          <a:solidFill>
            <a:srgbClr val="FCB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2960319" y="2930055"/>
            <a:ext cx="339725" cy="441959"/>
          </a:xfrm>
          <a:custGeom>
            <a:rect l="l" t="t" r="r" b="b"/>
            <a:pathLst>
              <a:path w="339725" h="441959">
                <a:moveTo>
                  <a:pt x="0" y="0"/>
                </a:moveTo>
                <a:lnTo>
                  <a:pt x="339140" y="0"/>
                </a:lnTo>
                <a:lnTo>
                  <a:pt x="339140" y="441680"/>
                </a:lnTo>
                <a:lnTo>
                  <a:pt x="0" y="441680"/>
                </a:lnTo>
                <a:lnTo>
                  <a:pt x="0" y="0"/>
                </a:lnTo>
                <a:close/>
              </a:path>
            </a:pathLst>
          </a:custGeom>
          <a:solidFill>
            <a:srgbClr val="FCB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3672522" y="2957220"/>
            <a:ext cx="339725" cy="422909"/>
          </a:xfrm>
          <a:custGeom>
            <a:rect l="l" t="t" r="r" b="b"/>
            <a:pathLst>
              <a:path w="339725" h="422909">
                <a:moveTo>
                  <a:pt x="0" y="0"/>
                </a:moveTo>
                <a:lnTo>
                  <a:pt x="339140" y="0"/>
                </a:lnTo>
                <a:lnTo>
                  <a:pt x="339140" y="422300"/>
                </a:lnTo>
                <a:lnTo>
                  <a:pt x="0" y="422300"/>
                </a:lnTo>
                <a:lnTo>
                  <a:pt x="0" y="0"/>
                </a:lnTo>
                <a:close/>
              </a:path>
            </a:pathLst>
          </a:custGeom>
          <a:solidFill>
            <a:srgbClr val="FCB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4384725" y="2872054"/>
            <a:ext cx="339725" cy="462915"/>
          </a:xfrm>
          <a:custGeom>
            <a:rect l="l" t="t" r="r" b="b"/>
            <a:pathLst>
              <a:path w="339725" h="462914">
                <a:moveTo>
                  <a:pt x="0" y="0"/>
                </a:moveTo>
                <a:lnTo>
                  <a:pt x="339140" y="0"/>
                </a:lnTo>
                <a:lnTo>
                  <a:pt x="339140" y="462584"/>
                </a:lnTo>
                <a:lnTo>
                  <a:pt x="0" y="462584"/>
                </a:lnTo>
                <a:lnTo>
                  <a:pt x="0" y="0"/>
                </a:lnTo>
                <a:close/>
              </a:path>
            </a:pathLst>
          </a:custGeom>
          <a:solidFill>
            <a:srgbClr val="FCB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5096929" y="2905582"/>
            <a:ext cx="339725" cy="418465"/>
          </a:xfrm>
          <a:custGeom>
            <a:rect l="l" t="t" r="r" b="b"/>
            <a:pathLst>
              <a:path w="339725" h="418464">
                <a:moveTo>
                  <a:pt x="0" y="0"/>
                </a:moveTo>
                <a:lnTo>
                  <a:pt x="339140" y="0"/>
                </a:lnTo>
                <a:lnTo>
                  <a:pt x="339140" y="418198"/>
                </a:lnTo>
                <a:lnTo>
                  <a:pt x="0" y="418198"/>
                </a:lnTo>
                <a:lnTo>
                  <a:pt x="0" y="0"/>
                </a:lnTo>
                <a:close/>
              </a:path>
            </a:pathLst>
          </a:custGeom>
          <a:solidFill>
            <a:srgbClr val="FCB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823696" y="2766415"/>
            <a:ext cx="339725" cy="280670"/>
          </a:xfrm>
          <a:custGeom>
            <a:rect l="l" t="t" r="r" b="b"/>
            <a:pathLst>
              <a:path w="339725" h="280669">
                <a:moveTo>
                  <a:pt x="0" y="0"/>
                </a:moveTo>
                <a:lnTo>
                  <a:pt x="339140" y="0"/>
                </a:lnTo>
                <a:lnTo>
                  <a:pt x="339140" y="280352"/>
                </a:lnTo>
                <a:lnTo>
                  <a:pt x="0" y="280352"/>
                </a:lnTo>
                <a:lnTo>
                  <a:pt x="0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1535899" y="2775178"/>
            <a:ext cx="339725" cy="266065"/>
          </a:xfrm>
          <a:custGeom>
            <a:rect l="l" t="t" r="r" b="b"/>
            <a:pathLst>
              <a:path w="339725" h="266064">
                <a:moveTo>
                  <a:pt x="0" y="0"/>
                </a:moveTo>
                <a:lnTo>
                  <a:pt x="339140" y="0"/>
                </a:lnTo>
                <a:lnTo>
                  <a:pt x="339140" y="265976"/>
                </a:lnTo>
                <a:lnTo>
                  <a:pt x="0" y="265976"/>
                </a:lnTo>
                <a:lnTo>
                  <a:pt x="0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2248103" y="2760345"/>
            <a:ext cx="339725" cy="222250"/>
          </a:xfrm>
          <a:custGeom>
            <a:rect l="l" t="t" r="r" b="b"/>
            <a:pathLst>
              <a:path w="339725" h="222250">
                <a:moveTo>
                  <a:pt x="0" y="0"/>
                </a:moveTo>
                <a:lnTo>
                  <a:pt x="339140" y="0"/>
                </a:lnTo>
                <a:lnTo>
                  <a:pt x="339140" y="222084"/>
                </a:lnTo>
                <a:lnTo>
                  <a:pt x="0" y="222084"/>
                </a:lnTo>
                <a:lnTo>
                  <a:pt x="0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2960319" y="2724302"/>
            <a:ext cx="339725" cy="206375"/>
          </a:xfrm>
          <a:custGeom>
            <a:rect l="l" t="t" r="r" b="b"/>
            <a:pathLst>
              <a:path w="339725" h="206375">
                <a:moveTo>
                  <a:pt x="0" y="0"/>
                </a:moveTo>
                <a:lnTo>
                  <a:pt x="339140" y="0"/>
                </a:lnTo>
                <a:lnTo>
                  <a:pt x="339140" y="205752"/>
                </a:lnTo>
                <a:lnTo>
                  <a:pt x="0" y="205752"/>
                </a:lnTo>
                <a:lnTo>
                  <a:pt x="0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3672522" y="2758490"/>
            <a:ext cx="339725" cy="198755"/>
          </a:xfrm>
          <a:custGeom>
            <a:rect l="l" t="t" r="r" b="b"/>
            <a:pathLst>
              <a:path w="339725" h="198755">
                <a:moveTo>
                  <a:pt x="0" y="0"/>
                </a:moveTo>
                <a:lnTo>
                  <a:pt x="339140" y="0"/>
                </a:lnTo>
                <a:lnTo>
                  <a:pt x="339140" y="198729"/>
                </a:lnTo>
                <a:lnTo>
                  <a:pt x="0" y="198729"/>
                </a:lnTo>
                <a:lnTo>
                  <a:pt x="0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4384725" y="2708097"/>
            <a:ext cx="339725" cy="164465"/>
          </a:xfrm>
          <a:custGeom>
            <a:rect l="l" t="t" r="r" b="b"/>
            <a:pathLst>
              <a:path w="339725" h="164464">
                <a:moveTo>
                  <a:pt x="0" y="0"/>
                </a:moveTo>
                <a:lnTo>
                  <a:pt x="339140" y="0"/>
                </a:lnTo>
                <a:lnTo>
                  <a:pt x="339140" y="163956"/>
                </a:lnTo>
                <a:lnTo>
                  <a:pt x="0" y="163956"/>
                </a:lnTo>
                <a:lnTo>
                  <a:pt x="0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5096929" y="2734081"/>
            <a:ext cx="339725" cy="172085"/>
          </a:xfrm>
          <a:custGeom>
            <a:rect l="l" t="t" r="r" b="b"/>
            <a:pathLst>
              <a:path w="339725" h="172085">
                <a:moveTo>
                  <a:pt x="0" y="0"/>
                </a:moveTo>
                <a:lnTo>
                  <a:pt x="339140" y="0"/>
                </a:lnTo>
                <a:lnTo>
                  <a:pt x="339140" y="171488"/>
                </a:lnTo>
                <a:lnTo>
                  <a:pt x="0" y="171488"/>
                </a:lnTo>
                <a:lnTo>
                  <a:pt x="0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823696" y="2567330"/>
            <a:ext cx="339725" cy="199390"/>
          </a:xfrm>
          <a:custGeom>
            <a:rect l="l" t="t" r="r" b="b"/>
            <a:pathLst>
              <a:path w="339725" h="199389">
                <a:moveTo>
                  <a:pt x="0" y="0"/>
                </a:moveTo>
                <a:lnTo>
                  <a:pt x="339140" y="0"/>
                </a:lnTo>
                <a:lnTo>
                  <a:pt x="339140" y="199085"/>
                </a:lnTo>
                <a:lnTo>
                  <a:pt x="0" y="199085"/>
                </a:lnTo>
                <a:lnTo>
                  <a:pt x="0" y="0"/>
                </a:lnTo>
                <a:close/>
              </a:path>
            </a:pathLst>
          </a:custGeom>
          <a:solidFill>
            <a:srgbClr val="1F394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1535899" y="2585885"/>
            <a:ext cx="339725" cy="189865"/>
          </a:xfrm>
          <a:custGeom>
            <a:rect l="l" t="t" r="r" b="b"/>
            <a:pathLst>
              <a:path w="339725" h="189864">
                <a:moveTo>
                  <a:pt x="0" y="0"/>
                </a:moveTo>
                <a:lnTo>
                  <a:pt x="339140" y="0"/>
                </a:lnTo>
                <a:lnTo>
                  <a:pt x="339140" y="189293"/>
                </a:lnTo>
                <a:lnTo>
                  <a:pt x="0" y="189293"/>
                </a:lnTo>
                <a:lnTo>
                  <a:pt x="0" y="0"/>
                </a:lnTo>
                <a:close/>
              </a:path>
            </a:pathLst>
          </a:custGeom>
          <a:solidFill>
            <a:srgbClr val="1F394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2248103" y="2547518"/>
            <a:ext cx="339725" cy="213360"/>
          </a:xfrm>
          <a:custGeom>
            <a:rect l="l" t="t" r="r" b="b"/>
            <a:pathLst>
              <a:path w="339725" h="213360">
                <a:moveTo>
                  <a:pt x="0" y="0"/>
                </a:moveTo>
                <a:lnTo>
                  <a:pt x="339140" y="0"/>
                </a:lnTo>
                <a:lnTo>
                  <a:pt x="339140" y="212839"/>
                </a:lnTo>
                <a:lnTo>
                  <a:pt x="0" y="212839"/>
                </a:lnTo>
                <a:lnTo>
                  <a:pt x="0" y="0"/>
                </a:lnTo>
                <a:close/>
              </a:path>
            </a:pathLst>
          </a:custGeom>
          <a:solidFill>
            <a:srgbClr val="1F394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2960319" y="2529535"/>
            <a:ext cx="339725" cy="194945"/>
          </a:xfrm>
          <a:custGeom>
            <a:rect l="l" t="t" r="r" b="b"/>
            <a:pathLst>
              <a:path w="339725" h="194944">
                <a:moveTo>
                  <a:pt x="0" y="0"/>
                </a:moveTo>
                <a:lnTo>
                  <a:pt x="339140" y="0"/>
                </a:lnTo>
                <a:lnTo>
                  <a:pt x="339140" y="194779"/>
                </a:lnTo>
                <a:lnTo>
                  <a:pt x="0" y="194779"/>
                </a:lnTo>
                <a:lnTo>
                  <a:pt x="0" y="0"/>
                </a:lnTo>
                <a:close/>
              </a:path>
            </a:pathLst>
          </a:custGeom>
          <a:solidFill>
            <a:srgbClr val="1F394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3672522" y="2550439"/>
            <a:ext cx="339725" cy="208279"/>
          </a:xfrm>
          <a:custGeom>
            <a:rect l="l" t="t" r="r" b="b"/>
            <a:pathLst>
              <a:path w="339725" h="208278">
                <a:moveTo>
                  <a:pt x="0" y="0"/>
                </a:moveTo>
                <a:lnTo>
                  <a:pt x="339140" y="0"/>
                </a:lnTo>
                <a:lnTo>
                  <a:pt x="339140" y="208051"/>
                </a:lnTo>
                <a:lnTo>
                  <a:pt x="0" y="208051"/>
                </a:lnTo>
                <a:lnTo>
                  <a:pt x="0" y="0"/>
                </a:lnTo>
                <a:close/>
              </a:path>
            </a:pathLst>
          </a:custGeom>
          <a:solidFill>
            <a:srgbClr val="1F394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4384725" y="2494368"/>
            <a:ext cx="339725" cy="213995"/>
          </a:xfrm>
          <a:custGeom>
            <a:rect l="l" t="t" r="r" b="b"/>
            <a:pathLst>
              <a:path w="339725" h="213994">
                <a:moveTo>
                  <a:pt x="0" y="0"/>
                </a:moveTo>
                <a:lnTo>
                  <a:pt x="339140" y="0"/>
                </a:lnTo>
                <a:lnTo>
                  <a:pt x="339140" y="213728"/>
                </a:lnTo>
                <a:lnTo>
                  <a:pt x="0" y="213728"/>
                </a:lnTo>
                <a:lnTo>
                  <a:pt x="0" y="0"/>
                </a:lnTo>
                <a:close/>
              </a:path>
            </a:pathLst>
          </a:custGeom>
          <a:solidFill>
            <a:srgbClr val="1F394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5096929" y="2502420"/>
            <a:ext cx="339725" cy="231775"/>
          </a:xfrm>
          <a:custGeom>
            <a:rect l="l" t="t" r="r" b="b"/>
            <a:pathLst>
              <a:path w="339725" h="231775">
                <a:moveTo>
                  <a:pt x="0" y="0"/>
                </a:moveTo>
                <a:lnTo>
                  <a:pt x="339140" y="0"/>
                </a:lnTo>
                <a:lnTo>
                  <a:pt x="339140" y="231660"/>
                </a:lnTo>
                <a:lnTo>
                  <a:pt x="0" y="231660"/>
                </a:lnTo>
                <a:lnTo>
                  <a:pt x="0" y="0"/>
                </a:lnTo>
                <a:close/>
              </a:path>
            </a:pathLst>
          </a:custGeom>
          <a:solidFill>
            <a:srgbClr val="1F394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823696" y="1876615"/>
            <a:ext cx="339725" cy="690880"/>
          </a:xfrm>
          <a:custGeom>
            <a:rect l="l" t="t" r="r" b="b"/>
            <a:pathLst>
              <a:path w="339725" h="690880">
                <a:moveTo>
                  <a:pt x="0" y="0"/>
                </a:moveTo>
                <a:lnTo>
                  <a:pt x="339140" y="0"/>
                </a:lnTo>
                <a:lnTo>
                  <a:pt x="339140" y="690714"/>
                </a:lnTo>
                <a:lnTo>
                  <a:pt x="0" y="690714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1535899" y="1876615"/>
            <a:ext cx="339725" cy="709295"/>
          </a:xfrm>
          <a:custGeom>
            <a:rect l="l" t="t" r="r" b="b"/>
            <a:pathLst>
              <a:path w="339725" h="709294">
                <a:moveTo>
                  <a:pt x="0" y="0"/>
                </a:moveTo>
                <a:lnTo>
                  <a:pt x="339140" y="0"/>
                </a:lnTo>
                <a:lnTo>
                  <a:pt x="339140" y="709269"/>
                </a:lnTo>
                <a:lnTo>
                  <a:pt x="0" y="709269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2248103" y="1876615"/>
            <a:ext cx="339725" cy="671195"/>
          </a:xfrm>
          <a:custGeom>
            <a:rect l="l" t="t" r="r" b="b"/>
            <a:pathLst>
              <a:path w="339725" h="671194">
                <a:moveTo>
                  <a:pt x="0" y="0"/>
                </a:moveTo>
                <a:lnTo>
                  <a:pt x="339140" y="0"/>
                </a:lnTo>
                <a:lnTo>
                  <a:pt x="339140" y="670890"/>
                </a:lnTo>
                <a:lnTo>
                  <a:pt x="0" y="670890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2960319" y="1876615"/>
            <a:ext cx="339725" cy="653415"/>
          </a:xfrm>
          <a:custGeom>
            <a:rect l="l" t="t" r="r" b="b"/>
            <a:pathLst>
              <a:path w="339725" h="653414">
                <a:moveTo>
                  <a:pt x="0" y="0"/>
                </a:moveTo>
                <a:lnTo>
                  <a:pt x="339140" y="0"/>
                </a:lnTo>
                <a:lnTo>
                  <a:pt x="339140" y="652907"/>
                </a:lnTo>
                <a:lnTo>
                  <a:pt x="0" y="652907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3672522" y="1876615"/>
            <a:ext cx="339725" cy="674370"/>
          </a:xfrm>
          <a:custGeom>
            <a:rect l="l" t="t" r="r" b="b"/>
            <a:pathLst>
              <a:path w="339725" h="674369">
                <a:moveTo>
                  <a:pt x="0" y="0"/>
                </a:moveTo>
                <a:lnTo>
                  <a:pt x="339140" y="0"/>
                </a:lnTo>
                <a:lnTo>
                  <a:pt x="339140" y="673823"/>
                </a:lnTo>
                <a:lnTo>
                  <a:pt x="0" y="673823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4384725" y="1876615"/>
            <a:ext cx="339725" cy="617855"/>
          </a:xfrm>
          <a:custGeom>
            <a:rect l="l" t="t" r="r" b="b"/>
            <a:pathLst>
              <a:path w="339725" h="617855">
                <a:moveTo>
                  <a:pt x="0" y="0"/>
                </a:moveTo>
                <a:lnTo>
                  <a:pt x="339140" y="0"/>
                </a:lnTo>
                <a:lnTo>
                  <a:pt x="339140" y="617753"/>
                </a:lnTo>
                <a:lnTo>
                  <a:pt x="0" y="617753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5096929" y="1876615"/>
            <a:ext cx="339725" cy="626110"/>
          </a:xfrm>
          <a:custGeom>
            <a:rect l="l" t="t" r="r" b="b"/>
            <a:pathLst>
              <a:path w="339725" h="626110">
                <a:moveTo>
                  <a:pt x="0" y="0"/>
                </a:moveTo>
                <a:lnTo>
                  <a:pt x="339140" y="0"/>
                </a:lnTo>
                <a:lnTo>
                  <a:pt x="339140" y="625805"/>
                </a:lnTo>
                <a:lnTo>
                  <a:pt x="0" y="625805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8" name="object 58"/>
          <p:cNvSpPr/>
          <p:nvPr/>
        </p:nvSpPr>
        <p:spPr>
          <a:xfrm flipH="1">
            <a:off x="637158" y="1876615"/>
            <a:ext cx="0" cy="3484245"/>
          </a:xfrm>
          <a:custGeom>
            <a:rect l="l" t="t" r="r" b="b"/>
            <a:pathLst>
              <a:path h="3484245">
                <a:moveTo>
                  <a:pt x="0" y="0"/>
                </a:moveTo>
                <a:lnTo>
                  <a:pt x="0" y="3484016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637158" y="5360644"/>
            <a:ext cx="4986020" cy="0"/>
          </a:xfrm>
          <a:custGeom>
            <a:rect l="l" t="t" r="r" b="b"/>
            <a:pathLst>
              <a:path w="4986020">
                <a:moveTo>
                  <a:pt x="0" y="0"/>
                </a:moveTo>
                <a:lnTo>
                  <a:pt x="4985448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0" name="object 60"/>
          <p:cNvSpPr txBox="1"/>
          <p:nvPr/>
        </p:nvSpPr>
        <p:spPr>
          <a:xfrm>
            <a:off x="823696" y="4691748"/>
            <a:ext cx="3397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6515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FFFFFF"/>
                </a:solidFill>
                <a:latin typeface="Arial Unicode MS"/>
                <a:cs typeface="Arial Unicode MS"/>
              </a:rPr>
              <a:t>33%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1535899" y="4660430"/>
            <a:ext cx="3397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6515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FFFFFF"/>
                </a:solidFill>
                <a:latin typeface="Arial Unicode MS"/>
                <a:cs typeface="Arial Unicode MS"/>
              </a:rPr>
              <a:t>35%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2248103" y="4628146"/>
            <a:ext cx="3397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6515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FFFFFF"/>
                </a:solidFill>
                <a:latin typeface="Arial Unicode MS"/>
                <a:cs typeface="Arial Unicode MS"/>
              </a:rPr>
              <a:t>37%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2960319" y="4604143"/>
            <a:ext cx="3397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6515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FFFFFF"/>
                </a:solidFill>
                <a:latin typeface="Arial Unicode MS"/>
                <a:cs typeface="Arial Unicode MS"/>
              </a:rPr>
              <a:t>38%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3672522" y="4622330"/>
            <a:ext cx="3397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6515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FFFFFF"/>
                </a:solidFill>
                <a:latin typeface="Arial Unicode MS"/>
                <a:cs typeface="Arial Unicode MS"/>
              </a:rPr>
              <a:t>37%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4384725" y="4556683"/>
            <a:ext cx="3397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6515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FFFFFF"/>
                </a:solidFill>
                <a:latin typeface="Arial Unicode MS"/>
                <a:cs typeface="Arial Unicode MS"/>
              </a:rPr>
              <a:t>41%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5096929" y="4574667"/>
            <a:ext cx="3397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6515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FFFFFF"/>
                </a:solidFill>
                <a:latin typeface="Arial Unicode MS"/>
                <a:cs typeface="Arial Unicode MS"/>
              </a:rPr>
              <a:t>40%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823696" y="3767416"/>
            <a:ext cx="3397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6515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latin typeface="Arial Unicode MS"/>
                <a:cs typeface="Arial Unicode MS"/>
              </a:rPr>
              <a:t>20%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1579740" y="3740302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latin typeface="Arial Unicode MS"/>
                <a:cs typeface="Arial Unicode MS"/>
              </a:rPr>
              <a:t>18</a:t>
            </a:r>
            <a:r>
              <a:rPr sz="900" spc="-65"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2291956" y="3658831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latin typeface="Arial Unicode MS"/>
                <a:cs typeface="Arial Unicode MS"/>
              </a:rPr>
              <a:t>19</a:t>
            </a:r>
            <a:r>
              <a:rPr sz="900" spc="-65"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3004159" y="3609695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latin typeface="Arial Unicode MS"/>
                <a:cs typeface="Arial Unicode MS"/>
              </a:rPr>
              <a:t>19</a:t>
            </a:r>
            <a:r>
              <a:rPr sz="900" spc="-65"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3716363" y="3631780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latin typeface="Arial Unicode MS"/>
                <a:cs typeface="Arial Unicode MS"/>
              </a:rPr>
              <a:t>20</a:t>
            </a:r>
            <a:r>
              <a:rPr sz="900" spc="-65"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4428566" y="3543680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latin typeface="Arial Unicode MS"/>
                <a:cs typeface="Arial Unicode MS"/>
              </a:rPr>
              <a:t>17</a:t>
            </a:r>
            <a:r>
              <a:rPr sz="900" spc="-65"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5096929" y="3556241"/>
            <a:ext cx="3397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6515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latin typeface="Arial Unicode MS"/>
                <a:cs typeface="Arial Unicode MS"/>
              </a:rPr>
              <a:t>19%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823696" y="3185388"/>
            <a:ext cx="3397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6515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404040"/>
                </a:solidFill>
                <a:latin typeface="Arial Unicode MS"/>
                <a:cs typeface="Arial Unicode MS"/>
              </a:rPr>
              <a:t>13%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1579740" y="3186785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14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2291956" y="3108236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13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3004159" y="3056915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13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3716363" y="3074390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12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4428566" y="3009366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13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5096929" y="3020695"/>
            <a:ext cx="3397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6515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404040"/>
                </a:solidFill>
                <a:latin typeface="Arial Unicode MS"/>
                <a:cs typeface="Arial Unicode MS"/>
              </a:rPr>
              <a:t>12%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823696" y="2812605"/>
            <a:ext cx="3397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9535">
              <a:lnSpc>
                <a:spcPct val="100000"/>
              </a:lnSpc>
              <a:spcBef>
                <a:spcPts val="100"/>
              </a:spcBef>
            </a:pPr>
            <a:r>
              <a:rPr sz="900" spc="-25">
                <a:solidFill>
                  <a:srgbClr val="404040"/>
                </a:solidFill>
                <a:latin typeface="Arial Unicode MS"/>
                <a:cs typeface="Arial Unicode MS"/>
              </a:rPr>
              <a:t>8%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1612760" y="2814192"/>
            <a:ext cx="1854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8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83" name="object 83"/>
          <p:cNvSpPr txBox="1"/>
          <p:nvPr/>
        </p:nvSpPr>
        <p:spPr>
          <a:xfrm>
            <a:off x="2324976" y="2777413"/>
            <a:ext cx="1854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6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84" name="object 84"/>
          <p:cNvSpPr txBox="1"/>
          <p:nvPr/>
        </p:nvSpPr>
        <p:spPr>
          <a:xfrm>
            <a:off x="3037179" y="2733205"/>
            <a:ext cx="1854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6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85" name="object 85"/>
          <p:cNvSpPr txBox="1"/>
          <p:nvPr/>
        </p:nvSpPr>
        <p:spPr>
          <a:xfrm>
            <a:off x="3749382" y="2763875"/>
            <a:ext cx="1854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6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86" name="object 86"/>
          <p:cNvSpPr txBox="1"/>
          <p:nvPr/>
        </p:nvSpPr>
        <p:spPr>
          <a:xfrm>
            <a:off x="4461586" y="2696095"/>
            <a:ext cx="1854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5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87" name="object 87"/>
          <p:cNvSpPr txBox="1"/>
          <p:nvPr/>
        </p:nvSpPr>
        <p:spPr>
          <a:xfrm>
            <a:off x="5096929" y="2725851"/>
            <a:ext cx="3397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9535">
              <a:lnSpc>
                <a:spcPct val="100000"/>
              </a:lnSpc>
              <a:spcBef>
                <a:spcPts val="100"/>
              </a:spcBef>
            </a:pPr>
            <a:r>
              <a:rPr sz="900" spc="-25">
                <a:solidFill>
                  <a:srgbClr val="404040"/>
                </a:solidFill>
                <a:latin typeface="Arial Unicode MS"/>
                <a:cs typeface="Arial Unicode MS"/>
              </a:rPr>
              <a:t>5%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88" name="object 88"/>
          <p:cNvSpPr txBox="1"/>
          <p:nvPr/>
        </p:nvSpPr>
        <p:spPr>
          <a:xfrm>
            <a:off x="823696" y="2572892"/>
            <a:ext cx="3397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9535">
              <a:lnSpc>
                <a:spcPct val="100000"/>
              </a:lnSpc>
              <a:spcBef>
                <a:spcPts val="100"/>
              </a:spcBef>
            </a:pPr>
            <a:r>
              <a:rPr sz="900" spc="-25">
                <a:solidFill>
                  <a:srgbClr val="FFFFFF"/>
                </a:solidFill>
                <a:latin typeface="Arial Unicode MS"/>
                <a:cs typeface="Arial Unicode MS"/>
              </a:rPr>
              <a:t>6%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89" name="object 89"/>
          <p:cNvSpPr txBox="1"/>
          <p:nvPr/>
        </p:nvSpPr>
        <p:spPr>
          <a:xfrm>
            <a:off x="1612760" y="2586545"/>
            <a:ext cx="1854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5</a:t>
            </a:r>
            <a:r>
              <a:rPr sz="900" spc="-65">
                <a:solidFill>
                  <a:srgbClr val="FFFFFF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90" name="object 90"/>
          <p:cNvSpPr txBox="1"/>
          <p:nvPr/>
        </p:nvSpPr>
        <p:spPr>
          <a:xfrm>
            <a:off x="2324976" y="2559951"/>
            <a:ext cx="1854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6</a:t>
            </a:r>
            <a:r>
              <a:rPr sz="900" spc="-65">
                <a:solidFill>
                  <a:srgbClr val="FFFFFF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91" name="object 91"/>
          <p:cNvSpPr txBox="1"/>
          <p:nvPr/>
        </p:nvSpPr>
        <p:spPr>
          <a:xfrm>
            <a:off x="3037179" y="2532938"/>
            <a:ext cx="1854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6</a:t>
            </a:r>
            <a:r>
              <a:rPr sz="900" spc="-65">
                <a:solidFill>
                  <a:srgbClr val="FFFFFF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92" name="object 92"/>
          <p:cNvSpPr txBox="1"/>
          <p:nvPr/>
        </p:nvSpPr>
        <p:spPr>
          <a:xfrm>
            <a:off x="3749382" y="2560485"/>
            <a:ext cx="1854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6</a:t>
            </a:r>
            <a:r>
              <a:rPr sz="900" spc="-65">
                <a:solidFill>
                  <a:srgbClr val="FFFFFF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93" name="object 93"/>
          <p:cNvSpPr txBox="1"/>
          <p:nvPr/>
        </p:nvSpPr>
        <p:spPr>
          <a:xfrm>
            <a:off x="4461586" y="2507259"/>
            <a:ext cx="1854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6</a:t>
            </a:r>
            <a:r>
              <a:rPr sz="900" spc="-65">
                <a:solidFill>
                  <a:srgbClr val="FFFFFF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94" name="object 94"/>
          <p:cNvSpPr txBox="1"/>
          <p:nvPr/>
        </p:nvSpPr>
        <p:spPr>
          <a:xfrm>
            <a:off x="5096929" y="2524277"/>
            <a:ext cx="3397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9535">
              <a:lnSpc>
                <a:spcPct val="100000"/>
              </a:lnSpc>
              <a:spcBef>
                <a:spcPts val="100"/>
              </a:spcBef>
            </a:pPr>
            <a:r>
              <a:rPr sz="900" spc="-25">
                <a:solidFill>
                  <a:srgbClr val="FFFFFF"/>
                </a:solidFill>
                <a:latin typeface="Arial Unicode MS"/>
                <a:cs typeface="Arial Unicode MS"/>
              </a:rPr>
              <a:t>7%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95" name="object 95"/>
          <p:cNvSpPr txBox="1"/>
          <p:nvPr/>
        </p:nvSpPr>
        <p:spPr>
          <a:xfrm>
            <a:off x="823696" y="2127999"/>
            <a:ext cx="3397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6515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404040"/>
                </a:solidFill>
                <a:latin typeface="Arial Unicode MS"/>
                <a:cs typeface="Arial Unicode MS"/>
              </a:rPr>
              <a:t>20%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96" name="object 96"/>
          <p:cNvSpPr txBox="1"/>
          <p:nvPr/>
        </p:nvSpPr>
        <p:spPr>
          <a:xfrm>
            <a:off x="1535899" y="2137270"/>
            <a:ext cx="3397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6515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404040"/>
                </a:solidFill>
                <a:latin typeface="Arial Unicode MS"/>
                <a:cs typeface="Arial Unicode MS"/>
              </a:rPr>
              <a:t>20%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97" name="object 97"/>
          <p:cNvSpPr txBox="1"/>
          <p:nvPr/>
        </p:nvSpPr>
        <p:spPr>
          <a:xfrm>
            <a:off x="2248103" y="2118080"/>
            <a:ext cx="3397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6515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404040"/>
                </a:solidFill>
                <a:latin typeface="Arial Unicode MS"/>
                <a:cs typeface="Arial Unicode MS"/>
              </a:rPr>
              <a:t>19%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98" name="object 98"/>
          <p:cNvSpPr txBox="1"/>
          <p:nvPr/>
        </p:nvSpPr>
        <p:spPr>
          <a:xfrm>
            <a:off x="2960319" y="2109089"/>
            <a:ext cx="3397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6515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404040"/>
                </a:solidFill>
                <a:latin typeface="Arial Unicode MS"/>
                <a:cs typeface="Arial Unicode MS"/>
              </a:rPr>
              <a:t>19%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99" name="object 99"/>
          <p:cNvSpPr txBox="1"/>
          <p:nvPr/>
        </p:nvSpPr>
        <p:spPr>
          <a:xfrm>
            <a:off x="3672522" y="2119553"/>
            <a:ext cx="3397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6515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404040"/>
                </a:solidFill>
                <a:latin typeface="Arial Unicode MS"/>
                <a:cs typeface="Arial Unicode MS"/>
              </a:rPr>
              <a:t>19%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00" name="object 100"/>
          <p:cNvSpPr txBox="1"/>
          <p:nvPr/>
        </p:nvSpPr>
        <p:spPr>
          <a:xfrm>
            <a:off x="4384725" y="2091512"/>
            <a:ext cx="3397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6515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404040"/>
                </a:solidFill>
                <a:latin typeface="Arial Unicode MS"/>
                <a:cs typeface="Arial Unicode MS"/>
              </a:rPr>
              <a:t>18%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01" name="object 101"/>
          <p:cNvSpPr txBox="1"/>
          <p:nvPr/>
        </p:nvSpPr>
        <p:spPr>
          <a:xfrm>
            <a:off x="5096929" y="2095537"/>
            <a:ext cx="3397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6515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404040"/>
                </a:solidFill>
                <a:latin typeface="Arial Unicode MS"/>
                <a:cs typeface="Arial Unicode MS"/>
              </a:rPr>
              <a:t>18%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02" name="object 102"/>
          <p:cNvSpPr txBox="1"/>
          <p:nvPr/>
        </p:nvSpPr>
        <p:spPr>
          <a:xfrm>
            <a:off x="389763" y="5266245"/>
            <a:ext cx="1854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03" name="object 103"/>
          <p:cNvSpPr txBox="1"/>
          <p:nvPr/>
        </p:nvSpPr>
        <p:spPr>
          <a:xfrm>
            <a:off x="323722" y="4917630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04" name="object 104"/>
          <p:cNvSpPr txBox="1"/>
          <p:nvPr/>
        </p:nvSpPr>
        <p:spPr>
          <a:xfrm>
            <a:off x="323722" y="4569650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05" name="object 105"/>
          <p:cNvSpPr txBox="1"/>
          <p:nvPr/>
        </p:nvSpPr>
        <p:spPr>
          <a:xfrm>
            <a:off x="323722" y="4221035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30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06" name="object 106"/>
          <p:cNvSpPr txBox="1"/>
          <p:nvPr/>
        </p:nvSpPr>
        <p:spPr>
          <a:xfrm>
            <a:off x="323722" y="3872420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40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07" name="object 107"/>
          <p:cNvSpPr txBox="1"/>
          <p:nvPr/>
        </p:nvSpPr>
        <p:spPr>
          <a:xfrm>
            <a:off x="323722" y="3524440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50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08" name="object 108"/>
          <p:cNvSpPr txBox="1"/>
          <p:nvPr/>
        </p:nvSpPr>
        <p:spPr>
          <a:xfrm>
            <a:off x="323722" y="3175825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60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09" name="object 109"/>
          <p:cNvSpPr txBox="1"/>
          <p:nvPr/>
        </p:nvSpPr>
        <p:spPr>
          <a:xfrm>
            <a:off x="323722" y="2827210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70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10" name="object 110"/>
          <p:cNvSpPr txBox="1"/>
          <p:nvPr/>
        </p:nvSpPr>
        <p:spPr>
          <a:xfrm>
            <a:off x="323722" y="2479230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80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11" name="object 111"/>
          <p:cNvSpPr txBox="1"/>
          <p:nvPr/>
        </p:nvSpPr>
        <p:spPr>
          <a:xfrm>
            <a:off x="323722" y="2130615"/>
            <a:ext cx="2514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90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12" name="object 112"/>
          <p:cNvSpPr txBox="1"/>
          <p:nvPr/>
        </p:nvSpPr>
        <p:spPr>
          <a:xfrm>
            <a:off x="257683" y="1783270"/>
            <a:ext cx="3175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100</a:t>
            </a:r>
            <a:r>
              <a:rPr sz="900" spc="-65">
                <a:solidFill>
                  <a:srgbClr val="404040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13" name="object 113"/>
          <p:cNvSpPr txBox="1"/>
          <p:nvPr/>
        </p:nvSpPr>
        <p:spPr>
          <a:xfrm>
            <a:off x="750188" y="5424131"/>
            <a:ext cx="48514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2022</a:t>
            </a:r>
            <a:r>
              <a:rPr sz="1000" spc="-35">
                <a:solidFill>
                  <a:srgbClr val="404040"/>
                </a:solidFill>
                <a:latin typeface="Arial Unicode MS"/>
                <a:cs typeface="Arial Unicode MS"/>
              </a:rPr>
              <a:t>Q</a:t>
            </a: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1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114" name="object 114"/>
          <p:cNvSpPr txBox="1"/>
          <p:nvPr/>
        </p:nvSpPr>
        <p:spPr>
          <a:xfrm>
            <a:off x="1462658" y="5424131"/>
            <a:ext cx="333375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723900"/>
                <a:tab pos="1436370"/>
                <a:tab pos="2148840"/>
                <a:tab pos="2860675"/>
              </a:tabLst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2022</a:t>
            </a:r>
            <a:r>
              <a:rPr sz="1000" spc="-35">
                <a:solidFill>
                  <a:srgbClr val="404040"/>
                </a:solidFill>
                <a:latin typeface="Arial Unicode MS"/>
                <a:cs typeface="Arial Unicode MS"/>
              </a:rPr>
              <a:t>Q</a:t>
            </a: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2</a:t>
            </a:r>
            <a:r>
              <a:rPr sz="1000">
                <a:solidFill>
                  <a:srgbClr val="404040"/>
                </a:solidFill>
                <a:latin typeface="Arial Unicode MS"/>
                <a:cs typeface="Arial Unicode MS"/>
              </a:rPr>
              <a:t>	</a:t>
            </a: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2022</a:t>
            </a:r>
            <a:r>
              <a:rPr sz="1000" spc="-35">
                <a:solidFill>
                  <a:srgbClr val="404040"/>
                </a:solidFill>
                <a:latin typeface="Arial Unicode MS"/>
                <a:cs typeface="Arial Unicode MS"/>
              </a:rPr>
              <a:t>Q</a:t>
            </a: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3</a:t>
            </a:r>
            <a:r>
              <a:rPr sz="1000">
                <a:solidFill>
                  <a:srgbClr val="404040"/>
                </a:solidFill>
                <a:latin typeface="Arial Unicode MS"/>
                <a:cs typeface="Arial Unicode MS"/>
              </a:rPr>
              <a:t>	</a:t>
            </a: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2022</a:t>
            </a:r>
            <a:r>
              <a:rPr sz="1000" spc="-35">
                <a:solidFill>
                  <a:srgbClr val="404040"/>
                </a:solidFill>
                <a:latin typeface="Arial Unicode MS"/>
                <a:cs typeface="Arial Unicode MS"/>
              </a:rPr>
              <a:t>Q</a:t>
            </a: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4</a:t>
            </a:r>
            <a:r>
              <a:rPr sz="1000">
                <a:solidFill>
                  <a:srgbClr val="404040"/>
                </a:solidFill>
                <a:latin typeface="Arial Unicode MS"/>
                <a:cs typeface="Arial Unicode MS"/>
              </a:rPr>
              <a:t>	</a:t>
            </a: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2023</a:t>
            </a:r>
            <a:r>
              <a:rPr sz="1000" spc="-35">
                <a:solidFill>
                  <a:srgbClr val="404040"/>
                </a:solidFill>
                <a:latin typeface="Arial Unicode MS"/>
                <a:cs typeface="Arial Unicode MS"/>
              </a:rPr>
              <a:t>Q</a:t>
            </a: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1</a:t>
            </a:r>
            <a:r>
              <a:rPr sz="1000">
                <a:solidFill>
                  <a:srgbClr val="404040"/>
                </a:solidFill>
                <a:latin typeface="Arial Unicode MS"/>
                <a:cs typeface="Arial Unicode MS"/>
              </a:rPr>
              <a:t>	</a:t>
            </a: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2023</a:t>
            </a:r>
            <a:r>
              <a:rPr sz="1000" spc="-35">
                <a:solidFill>
                  <a:srgbClr val="404040"/>
                </a:solidFill>
                <a:latin typeface="Arial Unicode MS"/>
                <a:cs typeface="Arial Unicode MS"/>
              </a:rPr>
              <a:t>Q</a:t>
            </a: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2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115" name="object 115"/>
          <p:cNvSpPr txBox="1"/>
          <p:nvPr/>
        </p:nvSpPr>
        <p:spPr>
          <a:xfrm>
            <a:off x="5023739" y="5424131"/>
            <a:ext cx="48514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2023</a:t>
            </a:r>
            <a:r>
              <a:rPr sz="1000" spc="-35">
                <a:solidFill>
                  <a:srgbClr val="404040"/>
                </a:solidFill>
                <a:latin typeface="Arial Unicode MS"/>
                <a:cs typeface="Arial Unicode MS"/>
              </a:rPr>
              <a:t>Q</a:t>
            </a: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3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116" name="object 116"/>
          <p:cNvSpPr txBox="1"/>
          <p:nvPr/>
        </p:nvSpPr>
        <p:spPr>
          <a:xfrm>
            <a:off x="1272019" y="804862"/>
            <a:ext cx="10110470" cy="93154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>
                <a:solidFill>
                  <a:srgbClr val="F96F18"/>
                </a:solidFill>
                <a:latin typeface="Arial Unicode MS"/>
                <a:cs typeface="Arial Unicode MS"/>
              </a:rPr>
              <a:t>先进制造领域投资热度持续领先，占比扩大到</a:t>
            </a:r>
            <a:r>
              <a:rPr sz="1600" spc="80">
                <a:solidFill>
                  <a:srgbClr val="F96F18"/>
                </a:solidFill>
                <a:latin typeface="Arial Unicode MS"/>
                <a:cs typeface="Arial Unicode MS"/>
              </a:rPr>
              <a:t>40%</a:t>
            </a:r>
            <a:endParaRPr sz="1600">
              <a:latin typeface="Arial Unicode MS"/>
              <a:cs typeface="Arial Unicode MS"/>
            </a:endParaRPr>
          </a:p>
          <a:p>
            <a:pPr marL="38100">
              <a:lnSpc>
                <a:spcPct val="100000"/>
              </a:lnSpc>
              <a:spcBef>
                <a:spcPts val="1630"/>
              </a:spcBef>
            </a:pPr>
            <a:r>
              <a:rPr sz="1400" b="1" spc="-10">
                <a:solidFill>
                  <a:srgbClr val="404040"/>
                </a:solidFill>
                <a:latin typeface="Microsoft JhengHei"/>
                <a:cs typeface="Microsoft JhengHei"/>
              </a:rPr>
              <a:t>近七个季度国内前五大热门行业投资热度占比变</a:t>
            </a:r>
            <a:r>
              <a:rPr sz="1400" b="1" spc="-20">
                <a:solidFill>
                  <a:srgbClr val="404040"/>
                </a:solidFill>
                <a:latin typeface="Microsoft JhengHei"/>
                <a:cs typeface="Microsoft JhengHei"/>
              </a:rPr>
              <a:t>化</a:t>
            </a:r>
            <a:endParaRPr sz="1400">
              <a:latin typeface="Microsoft JhengHei"/>
              <a:cs typeface="Microsoft JhengHei"/>
            </a:endParaRPr>
          </a:p>
          <a:p>
            <a:pPr marL="6048375">
              <a:lnSpc>
                <a:spcPct val="100000"/>
              </a:lnSpc>
              <a:spcBef>
                <a:spcPts val="225"/>
              </a:spcBef>
            </a:pP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2023</a:t>
            </a:r>
            <a:r>
              <a:rPr sz="1400" spc="-20">
                <a:solidFill>
                  <a:srgbClr val="1F394E"/>
                </a:solidFill>
                <a:latin typeface="Arial Unicode MS"/>
                <a:cs typeface="Arial Unicode MS"/>
              </a:rPr>
              <a:t>Q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3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国内先进制造领域继续超越医疗健康，成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为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117" name="object 117"/>
          <p:cNvSpPr/>
          <p:nvPr/>
        </p:nvSpPr>
        <p:spPr>
          <a:xfrm>
            <a:off x="5813704" y="2387219"/>
            <a:ext cx="90805" cy="90805"/>
          </a:xfrm>
          <a:custGeom>
            <a:rect l="l" t="t" r="r" b="b"/>
            <a:pathLst>
              <a:path w="90804" h="90805">
                <a:moveTo>
                  <a:pt x="0" y="0"/>
                </a:moveTo>
                <a:lnTo>
                  <a:pt x="90804" y="0"/>
                </a:lnTo>
                <a:lnTo>
                  <a:pt x="90804" y="90804"/>
                </a:lnTo>
                <a:lnTo>
                  <a:pt x="0" y="90804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5813704" y="2789808"/>
            <a:ext cx="90805" cy="90805"/>
          </a:xfrm>
          <a:custGeom>
            <a:rect l="l" t="t" r="r" b="b"/>
            <a:pathLst>
              <a:path w="90804" h="90805">
                <a:moveTo>
                  <a:pt x="0" y="0"/>
                </a:moveTo>
                <a:lnTo>
                  <a:pt x="90804" y="0"/>
                </a:lnTo>
                <a:lnTo>
                  <a:pt x="90804" y="90805"/>
                </a:lnTo>
                <a:lnTo>
                  <a:pt x="0" y="90805"/>
                </a:lnTo>
                <a:lnTo>
                  <a:pt x="0" y="0"/>
                </a:lnTo>
                <a:close/>
              </a:path>
            </a:pathLst>
          </a:custGeom>
          <a:solidFill>
            <a:srgbClr val="1F394E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9" name="object 119"/>
          <p:cNvSpPr/>
          <p:nvPr/>
        </p:nvSpPr>
        <p:spPr>
          <a:xfrm>
            <a:off x="5813704" y="3192398"/>
            <a:ext cx="90805" cy="90805"/>
          </a:xfrm>
          <a:custGeom>
            <a:rect l="l" t="t" r="r" b="b"/>
            <a:pathLst>
              <a:path w="90804" h="90804">
                <a:moveTo>
                  <a:pt x="0" y="0"/>
                </a:moveTo>
                <a:lnTo>
                  <a:pt x="90804" y="0"/>
                </a:lnTo>
                <a:lnTo>
                  <a:pt x="90804" y="90804"/>
                </a:lnTo>
                <a:lnTo>
                  <a:pt x="0" y="90804"/>
                </a:lnTo>
                <a:lnTo>
                  <a:pt x="0" y="0"/>
                </a:lnTo>
                <a:close/>
              </a:path>
            </a:pathLst>
          </a:custGeom>
          <a:solidFill>
            <a:srgbClr val="EC7C3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0" name="object 120"/>
          <p:cNvSpPr/>
          <p:nvPr/>
        </p:nvSpPr>
        <p:spPr>
          <a:xfrm>
            <a:off x="5813704" y="3594989"/>
            <a:ext cx="90805" cy="90805"/>
          </a:xfrm>
          <a:custGeom>
            <a:rect l="l" t="t" r="r" b="b"/>
            <a:pathLst>
              <a:path w="90804" h="90804">
                <a:moveTo>
                  <a:pt x="0" y="0"/>
                </a:moveTo>
                <a:lnTo>
                  <a:pt x="90804" y="0"/>
                </a:lnTo>
                <a:lnTo>
                  <a:pt x="90804" y="90804"/>
                </a:lnTo>
                <a:lnTo>
                  <a:pt x="0" y="90804"/>
                </a:lnTo>
                <a:lnTo>
                  <a:pt x="0" y="0"/>
                </a:lnTo>
                <a:close/>
              </a:path>
            </a:pathLst>
          </a:custGeom>
          <a:solidFill>
            <a:srgbClr val="FCB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1" name="object 121"/>
          <p:cNvSpPr/>
          <p:nvPr/>
        </p:nvSpPr>
        <p:spPr>
          <a:xfrm>
            <a:off x="5813704" y="3997578"/>
            <a:ext cx="90805" cy="90805"/>
          </a:xfrm>
          <a:custGeom>
            <a:rect l="l" t="t" r="r" b="b"/>
            <a:pathLst>
              <a:path w="90804" h="90804">
                <a:moveTo>
                  <a:pt x="0" y="0"/>
                </a:moveTo>
                <a:lnTo>
                  <a:pt x="90804" y="0"/>
                </a:lnTo>
                <a:lnTo>
                  <a:pt x="90804" y="90804"/>
                </a:lnTo>
                <a:lnTo>
                  <a:pt x="0" y="90804"/>
                </a:lnTo>
                <a:lnTo>
                  <a:pt x="0" y="0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2" name="object 122"/>
          <p:cNvSpPr/>
          <p:nvPr/>
        </p:nvSpPr>
        <p:spPr>
          <a:xfrm>
            <a:off x="5813704" y="4400169"/>
            <a:ext cx="90805" cy="90805"/>
          </a:xfrm>
          <a:custGeom>
            <a:rect l="l" t="t" r="r" b="b"/>
            <a:pathLst>
              <a:path w="90804" h="90804">
                <a:moveTo>
                  <a:pt x="0" y="0"/>
                </a:moveTo>
                <a:lnTo>
                  <a:pt x="90804" y="0"/>
                </a:lnTo>
                <a:lnTo>
                  <a:pt x="90804" y="90804"/>
                </a:lnTo>
                <a:lnTo>
                  <a:pt x="0" y="90804"/>
                </a:lnTo>
                <a:lnTo>
                  <a:pt x="0" y="0"/>
                </a:lnTo>
                <a:close/>
              </a:path>
            </a:pathLst>
          </a:custGeom>
          <a:solidFill>
            <a:srgbClr val="F6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3" name="object 123"/>
          <p:cNvSpPr txBox="1"/>
          <p:nvPr/>
        </p:nvSpPr>
        <p:spPr>
          <a:xfrm>
            <a:off x="5937529" y="2327211"/>
            <a:ext cx="30353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585858"/>
                </a:solidFill>
                <a:latin typeface="Arial Unicode MS"/>
                <a:cs typeface="Arial Unicode MS"/>
              </a:rPr>
              <a:t>其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他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124" name="object 124"/>
          <p:cNvSpPr txBox="1"/>
          <p:nvPr/>
        </p:nvSpPr>
        <p:spPr>
          <a:xfrm>
            <a:off x="5937529" y="2729801"/>
            <a:ext cx="58293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585858"/>
                </a:solidFill>
                <a:latin typeface="Arial Unicode MS"/>
                <a:cs typeface="Arial Unicode MS"/>
              </a:rPr>
              <a:t>汽车交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通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125" name="object 125"/>
          <p:cNvSpPr txBox="1"/>
          <p:nvPr/>
        </p:nvSpPr>
        <p:spPr>
          <a:xfrm>
            <a:off x="5937529" y="3132391"/>
            <a:ext cx="58293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585858"/>
                </a:solidFill>
                <a:latin typeface="Arial Unicode MS"/>
                <a:cs typeface="Arial Unicode MS"/>
              </a:rPr>
              <a:t>电商零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售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126" name="object 126"/>
          <p:cNvSpPr txBox="1"/>
          <p:nvPr/>
        </p:nvSpPr>
        <p:spPr>
          <a:xfrm>
            <a:off x="5937529" y="3534981"/>
            <a:ext cx="58293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585858"/>
                </a:solidFill>
                <a:latin typeface="Arial Unicode MS"/>
                <a:cs typeface="Arial Unicode MS"/>
              </a:rPr>
              <a:t>企业服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务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127" name="object 127"/>
          <p:cNvSpPr txBox="1"/>
          <p:nvPr/>
        </p:nvSpPr>
        <p:spPr>
          <a:xfrm>
            <a:off x="5937529" y="3937571"/>
            <a:ext cx="58293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585858"/>
                </a:solidFill>
                <a:latin typeface="Arial Unicode MS"/>
                <a:cs typeface="Arial Unicode MS"/>
              </a:rPr>
              <a:t>医疗健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康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128" name="object 128"/>
          <p:cNvSpPr txBox="1"/>
          <p:nvPr/>
        </p:nvSpPr>
        <p:spPr>
          <a:xfrm>
            <a:off x="5937529" y="4340161"/>
            <a:ext cx="58293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585858"/>
                </a:solidFill>
                <a:latin typeface="Arial Unicode MS"/>
                <a:cs typeface="Arial Unicode MS"/>
              </a:rPr>
              <a:t>先进制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造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129" name="object 129"/>
          <p:cNvSpPr txBox="1"/>
          <p:nvPr/>
        </p:nvSpPr>
        <p:spPr>
          <a:xfrm>
            <a:off x="1659254" y="5776810"/>
            <a:ext cx="3420745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1666875"/>
              </a:tabLst>
            </a:pP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截止日期</a:t>
            </a:r>
            <a:r>
              <a:rPr sz="1000" spc="0">
                <a:solidFill>
                  <a:srgbClr val="585858"/>
                </a:solidFill>
                <a:latin typeface="Arial Unicode MS"/>
                <a:cs typeface="Arial Unicode MS"/>
              </a:rPr>
              <a:t>：2023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年</a:t>
            </a: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9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月</a:t>
            </a: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30</a:t>
            </a:r>
            <a:r>
              <a:rPr sz="1000" spc="-25">
                <a:solidFill>
                  <a:srgbClr val="585858"/>
                </a:solidFill>
                <a:latin typeface="Arial Unicode MS"/>
                <a:cs typeface="Arial Unicode MS"/>
              </a:rPr>
              <a:t>日	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数据来源</a:t>
            </a:r>
            <a:r>
              <a:rPr sz="1000" spc="-40">
                <a:solidFill>
                  <a:srgbClr val="585858"/>
                </a:solidFill>
                <a:latin typeface="Arial Unicode MS"/>
                <a:cs typeface="Arial Unicode MS"/>
              </a:rPr>
              <a:t>：IT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桔</a:t>
            </a:r>
            <a:r>
              <a:rPr sz="1000" spc="-25">
                <a:solidFill>
                  <a:srgbClr val="585858"/>
                </a:solidFill>
                <a:latin typeface="Arial Unicode MS"/>
                <a:cs typeface="Arial Unicode MS"/>
              </a:rPr>
              <a:t>子</a:t>
            </a:r>
            <a:r>
              <a:rPr sz="1000" spc="-15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000" spc="60">
                <a:solidFill>
                  <a:srgbClr val="585858"/>
                </a:solidFill>
                <a:latin typeface="Arial Unicode MS"/>
                <a:cs typeface="Arial Unicode MS"/>
              </a:rPr>
              <a:t>©</a:t>
            </a:r>
            <a:r>
              <a:rPr sz="1000" spc="-30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000" spc="35">
                <a:solidFill>
                  <a:srgbClr val="585858"/>
                </a:solidFill>
                <a:latin typeface="Arial Unicode MS"/>
                <a:cs typeface="Arial Unicode MS"/>
              </a:rPr>
              <a:t>itjuzi.com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130" name="object 130"/>
          <p:cNvSpPr/>
          <p:nvPr/>
        </p:nvSpPr>
        <p:spPr>
          <a:xfrm>
            <a:off x="858011" y="2065020"/>
            <a:ext cx="4431792" cy="2353055"/>
          </a:xfrm>
          <a:prstGeom prst="rect">
            <a:avLst/>
          </a:prstGeom>
          <a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1" name="object 131"/>
          <p:cNvSpPr txBox="1">
            <a:spLocks noGrp="1"/>
          </p:cNvSpPr>
          <p:nvPr>
            <p:ph type="title"/>
          </p:nvPr>
        </p:nvSpPr>
        <p:spPr>
          <a:xfrm>
            <a:off x="1151889" y="105033"/>
            <a:ext cx="737298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60" baseline="-28935">
                <a:solidFill>
                  <a:srgbClr val="F96F18"/>
                </a:solidFill>
              </a:rPr>
              <a:t>2023</a:t>
            </a:r>
            <a:r>
              <a:rPr sz="3600" spc="-179" baseline="-28935">
                <a:solidFill>
                  <a:srgbClr val="F96F18"/>
                </a:solidFill>
              </a:rPr>
              <a:t>Q</a:t>
            </a:r>
            <a:r>
              <a:rPr sz="3600" spc="-60" baseline="-28935">
                <a:solidFill>
                  <a:srgbClr val="F96F18"/>
                </a:solidFill>
              </a:rPr>
              <a:t>3</a:t>
            </a:r>
            <a:r>
              <a:rPr sz="3600" spc="0" baseline="-28935">
                <a:solidFill>
                  <a:srgbClr val="F96F18"/>
                </a:solidFill>
              </a:rPr>
              <a:t>国内前五</a:t>
            </a:r>
            <a:r>
              <a:rPr sz="3600" spc="-1920" baseline="-28935">
                <a:solidFill>
                  <a:srgbClr val="F96F18"/>
                </a:solidFill>
              </a:rPr>
              <a:t>大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更</a:t>
            </a:r>
            <a:r>
              <a:rPr sz="1100" b="0" spc="-919">
                <a:solidFill>
                  <a:srgbClr val="FF0000"/>
                </a:solidFill>
                <a:latin typeface="微软雅黑"/>
                <a:cs typeface="微软雅黑"/>
              </a:rPr>
              <a:t>多</a:t>
            </a:r>
            <a:r>
              <a:rPr sz="3600" spc="-2227" baseline="-28935">
                <a:solidFill>
                  <a:srgbClr val="F96F18"/>
                </a:solidFill>
              </a:rPr>
              <a:t>行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细</a:t>
            </a:r>
            <a:r>
              <a:rPr sz="1100" b="0" spc="-715">
                <a:solidFill>
                  <a:srgbClr val="FF0000"/>
                </a:solidFill>
                <a:latin typeface="微软雅黑"/>
                <a:cs typeface="微软雅黑"/>
              </a:rPr>
              <a:t>分</a:t>
            </a:r>
            <a:r>
              <a:rPr sz="3600" spc="-2535" baseline="-28935">
                <a:solidFill>
                  <a:srgbClr val="F96F18"/>
                </a:solidFill>
              </a:rPr>
              <a:t>业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领</a:t>
            </a:r>
            <a:r>
              <a:rPr sz="1100" b="0" spc="-509">
                <a:solidFill>
                  <a:srgbClr val="FF0000"/>
                </a:solidFill>
                <a:latin typeface="微软雅黑"/>
                <a:cs typeface="微软雅黑"/>
              </a:rPr>
              <a:t>域</a:t>
            </a:r>
            <a:r>
              <a:rPr sz="3600" spc="-2842" baseline="-28935">
                <a:solidFill>
                  <a:srgbClr val="F96F18"/>
                </a:solidFill>
              </a:rPr>
              <a:t>股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1100" b="0" spc="-305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3600" spc="-3150" baseline="-28935">
                <a:solidFill>
                  <a:srgbClr val="F96F18"/>
                </a:solidFill>
              </a:rPr>
              <a:t>权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请</a:t>
            </a:r>
            <a:r>
              <a:rPr sz="1100" b="0" spc="-100">
                <a:solidFill>
                  <a:srgbClr val="FF0000"/>
                </a:solidFill>
                <a:latin typeface="微软雅黑"/>
                <a:cs typeface="微软雅黑"/>
              </a:rPr>
              <a:t>关</a:t>
            </a:r>
            <a:r>
              <a:rPr sz="3600" spc="-3457" baseline="-28935">
                <a:solidFill>
                  <a:srgbClr val="F96F18"/>
                </a:solidFill>
              </a:rPr>
              <a:t>投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注搜</a:t>
            </a:r>
            <a:r>
              <a:rPr sz="1100" b="0" spc="-994">
                <a:solidFill>
                  <a:srgbClr val="FF0000"/>
                </a:solidFill>
                <a:latin typeface="微软雅黑"/>
                <a:cs typeface="微软雅黑"/>
              </a:rPr>
              <a:t>搜</a:t>
            </a:r>
            <a:r>
              <a:rPr sz="3600" spc="-2115" baseline="-28935">
                <a:solidFill>
                  <a:srgbClr val="F96F18"/>
                </a:solidFill>
              </a:rPr>
              <a:t>资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1100" b="0" spc="-790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3600" spc="-2422" baseline="-28935">
                <a:solidFill>
                  <a:srgbClr val="F96F18"/>
                </a:solidFill>
              </a:rPr>
              <a:t>势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（s</a:t>
            </a:r>
            <a:r>
              <a:rPr sz="1100" b="0" spc="-695">
                <a:solidFill>
                  <a:srgbClr val="FF0000"/>
                </a:solidFill>
                <a:latin typeface="微软雅黑"/>
                <a:cs typeface="微软雅黑"/>
              </a:rPr>
              <a:t>o</a:t>
            </a:r>
            <a:r>
              <a:rPr sz="3600" spc="-2565" baseline="-28935">
                <a:solidFill>
                  <a:srgbClr val="F96F18"/>
                </a:solidFill>
              </a:rPr>
              <a:t>头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so</a:t>
            </a:r>
            <a:r>
              <a:rPr sz="1100" b="0" spc="-85">
                <a:solidFill>
                  <a:srgbClr val="FF0000"/>
                </a:solidFill>
                <a:latin typeface="微软雅黑"/>
                <a:cs typeface="微软雅黑"/>
              </a:rPr>
              <a:t>y</a:t>
            </a:r>
            <a:r>
              <a:rPr sz="3600" spc="-3487" baseline="-28935">
                <a:solidFill>
                  <a:srgbClr val="F96F18"/>
                </a:solidFill>
              </a:rPr>
              <a:t>：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anbao），行研君胃：sosobaogao</a:t>
            </a:r>
            <a:endParaRPr sz="11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0639484" y="130490"/>
            <a:ext cx="1339011" cy="521961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5901690" y="836294"/>
          <a:ext cx="5836285" cy="52114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67765"/>
                <a:gridCol w="876299"/>
                <a:gridCol w="1437005"/>
                <a:gridCol w="1168400"/>
                <a:gridCol w="1167764"/>
              </a:tblGrid>
              <a:tr h="390525">
                <a:tc>
                  <a:txBody>
                    <a:bodyPr vert="horz" wrap="square"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710"/>
                        </a:spcBef>
                      </a:pPr>
                      <a:r>
                        <a:rPr sz="1300" b="1" spc="-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行</a:t>
                      </a:r>
                      <a:r>
                        <a:rPr sz="1300" b="1" spc="-3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业</a:t>
                      </a:r>
                      <a:endParaRPr sz="1300">
                        <a:latin typeface="Microsoft JhengHei"/>
                        <a:cs typeface="Microsoft JhengHei"/>
                      </a:endParaRPr>
                    </a:p>
                  </a:txBody>
                  <a:tcPr marL="0" marR="0" marT="901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" algn="ctr">
                        <a:lnSpc>
                          <a:spcPct val="100000"/>
                        </a:lnSpc>
                        <a:spcBef>
                          <a:spcPts val="710"/>
                        </a:spcBef>
                      </a:pPr>
                      <a:r>
                        <a:rPr sz="1300" b="1" spc="-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事件</a:t>
                      </a:r>
                      <a:r>
                        <a:rPr sz="1300" b="1" spc="-3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数</a:t>
                      </a:r>
                      <a:endParaRPr sz="1300">
                        <a:latin typeface="Microsoft JhengHei"/>
                        <a:cs typeface="Microsoft JhengHei"/>
                      </a:endParaRPr>
                    </a:p>
                  </a:txBody>
                  <a:tcPr marL="0" marR="0" marT="901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710"/>
                        </a:spcBef>
                      </a:pPr>
                      <a:r>
                        <a:rPr sz="1300" b="1" spc="-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估算金额</a:t>
                      </a:r>
                      <a:r>
                        <a:rPr sz="1300" b="1" spc="-3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（</a:t>
                      </a:r>
                      <a:r>
                        <a:rPr sz="1300" b="1" spc="-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亿元</a:t>
                      </a:r>
                      <a:r>
                        <a:rPr sz="1300" b="1" spc="-3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）</a:t>
                      </a:r>
                      <a:endParaRPr sz="1300">
                        <a:latin typeface="Microsoft JhengHei"/>
                        <a:cs typeface="Microsoft JhengHei"/>
                      </a:endParaRPr>
                    </a:p>
                  </a:txBody>
                  <a:tcPr marL="0" marR="0" marT="901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" algn="ctr">
                        <a:lnSpc>
                          <a:spcPct val="100000"/>
                        </a:lnSpc>
                        <a:spcBef>
                          <a:spcPts val="710"/>
                        </a:spcBef>
                      </a:pPr>
                      <a:r>
                        <a:rPr sz="1300" b="1" spc="-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事件环比变</a:t>
                      </a:r>
                      <a:r>
                        <a:rPr sz="1300" b="1" spc="-3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化</a:t>
                      </a:r>
                      <a:endParaRPr sz="1300">
                        <a:latin typeface="Microsoft JhengHei"/>
                        <a:cs typeface="Microsoft JhengHei"/>
                      </a:endParaRPr>
                    </a:p>
                  </a:txBody>
                  <a:tcPr marL="0" marR="0" marT="901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710"/>
                        </a:spcBef>
                      </a:pPr>
                      <a:r>
                        <a:rPr sz="1300" b="1" spc="-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金额环比变</a:t>
                      </a:r>
                      <a:r>
                        <a:rPr sz="1300" b="1" spc="-3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化</a:t>
                      </a:r>
                      <a:endParaRPr sz="1300">
                        <a:latin typeface="Microsoft JhengHei"/>
                        <a:cs typeface="Microsoft JhengHei"/>
                      </a:endParaRPr>
                    </a:p>
                  </a:txBody>
                  <a:tcPr marL="0" marR="0" marT="901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F6600"/>
                    </a:solidFill>
                  </a:tcPr>
                </a:tc>
              </a:tr>
              <a:tr h="240029">
                <a:tc>
                  <a:txBody>
                    <a:bodyPr vert="horz" wrap="square"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先进制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造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397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460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836.57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-5%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15">
                          <a:latin typeface="Arial Unicode MS"/>
                          <a:cs typeface="Arial Unicode MS"/>
                        </a:rPr>
                        <a:t>15%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</a:tr>
              <a:tr h="240029">
                <a:tc>
                  <a:txBody>
                    <a:bodyPr vert="horz" wrap="square"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汽车交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通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397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25">
                          <a:latin typeface="Arial Unicode MS"/>
                          <a:cs typeface="Arial Unicode MS"/>
                        </a:rPr>
                        <a:t>77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311.11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30">
                          <a:latin typeface="Arial Unicode MS"/>
                          <a:cs typeface="Arial Unicode MS"/>
                        </a:rPr>
                        <a:t>5%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5">
                          <a:latin typeface="Arial Unicode MS"/>
                          <a:cs typeface="Arial Unicode MS"/>
                        </a:rPr>
                        <a:t>217%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</a:tr>
              <a:tr h="239395">
                <a:tc>
                  <a:txBody>
                    <a:bodyPr vert="horz" wrap="square"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医疗健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康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97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217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205.81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30">
                          <a:latin typeface="Arial Unicode MS"/>
                          <a:cs typeface="Arial Unicode MS"/>
                        </a:rPr>
                        <a:t>5%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-7%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240665">
                <a:tc>
                  <a:txBody>
                    <a:bodyPr vert="horz" wrap="square"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企业服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务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97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139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99.78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-12%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-27%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239395">
                <a:tc>
                  <a:txBody>
                    <a:bodyPr vert="horz" wrap="square"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电商零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售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97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25">
                          <a:latin typeface="Arial Unicode MS"/>
                          <a:cs typeface="Arial Unicode MS"/>
                        </a:rPr>
                        <a:t>57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42.47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30">
                          <a:latin typeface="Arial Unicode MS"/>
                          <a:cs typeface="Arial Unicode MS"/>
                        </a:rPr>
                        <a:t>2%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-73%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240029">
                <a:tc>
                  <a:txBody>
                    <a:bodyPr vert="horz" wrap="square"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传统制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造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97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25">
                          <a:latin typeface="Arial Unicode MS"/>
                          <a:cs typeface="Arial Unicode MS"/>
                        </a:rPr>
                        <a:t>47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40.43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15">
                          <a:latin typeface="Arial Unicode MS"/>
                          <a:cs typeface="Arial Unicode MS"/>
                        </a:rPr>
                        <a:t>15%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-17%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240029">
                <a:tc>
                  <a:txBody>
                    <a:bodyPr vert="horz" wrap="square"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金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融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397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25">
                          <a:latin typeface="Arial Unicode MS"/>
                          <a:cs typeface="Arial Unicode MS"/>
                        </a:rPr>
                        <a:t>12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35.96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-14%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5">
                          <a:latin typeface="Arial Unicode MS"/>
                          <a:cs typeface="Arial Unicode MS"/>
                        </a:rPr>
                        <a:t>203%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</a:tr>
              <a:tr h="240029">
                <a:tc>
                  <a:txBody>
                    <a:bodyPr vert="horz" wrap="square"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本地生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活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97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25">
                          <a:latin typeface="Arial Unicode MS"/>
                          <a:cs typeface="Arial Unicode MS"/>
                        </a:rPr>
                        <a:t>49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26.32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-4%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-26%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240029">
                <a:tc>
                  <a:txBody>
                    <a:bodyPr vert="horz" wrap="square"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区块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链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397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25">
                          <a:latin typeface="Arial Unicode MS"/>
                          <a:cs typeface="Arial Unicode MS"/>
                        </a:rPr>
                        <a:t>10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15.35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15">
                          <a:latin typeface="Arial Unicode MS"/>
                          <a:cs typeface="Arial Unicode MS"/>
                        </a:rPr>
                        <a:t>11%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5">
                          <a:latin typeface="Arial Unicode MS"/>
                          <a:cs typeface="Arial Unicode MS"/>
                        </a:rPr>
                        <a:t>252%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</a:tr>
              <a:tr h="239395">
                <a:tc>
                  <a:txBody>
                    <a:bodyPr vert="horz" wrap="square"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物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97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25">
                          <a:latin typeface="Arial Unicode MS"/>
                          <a:cs typeface="Arial Unicode MS"/>
                        </a:rPr>
                        <a:t>19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11.24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15">
                          <a:latin typeface="Arial Unicode MS"/>
                          <a:cs typeface="Arial Unicode MS"/>
                        </a:rPr>
                        <a:t>12%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-75%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农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业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349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3970" algn="ct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1200" spc="25">
                          <a:latin typeface="Arial Unicode MS"/>
                          <a:cs typeface="Arial Unicode MS"/>
                        </a:rPr>
                        <a:t>17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349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10.27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349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-6%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349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1200" spc="-15">
                          <a:latin typeface="Arial Unicode MS"/>
                          <a:cs typeface="Arial Unicode MS"/>
                        </a:rPr>
                        <a:t>61%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349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</a:tr>
              <a:tr h="240029">
                <a:tc>
                  <a:txBody>
                    <a:bodyPr vert="horz" wrap="square"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广告营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销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97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8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7.06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97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10">
                          <a:solidFill>
                            <a:srgbClr val="7E7E7E"/>
                          </a:solidFill>
                          <a:latin typeface="Arial Unicode MS"/>
                          <a:cs typeface="Arial Unicode MS"/>
                        </a:rPr>
                        <a:t>上季度为</a:t>
                      </a:r>
                      <a:r>
                        <a:rPr sz="1200" spc="25">
                          <a:solidFill>
                            <a:srgbClr val="7E7E7E"/>
                          </a:solidFill>
                          <a:latin typeface="Arial Unicode MS"/>
                          <a:cs typeface="Arial Unicode MS"/>
                        </a:rPr>
                        <a:t>0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10">
                          <a:solidFill>
                            <a:srgbClr val="7E7E7E"/>
                          </a:solidFill>
                          <a:latin typeface="Arial Unicode MS"/>
                          <a:cs typeface="Arial Unicode MS"/>
                        </a:rPr>
                        <a:t>上季度为</a:t>
                      </a:r>
                      <a:r>
                        <a:rPr sz="1200" spc="25">
                          <a:solidFill>
                            <a:srgbClr val="7E7E7E"/>
                          </a:solidFill>
                          <a:latin typeface="Arial Unicode MS"/>
                          <a:cs typeface="Arial Unicode MS"/>
                        </a:rPr>
                        <a:t>0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239395">
                <a:tc>
                  <a:txBody>
                    <a:bodyPr vert="horz" wrap="square"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教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育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97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8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5.02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15">
                          <a:latin typeface="Arial Unicode MS"/>
                          <a:cs typeface="Arial Unicode MS"/>
                        </a:rPr>
                        <a:t>14%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15">
                          <a:latin typeface="Arial Unicode MS"/>
                          <a:cs typeface="Arial Unicode MS"/>
                        </a:rPr>
                        <a:t>53%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旅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游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349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970" algn="ct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1200" spc="25">
                          <a:latin typeface="Arial Unicode MS"/>
                          <a:cs typeface="Arial Unicode MS"/>
                        </a:rPr>
                        <a:t>10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349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4.27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349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1200" spc="-5">
                          <a:latin typeface="Arial Unicode MS"/>
                          <a:cs typeface="Arial Unicode MS"/>
                        </a:rPr>
                        <a:t>100%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349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-11%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349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240029">
                <a:tc>
                  <a:txBody>
                    <a:bodyPr vert="horz" wrap="square"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工具软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件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97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3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3.43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5">
                          <a:latin typeface="Arial Unicode MS"/>
                          <a:cs typeface="Arial Unicode MS"/>
                        </a:rPr>
                        <a:t>200%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1043%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239395">
                <a:tc>
                  <a:txBody>
                    <a:bodyPr vert="horz" wrap="square"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文娱传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媒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97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25">
                          <a:latin typeface="Arial Unicode MS"/>
                          <a:cs typeface="Arial Unicode MS"/>
                        </a:rPr>
                        <a:t>10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3.32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-50%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-80%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239395">
                <a:tc>
                  <a:txBody>
                    <a:bodyPr vert="horz" wrap="square"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游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戏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97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5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2.51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-17%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-50%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241300">
                <a:tc>
                  <a:txBody>
                    <a:bodyPr vert="horz" wrap="square"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体育运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动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349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970" algn="ct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3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349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1.90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349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1200" spc="-30">
                          <a:latin typeface="Arial Unicode MS"/>
                          <a:cs typeface="Arial Unicode MS"/>
                        </a:rPr>
                        <a:t>0%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349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1200" spc="-15">
                          <a:latin typeface="Arial Unicode MS"/>
                          <a:cs typeface="Arial Unicode MS"/>
                        </a:rPr>
                        <a:t>79%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349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239395">
                <a:tc>
                  <a:txBody>
                    <a:bodyPr vert="horz" wrap="square"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房地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产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22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970" algn="ctr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3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22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1.33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22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-67%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22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-81%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22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240029">
                <a:tc>
                  <a:txBody>
                    <a:bodyPr vert="horz" wrap="square"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元宇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宙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97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4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0.60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-60%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-93%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381000" y="0"/>
            <a:ext cx="181610" cy="1183005"/>
          </a:xfrm>
          <a:custGeom>
            <a:rect l="l" t="t" r="r" b="b"/>
            <a:pathLst>
              <a:path w="181609" h="1183005">
                <a:moveTo>
                  <a:pt x="181356" y="1182624"/>
                </a:moveTo>
                <a:lnTo>
                  <a:pt x="181356" y="0"/>
                </a:lnTo>
                <a:lnTo>
                  <a:pt x="0" y="0"/>
                </a:lnTo>
                <a:lnTo>
                  <a:pt x="0" y="1182624"/>
                </a:lnTo>
                <a:lnTo>
                  <a:pt x="181356" y="1182624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17219" y="1523"/>
            <a:ext cx="180340" cy="1049020"/>
          </a:xfrm>
          <a:custGeom>
            <a:rect l="l" t="t" r="r" b="b"/>
            <a:pathLst>
              <a:path w="180340" h="1049020">
                <a:moveTo>
                  <a:pt x="179832" y="1048512"/>
                </a:moveTo>
                <a:lnTo>
                  <a:pt x="179832" y="0"/>
                </a:lnTo>
                <a:lnTo>
                  <a:pt x="0" y="0"/>
                </a:lnTo>
                <a:lnTo>
                  <a:pt x="0" y="1048512"/>
                </a:lnTo>
                <a:lnTo>
                  <a:pt x="179832" y="1048512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59536" y="0"/>
            <a:ext cx="180340" cy="899160"/>
          </a:xfrm>
          <a:custGeom>
            <a:rect l="l" t="t" r="r" b="b"/>
            <a:pathLst>
              <a:path w="180340" h="899160">
                <a:moveTo>
                  <a:pt x="179831" y="899160"/>
                </a:moveTo>
                <a:lnTo>
                  <a:pt x="179831" y="0"/>
                </a:lnTo>
                <a:lnTo>
                  <a:pt x="0" y="0"/>
                </a:lnTo>
                <a:lnTo>
                  <a:pt x="0" y="899160"/>
                </a:lnTo>
                <a:lnTo>
                  <a:pt x="179831" y="899160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626363" y="2849879"/>
            <a:ext cx="398750" cy="33527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079500" y="733564"/>
            <a:ext cx="4115435" cy="47847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795">
              <a:lnSpc>
                <a:spcPct val="100000"/>
              </a:lnSpc>
              <a:spcBef>
                <a:spcPts val="95"/>
              </a:spcBef>
            </a:pPr>
            <a:r>
              <a:rPr sz="1600" spc="-5">
                <a:solidFill>
                  <a:srgbClr val="F96F18"/>
                </a:solidFill>
                <a:latin typeface="Arial Unicode MS"/>
                <a:cs typeface="Arial Unicode MS"/>
              </a:rPr>
              <a:t>汽车行业融资额猛增，区块链、教育有增长</a:t>
            </a:r>
            <a:endParaRPr sz="16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500">
              <a:latin typeface="Times New Roman"/>
              <a:cs typeface="Times New Roman"/>
            </a:endParaRPr>
          </a:p>
          <a:p>
            <a:pPr marL="12700" marR="5080">
              <a:lnSpc>
                <a:spcPct val="150000"/>
              </a:lnSpc>
            </a:pP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投资总金额上</a:t>
            </a:r>
            <a:r>
              <a:rPr sz="1400" spc="35">
                <a:solidFill>
                  <a:srgbClr val="1F394E"/>
                </a:solidFill>
                <a:latin typeface="Arial Unicode MS"/>
                <a:cs typeface="Arial Unicode MS"/>
              </a:rPr>
              <a:t>，2023Q3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国内有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3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大领域的私募股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权 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投资总额超过</a:t>
            </a:r>
            <a:r>
              <a:rPr sz="1400" spc="-35">
                <a:solidFill>
                  <a:srgbClr val="1F394E"/>
                </a:solidFill>
                <a:latin typeface="Arial Unicode MS"/>
                <a:cs typeface="Arial Unicode MS"/>
              </a:rPr>
              <a:t>100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亿元，包括先进制造、医疗健康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、 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汽车交通。其中，汽车交通行业的融资额环比增幅最 大，达到</a:t>
            </a:r>
            <a:r>
              <a:rPr sz="1400" spc="-15">
                <a:solidFill>
                  <a:srgbClr val="1F394E"/>
                </a:solidFill>
                <a:latin typeface="Arial Unicode MS"/>
                <a:cs typeface="Arial Unicode MS"/>
              </a:rPr>
              <a:t>217%；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医疗领域的融资总额有所下滑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  <a:p>
            <a:pPr marL="12700" marR="5080">
              <a:lnSpc>
                <a:spcPct val="150000"/>
              </a:lnSpc>
              <a:spcBef>
                <a:spcPts val="1200"/>
              </a:spcBef>
            </a:pP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从环比变化来看，实现交易事件、交易金额环比同增 的有汽车交通、区块链和教育等几个行业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  <a:p>
            <a:pPr marL="12700" marR="88265">
              <a:lnSpc>
                <a:spcPct val="150000"/>
              </a:lnSpc>
              <a:spcBef>
                <a:spcPts val="1200"/>
              </a:spcBef>
            </a:pP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就融资热度层面而言，目前先进制造行业</a:t>
            </a:r>
            <a:r>
              <a:rPr sz="1400" spc="275">
                <a:solidFill>
                  <a:srgbClr val="1F394E"/>
                </a:solidFill>
                <a:latin typeface="Arial Unicode MS"/>
                <a:cs typeface="Arial Unicode MS"/>
              </a:rPr>
              <a:t>“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一家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独 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大</a:t>
            </a:r>
            <a:r>
              <a:rPr sz="1400" spc="275">
                <a:solidFill>
                  <a:srgbClr val="1F394E"/>
                </a:solidFill>
                <a:latin typeface="Arial Unicode MS"/>
                <a:cs typeface="Arial Unicode MS"/>
              </a:rPr>
              <a:t>”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，投资度过于集中；企服、医疗健康两大行业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融</a:t>
            </a:r>
            <a:endParaRPr sz="1400">
              <a:latin typeface="Arial Unicode MS"/>
              <a:cs typeface="Arial Unicode MS"/>
            </a:endParaRPr>
          </a:p>
          <a:p>
            <a:pPr marL="12700" marR="5080" algn="just">
              <a:lnSpc>
                <a:spcPct val="150000"/>
              </a:lnSpc>
            </a:pP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资交易多，但能实现大幅增长的空间非常有限，甚至 有所下跌；还有更多融资不热门，但行业本身规模体 量却很大的行业，未来有更大的增长空间和潜力，比 如农业、物流、本地生活行业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935152" y="6228156"/>
            <a:ext cx="170370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10">
                <a:solidFill>
                  <a:srgbClr val="585858"/>
                </a:solidFill>
                <a:latin typeface="Arial Unicode MS"/>
                <a:cs typeface="Arial Unicode MS"/>
              </a:rPr>
              <a:t>截止日期</a:t>
            </a:r>
            <a:r>
              <a:rPr sz="1100" spc="5">
                <a:solidFill>
                  <a:srgbClr val="585858"/>
                </a:solidFill>
                <a:latin typeface="Arial Unicode MS"/>
                <a:cs typeface="Arial Unicode MS"/>
              </a:rPr>
              <a:t>：2023</a:t>
            </a:r>
            <a:r>
              <a:rPr sz="1100" spc="-10">
                <a:solidFill>
                  <a:srgbClr val="585858"/>
                </a:solidFill>
                <a:latin typeface="Arial Unicode MS"/>
                <a:cs typeface="Arial Unicode MS"/>
              </a:rPr>
              <a:t>年</a:t>
            </a:r>
            <a:r>
              <a:rPr sz="1100" spc="15">
                <a:solidFill>
                  <a:srgbClr val="585858"/>
                </a:solidFill>
                <a:latin typeface="Arial Unicode MS"/>
                <a:cs typeface="Arial Unicode MS"/>
              </a:rPr>
              <a:t>9</a:t>
            </a:r>
            <a:r>
              <a:rPr sz="1100" spc="-10">
                <a:solidFill>
                  <a:srgbClr val="585858"/>
                </a:solidFill>
                <a:latin typeface="Arial Unicode MS"/>
                <a:cs typeface="Arial Unicode MS"/>
              </a:rPr>
              <a:t>月</a:t>
            </a:r>
            <a:r>
              <a:rPr sz="1100" spc="15">
                <a:solidFill>
                  <a:srgbClr val="585858"/>
                </a:solidFill>
                <a:latin typeface="Arial Unicode MS"/>
                <a:cs typeface="Arial Unicode MS"/>
              </a:rPr>
              <a:t>30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日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759507" y="6228156"/>
            <a:ext cx="193992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10">
                <a:solidFill>
                  <a:srgbClr val="585858"/>
                </a:solidFill>
                <a:latin typeface="Arial Unicode MS"/>
                <a:cs typeface="Arial Unicode MS"/>
              </a:rPr>
              <a:t>数据来源</a:t>
            </a:r>
            <a:r>
              <a:rPr sz="1100" spc="-45">
                <a:solidFill>
                  <a:srgbClr val="585858"/>
                </a:solidFill>
                <a:latin typeface="Arial Unicode MS"/>
                <a:cs typeface="Arial Unicode MS"/>
              </a:rPr>
              <a:t>：IT</a:t>
            </a:r>
            <a:r>
              <a:rPr sz="1100" spc="-10">
                <a:solidFill>
                  <a:srgbClr val="585858"/>
                </a:solidFill>
                <a:latin typeface="Arial Unicode MS"/>
                <a:cs typeface="Arial Unicode MS"/>
              </a:rPr>
              <a:t>桔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子</a:t>
            </a:r>
            <a:r>
              <a:rPr sz="1100" spc="-30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100" spc="75">
                <a:solidFill>
                  <a:srgbClr val="585858"/>
                </a:solidFill>
                <a:latin typeface="Arial Unicode MS"/>
                <a:cs typeface="Arial Unicode MS"/>
              </a:rPr>
              <a:t>©</a:t>
            </a:r>
            <a:r>
              <a:rPr sz="1100" spc="-50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100" spc="40">
                <a:solidFill>
                  <a:srgbClr val="585858"/>
                </a:solidFill>
                <a:latin typeface="Arial Unicode MS"/>
                <a:cs typeface="Arial Unicode MS"/>
              </a:rPr>
              <a:t>itjuzi.com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9364980" y="4824984"/>
            <a:ext cx="2560320" cy="1359408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638555" y="1411224"/>
            <a:ext cx="339941" cy="37185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549275" y="1247978"/>
            <a:ext cx="4923155" cy="4762500"/>
          </a:xfrm>
          <a:custGeom>
            <a:rect l="l" t="t" r="r" b="b"/>
            <a:pathLst>
              <a:path w="4923155" h="4762500">
                <a:moveTo>
                  <a:pt x="4702683" y="12700"/>
                </a:moveTo>
                <a:lnTo>
                  <a:pt x="220472" y="12700"/>
                </a:lnTo>
                <a:lnTo>
                  <a:pt x="227888" y="0"/>
                </a:lnTo>
                <a:lnTo>
                  <a:pt x="4695266" y="0"/>
                </a:lnTo>
                <a:lnTo>
                  <a:pt x="4702683" y="12700"/>
                </a:lnTo>
                <a:close/>
              </a:path>
              <a:path w="4923155" h="4762500">
                <a:moveTo>
                  <a:pt x="4738509" y="25400"/>
                </a:moveTo>
                <a:lnTo>
                  <a:pt x="184645" y="25400"/>
                </a:lnTo>
                <a:lnTo>
                  <a:pt x="191643" y="12700"/>
                </a:lnTo>
                <a:lnTo>
                  <a:pt x="4731512" y="12700"/>
                </a:lnTo>
                <a:lnTo>
                  <a:pt x="4738509" y="25400"/>
                </a:lnTo>
                <a:close/>
              </a:path>
              <a:path w="4923155" h="4762500">
                <a:moveTo>
                  <a:pt x="227863" y="38100"/>
                </a:moveTo>
                <a:lnTo>
                  <a:pt x="157581" y="38100"/>
                </a:lnTo>
                <a:lnTo>
                  <a:pt x="164198" y="25400"/>
                </a:lnTo>
                <a:lnTo>
                  <a:pt x="234975" y="25400"/>
                </a:lnTo>
                <a:lnTo>
                  <a:pt x="227863" y="38100"/>
                </a:lnTo>
                <a:close/>
              </a:path>
              <a:path w="4923155" h="4762500">
                <a:moveTo>
                  <a:pt x="4765573" y="38100"/>
                </a:moveTo>
                <a:lnTo>
                  <a:pt x="4695291" y="38100"/>
                </a:lnTo>
                <a:lnTo>
                  <a:pt x="4688179" y="25400"/>
                </a:lnTo>
                <a:lnTo>
                  <a:pt x="4758944" y="25400"/>
                </a:lnTo>
                <a:lnTo>
                  <a:pt x="4765573" y="38100"/>
                </a:lnTo>
                <a:close/>
              </a:path>
              <a:path w="4923155" h="4762500">
                <a:moveTo>
                  <a:pt x="194957" y="50800"/>
                </a:moveTo>
                <a:lnTo>
                  <a:pt x="138328" y="50800"/>
                </a:lnTo>
                <a:lnTo>
                  <a:pt x="144640" y="38100"/>
                </a:lnTo>
                <a:lnTo>
                  <a:pt x="201676" y="38100"/>
                </a:lnTo>
                <a:lnTo>
                  <a:pt x="194957" y="50800"/>
                </a:lnTo>
                <a:close/>
              </a:path>
              <a:path w="4923155" h="4762500">
                <a:moveTo>
                  <a:pt x="4784826" y="50800"/>
                </a:moveTo>
                <a:lnTo>
                  <a:pt x="4728184" y="50800"/>
                </a:lnTo>
                <a:lnTo>
                  <a:pt x="4721479" y="38100"/>
                </a:lnTo>
                <a:lnTo>
                  <a:pt x="4778502" y="38100"/>
                </a:lnTo>
                <a:lnTo>
                  <a:pt x="4784826" y="50800"/>
                </a:lnTo>
                <a:close/>
              </a:path>
              <a:path w="4923155" h="4762500">
                <a:moveTo>
                  <a:pt x="170116" y="63500"/>
                </a:moveTo>
                <a:lnTo>
                  <a:pt x="120053" y="63500"/>
                </a:lnTo>
                <a:lnTo>
                  <a:pt x="126034" y="50800"/>
                </a:lnTo>
                <a:lnTo>
                  <a:pt x="176466" y="50800"/>
                </a:lnTo>
                <a:lnTo>
                  <a:pt x="170116" y="63500"/>
                </a:lnTo>
                <a:close/>
              </a:path>
              <a:path w="4923155" h="4762500">
                <a:moveTo>
                  <a:pt x="4803101" y="63500"/>
                </a:moveTo>
                <a:lnTo>
                  <a:pt x="4753038" y="63500"/>
                </a:lnTo>
                <a:lnTo>
                  <a:pt x="4746688" y="50800"/>
                </a:lnTo>
                <a:lnTo>
                  <a:pt x="4797120" y="50800"/>
                </a:lnTo>
                <a:lnTo>
                  <a:pt x="4803101" y="63500"/>
                </a:lnTo>
                <a:close/>
              </a:path>
              <a:path w="4923155" h="4762500">
                <a:moveTo>
                  <a:pt x="146723" y="76200"/>
                </a:moveTo>
                <a:lnTo>
                  <a:pt x="108432" y="76200"/>
                </a:lnTo>
                <a:lnTo>
                  <a:pt x="114185" y="63500"/>
                </a:lnTo>
                <a:lnTo>
                  <a:pt x="152679" y="63500"/>
                </a:lnTo>
                <a:lnTo>
                  <a:pt x="146723" y="76200"/>
                </a:lnTo>
                <a:close/>
              </a:path>
              <a:path w="4923155" h="4762500">
                <a:moveTo>
                  <a:pt x="4814722" y="76200"/>
                </a:moveTo>
                <a:lnTo>
                  <a:pt x="4776431" y="76200"/>
                </a:lnTo>
                <a:lnTo>
                  <a:pt x="4770475" y="63500"/>
                </a:lnTo>
                <a:lnTo>
                  <a:pt x="4808969" y="63500"/>
                </a:lnTo>
                <a:lnTo>
                  <a:pt x="4814722" y="76200"/>
                </a:lnTo>
                <a:close/>
              </a:path>
              <a:path w="4923155" h="4762500">
                <a:moveTo>
                  <a:pt x="130225" y="88900"/>
                </a:moveTo>
                <a:lnTo>
                  <a:pt x="91897" y="88900"/>
                </a:lnTo>
                <a:lnTo>
                  <a:pt x="97282" y="76200"/>
                </a:lnTo>
                <a:lnTo>
                  <a:pt x="135864" y="76200"/>
                </a:lnTo>
                <a:lnTo>
                  <a:pt x="130225" y="88900"/>
                </a:lnTo>
                <a:close/>
              </a:path>
              <a:path w="4923155" h="4762500">
                <a:moveTo>
                  <a:pt x="4831245" y="88900"/>
                </a:moveTo>
                <a:lnTo>
                  <a:pt x="4792929" y="88900"/>
                </a:lnTo>
                <a:lnTo>
                  <a:pt x="4787290" y="76200"/>
                </a:lnTo>
                <a:lnTo>
                  <a:pt x="4825860" y="76200"/>
                </a:lnTo>
                <a:lnTo>
                  <a:pt x="4831245" y="88900"/>
                </a:lnTo>
                <a:close/>
              </a:path>
              <a:path w="4923155" h="4762500">
                <a:moveTo>
                  <a:pt x="114706" y="101600"/>
                </a:moveTo>
                <a:lnTo>
                  <a:pt x="81521" y="101600"/>
                </a:lnTo>
                <a:lnTo>
                  <a:pt x="86639" y="88900"/>
                </a:lnTo>
                <a:lnTo>
                  <a:pt x="119989" y="88900"/>
                </a:lnTo>
                <a:lnTo>
                  <a:pt x="114706" y="101600"/>
                </a:lnTo>
                <a:close/>
              </a:path>
              <a:path w="4923155" h="4762500">
                <a:moveTo>
                  <a:pt x="4841633" y="101600"/>
                </a:moveTo>
                <a:lnTo>
                  <a:pt x="4808448" y="101600"/>
                </a:lnTo>
                <a:lnTo>
                  <a:pt x="4803165" y="88900"/>
                </a:lnTo>
                <a:lnTo>
                  <a:pt x="4836502" y="88900"/>
                </a:lnTo>
                <a:lnTo>
                  <a:pt x="4841633" y="101600"/>
                </a:lnTo>
                <a:close/>
              </a:path>
              <a:path w="4923155" h="4762500">
                <a:moveTo>
                  <a:pt x="104927" y="114300"/>
                </a:moveTo>
                <a:lnTo>
                  <a:pt x="66929" y="114300"/>
                </a:lnTo>
                <a:lnTo>
                  <a:pt x="71653" y="101600"/>
                </a:lnTo>
                <a:lnTo>
                  <a:pt x="109969" y="101600"/>
                </a:lnTo>
                <a:lnTo>
                  <a:pt x="104927" y="114300"/>
                </a:lnTo>
                <a:close/>
              </a:path>
              <a:path w="4923155" h="4762500">
                <a:moveTo>
                  <a:pt x="4856226" y="114300"/>
                </a:moveTo>
                <a:lnTo>
                  <a:pt x="4818227" y="114300"/>
                </a:lnTo>
                <a:lnTo>
                  <a:pt x="4813185" y="101600"/>
                </a:lnTo>
                <a:lnTo>
                  <a:pt x="4851501" y="101600"/>
                </a:lnTo>
                <a:lnTo>
                  <a:pt x="4856226" y="114300"/>
                </a:lnTo>
                <a:close/>
              </a:path>
              <a:path w="4923155" h="4762500">
                <a:moveTo>
                  <a:pt x="91147" y="127000"/>
                </a:moveTo>
                <a:lnTo>
                  <a:pt x="57899" y="127000"/>
                </a:lnTo>
                <a:lnTo>
                  <a:pt x="62344" y="114300"/>
                </a:lnTo>
                <a:lnTo>
                  <a:pt x="95821" y="114300"/>
                </a:lnTo>
                <a:lnTo>
                  <a:pt x="91147" y="127000"/>
                </a:lnTo>
                <a:close/>
              </a:path>
              <a:path w="4923155" h="4762500">
                <a:moveTo>
                  <a:pt x="4865255" y="127000"/>
                </a:moveTo>
                <a:lnTo>
                  <a:pt x="4832007" y="127000"/>
                </a:lnTo>
                <a:lnTo>
                  <a:pt x="4827333" y="114300"/>
                </a:lnTo>
                <a:lnTo>
                  <a:pt x="4860810" y="114300"/>
                </a:lnTo>
                <a:lnTo>
                  <a:pt x="4865255" y="127000"/>
                </a:lnTo>
                <a:close/>
              </a:path>
              <a:path w="4923155" h="4762500">
                <a:moveTo>
                  <a:pt x="82588" y="139700"/>
                </a:moveTo>
                <a:lnTo>
                  <a:pt x="49441" y="139700"/>
                </a:lnTo>
                <a:lnTo>
                  <a:pt x="53594" y="127000"/>
                </a:lnTo>
                <a:lnTo>
                  <a:pt x="86995" y="127000"/>
                </a:lnTo>
                <a:lnTo>
                  <a:pt x="82588" y="139700"/>
                </a:lnTo>
                <a:close/>
              </a:path>
              <a:path w="4923155" h="4762500">
                <a:moveTo>
                  <a:pt x="4873713" y="139700"/>
                </a:moveTo>
                <a:lnTo>
                  <a:pt x="4840566" y="139700"/>
                </a:lnTo>
                <a:lnTo>
                  <a:pt x="4836159" y="127000"/>
                </a:lnTo>
                <a:lnTo>
                  <a:pt x="4869561" y="127000"/>
                </a:lnTo>
                <a:lnTo>
                  <a:pt x="4873713" y="139700"/>
                </a:lnTo>
                <a:close/>
              </a:path>
              <a:path w="4923155" h="4762500">
                <a:moveTo>
                  <a:pt x="74561" y="152400"/>
                </a:moveTo>
                <a:lnTo>
                  <a:pt x="41579" y="152400"/>
                </a:lnTo>
                <a:lnTo>
                  <a:pt x="45427" y="139700"/>
                </a:lnTo>
                <a:lnTo>
                  <a:pt x="78689" y="139700"/>
                </a:lnTo>
                <a:lnTo>
                  <a:pt x="74561" y="152400"/>
                </a:lnTo>
                <a:close/>
              </a:path>
              <a:path w="4923155" h="4762500">
                <a:moveTo>
                  <a:pt x="4881575" y="152400"/>
                </a:moveTo>
                <a:lnTo>
                  <a:pt x="4848593" y="152400"/>
                </a:lnTo>
                <a:lnTo>
                  <a:pt x="4844465" y="139700"/>
                </a:lnTo>
                <a:lnTo>
                  <a:pt x="4877714" y="139700"/>
                </a:lnTo>
                <a:lnTo>
                  <a:pt x="4881575" y="152400"/>
                </a:lnTo>
                <a:close/>
              </a:path>
              <a:path w="4923155" h="4762500">
                <a:moveTo>
                  <a:pt x="63525" y="165100"/>
                </a:moveTo>
                <a:lnTo>
                  <a:pt x="34328" y="165100"/>
                </a:lnTo>
                <a:lnTo>
                  <a:pt x="37884" y="152400"/>
                </a:lnTo>
                <a:lnTo>
                  <a:pt x="67221" y="152400"/>
                </a:lnTo>
                <a:lnTo>
                  <a:pt x="63525" y="165100"/>
                </a:lnTo>
                <a:close/>
              </a:path>
              <a:path w="4923155" h="4762500">
                <a:moveTo>
                  <a:pt x="4888814" y="165100"/>
                </a:moveTo>
                <a:lnTo>
                  <a:pt x="4859629" y="165100"/>
                </a:lnTo>
                <a:lnTo>
                  <a:pt x="4855933" y="152400"/>
                </a:lnTo>
                <a:lnTo>
                  <a:pt x="4885270" y="152400"/>
                </a:lnTo>
                <a:lnTo>
                  <a:pt x="4888814" y="165100"/>
                </a:lnTo>
                <a:close/>
              </a:path>
              <a:path w="4923155" h="4762500">
                <a:moveTo>
                  <a:pt x="50800" y="190500"/>
                </a:moveTo>
                <a:lnTo>
                  <a:pt x="24663" y="190500"/>
                </a:lnTo>
                <a:lnTo>
                  <a:pt x="27724" y="177800"/>
                </a:lnTo>
                <a:lnTo>
                  <a:pt x="30949" y="165100"/>
                </a:lnTo>
                <a:lnTo>
                  <a:pt x="60274" y="165100"/>
                </a:lnTo>
                <a:lnTo>
                  <a:pt x="56870" y="177800"/>
                </a:lnTo>
                <a:lnTo>
                  <a:pt x="53898" y="177800"/>
                </a:lnTo>
                <a:lnTo>
                  <a:pt x="50800" y="190500"/>
                </a:lnTo>
                <a:close/>
              </a:path>
              <a:path w="4923155" h="4762500">
                <a:moveTo>
                  <a:pt x="4898491" y="190500"/>
                </a:moveTo>
                <a:lnTo>
                  <a:pt x="4872355" y="190500"/>
                </a:lnTo>
                <a:lnTo>
                  <a:pt x="4869256" y="177800"/>
                </a:lnTo>
                <a:lnTo>
                  <a:pt x="4866284" y="177800"/>
                </a:lnTo>
                <a:lnTo>
                  <a:pt x="4862880" y="165100"/>
                </a:lnTo>
                <a:lnTo>
                  <a:pt x="4892205" y="165100"/>
                </a:lnTo>
                <a:lnTo>
                  <a:pt x="4895430" y="177800"/>
                </a:lnTo>
                <a:lnTo>
                  <a:pt x="4898491" y="190500"/>
                </a:lnTo>
                <a:close/>
              </a:path>
              <a:path w="4923155" h="4762500">
                <a:moveTo>
                  <a:pt x="45339" y="203200"/>
                </a:moveTo>
                <a:lnTo>
                  <a:pt x="19037" y="203200"/>
                </a:lnTo>
                <a:lnTo>
                  <a:pt x="21767" y="190500"/>
                </a:lnTo>
                <a:lnTo>
                  <a:pt x="48120" y="190500"/>
                </a:lnTo>
                <a:lnTo>
                  <a:pt x="45339" y="203200"/>
                </a:lnTo>
                <a:close/>
              </a:path>
              <a:path w="4923155" h="4762500">
                <a:moveTo>
                  <a:pt x="4904105" y="203200"/>
                </a:moveTo>
                <a:lnTo>
                  <a:pt x="4877816" y="203200"/>
                </a:lnTo>
                <a:lnTo>
                  <a:pt x="4875034" y="190500"/>
                </a:lnTo>
                <a:lnTo>
                  <a:pt x="4901387" y="190500"/>
                </a:lnTo>
                <a:lnTo>
                  <a:pt x="4904105" y="203200"/>
                </a:lnTo>
                <a:close/>
              </a:path>
              <a:path w="4923155" h="4762500">
                <a:moveTo>
                  <a:pt x="40500" y="215900"/>
                </a:moveTo>
                <a:lnTo>
                  <a:pt x="14109" y="215900"/>
                </a:lnTo>
                <a:lnTo>
                  <a:pt x="16484" y="203200"/>
                </a:lnTo>
                <a:lnTo>
                  <a:pt x="42951" y="203200"/>
                </a:lnTo>
                <a:lnTo>
                  <a:pt x="40500" y="215900"/>
                </a:lnTo>
                <a:close/>
              </a:path>
              <a:path w="4923155" h="4762500">
                <a:moveTo>
                  <a:pt x="4909045" y="215900"/>
                </a:moveTo>
                <a:lnTo>
                  <a:pt x="4882654" y="215900"/>
                </a:lnTo>
                <a:lnTo>
                  <a:pt x="4880203" y="203200"/>
                </a:lnTo>
                <a:lnTo>
                  <a:pt x="4906670" y="203200"/>
                </a:lnTo>
                <a:lnTo>
                  <a:pt x="4909045" y="215900"/>
                </a:lnTo>
                <a:close/>
              </a:path>
              <a:path w="4923155" h="4762500">
                <a:moveTo>
                  <a:pt x="34442" y="241300"/>
                </a:moveTo>
                <a:lnTo>
                  <a:pt x="8039" y="241300"/>
                </a:lnTo>
                <a:lnTo>
                  <a:pt x="9880" y="228600"/>
                </a:lnTo>
                <a:lnTo>
                  <a:pt x="11899" y="215900"/>
                </a:lnTo>
                <a:lnTo>
                  <a:pt x="38404" y="215900"/>
                </a:lnTo>
                <a:lnTo>
                  <a:pt x="36296" y="228600"/>
                </a:lnTo>
                <a:lnTo>
                  <a:pt x="34442" y="241300"/>
                </a:lnTo>
                <a:close/>
              </a:path>
              <a:path w="4923155" h="4762500">
                <a:moveTo>
                  <a:pt x="4915115" y="241300"/>
                </a:moveTo>
                <a:lnTo>
                  <a:pt x="4888712" y="241300"/>
                </a:lnTo>
                <a:lnTo>
                  <a:pt x="4886769" y="228600"/>
                </a:lnTo>
                <a:lnTo>
                  <a:pt x="4884750" y="215900"/>
                </a:lnTo>
                <a:lnTo>
                  <a:pt x="4911255" y="215900"/>
                </a:lnTo>
                <a:lnTo>
                  <a:pt x="4913274" y="228600"/>
                </a:lnTo>
                <a:lnTo>
                  <a:pt x="4915115" y="241300"/>
                </a:lnTo>
                <a:close/>
              </a:path>
              <a:path w="4923155" h="4762500">
                <a:moveTo>
                  <a:pt x="31229" y="254000"/>
                </a:moveTo>
                <a:lnTo>
                  <a:pt x="4902" y="254000"/>
                </a:lnTo>
                <a:lnTo>
                  <a:pt x="6375" y="241300"/>
                </a:lnTo>
                <a:lnTo>
                  <a:pt x="32816" y="241300"/>
                </a:lnTo>
                <a:lnTo>
                  <a:pt x="31229" y="254000"/>
                </a:lnTo>
                <a:close/>
              </a:path>
              <a:path w="4923155" h="4762500">
                <a:moveTo>
                  <a:pt x="4918252" y="254000"/>
                </a:moveTo>
                <a:lnTo>
                  <a:pt x="4891925" y="254000"/>
                </a:lnTo>
                <a:lnTo>
                  <a:pt x="4890338" y="241300"/>
                </a:lnTo>
                <a:lnTo>
                  <a:pt x="4916779" y="241300"/>
                </a:lnTo>
                <a:lnTo>
                  <a:pt x="4918252" y="254000"/>
                </a:lnTo>
                <a:close/>
              </a:path>
              <a:path w="4923155" h="4762500">
                <a:moveTo>
                  <a:pt x="26873" y="279400"/>
                </a:moveTo>
                <a:lnTo>
                  <a:pt x="1612" y="279400"/>
                </a:lnTo>
                <a:lnTo>
                  <a:pt x="2514" y="266700"/>
                </a:lnTo>
                <a:lnTo>
                  <a:pt x="3619" y="254000"/>
                </a:lnTo>
                <a:lnTo>
                  <a:pt x="29933" y="254000"/>
                </a:lnTo>
                <a:lnTo>
                  <a:pt x="28702" y="266700"/>
                </a:lnTo>
                <a:lnTo>
                  <a:pt x="27736" y="266700"/>
                </a:lnTo>
                <a:lnTo>
                  <a:pt x="26873" y="279400"/>
                </a:lnTo>
                <a:close/>
              </a:path>
              <a:path w="4923155" h="4762500">
                <a:moveTo>
                  <a:pt x="4921529" y="279400"/>
                </a:moveTo>
                <a:lnTo>
                  <a:pt x="4896281" y="279400"/>
                </a:lnTo>
                <a:lnTo>
                  <a:pt x="4895418" y="266700"/>
                </a:lnTo>
                <a:lnTo>
                  <a:pt x="4894453" y="266700"/>
                </a:lnTo>
                <a:lnTo>
                  <a:pt x="4893221" y="254000"/>
                </a:lnTo>
                <a:lnTo>
                  <a:pt x="4919535" y="254000"/>
                </a:lnTo>
                <a:lnTo>
                  <a:pt x="4920640" y="266700"/>
                </a:lnTo>
                <a:lnTo>
                  <a:pt x="4921529" y="279400"/>
                </a:lnTo>
                <a:close/>
              </a:path>
              <a:path w="4923155" h="4762500">
                <a:moveTo>
                  <a:pt x="25488" y="304800"/>
                </a:moveTo>
                <a:lnTo>
                  <a:pt x="101" y="304800"/>
                </a:lnTo>
                <a:lnTo>
                  <a:pt x="406" y="292100"/>
                </a:lnTo>
                <a:lnTo>
                  <a:pt x="914" y="279400"/>
                </a:lnTo>
                <a:lnTo>
                  <a:pt x="26250" y="279400"/>
                </a:lnTo>
                <a:lnTo>
                  <a:pt x="25768" y="292100"/>
                </a:lnTo>
                <a:lnTo>
                  <a:pt x="25488" y="304800"/>
                </a:lnTo>
                <a:close/>
              </a:path>
              <a:path w="4923155" h="4762500">
                <a:moveTo>
                  <a:pt x="4923053" y="304800"/>
                </a:moveTo>
                <a:lnTo>
                  <a:pt x="4897666" y="304800"/>
                </a:lnTo>
                <a:lnTo>
                  <a:pt x="4897374" y="292100"/>
                </a:lnTo>
                <a:lnTo>
                  <a:pt x="4896904" y="279400"/>
                </a:lnTo>
                <a:lnTo>
                  <a:pt x="4922240" y="279400"/>
                </a:lnTo>
                <a:lnTo>
                  <a:pt x="4922748" y="292100"/>
                </a:lnTo>
                <a:lnTo>
                  <a:pt x="4923053" y="304800"/>
                </a:lnTo>
                <a:close/>
              </a:path>
              <a:path w="4923155" h="4762500">
                <a:moveTo>
                  <a:pt x="25400" y="4457700"/>
                </a:moveTo>
                <a:lnTo>
                  <a:pt x="0" y="4457700"/>
                </a:lnTo>
                <a:lnTo>
                  <a:pt x="0" y="304800"/>
                </a:lnTo>
                <a:lnTo>
                  <a:pt x="25400" y="304800"/>
                </a:lnTo>
                <a:lnTo>
                  <a:pt x="25400" y="4457700"/>
                </a:lnTo>
                <a:close/>
              </a:path>
              <a:path w="4923155" h="4762500">
                <a:moveTo>
                  <a:pt x="4923155" y="4457700"/>
                </a:moveTo>
                <a:lnTo>
                  <a:pt x="4897755" y="4457700"/>
                </a:lnTo>
                <a:lnTo>
                  <a:pt x="4897755" y="304800"/>
                </a:lnTo>
                <a:lnTo>
                  <a:pt x="4923155" y="304800"/>
                </a:lnTo>
                <a:lnTo>
                  <a:pt x="4923155" y="4457700"/>
                </a:lnTo>
                <a:close/>
              </a:path>
              <a:path w="4923155" h="4762500">
                <a:moveTo>
                  <a:pt x="25781" y="4470400"/>
                </a:moveTo>
                <a:lnTo>
                  <a:pt x="406" y="4470400"/>
                </a:lnTo>
                <a:lnTo>
                  <a:pt x="101" y="4457700"/>
                </a:lnTo>
                <a:lnTo>
                  <a:pt x="25488" y="4457700"/>
                </a:lnTo>
                <a:lnTo>
                  <a:pt x="25781" y="4470400"/>
                </a:lnTo>
                <a:close/>
              </a:path>
              <a:path w="4923155" h="4762500">
                <a:moveTo>
                  <a:pt x="4922748" y="4470400"/>
                </a:moveTo>
                <a:lnTo>
                  <a:pt x="4897374" y="4470400"/>
                </a:lnTo>
                <a:lnTo>
                  <a:pt x="4897666" y="4457700"/>
                </a:lnTo>
                <a:lnTo>
                  <a:pt x="4923053" y="4457700"/>
                </a:lnTo>
                <a:lnTo>
                  <a:pt x="4922748" y="4470400"/>
                </a:lnTo>
                <a:close/>
              </a:path>
              <a:path w="4923155" h="4762500">
                <a:moveTo>
                  <a:pt x="28752" y="4495800"/>
                </a:moveTo>
                <a:lnTo>
                  <a:pt x="2514" y="4495800"/>
                </a:lnTo>
                <a:lnTo>
                  <a:pt x="1612" y="4483100"/>
                </a:lnTo>
                <a:lnTo>
                  <a:pt x="914" y="4470400"/>
                </a:lnTo>
                <a:lnTo>
                  <a:pt x="26225" y="4470400"/>
                </a:lnTo>
                <a:lnTo>
                  <a:pt x="26898" y="4483100"/>
                </a:lnTo>
                <a:lnTo>
                  <a:pt x="27698" y="4483100"/>
                </a:lnTo>
                <a:lnTo>
                  <a:pt x="28752" y="4495800"/>
                </a:lnTo>
                <a:close/>
              </a:path>
              <a:path w="4923155" h="4762500">
                <a:moveTo>
                  <a:pt x="4920640" y="4495800"/>
                </a:moveTo>
                <a:lnTo>
                  <a:pt x="4894402" y="4495800"/>
                </a:lnTo>
                <a:lnTo>
                  <a:pt x="4895456" y="4483100"/>
                </a:lnTo>
                <a:lnTo>
                  <a:pt x="4896243" y="4483100"/>
                </a:lnTo>
                <a:lnTo>
                  <a:pt x="4896929" y="4470400"/>
                </a:lnTo>
                <a:lnTo>
                  <a:pt x="4922240" y="4470400"/>
                </a:lnTo>
                <a:lnTo>
                  <a:pt x="4921529" y="4483100"/>
                </a:lnTo>
                <a:lnTo>
                  <a:pt x="4920640" y="4495800"/>
                </a:lnTo>
                <a:close/>
              </a:path>
              <a:path w="4923155" h="4762500">
                <a:moveTo>
                  <a:pt x="32816" y="4521200"/>
                </a:moveTo>
                <a:lnTo>
                  <a:pt x="6375" y="4521200"/>
                </a:lnTo>
                <a:lnTo>
                  <a:pt x="4902" y="4508500"/>
                </a:lnTo>
                <a:lnTo>
                  <a:pt x="3619" y="4495800"/>
                </a:lnTo>
                <a:lnTo>
                  <a:pt x="28702" y="4495800"/>
                </a:lnTo>
                <a:lnTo>
                  <a:pt x="29933" y="4508500"/>
                </a:lnTo>
                <a:lnTo>
                  <a:pt x="31229" y="4508500"/>
                </a:lnTo>
                <a:lnTo>
                  <a:pt x="32816" y="4521200"/>
                </a:lnTo>
                <a:close/>
              </a:path>
              <a:path w="4923155" h="4762500">
                <a:moveTo>
                  <a:pt x="4916779" y="4521200"/>
                </a:moveTo>
                <a:lnTo>
                  <a:pt x="4890338" y="4521200"/>
                </a:lnTo>
                <a:lnTo>
                  <a:pt x="4891925" y="4508500"/>
                </a:lnTo>
                <a:lnTo>
                  <a:pt x="4893221" y="4508500"/>
                </a:lnTo>
                <a:lnTo>
                  <a:pt x="4894453" y="4495800"/>
                </a:lnTo>
                <a:lnTo>
                  <a:pt x="4919535" y="4495800"/>
                </a:lnTo>
                <a:lnTo>
                  <a:pt x="4918252" y="4508500"/>
                </a:lnTo>
                <a:lnTo>
                  <a:pt x="4916779" y="4521200"/>
                </a:lnTo>
                <a:close/>
              </a:path>
              <a:path w="4923155" h="4762500">
                <a:moveTo>
                  <a:pt x="36385" y="4533900"/>
                </a:moveTo>
                <a:lnTo>
                  <a:pt x="9880" y="4533900"/>
                </a:lnTo>
                <a:lnTo>
                  <a:pt x="8039" y="4521200"/>
                </a:lnTo>
                <a:lnTo>
                  <a:pt x="34442" y="4521200"/>
                </a:lnTo>
                <a:lnTo>
                  <a:pt x="36385" y="4533900"/>
                </a:lnTo>
                <a:close/>
              </a:path>
              <a:path w="4923155" h="4762500">
                <a:moveTo>
                  <a:pt x="4913274" y="4533900"/>
                </a:moveTo>
                <a:lnTo>
                  <a:pt x="4886769" y="4533900"/>
                </a:lnTo>
                <a:lnTo>
                  <a:pt x="4888712" y="4521200"/>
                </a:lnTo>
                <a:lnTo>
                  <a:pt x="4915115" y="4521200"/>
                </a:lnTo>
                <a:lnTo>
                  <a:pt x="4913274" y="4533900"/>
                </a:lnTo>
                <a:close/>
              </a:path>
              <a:path w="4923155" h="4762500">
                <a:moveTo>
                  <a:pt x="40601" y="4546600"/>
                </a:moveTo>
                <a:lnTo>
                  <a:pt x="14109" y="4546600"/>
                </a:lnTo>
                <a:lnTo>
                  <a:pt x="11899" y="4533900"/>
                </a:lnTo>
                <a:lnTo>
                  <a:pt x="38315" y="4533900"/>
                </a:lnTo>
                <a:lnTo>
                  <a:pt x="40601" y="4546600"/>
                </a:lnTo>
                <a:close/>
              </a:path>
              <a:path w="4923155" h="4762500">
                <a:moveTo>
                  <a:pt x="4909045" y="4546600"/>
                </a:moveTo>
                <a:lnTo>
                  <a:pt x="4882553" y="4546600"/>
                </a:lnTo>
                <a:lnTo>
                  <a:pt x="4884839" y="4533900"/>
                </a:lnTo>
                <a:lnTo>
                  <a:pt x="4911255" y="4533900"/>
                </a:lnTo>
                <a:lnTo>
                  <a:pt x="4909045" y="4546600"/>
                </a:lnTo>
                <a:close/>
              </a:path>
              <a:path w="4923155" h="4762500">
                <a:moveTo>
                  <a:pt x="50927" y="4572000"/>
                </a:moveTo>
                <a:lnTo>
                  <a:pt x="21767" y="4572000"/>
                </a:lnTo>
                <a:lnTo>
                  <a:pt x="19037" y="4559300"/>
                </a:lnTo>
                <a:lnTo>
                  <a:pt x="16484" y="4546600"/>
                </a:lnTo>
                <a:lnTo>
                  <a:pt x="42837" y="4546600"/>
                </a:lnTo>
                <a:lnTo>
                  <a:pt x="45453" y="4559300"/>
                </a:lnTo>
                <a:lnTo>
                  <a:pt x="47993" y="4559300"/>
                </a:lnTo>
                <a:lnTo>
                  <a:pt x="50927" y="4572000"/>
                </a:lnTo>
                <a:close/>
              </a:path>
              <a:path w="4923155" h="4762500">
                <a:moveTo>
                  <a:pt x="4901387" y="4572000"/>
                </a:moveTo>
                <a:lnTo>
                  <a:pt x="4872228" y="4572000"/>
                </a:lnTo>
                <a:lnTo>
                  <a:pt x="4875161" y="4559300"/>
                </a:lnTo>
                <a:lnTo>
                  <a:pt x="4877701" y="4559300"/>
                </a:lnTo>
                <a:lnTo>
                  <a:pt x="4880317" y="4546600"/>
                </a:lnTo>
                <a:lnTo>
                  <a:pt x="4906670" y="4546600"/>
                </a:lnTo>
                <a:lnTo>
                  <a:pt x="4904105" y="4559300"/>
                </a:lnTo>
                <a:lnTo>
                  <a:pt x="4901387" y="4572000"/>
                </a:lnTo>
                <a:close/>
              </a:path>
              <a:path w="4923155" h="4762500">
                <a:moveTo>
                  <a:pt x="57010" y="4584700"/>
                </a:moveTo>
                <a:lnTo>
                  <a:pt x="27724" y="4584700"/>
                </a:lnTo>
                <a:lnTo>
                  <a:pt x="24663" y="4572000"/>
                </a:lnTo>
                <a:lnTo>
                  <a:pt x="53759" y="4572000"/>
                </a:lnTo>
                <a:lnTo>
                  <a:pt x="57010" y="4584700"/>
                </a:lnTo>
                <a:close/>
              </a:path>
              <a:path w="4923155" h="4762500">
                <a:moveTo>
                  <a:pt x="4895430" y="4584700"/>
                </a:moveTo>
                <a:lnTo>
                  <a:pt x="4866144" y="4584700"/>
                </a:lnTo>
                <a:lnTo>
                  <a:pt x="4869395" y="4572000"/>
                </a:lnTo>
                <a:lnTo>
                  <a:pt x="4898491" y="4572000"/>
                </a:lnTo>
                <a:lnTo>
                  <a:pt x="4895430" y="4584700"/>
                </a:lnTo>
                <a:close/>
              </a:path>
              <a:path w="4923155" h="4762500">
                <a:moveTo>
                  <a:pt x="63677" y="4597400"/>
                </a:moveTo>
                <a:lnTo>
                  <a:pt x="34328" y="4597400"/>
                </a:lnTo>
                <a:lnTo>
                  <a:pt x="30949" y="4584700"/>
                </a:lnTo>
                <a:lnTo>
                  <a:pt x="60121" y="4584700"/>
                </a:lnTo>
                <a:lnTo>
                  <a:pt x="63677" y="4597400"/>
                </a:lnTo>
                <a:close/>
              </a:path>
              <a:path w="4923155" h="4762500">
                <a:moveTo>
                  <a:pt x="4888814" y="4597400"/>
                </a:moveTo>
                <a:lnTo>
                  <a:pt x="4859477" y="4597400"/>
                </a:lnTo>
                <a:lnTo>
                  <a:pt x="4863033" y="4584700"/>
                </a:lnTo>
                <a:lnTo>
                  <a:pt x="4892205" y="4584700"/>
                </a:lnTo>
                <a:lnTo>
                  <a:pt x="4888814" y="4597400"/>
                </a:lnTo>
                <a:close/>
              </a:path>
              <a:path w="4923155" h="4762500">
                <a:moveTo>
                  <a:pt x="70904" y="4610100"/>
                </a:moveTo>
                <a:lnTo>
                  <a:pt x="41579" y="4610100"/>
                </a:lnTo>
                <a:lnTo>
                  <a:pt x="37884" y="4597400"/>
                </a:lnTo>
                <a:lnTo>
                  <a:pt x="67056" y="4597400"/>
                </a:lnTo>
                <a:lnTo>
                  <a:pt x="70904" y="4610100"/>
                </a:lnTo>
                <a:close/>
              </a:path>
              <a:path w="4923155" h="4762500">
                <a:moveTo>
                  <a:pt x="4881575" y="4610100"/>
                </a:moveTo>
                <a:lnTo>
                  <a:pt x="4852250" y="4610100"/>
                </a:lnTo>
                <a:lnTo>
                  <a:pt x="4856086" y="4597400"/>
                </a:lnTo>
                <a:lnTo>
                  <a:pt x="4885270" y="4597400"/>
                </a:lnTo>
                <a:lnTo>
                  <a:pt x="4881575" y="4610100"/>
                </a:lnTo>
                <a:close/>
              </a:path>
              <a:path w="4923155" h="4762500">
                <a:moveTo>
                  <a:pt x="78689" y="4622800"/>
                </a:moveTo>
                <a:lnTo>
                  <a:pt x="49441" y="4622800"/>
                </a:lnTo>
                <a:lnTo>
                  <a:pt x="45427" y="4610100"/>
                </a:lnTo>
                <a:lnTo>
                  <a:pt x="74561" y="4610100"/>
                </a:lnTo>
                <a:lnTo>
                  <a:pt x="78689" y="4622800"/>
                </a:lnTo>
                <a:close/>
              </a:path>
              <a:path w="4923155" h="4762500">
                <a:moveTo>
                  <a:pt x="4873713" y="4622800"/>
                </a:moveTo>
                <a:lnTo>
                  <a:pt x="4844465" y="4622800"/>
                </a:lnTo>
                <a:lnTo>
                  <a:pt x="4848593" y="4610100"/>
                </a:lnTo>
                <a:lnTo>
                  <a:pt x="4877714" y="4610100"/>
                </a:lnTo>
                <a:lnTo>
                  <a:pt x="4873713" y="4622800"/>
                </a:lnTo>
                <a:close/>
              </a:path>
              <a:path w="4923155" h="4762500">
                <a:moveTo>
                  <a:pt x="86995" y="4635500"/>
                </a:moveTo>
                <a:lnTo>
                  <a:pt x="57899" y="4635500"/>
                </a:lnTo>
                <a:lnTo>
                  <a:pt x="53594" y="4622800"/>
                </a:lnTo>
                <a:lnTo>
                  <a:pt x="82588" y="4622800"/>
                </a:lnTo>
                <a:lnTo>
                  <a:pt x="86995" y="4635500"/>
                </a:lnTo>
                <a:close/>
              </a:path>
              <a:path w="4923155" h="4762500">
                <a:moveTo>
                  <a:pt x="4865255" y="4635500"/>
                </a:moveTo>
                <a:lnTo>
                  <a:pt x="4836159" y="4635500"/>
                </a:lnTo>
                <a:lnTo>
                  <a:pt x="4840566" y="4622800"/>
                </a:lnTo>
                <a:lnTo>
                  <a:pt x="4869561" y="4622800"/>
                </a:lnTo>
                <a:lnTo>
                  <a:pt x="4865255" y="4635500"/>
                </a:lnTo>
                <a:close/>
              </a:path>
              <a:path w="4923155" h="4762500">
                <a:moveTo>
                  <a:pt x="100418" y="4648200"/>
                </a:moveTo>
                <a:lnTo>
                  <a:pt x="66929" y="4648200"/>
                </a:lnTo>
                <a:lnTo>
                  <a:pt x="62344" y="4635500"/>
                </a:lnTo>
                <a:lnTo>
                  <a:pt x="95618" y="4635500"/>
                </a:lnTo>
                <a:lnTo>
                  <a:pt x="100418" y="4648200"/>
                </a:lnTo>
                <a:close/>
              </a:path>
              <a:path w="4923155" h="4762500">
                <a:moveTo>
                  <a:pt x="4856226" y="4648200"/>
                </a:moveTo>
                <a:lnTo>
                  <a:pt x="4822736" y="4648200"/>
                </a:lnTo>
                <a:lnTo>
                  <a:pt x="4827536" y="4635500"/>
                </a:lnTo>
                <a:lnTo>
                  <a:pt x="4860810" y="4635500"/>
                </a:lnTo>
                <a:lnTo>
                  <a:pt x="4856226" y="4648200"/>
                </a:lnTo>
                <a:close/>
              </a:path>
              <a:path w="4923155" h="4762500">
                <a:moveTo>
                  <a:pt x="109969" y="4660900"/>
                </a:moveTo>
                <a:lnTo>
                  <a:pt x="76517" y="4660900"/>
                </a:lnTo>
                <a:lnTo>
                  <a:pt x="71653" y="4648200"/>
                </a:lnTo>
                <a:lnTo>
                  <a:pt x="104927" y="4648200"/>
                </a:lnTo>
                <a:lnTo>
                  <a:pt x="109969" y="4660900"/>
                </a:lnTo>
                <a:close/>
              </a:path>
              <a:path w="4923155" h="4762500">
                <a:moveTo>
                  <a:pt x="4846637" y="4660900"/>
                </a:moveTo>
                <a:lnTo>
                  <a:pt x="4813185" y="4660900"/>
                </a:lnTo>
                <a:lnTo>
                  <a:pt x="4818227" y="4648200"/>
                </a:lnTo>
                <a:lnTo>
                  <a:pt x="4851501" y="4648200"/>
                </a:lnTo>
                <a:lnTo>
                  <a:pt x="4846637" y="4660900"/>
                </a:lnTo>
                <a:close/>
              </a:path>
              <a:path w="4923155" h="4762500">
                <a:moveTo>
                  <a:pt x="125171" y="4673600"/>
                </a:moveTo>
                <a:lnTo>
                  <a:pt x="86639" y="4673600"/>
                </a:lnTo>
                <a:lnTo>
                  <a:pt x="81521" y="4660900"/>
                </a:lnTo>
                <a:lnTo>
                  <a:pt x="119773" y="4660900"/>
                </a:lnTo>
                <a:lnTo>
                  <a:pt x="125171" y="4673600"/>
                </a:lnTo>
                <a:close/>
              </a:path>
              <a:path w="4923155" h="4762500">
                <a:moveTo>
                  <a:pt x="4836502" y="4673600"/>
                </a:moveTo>
                <a:lnTo>
                  <a:pt x="4797983" y="4673600"/>
                </a:lnTo>
                <a:lnTo>
                  <a:pt x="4803381" y="4660900"/>
                </a:lnTo>
                <a:lnTo>
                  <a:pt x="4841633" y="4660900"/>
                </a:lnTo>
                <a:lnTo>
                  <a:pt x="4836502" y="4673600"/>
                </a:lnTo>
                <a:close/>
              </a:path>
              <a:path w="4923155" h="4762500">
                <a:moveTo>
                  <a:pt x="141363" y="4686300"/>
                </a:moveTo>
                <a:lnTo>
                  <a:pt x="102793" y="4686300"/>
                </a:lnTo>
                <a:lnTo>
                  <a:pt x="97282" y="4673600"/>
                </a:lnTo>
                <a:lnTo>
                  <a:pt x="135623" y="4673600"/>
                </a:lnTo>
                <a:lnTo>
                  <a:pt x="141363" y="4686300"/>
                </a:lnTo>
                <a:close/>
              </a:path>
              <a:path w="4923155" h="4762500">
                <a:moveTo>
                  <a:pt x="4820361" y="4686300"/>
                </a:moveTo>
                <a:lnTo>
                  <a:pt x="4781791" y="4686300"/>
                </a:lnTo>
                <a:lnTo>
                  <a:pt x="4787531" y="4673600"/>
                </a:lnTo>
                <a:lnTo>
                  <a:pt x="4825860" y="4673600"/>
                </a:lnTo>
                <a:lnTo>
                  <a:pt x="4820361" y="4686300"/>
                </a:lnTo>
                <a:close/>
              </a:path>
              <a:path w="4923155" h="4762500">
                <a:moveTo>
                  <a:pt x="158483" y="4699000"/>
                </a:moveTo>
                <a:lnTo>
                  <a:pt x="114185" y="4699000"/>
                </a:lnTo>
                <a:lnTo>
                  <a:pt x="108432" y="4686300"/>
                </a:lnTo>
                <a:lnTo>
                  <a:pt x="152425" y="4686300"/>
                </a:lnTo>
                <a:lnTo>
                  <a:pt x="158483" y="4699000"/>
                </a:lnTo>
                <a:close/>
              </a:path>
              <a:path w="4923155" h="4762500">
                <a:moveTo>
                  <a:pt x="4808969" y="4699000"/>
                </a:moveTo>
                <a:lnTo>
                  <a:pt x="4764671" y="4699000"/>
                </a:lnTo>
                <a:lnTo>
                  <a:pt x="4770729" y="4686300"/>
                </a:lnTo>
                <a:lnTo>
                  <a:pt x="4814722" y="4686300"/>
                </a:lnTo>
                <a:lnTo>
                  <a:pt x="4808969" y="4699000"/>
                </a:lnTo>
                <a:close/>
              </a:path>
              <a:path w="4923155" h="4762500">
                <a:moveTo>
                  <a:pt x="176466" y="4711700"/>
                </a:moveTo>
                <a:lnTo>
                  <a:pt x="132130" y="4711700"/>
                </a:lnTo>
                <a:lnTo>
                  <a:pt x="126034" y="4699000"/>
                </a:lnTo>
                <a:lnTo>
                  <a:pt x="170116" y="4699000"/>
                </a:lnTo>
                <a:lnTo>
                  <a:pt x="176466" y="4711700"/>
                </a:lnTo>
                <a:close/>
              </a:path>
              <a:path w="4923155" h="4762500">
                <a:moveTo>
                  <a:pt x="4791024" y="4711700"/>
                </a:moveTo>
                <a:lnTo>
                  <a:pt x="4746688" y="4711700"/>
                </a:lnTo>
                <a:lnTo>
                  <a:pt x="4753038" y="4699000"/>
                </a:lnTo>
                <a:lnTo>
                  <a:pt x="4797120" y="4699000"/>
                </a:lnTo>
                <a:lnTo>
                  <a:pt x="4791024" y="4711700"/>
                </a:lnTo>
                <a:close/>
              </a:path>
              <a:path w="4923155" h="4762500">
                <a:moveTo>
                  <a:pt x="208178" y="4724400"/>
                </a:moveTo>
                <a:lnTo>
                  <a:pt x="151066" y="4724400"/>
                </a:lnTo>
                <a:lnTo>
                  <a:pt x="144640" y="4711700"/>
                </a:lnTo>
                <a:lnTo>
                  <a:pt x="201383" y="4711700"/>
                </a:lnTo>
                <a:lnTo>
                  <a:pt x="208178" y="4724400"/>
                </a:lnTo>
                <a:close/>
              </a:path>
              <a:path w="4923155" h="4762500">
                <a:moveTo>
                  <a:pt x="4772088" y="4724400"/>
                </a:moveTo>
                <a:lnTo>
                  <a:pt x="4714963" y="4724400"/>
                </a:lnTo>
                <a:lnTo>
                  <a:pt x="4721771" y="4711700"/>
                </a:lnTo>
                <a:lnTo>
                  <a:pt x="4778502" y="4711700"/>
                </a:lnTo>
                <a:lnTo>
                  <a:pt x="4772088" y="4724400"/>
                </a:lnTo>
                <a:close/>
              </a:path>
              <a:path w="4923155" h="4762500">
                <a:moveTo>
                  <a:pt x="241846" y="4737100"/>
                </a:moveTo>
                <a:lnTo>
                  <a:pt x="170916" y="4737100"/>
                </a:lnTo>
                <a:lnTo>
                  <a:pt x="164198" y="4724400"/>
                </a:lnTo>
                <a:lnTo>
                  <a:pt x="234670" y="4724400"/>
                </a:lnTo>
                <a:lnTo>
                  <a:pt x="241846" y="4737100"/>
                </a:lnTo>
                <a:close/>
              </a:path>
              <a:path w="4923155" h="4762500">
                <a:moveTo>
                  <a:pt x="4752225" y="4737100"/>
                </a:moveTo>
                <a:lnTo>
                  <a:pt x="4681296" y="4737100"/>
                </a:lnTo>
                <a:lnTo>
                  <a:pt x="4688484" y="4724400"/>
                </a:lnTo>
                <a:lnTo>
                  <a:pt x="4758944" y="4724400"/>
                </a:lnTo>
                <a:lnTo>
                  <a:pt x="4752225" y="4737100"/>
                </a:lnTo>
                <a:close/>
              </a:path>
              <a:path w="4923155" h="4762500">
                <a:moveTo>
                  <a:pt x="4724438" y="4749800"/>
                </a:moveTo>
                <a:lnTo>
                  <a:pt x="198716" y="4749800"/>
                </a:lnTo>
                <a:lnTo>
                  <a:pt x="191643" y="4737100"/>
                </a:lnTo>
                <a:lnTo>
                  <a:pt x="4731512" y="4737100"/>
                </a:lnTo>
                <a:lnTo>
                  <a:pt x="4724438" y="4749800"/>
                </a:lnTo>
                <a:close/>
              </a:path>
              <a:path w="4923155" h="4762500">
                <a:moveTo>
                  <a:pt x="4680229" y="4762500"/>
                </a:moveTo>
                <a:lnTo>
                  <a:pt x="242925" y="4762500"/>
                </a:lnTo>
                <a:lnTo>
                  <a:pt x="235369" y="4749800"/>
                </a:lnTo>
                <a:lnTo>
                  <a:pt x="4687785" y="4749800"/>
                </a:lnTo>
                <a:lnTo>
                  <a:pt x="4680229" y="4762500"/>
                </a:lnTo>
                <a:close/>
              </a:path>
            </a:pathLst>
          </a:custGeom>
          <a:solidFill>
            <a:srgbClr val="FF7E2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626363" y="3701796"/>
            <a:ext cx="423672" cy="33528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7071359" y="2065020"/>
            <a:ext cx="4431792" cy="2353055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 txBox="1">
            <a:spLocks noGrp="1"/>
          </p:cNvSpPr>
          <p:nvPr>
            <p:ph type="title"/>
          </p:nvPr>
        </p:nvSpPr>
        <p:spPr>
          <a:xfrm>
            <a:off x="1172527" y="105033"/>
            <a:ext cx="735203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60" baseline="-3472">
                <a:solidFill>
                  <a:srgbClr val="F96F18"/>
                </a:solidFill>
              </a:rPr>
              <a:t>2023</a:t>
            </a:r>
            <a:r>
              <a:rPr sz="3600" spc="-179" baseline="-3472">
                <a:solidFill>
                  <a:srgbClr val="F96F18"/>
                </a:solidFill>
              </a:rPr>
              <a:t>Q</a:t>
            </a:r>
            <a:r>
              <a:rPr sz="3600" spc="-60" baseline="-3472">
                <a:solidFill>
                  <a:srgbClr val="F96F18"/>
                </a:solidFill>
              </a:rPr>
              <a:t>3</a:t>
            </a:r>
            <a:r>
              <a:rPr sz="3600" spc="0" baseline="-3472">
                <a:solidFill>
                  <a:srgbClr val="F96F18"/>
                </a:solidFill>
              </a:rPr>
              <a:t>国内各个</a:t>
            </a:r>
            <a:r>
              <a:rPr sz="3600" spc="-2160" baseline="-3472">
                <a:solidFill>
                  <a:srgbClr val="F96F18"/>
                </a:solidFill>
              </a:rPr>
              <a:t>行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更</a:t>
            </a:r>
            <a:r>
              <a:rPr sz="1100" b="0" spc="-760">
                <a:solidFill>
                  <a:srgbClr val="FF0000"/>
                </a:solidFill>
                <a:latin typeface="微软雅黑"/>
                <a:cs typeface="微软雅黑"/>
              </a:rPr>
              <a:t>多</a:t>
            </a:r>
            <a:r>
              <a:rPr sz="3600" spc="-2467" baseline="-3472">
                <a:solidFill>
                  <a:srgbClr val="F96F18"/>
                </a:solidFill>
              </a:rPr>
              <a:t>业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细</a:t>
            </a:r>
            <a:r>
              <a:rPr sz="1100" b="0" spc="-555">
                <a:solidFill>
                  <a:srgbClr val="FF0000"/>
                </a:solidFill>
                <a:latin typeface="微软雅黑"/>
                <a:cs typeface="微软雅黑"/>
              </a:rPr>
              <a:t>分</a:t>
            </a:r>
            <a:r>
              <a:rPr sz="3600" spc="-2775" baseline="-3472">
                <a:solidFill>
                  <a:srgbClr val="F96F18"/>
                </a:solidFill>
              </a:rPr>
              <a:t>股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领</a:t>
            </a:r>
            <a:r>
              <a:rPr sz="1100" b="0" spc="-350">
                <a:solidFill>
                  <a:srgbClr val="FF0000"/>
                </a:solidFill>
                <a:latin typeface="微软雅黑"/>
                <a:cs typeface="微软雅黑"/>
              </a:rPr>
              <a:t>域</a:t>
            </a:r>
            <a:r>
              <a:rPr sz="3600" spc="-3082" baseline="-3472">
                <a:solidFill>
                  <a:srgbClr val="F96F18"/>
                </a:solidFill>
              </a:rPr>
              <a:t>权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1100" b="0" spc="-145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3600" spc="-3390" baseline="-3472">
                <a:solidFill>
                  <a:srgbClr val="F96F18"/>
                </a:solidFill>
              </a:rPr>
              <a:t>投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请关</a:t>
            </a:r>
            <a:r>
              <a:rPr sz="1100" b="0" spc="-1040">
                <a:solidFill>
                  <a:srgbClr val="FF0000"/>
                </a:solidFill>
                <a:latin typeface="微软雅黑"/>
                <a:cs typeface="微软雅黑"/>
              </a:rPr>
              <a:t>注</a:t>
            </a:r>
            <a:r>
              <a:rPr sz="3600" spc="-2047" baseline="-3472">
                <a:solidFill>
                  <a:srgbClr val="F96F18"/>
                </a:solidFill>
              </a:rPr>
              <a:t>资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搜</a:t>
            </a:r>
            <a:r>
              <a:rPr sz="1100" b="0" spc="-835">
                <a:solidFill>
                  <a:srgbClr val="FF0000"/>
                </a:solidFill>
                <a:latin typeface="微软雅黑"/>
                <a:cs typeface="微软雅黑"/>
              </a:rPr>
              <a:t>搜</a:t>
            </a:r>
            <a:r>
              <a:rPr sz="3600" spc="-2354" baseline="-3472">
                <a:solidFill>
                  <a:srgbClr val="F96F18"/>
                </a:solidFill>
              </a:rPr>
              <a:t>形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1100" b="0" spc="-630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3600" spc="-2662" baseline="-3472">
                <a:solidFill>
                  <a:srgbClr val="F96F18"/>
                </a:solidFill>
              </a:rPr>
              <a:t>势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（s</a:t>
            </a:r>
            <a:r>
              <a:rPr sz="1100" b="0" spc="-530">
                <a:solidFill>
                  <a:srgbClr val="FF0000"/>
                </a:solidFill>
                <a:latin typeface="微软雅黑"/>
                <a:cs typeface="微软雅黑"/>
              </a:rPr>
              <a:t>o</a:t>
            </a:r>
            <a:r>
              <a:rPr sz="3600" spc="-2804" baseline="-3472">
                <a:solidFill>
                  <a:srgbClr val="F96F18"/>
                </a:solidFill>
              </a:rPr>
              <a:t>：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soyanbao），行研君胃：sosobaogao</a:t>
            </a:r>
            <a:endParaRPr sz="11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703756" y="1456944"/>
            <a:ext cx="3814635" cy="216408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703756" y="1834895"/>
            <a:ext cx="2075751" cy="216408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703756" y="2212848"/>
            <a:ext cx="2001075" cy="216408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7703756" y="2592323"/>
            <a:ext cx="919035" cy="216408"/>
          </a:xfrm>
          <a:prstGeom prst="rect">
            <a:avLst/>
          </a:prstGeom>
          <a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703756" y="2973108"/>
            <a:ext cx="483234" cy="210820"/>
          </a:xfrm>
          <a:custGeom>
            <a:rect l="l" t="t" r="r" b="b"/>
            <a:pathLst>
              <a:path w="483234" h="210819">
                <a:moveTo>
                  <a:pt x="0" y="0"/>
                </a:moveTo>
                <a:lnTo>
                  <a:pt x="483133" y="0"/>
                </a:lnTo>
                <a:lnTo>
                  <a:pt x="483133" y="210248"/>
                </a:lnTo>
                <a:lnTo>
                  <a:pt x="0" y="210248"/>
                </a:lnTo>
                <a:lnTo>
                  <a:pt x="0" y="0"/>
                </a:lnTo>
                <a:close/>
              </a:path>
            </a:pathLst>
          </a:custGeom>
          <a:solidFill>
            <a:srgbClr val="44536A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703756" y="3351555"/>
            <a:ext cx="353060" cy="210820"/>
          </a:xfrm>
          <a:custGeom>
            <a:rect l="l" t="t" r="r" b="b"/>
            <a:pathLst>
              <a:path w="353059" h="210820">
                <a:moveTo>
                  <a:pt x="0" y="0"/>
                </a:moveTo>
                <a:lnTo>
                  <a:pt x="352488" y="0"/>
                </a:lnTo>
                <a:lnTo>
                  <a:pt x="352488" y="210248"/>
                </a:lnTo>
                <a:lnTo>
                  <a:pt x="0" y="210248"/>
                </a:lnTo>
                <a:lnTo>
                  <a:pt x="0" y="0"/>
                </a:lnTo>
                <a:close/>
              </a:path>
            </a:pathLst>
          </a:custGeom>
          <a:solidFill>
            <a:srgbClr val="44536A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703756" y="3730002"/>
            <a:ext cx="326390" cy="210820"/>
          </a:xfrm>
          <a:custGeom>
            <a:rect l="l" t="t" r="r" b="b"/>
            <a:pathLst>
              <a:path w="326390" h="210820">
                <a:moveTo>
                  <a:pt x="0" y="0"/>
                </a:moveTo>
                <a:lnTo>
                  <a:pt x="326212" y="0"/>
                </a:lnTo>
                <a:lnTo>
                  <a:pt x="326212" y="210248"/>
                </a:lnTo>
                <a:lnTo>
                  <a:pt x="0" y="210248"/>
                </a:lnTo>
                <a:lnTo>
                  <a:pt x="0" y="0"/>
                </a:lnTo>
                <a:close/>
              </a:path>
            </a:pathLst>
          </a:custGeom>
          <a:solidFill>
            <a:srgbClr val="44536A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703756" y="4108450"/>
            <a:ext cx="294640" cy="210820"/>
          </a:xfrm>
          <a:custGeom>
            <a:rect l="l" t="t" r="r" b="b"/>
            <a:pathLst>
              <a:path w="294640" h="210820">
                <a:moveTo>
                  <a:pt x="0" y="0"/>
                </a:moveTo>
                <a:lnTo>
                  <a:pt x="294284" y="0"/>
                </a:lnTo>
                <a:lnTo>
                  <a:pt x="294284" y="210248"/>
                </a:lnTo>
                <a:lnTo>
                  <a:pt x="0" y="210248"/>
                </a:lnTo>
                <a:lnTo>
                  <a:pt x="0" y="0"/>
                </a:lnTo>
                <a:close/>
              </a:path>
            </a:pathLst>
          </a:custGeom>
          <a:solidFill>
            <a:srgbClr val="44536A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703756" y="4486897"/>
            <a:ext cx="270510" cy="210820"/>
          </a:xfrm>
          <a:custGeom>
            <a:rect l="l" t="t" r="r" b="b"/>
            <a:pathLst>
              <a:path w="270509" h="210820">
                <a:moveTo>
                  <a:pt x="0" y="0"/>
                </a:moveTo>
                <a:lnTo>
                  <a:pt x="270459" y="0"/>
                </a:lnTo>
                <a:lnTo>
                  <a:pt x="270459" y="210248"/>
                </a:lnTo>
                <a:lnTo>
                  <a:pt x="0" y="210248"/>
                </a:lnTo>
                <a:lnTo>
                  <a:pt x="0" y="0"/>
                </a:lnTo>
                <a:close/>
              </a:path>
            </a:pathLst>
          </a:custGeom>
          <a:solidFill>
            <a:srgbClr val="44536A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703756" y="4865344"/>
            <a:ext cx="258445" cy="210820"/>
          </a:xfrm>
          <a:custGeom>
            <a:rect l="l" t="t" r="r" b="b"/>
            <a:pathLst>
              <a:path w="258445" h="210820">
                <a:moveTo>
                  <a:pt x="0" y="0"/>
                </a:moveTo>
                <a:lnTo>
                  <a:pt x="258013" y="0"/>
                </a:lnTo>
                <a:lnTo>
                  <a:pt x="258013" y="210248"/>
                </a:lnTo>
                <a:lnTo>
                  <a:pt x="0" y="210248"/>
                </a:lnTo>
                <a:lnTo>
                  <a:pt x="0" y="0"/>
                </a:lnTo>
                <a:close/>
              </a:path>
            </a:pathLst>
          </a:custGeom>
          <a:solidFill>
            <a:srgbClr val="44536A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 flipH="1">
            <a:off x="7703756" y="1375206"/>
            <a:ext cx="0" cy="3784600"/>
          </a:xfrm>
          <a:custGeom>
            <a:rect l="l" t="t" r="r" b="b"/>
            <a:pathLst>
              <a:path h="3784600">
                <a:moveTo>
                  <a:pt x="0" y="0"/>
                </a:moveTo>
                <a:lnTo>
                  <a:pt x="0" y="378448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642796" y="1370444"/>
            <a:ext cx="60960" cy="9525"/>
          </a:xfrm>
          <a:custGeom>
            <a:rect l="l" t="t" r="r" b="b"/>
            <a:pathLst>
              <a:path w="60957" h="9525">
                <a:moveTo>
                  <a:pt x="60960" y="9525"/>
                </a:moveTo>
                <a:lnTo>
                  <a:pt x="0" y="9525"/>
                </a:lnTo>
                <a:lnTo>
                  <a:pt x="0" y="0"/>
                </a:lnTo>
                <a:lnTo>
                  <a:pt x="60960" y="0"/>
                </a:lnTo>
                <a:lnTo>
                  <a:pt x="60960" y="9525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7642796" y="1748891"/>
            <a:ext cx="60960" cy="9525"/>
          </a:xfrm>
          <a:custGeom>
            <a:rect l="l" t="t" r="r" b="b"/>
            <a:pathLst>
              <a:path w="60957" h="9525">
                <a:moveTo>
                  <a:pt x="60960" y="9525"/>
                </a:moveTo>
                <a:lnTo>
                  <a:pt x="0" y="9525"/>
                </a:lnTo>
                <a:lnTo>
                  <a:pt x="0" y="0"/>
                </a:lnTo>
                <a:lnTo>
                  <a:pt x="60960" y="0"/>
                </a:lnTo>
                <a:lnTo>
                  <a:pt x="60960" y="9525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7642796" y="2127351"/>
            <a:ext cx="60960" cy="9525"/>
          </a:xfrm>
          <a:custGeom>
            <a:rect l="l" t="t" r="r" b="b"/>
            <a:pathLst>
              <a:path w="60957" h="9525">
                <a:moveTo>
                  <a:pt x="60960" y="9525"/>
                </a:moveTo>
                <a:lnTo>
                  <a:pt x="0" y="9525"/>
                </a:lnTo>
                <a:lnTo>
                  <a:pt x="0" y="0"/>
                </a:lnTo>
                <a:lnTo>
                  <a:pt x="60960" y="0"/>
                </a:lnTo>
                <a:lnTo>
                  <a:pt x="60960" y="9525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7642796" y="2505798"/>
            <a:ext cx="60960" cy="9525"/>
          </a:xfrm>
          <a:custGeom>
            <a:rect l="l" t="t" r="r" b="b"/>
            <a:pathLst>
              <a:path w="60957" h="9525">
                <a:moveTo>
                  <a:pt x="60960" y="9524"/>
                </a:moveTo>
                <a:lnTo>
                  <a:pt x="0" y="9524"/>
                </a:lnTo>
                <a:lnTo>
                  <a:pt x="0" y="0"/>
                </a:lnTo>
                <a:lnTo>
                  <a:pt x="60960" y="0"/>
                </a:lnTo>
                <a:lnTo>
                  <a:pt x="60960" y="9524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7642796" y="2884246"/>
            <a:ext cx="60960" cy="9525"/>
          </a:xfrm>
          <a:custGeom>
            <a:rect l="l" t="t" r="r" b="b"/>
            <a:pathLst>
              <a:path w="60957" h="9525">
                <a:moveTo>
                  <a:pt x="60960" y="9525"/>
                </a:moveTo>
                <a:lnTo>
                  <a:pt x="0" y="9525"/>
                </a:lnTo>
                <a:lnTo>
                  <a:pt x="0" y="0"/>
                </a:lnTo>
                <a:lnTo>
                  <a:pt x="60960" y="0"/>
                </a:lnTo>
                <a:lnTo>
                  <a:pt x="60960" y="9525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7642796" y="3262693"/>
            <a:ext cx="60960" cy="9525"/>
          </a:xfrm>
          <a:custGeom>
            <a:rect l="l" t="t" r="r" b="b"/>
            <a:pathLst>
              <a:path w="60957" h="9525">
                <a:moveTo>
                  <a:pt x="60960" y="9525"/>
                </a:moveTo>
                <a:lnTo>
                  <a:pt x="0" y="9525"/>
                </a:lnTo>
                <a:lnTo>
                  <a:pt x="0" y="0"/>
                </a:lnTo>
                <a:lnTo>
                  <a:pt x="60960" y="0"/>
                </a:lnTo>
                <a:lnTo>
                  <a:pt x="60960" y="9525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7642796" y="3641140"/>
            <a:ext cx="60960" cy="9525"/>
          </a:xfrm>
          <a:custGeom>
            <a:rect l="l" t="t" r="r" b="b"/>
            <a:pathLst>
              <a:path w="60957" h="9525">
                <a:moveTo>
                  <a:pt x="60960" y="9525"/>
                </a:moveTo>
                <a:lnTo>
                  <a:pt x="0" y="9525"/>
                </a:lnTo>
                <a:lnTo>
                  <a:pt x="0" y="0"/>
                </a:lnTo>
                <a:lnTo>
                  <a:pt x="60960" y="0"/>
                </a:lnTo>
                <a:lnTo>
                  <a:pt x="60960" y="9525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7642796" y="4019587"/>
            <a:ext cx="60960" cy="9525"/>
          </a:xfrm>
          <a:custGeom>
            <a:rect l="l" t="t" r="r" b="b"/>
            <a:pathLst>
              <a:path w="60957" h="9525">
                <a:moveTo>
                  <a:pt x="60960" y="9525"/>
                </a:moveTo>
                <a:lnTo>
                  <a:pt x="0" y="9525"/>
                </a:lnTo>
                <a:lnTo>
                  <a:pt x="0" y="0"/>
                </a:lnTo>
                <a:lnTo>
                  <a:pt x="60960" y="0"/>
                </a:lnTo>
                <a:lnTo>
                  <a:pt x="60960" y="9525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7642796" y="4398035"/>
            <a:ext cx="60960" cy="9525"/>
          </a:xfrm>
          <a:custGeom>
            <a:rect l="l" t="t" r="r" b="b"/>
            <a:pathLst>
              <a:path w="60957" h="9525">
                <a:moveTo>
                  <a:pt x="60960" y="9524"/>
                </a:moveTo>
                <a:lnTo>
                  <a:pt x="0" y="9524"/>
                </a:lnTo>
                <a:lnTo>
                  <a:pt x="0" y="0"/>
                </a:lnTo>
                <a:lnTo>
                  <a:pt x="60960" y="0"/>
                </a:lnTo>
                <a:lnTo>
                  <a:pt x="60960" y="9524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7642796" y="4776482"/>
            <a:ext cx="60960" cy="9525"/>
          </a:xfrm>
          <a:custGeom>
            <a:rect l="l" t="t" r="r" b="b"/>
            <a:pathLst>
              <a:path w="60957" h="9525">
                <a:moveTo>
                  <a:pt x="60960" y="9525"/>
                </a:moveTo>
                <a:lnTo>
                  <a:pt x="0" y="9525"/>
                </a:lnTo>
                <a:lnTo>
                  <a:pt x="0" y="0"/>
                </a:lnTo>
                <a:lnTo>
                  <a:pt x="60960" y="0"/>
                </a:lnTo>
                <a:lnTo>
                  <a:pt x="60960" y="9525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7642796" y="5154929"/>
            <a:ext cx="60960" cy="9525"/>
          </a:xfrm>
          <a:custGeom>
            <a:rect l="l" t="t" r="r" b="b"/>
            <a:pathLst>
              <a:path w="60957" h="9525">
                <a:moveTo>
                  <a:pt x="60960" y="9525"/>
                </a:moveTo>
                <a:lnTo>
                  <a:pt x="0" y="9525"/>
                </a:lnTo>
                <a:lnTo>
                  <a:pt x="0" y="0"/>
                </a:lnTo>
                <a:lnTo>
                  <a:pt x="60960" y="0"/>
                </a:lnTo>
                <a:lnTo>
                  <a:pt x="60960" y="9525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11316969" y="1455851"/>
            <a:ext cx="45021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10">
                <a:latin typeface="Arial Unicode MS"/>
                <a:cs typeface="Arial Unicode MS"/>
              </a:rPr>
              <a:t>419.60</a:t>
            </a:r>
            <a:endParaRPr sz="1050">
              <a:latin typeface="Arial Unicode MS"/>
              <a:cs typeface="Arial Unicode MS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9853117" y="1834299"/>
            <a:ext cx="45021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10">
                <a:latin typeface="Arial Unicode MS"/>
                <a:cs typeface="Arial Unicode MS"/>
              </a:rPr>
              <a:t>228.20</a:t>
            </a:r>
            <a:endParaRPr sz="1050">
              <a:latin typeface="Arial Unicode MS"/>
              <a:cs typeface="Arial Unicode MS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9777539" y="2212746"/>
            <a:ext cx="45021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10">
                <a:latin typeface="Arial Unicode MS"/>
                <a:cs typeface="Arial Unicode MS"/>
              </a:rPr>
              <a:t>219.88</a:t>
            </a:r>
            <a:endParaRPr sz="1050">
              <a:latin typeface="Arial Unicode MS"/>
              <a:cs typeface="Arial Unicode MS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8695982" y="2591193"/>
            <a:ext cx="45021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10">
                <a:latin typeface="Arial Unicode MS"/>
                <a:cs typeface="Arial Unicode MS"/>
              </a:rPr>
              <a:t>100.83</a:t>
            </a:r>
            <a:endParaRPr sz="1050">
              <a:latin typeface="Arial Unicode MS"/>
              <a:cs typeface="Arial Unicode MS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263090" y="2969641"/>
            <a:ext cx="37338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10">
                <a:latin typeface="Arial Unicode MS"/>
                <a:cs typeface="Arial Unicode MS"/>
              </a:rPr>
              <a:t>53</a:t>
            </a:r>
            <a:r>
              <a:rPr sz="1050" spc="20">
                <a:latin typeface="Arial Unicode MS"/>
                <a:cs typeface="Arial Unicode MS"/>
              </a:rPr>
              <a:t>.</a:t>
            </a:r>
            <a:r>
              <a:rPr sz="1050" spc="10">
                <a:latin typeface="Arial Unicode MS"/>
                <a:cs typeface="Arial Unicode MS"/>
              </a:rPr>
              <a:t>1</a:t>
            </a:r>
            <a:r>
              <a:rPr sz="1050" spc="15">
                <a:latin typeface="Arial Unicode MS"/>
                <a:cs typeface="Arial Unicode MS"/>
              </a:rPr>
              <a:t>8</a:t>
            </a:r>
            <a:endParaRPr sz="1050">
              <a:latin typeface="Arial Unicode MS"/>
              <a:cs typeface="Arial Unicode MS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132444" y="3348088"/>
            <a:ext cx="37338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10">
                <a:latin typeface="Arial Unicode MS"/>
                <a:cs typeface="Arial Unicode MS"/>
              </a:rPr>
              <a:t>38</a:t>
            </a:r>
            <a:r>
              <a:rPr sz="1050" spc="20">
                <a:latin typeface="Arial Unicode MS"/>
                <a:cs typeface="Arial Unicode MS"/>
              </a:rPr>
              <a:t>.</a:t>
            </a:r>
            <a:r>
              <a:rPr sz="1050" spc="10">
                <a:latin typeface="Arial Unicode MS"/>
                <a:cs typeface="Arial Unicode MS"/>
              </a:rPr>
              <a:t>8</a:t>
            </a:r>
            <a:r>
              <a:rPr sz="1050" spc="15">
                <a:latin typeface="Arial Unicode MS"/>
                <a:cs typeface="Arial Unicode MS"/>
              </a:rPr>
              <a:t>0</a:t>
            </a:r>
            <a:endParaRPr sz="1050">
              <a:latin typeface="Arial Unicode MS"/>
              <a:cs typeface="Arial Unicode MS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8106168" y="3726548"/>
            <a:ext cx="37338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10">
                <a:latin typeface="Arial Unicode MS"/>
                <a:cs typeface="Arial Unicode MS"/>
              </a:rPr>
              <a:t>35</a:t>
            </a:r>
            <a:r>
              <a:rPr sz="1050" spc="20">
                <a:latin typeface="Arial Unicode MS"/>
                <a:cs typeface="Arial Unicode MS"/>
              </a:rPr>
              <a:t>.</a:t>
            </a:r>
            <a:r>
              <a:rPr sz="1050" spc="10">
                <a:latin typeface="Arial Unicode MS"/>
                <a:cs typeface="Arial Unicode MS"/>
              </a:rPr>
              <a:t>9</a:t>
            </a:r>
            <a:r>
              <a:rPr sz="1050" spc="15">
                <a:latin typeface="Arial Unicode MS"/>
                <a:cs typeface="Arial Unicode MS"/>
              </a:rPr>
              <a:t>1</a:t>
            </a:r>
            <a:endParaRPr sz="1050">
              <a:latin typeface="Arial Unicode MS"/>
              <a:cs typeface="Arial Unicode MS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8074228" y="4104995"/>
            <a:ext cx="37338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10">
                <a:latin typeface="Arial Unicode MS"/>
                <a:cs typeface="Arial Unicode MS"/>
              </a:rPr>
              <a:t>32</a:t>
            </a:r>
            <a:r>
              <a:rPr sz="1050" spc="20">
                <a:latin typeface="Arial Unicode MS"/>
                <a:cs typeface="Arial Unicode MS"/>
              </a:rPr>
              <a:t>.</a:t>
            </a:r>
            <a:r>
              <a:rPr sz="1050" spc="10">
                <a:latin typeface="Arial Unicode MS"/>
                <a:cs typeface="Arial Unicode MS"/>
              </a:rPr>
              <a:t>3</a:t>
            </a:r>
            <a:r>
              <a:rPr sz="1050" spc="15">
                <a:latin typeface="Arial Unicode MS"/>
                <a:cs typeface="Arial Unicode MS"/>
              </a:rPr>
              <a:t>9</a:t>
            </a:r>
            <a:endParaRPr sz="1050">
              <a:latin typeface="Arial Unicode MS"/>
              <a:cs typeface="Arial Unicode MS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8050403" y="4483443"/>
            <a:ext cx="37338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10">
                <a:latin typeface="Arial Unicode MS"/>
                <a:cs typeface="Arial Unicode MS"/>
              </a:rPr>
              <a:t>29</a:t>
            </a:r>
            <a:r>
              <a:rPr sz="1050" spc="20">
                <a:latin typeface="Arial Unicode MS"/>
                <a:cs typeface="Arial Unicode MS"/>
              </a:rPr>
              <a:t>.</a:t>
            </a:r>
            <a:r>
              <a:rPr sz="1050" spc="10">
                <a:latin typeface="Arial Unicode MS"/>
                <a:cs typeface="Arial Unicode MS"/>
              </a:rPr>
              <a:t>7</a:t>
            </a:r>
            <a:r>
              <a:rPr sz="1050" spc="15">
                <a:latin typeface="Arial Unicode MS"/>
                <a:cs typeface="Arial Unicode MS"/>
              </a:rPr>
              <a:t>7</a:t>
            </a:r>
            <a:endParaRPr sz="1050">
              <a:latin typeface="Arial Unicode MS"/>
              <a:cs typeface="Arial Unicode MS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8037956" y="4861890"/>
            <a:ext cx="37338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10">
                <a:latin typeface="Arial Unicode MS"/>
                <a:cs typeface="Arial Unicode MS"/>
              </a:rPr>
              <a:t>28</a:t>
            </a:r>
            <a:r>
              <a:rPr sz="1050" spc="20">
                <a:latin typeface="Arial Unicode MS"/>
                <a:cs typeface="Arial Unicode MS"/>
              </a:rPr>
              <a:t>.</a:t>
            </a:r>
            <a:r>
              <a:rPr sz="1050" spc="10">
                <a:latin typeface="Arial Unicode MS"/>
                <a:cs typeface="Arial Unicode MS"/>
              </a:rPr>
              <a:t>4</a:t>
            </a:r>
            <a:r>
              <a:rPr sz="1050" spc="15">
                <a:latin typeface="Arial Unicode MS"/>
                <a:cs typeface="Arial Unicode MS"/>
              </a:rPr>
              <a:t>0</a:t>
            </a:r>
            <a:endParaRPr sz="1050">
              <a:latin typeface="Arial Unicode MS"/>
              <a:cs typeface="Arial Unicode MS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6524688" y="1442516"/>
            <a:ext cx="1090295" cy="3614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699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585858"/>
                </a:solidFill>
                <a:latin typeface="Arial Unicode MS"/>
                <a:cs typeface="Arial Unicode MS"/>
              </a:rPr>
              <a:t>集成电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路</a:t>
            </a:r>
            <a:endParaRPr sz="1200">
              <a:latin typeface="Arial Unicode MS"/>
              <a:cs typeface="Arial Unicode MS"/>
            </a:endParaRPr>
          </a:p>
          <a:p>
            <a:pPr marL="622300" marR="5080" indent="-152400">
              <a:lnSpc>
                <a:spcPct val="206900"/>
              </a:lnSpc>
            </a:pPr>
            <a:r>
              <a:rPr sz="1200" spc="-5">
                <a:solidFill>
                  <a:srgbClr val="585858"/>
                </a:solidFill>
                <a:latin typeface="Arial Unicode MS"/>
                <a:cs typeface="Arial Unicode MS"/>
              </a:rPr>
              <a:t>汽车制</a:t>
            </a:r>
            <a:r>
              <a:rPr sz="1200" spc="-15">
                <a:solidFill>
                  <a:srgbClr val="585858"/>
                </a:solidFill>
                <a:latin typeface="Arial Unicode MS"/>
                <a:cs typeface="Arial Unicode MS"/>
              </a:rPr>
              <a:t>造 </a:t>
            </a:r>
            <a:r>
              <a:rPr sz="1200" spc="-5">
                <a:solidFill>
                  <a:srgbClr val="585858"/>
                </a:solidFill>
                <a:latin typeface="Arial Unicode MS"/>
                <a:cs typeface="Arial Unicode MS"/>
              </a:rPr>
              <a:t>新能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源</a:t>
            </a:r>
            <a:endParaRPr sz="12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3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-5">
                <a:solidFill>
                  <a:srgbClr val="585858"/>
                </a:solidFill>
                <a:latin typeface="Arial Unicode MS"/>
                <a:cs typeface="Arial Unicode MS"/>
              </a:rPr>
              <a:t>生物技术和制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药</a:t>
            </a:r>
            <a:endParaRPr sz="1200">
              <a:latin typeface="Arial Unicode MS"/>
              <a:cs typeface="Arial Unicode MS"/>
            </a:endParaRPr>
          </a:p>
          <a:p>
            <a:pPr marL="88900" marR="5080" indent="381000">
              <a:lnSpc>
                <a:spcPct val="206900"/>
              </a:lnSpc>
            </a:pPr>
            <a:r>
              <a:rPr sz="1200" spc="-5">
                <a:solidFill>
                  <a:srgbClr val="585858"/>
                </a:solidFill>
                <a:latin typeface="Arial Unicode MS"/>
                <a:cs typeface="Arial Unicode MS"/>
              </a:rPr>
              <a:t>医疗器</a:t>
            </a:r>
            <a:r>
              <a:rPr sz="1200" spc="-15">
                <a:solidFill>
                  <a:srgbClr val="585858"/>
                </a:solidFill>
                <a:latin typeface="Arial Unicode MS"/>
                <a:cs typeface="Arial Unicode MS"/>
              </a:rPr>
              <a:t>械 </a:t>
            </a:r>
            <a:r>
              <a:rPr sz="1200" spc="-5">
                <a:solidFill>
                  <a:srgbClr val="585858"/>
                </a:solidFill>
                <a:latin typeface="Arial Unicode MS"/>
                <a:cs typeface="Arial Unicode MS"/>
              </a:rPr>
              <a:t>自动</a:t>
            </a:r>
            <a:r>
              <a:rPr sz="1200" spc="260">
                <a:solidFill>
                  <a:srgbClr val="585858"/>
                </a:solidFill>
                <a:latin typeface="Arial Unicode MS"/>
                <a:cs typeface="Arial Unicode MS"/>
              </a:rPr>
              <a:t>/</a:t>
            </a:r>
            <a:r>
              <a:rPr sz="1200" spc="-5">
                <a:solidFill>
                  <a:srgbClr val="585858"/>
                </a:solidFill>
                <a:latin typeface="Arial Unicode MS"/>
                <a:cs typeface="Arial Unicode MS"/>
              </a:rPr>
              <a:t>无人驾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驶</a:t>
            </a:r>
            <a:endParaRPr sz="1200">
              <a:latin typeface="Arial Unicode MS"/>
              <a:cs typeface="Arial Unicode MS"/>
            </a:endParaRPr>
          </a:p>
          <a:p>
            <a:pPr marL="622300" marR="5080">
              <a:lnSpc>
                <a:spcPct val="206900"/>
              </a:lnSpc>
            </a:pPr>
            <a:r>
              <a:rPr sz="1200" spc="-5">
                <a:solidFill>
                  <a:srgbClr val="585858"/>
                </a:solidFill>
                <a:latin typeface="Arial Unicode MS"/>
                <a:cs typeface="Arial Unicode MS"/>
              </a:rPr>
              <a:t>新材</a:t>
            </a:r>
            <a:r>
              <a:rPr sz="1200" spc="-15">
                <a:solidFill>
                  <a:srgbClr val="585858"/>
                </a:solidFill>
                <a:latin typeface="Arial Unicode MS"/>
                <a:cs typeface="Arial Unicode MS"/>
              </a:rPr>
              <a:t>料 </a:t>
            </a:r>
            <a:r>
              <a:rPr sz="1200" spc="-5">
                <a:solidFill>
                  <a:srgbClr val="585858"/>
                </a:solidFill>
                <a:latin typeface="Arial Unicode MS"/>
                <a:cs typeface="Arial Unicode MS"/>
              </a:rPr>
              <a:t>机器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人</a:t>
            </a:r>
            <a:endParaRPr sz="12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300">
              <a:latin typeface="Times New Roman"/>
              <a:cs typeface="Times New Roman"/>
            </a:endParaRPr>
          </a:p>
          <a:p>
            <a:pPr marL="165100">
              <a:lnSpc>
                <a:spcPct val="100000"/>
              </a:lnSpc>
            </a:pPr>
            <a:r>
              <a:rPr sz="1200" spc="-5">
                <a:solidFill>
                  <a:srgbClr val="585858"/>
                </a:solidFill>
                <a:latin typeface="Arial Unicode MS"/>
                <a:cs typeface="Arial Unicode MS"/>
              </a:rPr>
              <a:t>金融综合服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务</a:t>
            </a:r>
            <a:endParaRPr sz="12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3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</a:pPr>
            <a:r>
              <a:rPr sz="1200" spc="-5">
                <a:solidFill>
                  <a:srgbClr val="585858"/>
                </a:solidFill>
                <a:latin typeface="Arial Unicode MS"/>
                <a:cs typeface="Arial Unicode MS"/>
              </a:rPr>
              <a:t>智能装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备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10660862" y="4801108"/>
            <a:ext cx="655955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单位</a:t>
            </a:r>
            <a:r>
              <a:rPr sz="1000" spc="-25">
                <a:solidFill>
                  <a:srgbClr val="585858"/>
                </a:solidFill>
                <a:latin typeface="Arial Unicode MS"/>
                <a:cs typeface="Arial Unicode MS"/>
              </a:rPr>
              <a:t>：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亿</a:t>
            </a:r>
            <a:r>
              <a:rPr sz="1000" spc="-25">
                <a:solidFill>
                  <a:srgbClr val="585858"/>
                </a:solidFill>
                <a:latin typeface="Arial Unicode MS"/>
                <a:cs typeface="Arial Unicode MS"/>
              </a:rPr>
              <a:t>元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6680530" y="1059306"/>
            <a:ext cx="354711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25">
                <a:solidFill>
                  <a:srgbClr val="404040"/>
                </a:solidFill>
                <a:latin typeface="Microsoft JhengHei"/>
                <a:cs typeface="Microsoft JhengHei"/>
              </a:rPr>
              <a:t>2023Q3</a:t>
            </a:r>
            <a:r>
              <a:rPr sz="1400" b="1" spc="-10">
                <a:solidFill>
                  <a:srgbClr val="404040"/>
                </a:solidFill>
                <a:latin typeface="Microsoft JhengHei"/>
                <a:cs typeface="Microsoft JhengHei"/>
              </a:rPr>
              <a:t>中国融资金额最多的细分行业</a:t>
            </a:r>
            <a:r>
              <a:rPr sz="1400" b="1" spc="-35">
                <a:solidFill>
                  <a:srgbClr val="404040"/>
                </a:solidFill>
                <a:latin typeface="Microsoft JhengHei"/>
                <a:cs typeface="Microsoft JhengHei"/>
              </a:rPr>
              <a:t>TOP10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7108711" y="5245696"/>
            <a:ext cx="154813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截止日期</a:t>
            </a:r>
            <a:r>
              <a:rPr sz="1000" spc="0">
                <a:solidFill>
                  <a:srgbClr val="585858"/>
                </a:solidFill>
                <a:latin typeface="Arial Unicode MS"/>
                <a:cs typeface="Arial Unicode MS"/>
              </a:rPr>
              <a:t>：2023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年</a:t>
            </a: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9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月</a:t>
            </a: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30</a:t>
            </a:r>
            <a:r>
              <a:rPr sz="1000" spc="-25">
                <a:solidFill>
                  <a:srgbClr val="585858"/>
                </a:solidFill>
                <a:latin typeface="Arial Unicode MS"/>
                <a:cs typeface="Arial Unicode MS"/>
              </a:rPr>
              <a:t>日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8763520" y="5245696"/>
            <a:ext cx="1765935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数据来源</a:t>
            </a:r>
            <a:r>
              <a:rPr sz="1000" spc="-40">
                <a:solidFill>
                  <a:srgbClr val="585858"/>
                </a:solidFill>
                <a:latin typeface="Arial Unicode MS"/>
                <a:cs typeface="Arial Unicode MS"/>
              </a:rPr>
              <a:t>：IT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桔</a:t>
            </a:r>
            <a:r>
              <a:rPr sz="1000" spc="-25">
                <a:solidFill>
                  <a:srgbClr val="585858"/>
                </a:solidFill>
                <a:latin typeface="Arial Unicode MS"/>
                <a:cs typeface="Arial Unicode MS"/>
              </a:rPr>
              <a:t>子</a:t>
            </a:r>
            <a:r>
              <a:rPr sz="1000" spc="-15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000" spc="60">
                <a:solidFill>
                  <a:srgbClr val="585858"/>
                </a:solidFill>
                <a:latin typeface="Arial Unicode MS"/>
                <a:cs typeface="Arial Unicode MS"/>
              </a:rPr>
              <a:t>©</a:t>
            </a:r>
            <a:r>
              <a:rPr sz="1000" spc="-30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000" spc="35">
                <a:solidFill>
                  <a:srgbClr val="585858"/>
                </a:solidFill>
                <a:latin typeface="Arial Unicode MS"/>
                <a:cs typeface="Arial Unicode MS"/>
              </a:rPr>
              <a:t>itjuzi.com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39" name="object 39"/>
          <p:cNvSpPr/>
          <p:nvPr/>
        </p:nvSpPr>
        <p:spPr>
          <a:xfrm>
            <a:off x="381000" y="0"/>
            <a:ext cx="181610" cy="1183005"/>
          </a:xfrm>
          <a:custGeom>
            <a:rect l="l" t="t" r="r" b="b"/>
            <a:pathLst>
              <a:path w="181609" h="1183005">
                <a:moveTo>
                  <a:pt x="181356" y="1182624"/>
                </a:moveTo>
                <a:lnTo>
                  <a:pt x="181356" y="0"/>
                </a:lnTo>
                <a:lnTo>
                  <a:pt x="0" y="0"/>
                </a:lnTo>
                <a:lnTo>
                  <a:pt x="0" y="1182624"/>
                </a:lnTo>
                <a:lnTo>
                  <a:pt x="181356" y="1182624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617219" y="1523"/>
            <a:ext cx="180340" cy="1049020"/>
          </a:xfrm>
          <a:custGeom>
            <a:rect l="l" t="t" r="r" b="b"/>
            <a:pathLst>
              <a:path w="180340" h="1049020">
                <a:moveTo>
                  <a:pt x="179832" y="1048512"/>
                </a:moveTo>
                <a:lnTo>
                  <a:pt x="179832" y="0"/>
                </a:lnTo>
                <a:lnTo>
                  <a:pt x="0" y="0"/>
                </a:lnTo>
                <a:lnTo>
                  <a:pt x="0" y="1048512"/>
                </a:lnTo>
                <a:lnTo>
                  <a:pt x="179832" y="1048512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859536" y="0"/>
            <a:ext cx="180340" cy="899160"/>
          </a:xfrm>
          <a:custGeom>
            <a:rect l="l" t="t" r="r" b="b"/>
            <a:pathLst>
              <a:path w="180340" h="899160">
                <a:moveTo>
                  <a:pt x="179831" y="899160"/>
                </a:moveTo>
                <a:lnTo>
                  <a:pt x="179831" y="0"/>
                </a:lnTo>
                <a:lnTo>
                  <a:pt x="0" y="0"/>
                </a:lnTo>
                <a:lnTo>
                  <a:pt x="0" y="899160"/>
                </a:lnTo>
                <a:lnTo>
                  <a:pt x="179831" y="899160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10680344" y="341646"/>
            <a:ext cx="1305763" cy="489140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object 43"/>
          <p:cNvSpPr txBox="1"/>
          <p:nvPr/>
        </p:nvSpPr>
        <p:spPr>
          <a:xfrm>
            <a:off x="786041" y="5729414"/>
            <a:ext cx="10765790" cy="793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ct val="119900"/>
              </a:lnSpc>
              <a:spcBef>
                <a:spcPts val="100"/>
              </a:spcBef>
            </a:pP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投资事件上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，</a:t>
            </a:r>
            <a:r>
              <a:rPr sz="1400" spc="15">
                <a:solidFill>
                  <a:srgbClr val="1F394E"/>
                </a:solidFill>
                <a:latin typeface="Arial Unicode MS"/>
                <a:cs typeface="Arial Unicode MS"/>
              </a:rPr>
              <a:t> 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集成电路、生物制药是本季度最热门的细分赛道，分别有</a:t>
            </a:r>
            <a:r>
              <a:rPr sz="1400" spc="-35">
                <a:solidFill>
                  <a:srgbClr val="1F394E"/>
                </a:solidFill>
                <a:latin typeface="Arial Unicode MS"/>
                <a:cs typeface="Arial Unicode MS"/>
              </a:rPr>
              <a:t>128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、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96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起事件；投资总金额上，本季度集成电路、汽车制造、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新 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能源和生物制药的股权投资总额均超过</a:t>
            </a:r>
            <a:r>
              <a:rPr sz="1400" spc="-225">
                <a:solidFill>
                  <a:srgbClr val="1F394E"/>
                </a:solidFill>
                <a:latin typeface="Arial Unicode MS"/>
                <a:cs typeface="Arial Unicode MS"/>
              </a:rPr>
              <a:t>1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00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亿元；其中，新能源汽车行业环比增幅达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2864</a:t>
            </a:r>
            <a:r>
              <a:rPr sz="1400" spc="105">
                <a:solidFill>
                  <a:srgbClr val="1F394E"/>
                </a:solidFill>
                <a:latin typeface="Arial Unicode MS"/>
                <a:cs typeface="Arial Unicode MS"/>
              </a:rPr>
              <a:t>%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。此外，无人驾驶赛道</a:t>
            </a:r>
            <a:r>
              <a:rPr sz="1400" spc="-20">
                <a:solidFill>
                  <a:srgbClr val="1F394E"/>
                </a:solidFill>
                <a:latin typeface="Arial Unicode MS"/>
                <a:cs typeface="Arial Unicode MS"/>
              </a:rPr>
              <a:t>Q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3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融资额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38</a:t>
            </a:r>
            <a:r>
              <a:rPr sz="1400" spc="-25">
                <a:solidFill>
                  <a:srgbClr val="1F394E"/>
                </a:solidFill>
                <a:latin typeface="Arial Unicode MS"/>
                <a:cs typeface="Arial Unicode MS"/>
              </a:rPr>
              <a:t>.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8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亿元，环 比增长了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48%；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医疗器械融资额</a:t>
            </a:r>
            <a:r>
              <a:rPr sz="1400" spc="-15">
                <a:solidFill>
                  <a:srgbClr val="1F394E"/>
                </a:solidFill>
                <a:latin typeface="Arial Unicode MS"/>
                <a:cs typeface="Arial Unicode MS"/>
              </a:rPr>
              <a:t>53.18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亿元，环比增长了</a:t>
            </a:r>
            <a:r>
              <a:rPr sz="1400" spc="-70">
                <a:solidFill>
                  <a:srgbClr val="1F394E"/>
                </a:solidFill>
                <a:latin typeface="Arial Unicode MS"/>
                <a:cs typeface="Arial Unicode MS"/>
              </a:rPr>
              <a:t>115%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44" name="object 44"/>
          <p:cNvSpPr/>
          <p:nvPr/>
        </p:nvSpPr>
        <p:spPr>
          <a:xfrm>
            <a:off x="275272" y="5622759"/>
            <a:ext cx="11641455" cy="990600"/>
          </a:xfrm>
          <a:custGeom>
            <a:rect l="l" t="t" r="r" b="b"/>
            <a:pathLst>
              <a:path w="11641455" h="990600">
                <a:moveTo>
                  <a:pt x="11494185" y="989330"/>
                </a:moveTo>
                <a:lnTo>
                  <a:pt x="147269" y="989330"/>
                </a:lnTo>
                <a:lnTo>
                  <a:pt x="138709" y="986790"/>
                </a:lnTo>
                <a:lnTo>
                  <a:pt x="130302" y="985520"/>
                </a:lnTo>
                <a:lnTo>
                  <a:pt x="113969" y="980440"/>
                </a:lnTo>
                <a:lnTo>
                  <a:pt x="106083" y="976630"/>
                </a:lnTo>
                <a:lnTo>
                  <a:pt x="98386" y="974090"/>
                </a:lnTo>
                <a:lnTo>
                  <a:pt x="90893" y="970280"/>
                </a:lnTo>
                <a:lnTo>
                  <a:pt x="83616" y="965200"/>
                </a:lnTo>
                <a:lnTo>
                  <a:pt x="76568" y="961390"/>
                </a:lnTo>
                <a:lnTo>
                  <a:pt x="45123" y="933450"/>
                </a:lnTo>
                <a:lnTo>
                  <a:pt x="25145" y="906780"/>
                </a:lnTo>
                <a:lnTo>
                  <a:pt x="20967" y="900430"/>
                </a:lnTo>
                <a:lnTo>
                  <a:pt x="17132" y="892810"/>
                </a:lnTo>
                <a:lnTo>
                  <a:pt x="13652" y="885190"/>
                </a:lnTo>
                <a:lnTo>
                  <a:pt x="10540" y="876300"/>
                </a:lnTo>
                <a:lnTo>
                  <a:pt x="7810" y="868680"/>
                </a:lnTo>
                <a:lnTo>
                  <a:pt x="215" y="825500"/>
                </a:lnTo>
                <a:lnTo>
                  <a:pt x="0" y="816610"/>
                </a:lnTo>
                <a:lnTo>
                  <a:pt x="0" y="172720"/>
                </a:lnTo>
                <a:lnTo>
                  <a:pt x="5460" y="129540"/>
                </a:lnTo>
                <a:lnTo>
                  <a:pt x="20967" y="90170"/>
                </a:lnTo>
                <a:lnTo>
                  <a:pt x="29667" y="76200"/>
                </a:lnTo>
                <a:lnTo>
                  <a:pt x="34505" y="68580"/>
                </a:lnTo>
                <a:lnTo>
                  <a:pt x="39662" y="62230"/>
                </a:lnTo>
                <a:lnTo>
                  <a:pt x="45123" y="55880"/>
                </a:lnTo>
                <a:lnTo>
                  <a:pt x="50876" y="50800"/>
                </a:lnTo>
                <a:lnTo>
                  <a:pt x="56908" y="44450"/>
                </a:lnTo>
                <a:lnTo>
                  <a:pt x="90893" y="20320"/>
                </a:lnTo>
                <a:lnTo>
                  <a:pt x="138709" y="2540"/>
                </a:lnTo>
                <a:lnTo>
                  <a:pt x="155956" y="0"/>
                </a:lnTo>
                <a:lnTo>
                  <a:pt x="11485499" y="0"/>
                </a:lnTo>
                <a:lnTo>
                  <a:pt x="11527472" y="10160"/>
                </a:lnTo>
                <a:lnTo>
                  <a:pt x="11559600" y="25400"/>
                </a:lnTo>
                <a:lnTo>
                  <a:pt x="158838" y="25400"/>
                </a:lnTo>
                <a:lnTo>
                  <a:pt x="150787" y="26670"/>
                </a:lnTo>
                <a:lnTo>
                  <a:pt x="151409" y="26670"/>
                </a:lnTo>
                <a:lnTo>
                  <a:pt x="143484" y="27940"/>
                </a:lnTo>
                <a:lnTo>
                  <a:pt x="144106" y="27940"/>
                </a:lnTo>
                <a:lnTo>
                  <a:pt x="136321" y="29210"/>
                </a:lnTo>
                <a:lnTo>
                  <a:pt x="136931" y="29210"/>
                </a:lnTo>
                <a:lnTo>
                  <a:pt x="129298" y="31750"/>
                </a:lnTo>
                <a:lnTo>
                  <a:pt x="129895" y="31750"/>
                </a:lnTo>
                <a:lnTo>
                  <a:pt x="126155" y="33020"/>
                </a:lnTo>
                <a:lnTo>
                  <a:pt x="122999" y="33020"/>
                </a:lnTo>
                <a:lnTo>
                  <a:pt x="115684" y="36830"/>
                </a:lnTo>
                <a:lnTo>
                  <a:pt x="116268" y="36830"/>
                </a:lnTo>
                <a:lnTo>
                  <a:pt x="109131" y="39370"/>
                </a:lnTo>
                <a:lnTo>
                  <a:pt x="109689" y="39370"/>
                </a:lnTo>
                <a:lnTo>
                  <a:pt x="105058" y="41910"/>
                </a:lnTo>
                <a:lnTo>
                  <a:pt x="103289" y="41910"/>
                </a:lnTo>
                <a:lnTo>
                  <a:pt x="98231" y="45720"/>
                </a:lnTo>
                <a:lnTo>
                  <a:pt x="97066" y="45720"/>
                </a:lnTo>
                <a:lnTo>
                  <a:pt x="92170" y="49530"/>
                </a:lnTo>
                <a:lnTo>
                  <a:pt x="91046" y="49530"/>
                </a:lnTo>
                <a:lnTo>
                  <a:pt x="84734" y="54610"/>
                </a:lnTo>
                <a:lnTo>
                  <a:pt x="85216" y="54610"/>
                </a:lnTo>
                <a:lnTo>
                  <a:pt x="79133" y="58420"/>
                </a:lnTo>
                <a:lnTo>
                  <a:pt x="79603" y="58420"/>
                </a:lnTo>
                <a:lnTo>
                  <a:pt x="73761" y="63500"/>
                </a:lnTo>
                <a:lnTo>
                  <a:pt x="74206" y="63500"/>
                </a:lnTo>
                <a:lnTo>
                  <a:pt x="68618" y="68580"/>
                </a:lnTo>
                <a:lnTo>
                  <a:pt x="69049" y="68580"/>
                </a:lnTo>
                <a:lnTo>
                  <a:pt x="63715" y="73660"/>
                </a:lnTo>
                <a:lnTo>
                  <a:pt x="64122" y="73660"/>
                </a:lnTo>
                <a:lnTo>
                  <a:pt x="59067" y="78740"/>
                </a:lnTo>
                <a:lnTo>
                  <a:pt x="59448" y="78740"/>
                </a:lnTo>
                <a:lnTo>
                  <a:pt x="55628" y="83820"/>
                </a:lnTo>
                <a:lnTo>
                  <a:pt x="55029" y="83820"/>
                </a:lnTo>
                <a:lnTo>
                  <a:pt x="50545" y="90170"/>
                </a:lnTo>
                <a:lnTo>
                  <a:pt x="50888" y="90170"/>
                </a:lnTo>
                <a:lnTo>
                  <a:pt x="46697" y="96520"/>
                </a:lnTo>
                <a:lnTo>
                  <a:pt x="47015" y="96520"/>
                </a:lnTo>
                <a:lnTo>
                  <a:pt x="43916" y="101600"/>
                </a:lnTo>
                <a:lnTo>
                  <a:pt x="43433" y="101600"/>
                </a:lnTo>
                <a:lnTo>
                  <a:pt x="40470" y="107950"/>
                </a:lnTo>
                <a:lnTo>
                  <a:pt x="40144" y="107950"/>
                </a:lnTo>
                <a:lnTo>
                  <a:pt x="36918" y="115570"/>
                </a:lnTo>
                <a:lnTo>
                  <a:pt x="37160" y="115570"/>
                </a:lnTo>
                <a:lnTo>
                  <a:pt x="34277" y="121920"/>
                </a:lnTo>
                <a:lnTo>
                  <a:pt x="34493" y="121920"/>
                </a:lnTo>
                <a:lnTo>
                  <a:pt x="32387" y="128270"/>
                </a:lnTo>
                <a:lnTo>
                  <a:pt x="32156" y="128270"/>
                </a:lnTo>
                <a:lnTo>
                  <a:pt x="29984" y="135890"/>
                </a:lnTo>
                <a:lnTo>
                  <a:pt x="30137" y="135890"/>
                </a:lnTo>
                <a:lnTo>
                  <a:pt x="28644" y="142240"/>
                </a:lnTo>
                <a:lnTo>
                  <a:pt x="28473" y="142240"/>
                </a:lnTo>
                <a:lnTo>
                  <a:pt x="27254" y="149860"/>
                </a:lnTo>
                <a:lnTo>
                  <a:pt x="26270" y="157480"/>
                </a:lnTo>
                <a:lnTo>
                  <a:pt x="25653" y="165100"/>
                </a:lnTo>
                <a:lnTo>
                  <a:pt x="25429" y="172720"/>
                </a:lnTo>
                <a:lnTo>
                  <a:pt x="25399" y="816610"/>
                </a:lnTo>
                <a:lnTo>
                  <a:pt x="25574" y="824230"/>
                </a:lnTo>
                <a:lnTo>
                  <a:pt x="26187" y="833120"/>
                </a:lnTo>
                <a:lnTo>
                  <a:pt x="27152" y="839470"/>
                </a:lnTo>
                <a:lnTo>
                  <a:pt x="28473" y="847090"/>
                </a:lnTo>
                <a:lnTo>
                  <a:pt x="28346" y="847090"/>
                </a:lnTo>
                <a:lnTo>
                  <a:pt x="30137" y="854710"/>
                </a:lnTo>
                <a:lnTo>
                  <a:pt x="30346" y="854710"/>
                </a:lnTo>
                <a:lnTo>
                  <a:pt x="32156" y="861060"/>
                </a:lnTo>
                <a:lnTo>
                  <a:pt x="31965" y="861060"/>
                </a:lnTo>
                <a:lnTo>
                  <a:pt x="34493" y="868680"/>
                </a:lnTo>
                <a:lnTo>
                  <a:pt x="34757" y="868680"/>
                </a:lnTo>
                <a:lnTo>
                  <a:pt x="37160" y="875030"/>
                </a:lnTo>
                <a:lnTo>
                  <a:pt x="36918" y="875030"/>
                </a:lnTo>
                <a:lnTo>
                  <a:pt x="40144" y="881380"/>
                </a:lnTo>
                <a:lnTo>
                  <a:pt x="39877" y="881380"/>
                </a:lnTo>
                <a:lnTo>
                  <a:pt x="43433" y="887730"/>
                </a:lnTo>
                <a:lnTo>
                  <a:pt x="43141" y="887730"/>
                </a:lnTo>
                <a:lnTo>
                  <a:pt x="47015" y="894080"/>
                </a:lnTo>
                <a:lnTo>
                  <a:pt x="46697" y="894080"/>
                </a:lnTo>
                <a:lnTo>
                  <a:pt x="50888" y="900430"/>
                </a:lnTo>
                <a:lnTo>
                  <a:pt x="51442" y="900430"/>
                </a:lnTo>
                <a:lnTo>
                  <a:pt x="55029" y="905510"/>
                </a:lnTo>
                <a:lnTo>
                  <a:pt x="54673" y="905510"/>
                </a:lnTo>
                <a:lnTo>
                  <a:pt x="59448" y="911860"/>
                </a:lnTo>
                <a:lnTo>
                  <a:pt x="60078" y="911860"/>
                </a:lnTo>
                <a:lnTo>
                  <a:pt x="64122" y="916940"/>
                </a:lnTo>
                <a:lnTo>
                  <a:pt x="63715" y="916940"/>
                </a:lnTo>
                <a:lnTo>
                  <a:pt x="69049" y="922020"/>
                </a:lnTo>
                <a:lnTo>
                  <a:pt x="68618" y="922020"/>
                </a:lnTo>
                <a:lnTo>
                  <a:pt x="74206" y="927100"/>
                </a:lnTo>
                <a:lnTo>
                  <a:pt x="73761" y="927100"/>
                </a:lnTo>
                <a:lnTo>
                  <a:pt x="79603" y="932180"/>
                </a:lnTo>
                <a:lnTo>
                  <a:pt x="80654" y="932180"/>
                </a:lnTo>
                <a:lnTo>
                  <a:pt x="85216" y="935990"/>
                </a:lnTo>
                <a:lnTo>
                  <a:pt x="84734" y="935990"/>
                </a:lnTo>
                <a:lnTo>
                  <a:pt x="91046" y="939800"/>
                </a:lnTo>
                <a:lnTo>
                  <a:pt x="90538" y="939800"/>
                </a:lnTo>
                <a:lnTo>
                  <a:pt x="97066" y="943610"/>
                </a:lnTo>
                <a:lnTo>
                  <a:pt x="96545" y="943610"/>
                </a:lnTo>
                <a:lnTo>
                  <a:pt x="103289" y="947420"/>
                </a:lnTo>
                <a:lnTo>
                  <a:pt x="102743" y="947420"/>
                </a:lnTo>
                <a:lnTo>
                  <a:pt x="109689" y="951230"/>
                </a:lnTo>
                <a:lnTo>
                  <a:pt x="109131" y="951230"/>
                </a:lnTo>
                <a:lnTo>
                  <a:pt x="116268" y="953770"/>
                </a:lnTo>
                <a:lnTo>
                  <a:pt x="115684" y="953770"/>
                </a:lnTo>
                <a:lnTo>
                  <a:pt x="122999" y="956310"/>
                </a:lnTo>
                <a:lnTo>
                  <a:pt x="122415" y="956310"/>
                </a:lnTo>
                <a:lnTo>
                  <a:pt x="129895" y="958850"/>
                </a:lnTo>
                <a:lnTo>
                  <a:pt x="129298" y="958850"/>
                </a:lnTo>
                <a:lnTo>
                  <a:pt x="136931" y="961390"/>
                </a:lnTo>
                <a:lnTo>
                  <a:pt x="140214" y="961390"/>
                </a:lnTo>
                <a:lnTo>
                  <a:pt x="144106" y="962660"/>
                </a:lnTo>
                <a:lnTo>
                  <a:pt x="143484" y="962660"/>
                </a:lnTo>
                <a:lnTo>
                  <a:pt x="151409" y="963930"/>
                </a:lnTo>
                <a:lnTo>
                  <a:pt x="150787" y="963930"/>
                </a:lnTo>
                <a:lnTo>
                  <a:pt x="158838" y="965200"/>
                </a:lnTo>
                <a:lnTo>
                  <a:pt x="11557838" y="965200"/>
                </a:lnTo>
                <a:lnTo>
                  <a:pt x="11550561" y="970280"/>
                </a:lnTo>
                <a:lnTo>
                  <a:pt x="11543068" y="974090"/>
                </a:lnTo>
                <a:lnTo>
                  <a:pt x="11535371" y="976630"/>
                </a:lnTo>
                <a:lnTo>
                  <a:pt x="11527472" y="980440"/>
                </a:lnTo>
                <a:lnTo>
                  <a:pt x="11511153" y="985520"/>
                </a:lnTo>
                <a:lnTo>
                  <a:pt x="11502745" y="986790"/>
                </a:lnTo>
                <a:lnTo>
                  <a:pt x="11494185" y="989330"/>
                </a:lnTo>
                <a:close/>
              </a:path>
              <a:path w="11641455" h="990600">
                <a:moveTo>
                  <a:pt x="11519039" y="34290"/>
                </a:moveTo>
                <a:lnTo>
                  <a:pt x="11511559" y="31750"/>
                </a:lnTo>
                <a:lnTo>
                  <a:pt x="11512156" y="31750"/>
                </a:lnTo>
                <a:lnTo>
                  <a:pt x="11504523" y="29210"/>
                </a:lnTo>
                <a:lnTo>
                  <a:pt x="11505133" y="29210"/>
                </a:lnTo>
                <a:lnTo>
                  <a:pt x="11497348" y="27940"/>
                </a:lnTo>
                <a:lnTo>
                  <a:pt x="11497970" y="27940"/>
                </a:lnTo>
                <a:lnTo>
                  <a:pt x="11490032" y="26670"/>
                </a:lnTo>
                <a:lnTo>
                  <a:pt x="11490667" y="26670"/>
                </a:lnTo>
                <a:lnTo>
                  <a:pt x="11482616" y="25400"/>
                </a:lnTo>
                <a:lnTo>
                  <a:pt x="11559600" y="25400"/>
                </a:lnTo>
                <a:lnTo>
                  <a:pt x="11564886" y="29210"/>
                </a:lnTo>
                <a:lnTo>
                  <a:pt x="11569992" y="33020"/>
                </a:lnTo>
                <a:lnTo>
                  <a:pt x="11518455" y="33020"/>
                </a:lnTo>
                <a:lnTo>
                  <a:pt x="11519039" y="34290"/>
                </a:lnTo>
                <a:close/>
              </a:path>
              <a:path w="11641455" h="990600">
                <a:moveTo>
                  <a:pt x="122415" y="34290"/>
                </a:moveTo>
                <a:lnTo>
                  <a:pt x="122999" y="33020"/>
                </a:lnTo>
                <a:lnTo>
                  <a:pt x="126155" y="33020"/>
                </a:lnTo>
                <a:lnTo>
                  <a:pt x="122415" y="34290"/>
                </a:lnTo>
                <a:close/>
              </a:path>
              <a:path w="11641455" h="990600">
                <a:moveTo>
                  <a:pt x="11538699" y="43180"/>
                </a:moveTo>
                <a:lnTo>
                  <a:pt x="11531765" y="39370"/>
                </a:lnTo>
                <a:lnTo>
                  <a:pt x="11532323" y="39370"/>
                </a:lnTo>
                <a:lnTo>
                  <a:pt x="11525186" y="36830"/>
                </a:lnTo>
                <a:lnTo>
                  <a:pt x="11525758" y="36830"/>
                </a:lnTo>
                <a:lnTo>
                  <a:pt x="11518455" y="33020"/>
                </a:lnTo>
                <a:lnTo>
                  <a:pt x="11569992" y="33020"/>
                </a:lnTo>
                <a:lnTo>
                  <a:pt x="11571693" y="34290"/>
                </a:lnTo>
                <a:lnTo>
                  <a:pt x="11578247" y="39370"/>
                </a:lnTo>
                <a:lnTo>
                  <a:pt x="11581396" y="41910"/>
                </a:lnTo>
                <a:lnTo>
                  <a:pt x="11538165" y="41910"/>
                </a:lnTo>
                <a:lnTo>
                  <a:pt x="11538699" y="43180"/>
                </a:lnTo>
                <a:close/>
              </a:path>
              <a:path w="11641455" h="990600">
                <a:moveTo>
                  <a:pt x="102743" y="43180"/>
                </a:moveTo>
                <a:lnTo>
                  <a:pt x="103289" y="41910"/>
                </a:lnTo>
                <a:lnTo>
                  <a:pt x="105058" y="41910"/>
                </a:lnTo>
                <a:lnTo>
                  <a:pt x="102743" y="43180"/>
                </a:lnTo>
                <a:close/>
              </a:path>
              <a:path w="11641455" h="990600">
                <a:moveTo>
                  <a:pt x="11544909" y="46990"/>
                </a:moveTo>
                <a:lnTo>
                  <a:pt x="11538165" y="41910"/>
                </a:lnTo>
                <a:lnTo>
                  <a:pt x="11581396" y="41910"/>
                </a:lnTo>
                <a:lnTo>
                  <a:pt x="11584546" y="44450"/>
                </a:lnTo>
                <a:lnTo>
                  <a:pt x="11585752" y="45720"/>
                </a:lnTo>
                <a:lnTo>
                  <a:pt x="11544388" y="45720"/>
                </a:lnTo>
                <a:lnTo>
                  <a:pt x="11544909" y="46990"/>
                </a:lnTo>
                <a:close/>
              </a:path>
              <a:path w="11641455" h="990600">
                <a:moveTo>
                  <a:pt x="96545" y="46990"/>
                </a:moveTo>
                <a:lnTo>
                  <a:pt x="97066" y="45720"/>
                </a:lnTo>
                <a:lnTo>
                  <a:pt x="98231" y="45720"/>
                </a:lnTo>
                <a:lnTo>
                  <a:pt x="96545" y="46990"/>
                </a:lnTo>
                <a:close/>
              </a:path>
              <a:path w="11641455" h="990600">
                <a:moveTo>
                  <a:pt x="11550916" y="50800"/>
                </a:moveTo>
                <a:lnTo>
                  <a:pt x="11544388" y="45720"/>
                </a:lnTo>
                <a:lnTo>
                  <a:pt x="11585752" y="45720"/>
                </a:lnTo>
                <a:lnTo>
                  <a:pt x="11589372" y="49530"/>
                </a:lnTo>
                <a:lnTo>
                  <a:pt x="11550408" y="49530"/>
                </a:lnTo>
                <a:lnTo>
                  <a:pt x="11550916" y="50800"/>
                </a:lnTo>
                <a:close/>
              </a:path>
              <a:path w="11641455" h="990600">
                <a:moveTo>
                  <a:pt x="90538" y="50800"/>
                </a:moveTo>
                <a:lnTo>
                  <a:pt x="91046" y="49530"/>
                </a:lnTo>
                <a:lnTo>
                  <a:pt x="92170" y="49530"/>
                </a:lnTo>
                <a:lnTo>
                  <a:pt x="90538" y="50800"/>
                </a:lnTo>
                <a:close/>
              </a:path>
              <a:path w="11641455" h="990600">
                <a:moveTo>
                  <a:pt x="11586781" y="85090"/>
                </a:moveTo>
                <a:lnTo>
                  <a:pt x="11582006" y="78740"/>
                </a:lnTo>
                <a:lnTo>
                  <a:pt x="11582387" y="78740"/>
                </a:lnTo>
                <a:lnTo>
                  <a:pt x="11577332" y="73660"/>
                </a:lnTo>
                <a:lnTo>
                  <a:pt x="11577739" y="73660"/>
                </a:lnTo>
                <a:lnTo>
                  <a:pt x="11572405" y="68580"/>
                </a:lnTo>
                <a:lnTo>
                  <a:pt x="11572836" y="68580"/>
                </a:lnTo>
                <a:lnTo>
                  <a:pt x="11567248" y="63500"/>
                </a:lnTo>
                <a:lnTo>
                  <a:pt x="11567693" y="63500"/>
                </a:lnTo>
                <a:lnTo>
                  <a:pt x="11561851" y="58420"/>
                </a:lnTo>
                <a:lnTo>
                  <a:pt x="11562321" y="58420"/>
                </a:lnTo>
                <a:lnTo>
                  <a:pt x="11556238" y="54610"/>
                </a:lnTo>
                <a:lnTo>
                  <a:pt x="11556720" y="54610"/>
                </a:lnTo>
                <a:lnTo>
                  <a:pt x="11550408" y="49530"/>
                </a:lnTo>
                <a:lnTo>
                  <a:pt x="11589372" y="49530"/>
                </a:lnTo>
                <a:lnTo>
                  <a:pt x="11590578" y="50800"/>
                </a:lnTo>
                <a:lnTo>
                  <a:pt x="11596331" y="55880"/>
                </a:lnTo>
                <a:lnTo>
                  <a:pt x="11601792" y="62230"/>
                </a:lnTo>
                <a:lnTo>
                  <a:pt x="11606949" y="68580"/>
                </a:lnTo>
                <a:lnTo>
                  <a:pt x="11611787" y="76200"/>
                </a:lnTo>
                <a:lnTo>
                  <a:pt x="11616309" y="82550"/>
                </a:lnTo>
                <a:lnTo>
                  <a:pt x="11617005" y="83820"/>
                </a:lnTo>
                <a:lnTo>
                  <a:pt x="11586425" y="83820"/>
                </a:lnTo>
                <a:lnTo>
                  <a:pt x="11586781" y="85090"/>
                </a:lnTo>
                <a:close/>
              </a:path>
              <a:path w="11641455" h="990600">
                <a:moveTo>
                  <a:pt x="54673" y="85090"/>
                </a:moveTo>
                <a:lnTo>
                  <a:pt x="55029" y="83820"/>
                </a:lnTo>
                <a:lnTo>
                  <a:pt x="55628" y="83820"/>
                </a:lnTo>
                <a:lnTo>
                  <a:pt x="54673" y="85090"/>
                </a:lnTo>
                <a:close/>
              </a:path>
              <a:path w="11641455" h="990600">
                <a:moveTo>
                  <a:pt x="11598313" y="102870"/>
                </a:moveTo>
                <a:lnTo>
                  <a:pt x="11594439" y="96520"/>
                </a:lnTo>
                <a:lnTo>
                  <a:pt x="11594757" y="96520"/>
                </a:lnTo>
                <a:lnTo>
                  <a:pt x="11590566" y="90170"/>
                </a:lnTo>
                <a:lnTo>
                  <a:pt x="11590909" y="90170"/>
                </a:lnTo>
                <a:lnTo>
                  <a:pt x="11586425" y="83820"/>
                </a:lnTo>
                <a:lnTo>
                  <a:pt x="11617005" y="83820"/>
                </a:lnTo>
                <a:lnTo>
                  <a:pt x="11620487" y="90170"/>
                </a:lnTo>
                <a:lnTo>
                  <a:pt x="11624322" y="97790"/>
                </a:lnTo>
                <a:lnTo>
                  <a:pt x="11626062" y="101600"/>
                </a:lnTo>
                <a:lnTo>
                  <a:pt x="11598021" y="101600"/>
                </a:lnTo>
                <a:lnTo>
                  <a:pt x="11598313" y="102870"/>
                </a:lnTo>
                <a:close/>
              </a:path>
              <a:path w="11641455" h="990600">
                <a:moveTo>
                  <a:pt x="43141" y="102870"/>
                </a:moveTo>
                <a:lnTo>
                  <a:pt x="43433" y="101600"/>
                </a:lnTo>
                <a:lnTo>
                  <a:pt x="43916" y="101600"/>
                </a:lnTo>
                <a:lnTo>
                  <a:pt x="43141" y="102870"/>
                </a:lnTo>
                <a:close/>
              </a:path>
              <a:path w="11641455" h="990600">
                <a:moveTo>
                  <a:pt x="11601577" y="109220"/>
                </a:moveTo>
                <a:lnTo>
                  <a:pt x="11598021" y="101600"/>
                </a:lnTo>
                <a:lnTo>
                  <a:pt x="11626062" y="101600"/>
                </a:lnTo>
                <a:lnTo>
                  <a:pt x="11627802" y="105410"/>
                </a:lnTo>
                <a:lnTo>
                  <a:pt x="11628839" y="107950"/>
                </a:lnTo>
                <a:lnTo>
                  <a:pt x="11601310" y="107950"/>
                </a:lnTo>
                <a:lnTo>
                  <a:pt x="11601577" y="109220"/>
                </a:lnTo>
                <a:close/>
              </a:path>
              <a:path w="11641455" h="990600">
                <a:moveTo>
                  <a:pt x="39877" y="109220"/>
                </a:moveTo>
                <a:lnTo>
                  <a:pt x="40144" y="107950"/>
                </a:lnTo>
                <a:lnTo>
                  <a:pt x="40470" y="107950"/>
                </a:lnTo>
                <a:lnTo>
                  <a:pt x="39877" y="109220"/>
                </a:lnTo>
                <a:close/>
              </a:path>
              <a:path w="11641455" h="990600">
                <a:moveTo>
                  <a:pt x="11609489" y="129540"/>
                </a:moveTo>
                <a:lnTo>
                  <a:pt x="11606961" y="121920"/>
                </a:lnTo>
                <a:lnTo>
                  <a:pt x="11607165" y="121920"/>
                </a:lnTo>
                <a:lnTo>
                  <a:pt x="11604282" y="115570"/>
                </a:lnTo>
                <a:lnTo>
                  <a:pt x="11604523" y="115570"/>
                </a:lnTo>
                <a:lnTo>
                  <a:pt x="11601310" y="107950"/>
                </a:lnTo>
                <a:lnTo>
                  <a:pt x="11628839" y="107950"/>
                </a:lnTo>
                <a:lnTo>
                  <a:pt x="11630914" y="113030"/>
                </a:lnTo>
                <a:lnTo>
                  <a:pt x="11635603" y="128270"/>
                </a:lnTo>
                <a:lnTo>
                  <a:pt x="11609298" y="128270"/>
                </a:lnTo>
                <a:lnTo>
                  <a:pt x="11609489" y="129540"/>
                </a:lnTo>
                <a:close/>
              </a:path>
              <a:path w="11641455" h="990600">
                <a:moveTo>
                  <a:pt x="31965" y="129540"/>
                </a:moveTo>
                <a:lnTo>
                  <a:pt x="32156" y="128270"/>
                </a:lnTo>
                <a:lnTo>
                  <a:pt x="32387" y="128270"/>
                </a:lnTo>
                <a:lnTo>
                  <a:pt x="31965" y="129540"/>
                </a:lnTo>
                <a:close/>
              </a:path>
              <a:path w="11641455" h="990600">
                <a:moveTo>
                  <a:pt x="11613108" y="143510"/>
                </a:moveTo>
                <a:lnTo>
                  <a:pt x="11611305" y="135890"/>
                </a:lnTo>
                <a:lnTo>
                  <a:pt x="11611470" y="135890"/>
                </a:lnTo>
                <a:lnTo>
                  <a:pt x="11609298" y="128270"/>
                </a:lnTo>
                <a:lnTo>
                  <a:pt x="11635603" y="128270"/>
                </a:lnTo>
                <a:lnTo>
                  <a:pt x="11635994" y="129540"/>
                </a:lnTo>
                <a:lnTo>
                  <a:pt x="11637924" y="138430"/>
                </a:lnTo>
                <a:lnTo>
                  <a:pt x="11638692" y="142240"/>
                </a:lnTo>
                <a:lnTo>
                  <a:pt x="11612981" y="142240"/>
                </a:lnTo>
                <a:lnTo>
                  <a:pt x="11613108" y="143510"/>
                </a:lnTo>
                <a:close/>
              </a:path>
              <a:path w="11641455" h="990600">
                <a:moveTo>
                  <a:pt x="28346" y="143510"/>
                </a:moveTo>
                <a:lnTo>
                  <a:pt x="28473" y="142240"/>
                </a:lnTo>
                <a:lnTo>
                  <a:pt x="28644" y="142240"/>
                </a:lnTo>
                <a:lnTo>
                  <a:pt x="28346" y="143510"/>
                </a:lnTo>
                <a:close/>
              </a:path>
              <a:path w="11641455" h="990600">
                <a:moveTo>
                  <a:pt x="11641239" y="825500"/>
                </a:moveTo>
                <a:lnTo>
                  <a:pt x="11615851" y="825500"/>
                </a:lnTo>
                <a:lnTo>
                  <a:pt x="11616055" y="816610"/>
                </a:lnTo>
                <a:lnTo>
                  <a:pt x="11616055" y="172720"/>
                </a:lnTo>
                <a:lnTo>
                  <a:pt x="11615851" y="165100"/>
                </a:lnTo>
                <a:lnTo>
                  <a:pt x="11615254" y="157480"/>
                </a:lnTo>
                <a:lnTo>
                  <a:pt x="11614302" y="149860"/>
                </a:lnTo>
                <a:lnTo>
                  <a:pt x="11612981" y="142240"/>
                </a:lnTo>
                <a:lnTo>
                  <a:pt x="11638692" y="142240"/>
                </a:lnTo>
                <a:lnTo>
                  <a:pt x="11639461" y="146050"/>
                </a:lnTo>
                <a:lnTo>
                  <a:pt x="11640566" y="154940"/>
                </a:lnTo>
                <a:lnTo>
                  <a:pt x="11641239" y="163830"/>
                </a:lnTo>
                <a:lnTo>
                  <a:pt x="11641455" y="172720"/>
                </a:lnTo>
                <a:lnTo>
                  <a:pt x="11641455" y="816610"/>
                </a:lnTo>
                <a:lnTo>
                  <a:pt x="11641239" y="825500"/>
                </a:lnTo>
                <a:close/>
              </a:path>
              <a:path w="11641455" h="990600">
                <a:moveTo>
                  <a:pt x="27050" y="151130"/>
                </a:moveTo>
                <a:lnTo>
                  <a:pt x="27152" y="149860"/>
                </a:lnTo>
                <a:lnTo>
                  <a:pt x="27050" y="151130"/>
                </a:lnTo>
                <a:close/>
              </a:path>
              <a:path w="11641455" h="990600">
                <a:moveTo>
                  <a:pt x="11614391" y="151130"/>
                </a:moveTo>
                <a:lnTo>
                  <a:pt x="11614189" y="149860"/>
                </a:lnTo>
                <a:lnTo>
                  <a:pt x="11614391" y="151130"/>
                </a:lnTo>
                <a:close/>
              </a:path>
              <a:path w="11641455" h="990600">
                <a:moveTo>
                  <a:pt x="26123" y="158750"/>
                </a:moveTo>
                <a:lnTo>
                  <a:pt x="26187" y="157480"/>
                </a:lnTo>
                <a:lnTo>
                  <a:pt x="26123" y="158750"/>
                </a:lnTo>
                <a:close/>
              </a:path>
              <a:path w="11641455" h="990600">
                <a:moveTo>
                  <a:pt x="11615331" y="158750"/>
                </a:moveTo>
                <a:lnTo>
                  <a:pt x="11615184" y="157480"/>
                </a:lnTo>
                <a:lnTo>
                  <a:pt x="11615331" y="158750"/>
                </a:lnTo>
                <a:close/>
              </a:path>
              <a:path w="11641455" h="990600">
                <a:moveTo>
                  <a:pt x="25578" y="166177"/>
                </a:moveTo>
                <a:lnTo>
                  <a:pt x="25603" y="165100"/>
                </a:lnTo>
                <a:lnTo>
                  <a:pt x="25578" y="166177"/>
                </a:lnTo>
                <a:close/>
              </a:path>
              <a:path w="11641455" h="990600">
                <a:moveTo>
                  <a:pt x="11615877" y="166370"/>
                </a:moveTo>
                <a:lnTo>
                  <a:pt x="11615788" y="165100"/>
                </a:lnTo>
                <a:lnTo>
                  <a:pt x="11615877" y="166370"/>
                </a:lnTo>
                <a:close/>
              </a:path>
              <a:path w="11641455" h="990600">
                <a:moveTo>
                  <a:pt x="25574" y="166370"/>
                </a:moveTo>
                <a:lnTo>
                  <a:pt x="25578" y="166177"/>
                </a:lnTo>
                <a:lnTo>
                  <a:pt x="25574" y="166370"/>
                </a:lnTo>
                <a:close/>
              </a:path>
              <a:path w="11641455" h="990600">
                <a:moveTo>
                  <a:pt x="25399" y="173990"/>
                </a:moveTo>
                <a:lnTo>
                  <a:pt x="25399" y="172720"/>
                </a:lnTo>
                <a:lnTo>
                  <a:pt x="25399" y="173990"/>
                </a:lnTo>
                <a:close/>
              </a:path>
              <a:path w="11641455" h="990600">
                <a:moveTo>
                  <a:pt x="11616055" y="173990"/>
                </a:moveTo>
                <a:lnTo>
                  <a:pt x="11616025" y="172720"/>
                </a:lnTo>
                <a:lnTo>
                  <a:pt x="11616055" y="173990"/>
                </a:lnTo>
                <a:close/>
              </a:path>
              <a:path w="11641455" h="990600">
                <a:moveTo>
                  <a:pt x="11640662" y="833120"/>
                </a:moveTo>
                <a:lnTo>
                  <a:pt x="11615254" y="833120"/>
                </a:lnTo>
                <a:lnTo>
                  <a:pt x="11615877" y="824230"/>
                </a:lnTo>
                <a:lnTo>
                  <a:pt x="11615851" y="825500"/>
                </a:lnTo>
                <a:lnTo>
                  <a:pt x="11641239" y="825500"/>
                </a:lnTo>
                <a:lnTo>
                  <a:pt x="11640662" y="833120"/>
                </a:lnTo>
                <a:close/>
              </a:path>
              <a:path w="11641455" h="990600">
                <a:moveTo>
                  <a:pt x="25653" y="825500"/>
                </a:moveTo>
                <a:lnTo>
                  <a:pt x="25578" y="824422"/>
                </a:lnTo>
                <a:lnTo>
                  <a:pt x="25653" y="825500"/>
                </a:lnTo>
                <a:close/>
              </a:path>
              <a:path w="11641455" h="990600">
                <a:moveTo>
                  <a:pt x="26295" y="833120"/>
                </a:moveTo>
                <a:lnTo>
                  <a:pt x="26123" y="831850"/>
                </a:lnTo>
                <a:lnTo>
                  <a:pt x="26295" y="833120"/>
                </a:lnTo>
                <a:close/>
              </a:path>
              <a:path w="11641455" h="990600">
                <a:moveTo>
                  <a:pt x="11637372" y="854710"/>
                </a:moveTo>
                <a:lnTo>
                  <a:pt x="11611305" y="854710"/>
                </a:lnTo>
                <a:lnTo>
                  <a:pt x="11613108" y="847090"/>
                </a:lnTo>
                <a:lnTo>
                  <a:pt x="11614391" y="839470"/>
                </a:lnTo>
                <a:lnTo>
                  <a:pt x="11615331" y="831850"/>
                </a:lnTo>
                <a:lnTo>
                  <a:pt x="11615254" y="833120"/>
                </a:lnTo>
                <a:lnTo>
                  <a:pt x="11640662" y="833120"/>
                </a:lnTo>
                <a:lnTo>
                  <a:pt x="11640566" y="834390"/>
                </a:lnTo>
                <a:lnTo>
                  <a:pt x="11639461" y="843280"/>
                </a:lnTo>
                <a:lnTo>
                  <a:pt x="11637924" y="852170"/>
                </a:lnTo>
                <a:lnTo>
                  <a:pt x="11637372" y="854710"/>
                </a:lnTo>
                <a:close/>
              </a:path>
              <a:path w="11641455" h="990600">
                <a:moveTo>
                  <a:pt x="30346" y="854710"/>
                </a:moveTo>
                <a:lnTo>
                  <a:pt x="30137" y="854710"/>
                </a:lnTo>
                <a:lnTo>
                  <a:pt x="29984" y="853440"/>
                </a:lnTo>
                <a:lnTo>
                  <a:pt x="30346" y="854710"/>
                </a:lnTo>
                <a:close/>
              </a:path>
              <a:path w="11641455" h="990600">
                <a:moveTo>
                  <a:pt x="11633644" y="868680"/>
                </a:moveTo>
                <a:lnTo>
                  <a:pt x="11606961" y="868680"/>
                </a:lnTo>
                <a:lnTo>
                  <a:pt x="11609489" y="861060"/>
                </a:lnTo>
                <a:lnTo>
                  <a:pt x="11609298" y="861060"/>
                </a:lnTo>
                <a:lnTo>
                  <a:pt x="11611470" y="853440"/>
                </a:lnTo>
                <a:lnTo>
                  <a:pt x="11611305" y="854710"/>
                </a:lnTo>
                <a:lnTo>
                  <a:pt x="11637372" y="854710"/>
                </a:lnTo>
                <a:lnTo>
                  <a:pt x="11635994" y="861060"/>
                </a:lnTo>
                <a:lnTo>
                  <a:pt x="11633644" y="868680"/>
                </a:lnTo>
                <a:close/>
              </a:path>
              <a:path w="11641455" h="990600">
                <a:moveTo>
                  <a:pt x="34757" y="868680"/>
                </a:moveTo>
                <a:lnTo>
                  <a:pt x="34493" y="868680"/>
                </a:lnTo>
                <a:lnTo>
                  <a:pt x="34277" y="867410"/>
                </a:lnTo>
                <a:lnTo>
                  <a:pt x="34757" y="868680"/>
                </a:lnTo>
                <a:close/>
              </a:path>
              <a:path w="11641455" h="990600">
                <a:moveTo>
                  <a:pt x="11620487" y="900430"/>
                </a:moveTo>
                <a:lnTo>
                  <a:pt x="11590566" y="900430"/>
                </a:lnTo>
                <a:lnTo>
                  <a:pt x="11594757" y="894080"/>
                </a:lnTo>
                <a:lnTo>
                  <a:pt x="11594439" y="894080"/>
                </a:lnTo>
                <a:lnTo>
                  <a:pt x="11598313" y="887730"/>
                </a:lnTo>
                <a:lnTo>
                  <a:pt x="11598021" y="887730"/>
                </a:lnTo>
                <a:lnTo>
                  <a:pt x="11601577" y="881380"/>
                </a:lnTo>
                <a:lnTo>
                  <a:pt x="11601310" y="881380"/>
                </a:lnTo>
                <a:lnTo>
                  <a:pt x="11604523" y="875030"/>
                </a:lnTo>
                <a:lnTo>
                  <a:pt x="11604282" y="875030"/>
                </a:lnTo>
                <a:lnTo>
                  <a:pt x="11607165" y="867410"/>
                </a:lnTo>
                <a:lnTo>
                  <a:pt x="11606961" y="868680"/>
                </a:lnTo>
                <a:lnTo>
                  <a:pt x="11633644" y="868680"/>
                </a:lnTo>
                <a:lnTo>
                  <a:pt x="11630914" y="876300"/>
                </a:lnTo>
                <a:lnTo>
                  <a:pt x="11627802" y="885190"/>
                </a:lnTo>
                <a:lnTo>
                  <a:pt x="11624322" y="892810"/>
                </a:lnTo>
                <a:lnTo>
                  <a:pt x="11620487" y="900430"/>
                </a:lnTo>
                <a:close/>
              </a:path>
              <a:path w="11641455" h="990600">
                <a:moveTo>
                  <a:pt x="51442" y="900430"/>
                </a:moveTo>
                <a:lnTo>
                  <a:pt x="50888" y="900430"/>
                </a:lnTo>
                <a:lnTo>
                  <a:pt x="50545" y="899160"/>
                </a:lnTo>
                <a:lnTo>
                  <a:pt x="51442" y="900430"/>
                </a:lnTo>
                <a:close/>
              </a:path>
              <a:path w="11641455" h="990600">
                <a:moveTo>
                  <a:pt x="11613294" y="911860"/>
                </a:moveTo>
                <a:lnTo>
                  <a:pt x="11582006" y="911860"/>
                </a:lnTo>
                <a:lnTo>
                  <a:pt x="11586781" y="905510"/>
                </a:lnTo>
                <a:lnTo>
                  <a:pt x="11586425" y="905510"/>
                </a:lnTo>
                <a:lnTo>
                  <a:pt x="11590909" y="899160"/>
                </a:lnTo>
                <a:lnTo>
                  <a:pt x="11590566" y="900430"/>
                </a:lnTo>
                <a:lnTo>
                  <a:pt x="11620487" y="900430"/>
                </a:lnTo>
                <a:lnTo>
                  <a:pt x="11616309" y="906780"/>
                </a:lnTo>
                <a:lnTo>
                  <a:pt x="11613294" y="911860"/>
                </a:lnTo>
                <a:close/>
              </a:path>
              <a:path w="11641455" h="990600">
                <a:moveTo>
                  <a:pt x="60078" y="911860"/>
                </a:moveTo>
                <a:lnTo>
                  <a:pt x="59448" y="911860"/>
                </a:lnTo>
                <a:lnTo>
                  <a:pt x="59067" y="910590"/>
                </a:lnTo>
                <a:lnTo>
                  <a:pt x="60078" y="911860"/>
                </a:lnTo>
                <a:close/>
              </a:path>
              <a:path w="11641455" h="990600">
                <a:moveTo>
                  <a:pt x="11597424" y="932180"/>
                </a:moveTo>
                <a:lnTo>
                  <a:pt x="11561851" y="932180"/>
                </a:lnTo>
                <a:lnTo>
                  <a:pt x="11567693" y="927100"/>
                </a:lnTo>
                <a:lnTo>
                  <a:pt x="11567248" y="927100"/>
                </a:lnTo>
                <a:lnTo>
                  <a:pt x="11572836" y="922020"/>
                </a:lnTo>
                <a:lnTo>
                  <a:pt x="11572405" y="922020"/>
                </a:lnTo>
                <a:lnTo>
                  <a:pt x="11577739" y="916940"/>
                </a:lnTo>
                <a:lnTo>
                  <a:pt x="11577332" y="916940"/>
                </a:lnTo>
                <a:lnTo>
                  <a:pt x="11582387" y="910590"/>
                </a:lnTo>
                <a:lnTo>
                  <a:pt x="11582006" y="911860"/>
                </a:lnTo>
                <a:lnTo>
                  <a:pt x="11613294" y="911860"/>
                </a:lnTo>
                <a:lnTo>
                  <a:pt x="11611787" y="914400"/>
                </a:lnTo>
                <a:lnTo>
                  <a:pt x="11606949" y="920750"/>
                </a:lnTo>
                <a:lnTo>
                  <a:pt x="11601792" y="927100"/>
                </a:lnTo>
                <a:lnTo>
                  <a:pt x="11597424" y="932180"/>
                </a:lnTo>
                <a:close/>
              </a:path>
              <a:path w="11641455" h="990600">
                <a:moveTo>
                  <a:pt x="80654" y="932180"/>
                </a:moveTo>
                <a:lnTo>
                  <a:pt x="79603" y="932180"/>
                </a:lnTo>
                <a:lnTo>
                  <a:pt x="79133" y="930910"/>
                </a:lnTo>
                <a:lnTo>
                  <a:pt x="80654" y="932180"/>
                </a:lnTo>
                <a:close/>
              </a:path>
              <a:path w="11641455" h="990600">
                <a:moveTo>
                  <a:pt x="11564886" y="961390"/>
                </a:moveTo>
                <a:lnTo>
                  <a:pt x="11504523" y="961390"/>
                </a:lnTo>
                <a:lnTo>
                  <a:pt x="11512156" y="958850"/>
                </a:lnTo>
                <a:lnTo>
                  <a:pt x="11511559" y="958850"/>
                </a:lnTo>
                <a:lnTo>
                  <a:pt x="11519039" y="956310"/>
                </a:lnTo>
                <a:lnTo>
                  <a:pt x="11518455" y="956310"/>
                </a:lnTo>
                <a:lnTo>
                  <a:pt x="11525758" y="953770"/>
                </a:lnTo>
                <a:lnTo>
                  <a:pt x="11525186" y="953770"/>
                </a:lnTo>
                <a:lnTo>
                  <a:pt x="11532323" y="951230"/>
                </a:lnTo>
                <a:lnTo>
                  <a:pt x="11531765" y="951230"/>
                </a:lnTo>
                <a:lnTo>
                  <a:pt x="11538699" y="947420"/>
                </a:lnTo>
                <a:lnTo>
                  <a:pt x="11538165" y="947420"/>
                </a:lnTo>
                <a:lnTo>
                  <a:pt x="11544909" y="943610"/>
                </a:lnTo>
                <a:lnTo>
                  <a:pt x="11544388" y="943610"/>
                </a:lnTo>
                <a:lnTo>
                  <a:pt x="11550916" y="939800"/>
                </a:lnTo>
                <a:lnTo>
                  <a:pt x="11550408" y="939800"/>
                </a:lnTo>
                <a:lnTo>
                  <a:pt x="11556720" y="935990"/>
                </a:lnTo>
                <a:lnTo>
                  <a:pt x="11556238" y="935990"/>
                </a:lnTo>
                <a:lnTo>
                  <a:pt x="11562321" y="930910"/>
                </a:lnTo>
                <a:lnTo>
                  <a:pt x="11561851" y="932180"/>
                </a:lnTo>
                <a:lnTo>
                  <a:pt x="11597424" y="932180"/>
                </a:lnTo>
                <a:lnTo>
                  <a:pt x="11596331" y="933450"/>
                </a:lnTo>
                <a:lnTo>
                  <a:pt x="11590578" y="939800"/>
                </a:lnTo>
                <a:lnTo>
                  <a:pt x="11584546" y="946150"/>
                </a:lnTo>
                <a:lnTo>
                  <a:pt x="11578247" y="951230"/>
                </a:lnTo>
                <a:lnTo>
                  <a:pt x="11571693" y="956310"/>
                </a:lnTo>
                <a:lnTo>
                  <a:pt x="11564886" y="961390"/>
                </a:lnTo>
                <a:close/>
              </a:path>
              <a:path w="11641455" h="990600">
                <a:moveTo>
                  <a:pt x="140214" y="961390"/>
                </a:moveTo>
                <a:lnTo>
                  <a:pt x="136931" y="961390"/>
                </a:lnTo>
                <a:lnTo>
                  <a:pt x="136321" y="960120"/>
                </a:lnTo>
                <a:lnTo>
                  <a:pt x="140214" y="961390"/>
                </a:lnTo>
                <a:close/>
              </a:path>
              <a:path w="11641455" h="990600">
                <a:moveTo>
                  <a:pt x="11557838" y="965200"/>
                </a:moveTo>
                <a:lnTo>
                  <a:pt x="11482616" y="965200"/>
                </a:lnTo>
                <a:lnTo>
                  <a:pt x="11490667" y="963930"/>
                </a:lnTo>
                <a:lnTo>
                  <a:pt x="11490032" y="963930"/>
                </a:lnTo>
                <a:lnTo>
                  <a:pt x="11497970" y="962660"/>
                </a:lnTo>
                <a:lnTo>
                  <a:pt x="11497348" y="962660"/>
                </a:lnTo>
                <a:lnTo>
                  <a:pt x="11505133" y="960120"/>
                </a:lnTo>
                <a:lnTo>
                  <a:pt x="11504523" y="961390"/>
                </a:lnTo>
                <a:lnTo>
                  <a:pt x="11564886" y="961390"/>
                </a:lnTo>
                <a:lnTo>
                  <a:pt x="11557838" y="965200"/>
                </a:lnTo>
                <a:close/>
              </a:path>
              <a:path w="11641455" h="990600">
                <a:moveTo>
                  <a:pt x="11476685" y="990600"/>
                </a:moveTo>
                <a:lnTo>
                  <a:pt x="164769" y="990600"/>
                </a:lnTo>
                <a:lnTo>
                  <a:pt x="155956" y="989330"/>
                </a:lnTo>
                <a:lnTo>
                  <a:pt x="11485499" y="989330"/>
                </a:lnTo>
                <a:lnTo>
                  <a:pt x="11476685" y="990600"/>
                </a:lnTo>
                <a:close/>
              </a:path>
            </a:pathLst>
          </a:custGeom>
          <a:solidFill>
            <a:srgbClr val="FF7E2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350520" y="5721096"/>
            <a:ext cx="423672" cy="335280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object 46"/>
          <p:cNvSpPr txBox="1"/>
          <p:nvPr/>
        </p:nvSpPr>
        <p:spPr>
          <a:xfrm>
            <a:off x="1285239" y="728827"/>
            <a:ext cx="5715000" cy="2686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>
                <a:solidFill>
                  <a:srgbClr val="F96F18"/>
                </a:solidFill>
                <a:latin typeface="Arial Unicode MS"/>
                <a:cs typeface="Arial Unicode MS"/>
              </a:rPr>
              <a:t>集成电路融资热度最高，汽车制造行业融资额迎来数十倍的增长</a:t>
            </a:r>
            <a:endParaRPr sz="1600">
              <a:latin typeface="Arial Unicode MS"/>
              <a:cs typeface="Arial Unicode MS"/>
            </a:endParaRPr>
          </a:p>
        </p:txBody>
      </p:sp>
      <p:sp>
        <p:nvSpPr>
          <p:cNvPr id="47" name="object 47"/>
          <p:cNvSpPr/>
          <p:nvPr/>
        </p:nvSpPr>
        <p:spPr>
          <a:xfrm>
            <a:off x="2703715" y="2477147"/>
            <a:ext cx="1116330" cy="219710"/>
          </a:xfrm>
          <a:custGeom>
            <a:rect l="l" t="t" r="r" b="b"/>
            <a:pathLst>
              <a:path w="1116329" h="219710">
                <a:moveTo>
                  <a:pt x="0" y="0"/>
                </a:moveTo>
                <a:lnTo>
                  <a:pt x="1115847" y="0"/>
                </a:lnTo>
                <a:lnTo>
                  <a:pt x="1115847" y="219100"/>
                </a:lnTo>
                <a:lnTo>
                  <a:pt x="0" y="219100"/>
                </a:lnTo>
                <a:lnTo>
                  <a:pt x="0" y="0"/>
                </a:lnTo>
                <a:close/>
              </a:path>
            </a:pathLst>
          </a:custGeom>
          <a:solidFill>
            <a:srgbClr val="F8CAA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2703715" y="2871533"/>
            <a:ext cx="1017269" cy="219710"/>
          </a:xfrm>
          <a:custGeom>
            <a:rect l="l" t="t" r="r" b="b"/>
            <a:pathLst>
              <a:path w="1017269" h="219710">
                <a:moveTo>
                  <a:pt x="0" y="0"/>
                </a:moveTo>
                <a:lnTo>
                  <a:pt x="1016660" y="0"/>
                </a:lnTo>
                <a:lnTo>
                  <a:pt x="1016660" y="219100"/>
                </a:lnTo>
                <a:lnTo>
                  <a:pt x="0" y="219100"/>
                </a:lnTo>
                <a:lnTo>
                  <a:pt x="0" y="0"/>
                </a:lnTo>
                <a:close/>
              </a:path>
            </a:pathLst>
          </a:custGeom>
          <a:solidFill>
            <a:srgbClr val="F8CAA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2703715" y="3265919"/>
            <a:ext cx="793750" cy="219710"/>
          </a:xfrm>
          <a:custGeom>
            <a:rect l="l" t="t" r="r" b="b"/>
            <a:pathLst>
              <a:path w="793750" h="219710">
                <a:moveTo>
                  <a:pt x="0" y="0"/>
                </a:moveTo>
                <a:lnTo>
                  <a:pt x="793495" y="0"/>
                </a:lnTo>
                <a:lnTo>
                  <a:pt x="793495" y="219100"/>
                </a:lnTo>
                <a:lnTo>
                  <a:pt x="0" y="219100"/>
                </a:lnTo>
                <a:lnTo>
                  <a:pt x="0" y="0"/>
                </a:lnTo>
                <a:close/>
              </a:path>
            </a:pathLst>
          </a:custGeom>
          <a:solidFill>
            <a:srgbClr val="F8CAA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2703715" y="3660305"/>
            <a:ext cx="793750" cy="219710"/>
          </a:xfrm>
          <a:custGeom>
            <a:rect l="l" t="t" r="r" b="b"/>
            <a:pathLst>
              <a:path w="793750" h="219710">
                <a:moveTo>
                  <a:pt x="0" y="0"/>
                </a:moveTo>
                <a:lnTo>
                  <a:pt x="793495" y="0"/>
                </a:lnTo>
                <a:lnTo>
                  <a:pt x="793495" y="219100"/>
                </a:lnTo>
                <a:lnTo>
                  <a:pt x="0" y="219100"/>
                </a:lnTo>
                <a:lnTo>
                  <a:pt x="0" y="0"/>
                </a:lnTo>
                <a:close/>
              </a:path>
            </a:pathLst>
          </a:custGeom>
          <a:solidFill>
            <a:srgbClr val="F8CAA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2703715" y="4843449"/>
            <a:ext cx="1017269" cy="219710"/>
          </a:xfrm>
          <a:custGeom>
            <a:rect l="l" t="t" r="r" b="b"/>
            <a:pathLst>
              <a:path w="1017269" h="219710">
                <a:moveTo>
                  <a:pt x="0" y="0"/>
                </a:moveTo>
                <a:lnTo>
                  <a:pt x="1016660" y="0"/>
                </a:lnTo>
                <a:lnTo>
                  <a:pt x="1016660" y="219100"/>
                </a:lnTo>
                <a:lnTo>
                  <a:pt x="0" y="219100"/>
                </a:lnTo>
                <a:lnTo>
                  <a:pt x="0" y="0"/>
                </a:lnTo>
                <a:close/>
              </a:path>
            </a:pathLst>
          </a:custGeom>
          <a:solidFill>
            <a:srgbClr val="F8CAAC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2703715" y="1688376"/>
            <a:ext cx="3174365" cy="219710"/>
          </a:xfrm>
          <a:custGeom>
            <a:rect l="l" t="t" r="r" b="b"/>
            <a:pathLst>
              <a:path w="3174365" h="219710">
                <a:moveTo>
                  <a:pt x="0" y="0"/>
                </a:moveTo>
                <a:lnTo>
                  <a:pt x="3173984" y="0"/>
                </a:lnTo>
                <a:lnTo>
                  <a:pt x="3173984" y="219100"/>
                </a:lnTo>
                <a:lnTo>
                  <a:pt x="0" y="219100"/>
                </a:lnTo>
                <a:lnTo>
                  <a:pt x="0" y="0"/>
                </a:lnTo>
                <a:close/>
              </a:path>
            </a:pathLst>
          </a:custGeom>
          <a:solidFill>
            <a:srgbClr val="FF69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2703715" y="2082761"/>
            <a:ext cx="1810385" cy="219710"/>
          </a:xfrm>
          <a:custGeom>
            <a:rect l="l" t="t" r="r" b="b"/>
            <a:pathLst>
              <a:path w="1810385" h="219710">
                <a:moveTo>
                  <a:pt x="0" y="0"/>
                </a:moveTo>
                <a:lnTo>
                  <a:pt x="1810156" y="0"/>
                </a:lnTo>
                <a:lnTo>
                  <a:pt x="1810156" y="219100"/>
                </a:lnTo>
                <a:lnTo>
                  <a:pt x="0" y="219100"/>
                </a:lnTo>
                <a:lnTo>
                  <a:pt x="0" y="0"/>
                </a:lnTo>
                <a:close/>
              </a:path>
            </a:pathLst>
          </a:custGeom>
          <a:solidFill>
            <a:srgbClr val="FF69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2703715" y="4054678"/>
            <a:ext cx="2380615" cy="219710"/>
          </a:xfrm>
          <a:custGeom>
            <a:rect l="l" t="t" r="r" b="b"/>
            <a:pathLst>
              <a:path w="2380615" h="219710">
                <a:moveTo>
                  <a:pt x="0" y="0"/>
                </a:moveTo>
                <a:lnTo>
                  <a:pt x="2380488" y="0"/>
                </a:lnTo>
                <a:lnTo>
                  <a:pt x="2380488" y="219100"/>
                </a:lnTo>
                <a:lnTo>
                  <a:pt x="0" y="219100"/>
                </a:lnTo>
                <a:lnTo>
                  <a:pt x="0" y="0"/>
                </a:lnTo>
                <a:close/>
              </a:path>
            </a:pathLst>
          </a:custGeom>
          <a:solidFill>
            <a:srgbClr val="FF69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2703715" y="4449064"/>
            <a:ext cx="1736089" cy="219710"/>
          </a:xfrm>
          <a:custGeom>
            <a:rect l="l" t="t" r="r" b="b"/>
            <a:pathLst>
              <a:path w="1736089" h="219710">
                <a:moveTo>
                  <a:pt x="0" y="0"/>
                </a:moveTo>
                <a:lnTo>
                  <a:pt x="1735772" y="0"/>
                </a:lnTo>
                <a:lnTo>
                  <a:pt x="1735772" y="219100"/>
                </a:lnTo>
                <a:lnTo>
                  <a:pt x="0" y="219100"/>
                </a:lnTo>
                <a:lnTo>
                  <a:pt x="0" y="0"/>
                </a:lnTo>
                <a:close/>
              </a:path>
            </a:pathLst>
          </a:custGeom>
          <a:solidFill>
            <a:srgbClr val="FF69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6" name="object 56"/>
          <p:cNvSpPr/>
          <p:nvPr/>
        </p:nvSpPr>
        <p:spPr>
          <a:xfrm flipH="1">
            <a:off x="2703715" y="1600733"/>
            <a:ext cx="0" cy="3549650"/>
          </a:xfrm>
          <a:custGeom>
            <a:rect l="l" t="t" r="r" b="b"/>
            <a:pathLst>
              <a:path h="3549650">
                <a:moveTo>
                  <a:pt x="0" y="0"/>
                </a:moveTo>
                <a:lnTo>
                  <a:pt x="0" y="3549459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2647835" y="1595970"/>
            <a:ext cx="55880" cy="9525"/>
          </a:xfrm>
          <a:custGeom>
            <a:rect l="l" t="t" r="r" b="b"/>
            <a:pathLst>
              <a:path w="55880" h="9525">
                <a:moveTo>
                  <a:pt x="55880" y="9525"/>
                </a:moveTo>
                <a:lnTo>
                  <a:pt x="0" y="9525"/>
                </a:lnTo>
                <a:lnTo>
                  <a:pt x="0" y="0"/>
                </a:lnTo>
                <a:lnTo>
                  <a:pt x="55880" y="0"/>
                </a:lnTo>
                <a:lnTo>
                  <a:pt x="55880" y="9525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2647835" y="1990356"/>
            <a:ext cx="55880" cy="9525"/>
          </a:xfrm>
          <a:custGeom>
            <a:rect l="l" t="t" r="r" b="b"/>
            <a:pathLst>
              <a:path w="55880" h="9525">
                <a:moveTo>
                  <a:pt x="55880" y="9525"/>
                </a:moveTo>
                <a:lnTo>
                  <a:pt x="0" y="9525"/>
                </a:lnTo>
                <a:lnTo>
                  <a:pt x="0" y="0"/>
                </a:lnTo>
                <a:lnTo>
                  <a:pt x="55880" y="0"/>
                </a:lnTo>
                <a:lnTo>
                  <a:pt x="55880" y="9525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2647835" y="2384742"/>
            <a:ext cx="55880" cy="9525"/>
          </a:xfrm>
          <a:custGeom>
            <a:rect l="l" t="t" r="r" b="b"/>
            <a:pathLst>
              <a:path w="55880" h="9525">
                <a:moveTo>
                  <a:pt x="55880" y="9524"/>
                </a:moveTo>
                <a:lnTo>
                  <a:pt x="0" y="9524"/>
                </a:lnTo>
                <a:lnTo>
                  <a:pt x="0" y="0"/>
                </a:lnTo>
                <a:lnTo>
                  <a:pt x="55880" y="0"/>
                </a:lnTo>
                <a:lnTo>
                  <a:pt x="55880" y="9524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2647835" y="2779128"/>
            <a:ext cx="55880" cy="9525"/>
          </a:xfrm>
          <a:custGeom>
            <a:rect l="l" t="t" r="r" b="b"/>
            <a:pathLst>
              <a:path w="55880" h="9525">
                <a:moveTo>
                  <a:pt x="55880" y="9524"/>
                </a:moveTo>
                <a:lnTo>
                  <a:pt x="0" y="9524"/>
                </a:lnTo>
                <a:lnTo>
                  <a:pt x="0" y="0"/>
                </a:lnTo>
                <a:lnTo>
                  <a:pt x="55880" y="0"/>
                </a:lnTo>
                <a:lnTo>
                  <a:pt x="55880" y="9524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2647835" y="3173514"/>
            <a:ext cx="55880" cy="9525"/>
          </a:xfrm>
          <a:custGeom>
            <a:rect l="l" t="t" r="r" b="b"/>
            <a:pathLst>
              <a:path w="55880" h="9525">
                <a:moveTo>
                  <a:pt x="55880" y="9524"/>
                </a:moveTo>
                <a:lnTo>
                  <a:pt x="0" y="9524"/>
                </a:lnTo>
                <a:lnTo>
                  <a:pt x="0" y="0"/>
                </a:lnTo>
                <a:lnTo>
                  <a:pt x="55880" y="0"/>
                </a:lnTo>
                <a:lnTo>
                  <a:pt x="55880" y="9524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2647835" y="3567900"/>
            <a:ext cx="55880" cy="9525"/>
          </a:xfrm>
          <a:custGeom>
            <a:rect l="l" t="t" r="r" b="b"/>
            <a:pathLst>
              <a:path w="55880" h="9525">
                <a:moveTo>
                  <a:pt x="55880" y="9525"/>
                </a:moveTo>
                <a:lnTo>
                  <a:pt x="0" y="9525"/>
                </a:lnTo>
                <a:lnTo>
                  <a:pt x="0" y="0"/>
                </a:lnTo>
                <a:lnTo>
                  <a:pt x="55880" y="0"/>
                </a:lnTo>
                <a:lnTo>
                  <a:pt x="55880" y="9525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2647835" y="3962285"/>
            <a:ext cx="55880" cy="9525"/>
          </a:xfrm>
          <a:custGeom>
            <a:rect l="l" t="t" r="r" b="b"/>
            <a:pathLst>
              <a:path w="55880" h="9525">
                <a:moveTo>
                  <a:pt x="55880" y="9525"/>
                </a:moveTo>
                <a:lnTo>
                  <a:pt x="0" y="9525"/>
                </a:lnTo>
                <a:lnTo>
                  <a:pt x="0" y="0"/>
                </a:lnTo>
                <a:lnTo>
                  <a:pt x="55880" y="0"/>
                </a:lnTo>
                <a:lnTo>
                  <a:pt x="55880" y="9525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2647835" y="4356671"/>
            <a:ext cx="55880" cy="9525"/>
          </a:xfrm>
          <a:custGeom>
            <a:rect l="l" t="t" r="r" b="b"/>
            <a:pathLst>
              <a:path w="55880" h="9525">
                <a:moveTo>
                  <a:pt x="55880" y="9525"/>
                </a:moveTo>
                <a:lnTo>
                  <a:pt x="0" y="9525"/>
                </a:lnTo>
                <a:lnTo>
                  <a:pt x="0" y="0"/>
                </a:lnTo>
                <a:lnTo>
                  <a:pt x="55880" y="0"/>
                </a:lnTo>
                <a:lnTo>
                  <a:pt x="55880" y="9525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2647835" y="4751044"/>
            <a:ext cx="55880" cy="9525"/>
          </a:xfrm>
          <a:custGeom>
            <a:rect l="l" t="t" r="r" b="b"/>
            <a:pathLst>
              <a:path w="55880" h="9525">
                <a:moveTo>
                  <a:pt x="55880" y="9524"/>
                </a:moveTo>
                <a:lnTo>
                  <a:pt x="0" y="9524"/>
                </a:lnTo>
                <a:lnTo>
                  <a:pt x="0" y="0"/>
                </a:lnTo>
                <a:lnTo>
                  <a:pt x="55880" y="0"/>
                </a:lnTo>
                <a:lnTo>
                  <a:pt x="55880" y="9524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2647835" y="5145430"/>
            <a:ext cx="55880" cy="9525"/>
          </a:xfrm>
          <a:custGeom>
            <a:rect l="l" t="t" r="r" b="b"/>
            <a:pathLst>
              <a:path w="55880" h="9525">
                <a:moveTo>
                  <a:pt x="55880" y="9525"/>
                </a:moveTo>
                <a:lnTo>
                  <a:pt x="0" y="9525"/>
                </a:lnTo>
                <a:lnTo>
                  <a:pt x="0" y="0"/>
                </a:lnTo>
                <a:lnTo>
                  <a:pt x="55880" y="0"/>
                </a:lnTo>
                <a:lnTo>
                  <a:pt x="55880" y="9525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1155331" y="1600733"/>
            <a:ext cx="1548130" cy="0"/>
          </a:xfrm>
          <a:custGeom>
            <a:rect l="l" t="t" r="r" b="b"/>
            <a:pathLst>
              <a:path w="1548130">
                <a:moveTo>
                  <a:pt x="0" y="0"/>
                </a:moveTo>
                <a:lnTo>
                  <a:pt x="1548130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1155331" y="5149748"/>
            <a:ext cx="1548130" cy="0"/>
          </a:xfrm>
          <a:custGeom>
            <a:rect l="l" t="t" r="r" b="b"/>
            <a:pathLst>
              <a:path w="1548130">
                <a:moveTo>
                  <a:pt x="0" y="0"/>
                </a:moveTo>
                <a:lnTo>
                  <a:pt x="1548130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1929396" y="1995119"/>
            <a:ext cx="774065" cy="0"/>
          </a:xfrm>
          <a:custGeom>
            <a:rect l="l" t="t" r="r" b="b"/>
            <a:pathLst>
              <a:path w="774064">
                <a:moveTo>
                  <a:pt x="0" y="0"/>
                </a:moveTo>
                <a:lnTo>
                  <a:pt x="774065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1929396" y="2389504"/>
            <a:ext cx="774065" cy="0"/>
          </a:xfrm>
          <a:custGeom>
            <a:rect l="l" t="t" r="r" b="b"/>
            <a:pathLst>
              <a:path w="774064">
                <a:moveTo>
                  <a:pt x="0" y="0"/>
                </a:moveTo>
                <a:lnTo>
                  <a:pt x="774065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1929396" y="2783890"/>
            <a:ext cx="774065" cy="0"/>
          </a:xfrm>
          <a:custGeom>
            <a:rect l="l" t="t" r="r" b="b"/>
            <a:pathLst>
              <a:path w="774064">
                <a:moveTo>
                  <a:pt x="0" y="0"/>
                </a:moveTo>
                <a:lnTo>
                  <a:pt x="774065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1929396" y="3178276"/>
            <a:ext cx="774065" cy="0"/>
          </a:xfrm>
          <a:custGeom>
            <a:rect l="l" t="t" r="r" b="b"/>
            <a:pathLst>
              <a:path w="774064">
                <a:moveTo>
                  <a:pt x="0" y="0"/>
                </a:moveTo>
                <a:lnTo>
                  <a:pt x="774065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1929396" y="3572662"/>
            <a:ext cx="774065" cy="0"/>
          </a:xfrm>
          <a:custGeom>
            <a:rect l="l" t="t" r="r" b="b"/>
            <a:pathLst>
              <a:path w="774064">
                <a:moveTo>
                  <a:pt x="0" y="0"/>
                </a:moveTo>
                <a:lnTo>
                  <a:pt x="774065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1155331" y="3967048"/>
            <a:ext cx="774065" cy="0"/>
          </a:xfrm>
          <a:custGeom>
            <a:rect l="l" t="t" r="r" b="b"/>
            <a:pathLst>
              <a:path w="774064">
                <a:moveTo>
                  <a:pt x="0" y="0"/>
                </a:moveTo>
                <a:lnTo>
                  <a:pt x="774064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1929396" y="3967048"/>
            <a:ext cx="774065" cy="0"/>
          </a:xfrm>
          <a:custGeom>
            <a:rect l="l" t="t" r="r" b="b"/>
            <a:pathLst>
              <a:path w="774064">
                <a:moveTo>
                  <a:pt x="0" y="0"/>
                </a:moveTo>
                <a:lnTo>
                  <a:pt x="774065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1929396" y="4361434"/>
            <a:ext cx="774065" cy="0"/>
          </a:xfrm>
          <a:custGeom>
            <a:rect l="l" t="t" r="r" b="b"/>
            <a:pathLst>
              <a:path w="774064">
                <a:moveTo>
                  <a:pt x="0" y="0"/>
                </a:moveTo>
                <a:lnTo>
                  <a:pt x="774065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1155331" y="4755806"/>
            <a:ext cx="774065" cy="0"/>
          </a:xfrm>
          <a:custGeom>
            <a:rect l="l" t="t" r="r" b="b"/>
            <a:pathLst>
              <a:path w="774064">
                <a:moveTo>
                  <a:pt x="0" y="0"/>
                </a:moveTo>
                <a:lnTo>
                  <a:pt x="774064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1929396" y="4755806"/>
            <a:ext cx="774065" cy="0"/>
          </a:xfrm>
          <a:custGeom>
            <a:rect l="l" t="t" r="r" b="b"/>
            <a:pathLst>
              <a:path w="774064">
                <a:moveTo>
                  <a:pt x="0" y="0"/>
                </a:moveTo>
                <a:lnTo>
                  <a:pt x="774065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9" name="object 79"/>
          <p:cNvSpPr txBox="1"/>
          <p:nvPr/>
        </p:nvSpPr>
        <p:spPr>
          <a:xfrm>
            <a:off x="5882525" y="1684578"/>
            <a:ext cx="26797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15">
                <a:latin typeface="Arial Unicode MS"/>
                <a:cs typeface="Arial Unicode MS"/>
              </a:rPr>
              <a:t>128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4590072" y="2078964"/>
            <a:ext cx="18732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15">
                <a:latin typeface="Arial Unicode MS"/>
                <a:cs typeface="Arial Unicode MS"/>
              </a:rPr>
              <a:t>73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3895762" y="2473350"/>
            <a:ext cx="18732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15">
                <a:latin typeface="Arial Unicode MS"/>
                <a:cs typeface="Arial Unicode MS"/>
              </a:rPr>
              <a:t>45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3796576" y="2867736"/>
            <a:ext cx="18732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15">
                <a:latin typeface="Arial Unicode MS"/>
                <a:cs typeface="Arial Unicode MS"/>
              </a:rPr>
              <a:t>41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83" name="object 83"/>
          <p:cNvSpPr txBox="1"/>
          <p:nvPr/>
        </p:nvSpPr>
        <p:spPr>
          <a:xfrm>
            <a:off x="3573411" y="3262122"/>
            <a:ext cx="18732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15">
                <a:latin typeface="Arial Unicode MS"/>
                <a:cs typeface="Arial Unicode MS"/>
              </a:rPr>
              <a:t>32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84" name="object 84"/>
          <p:cNvSpPr txBox="1"/>
          <p:nvPr/>
        </p:nvSpPr>
        <p:spPr>
          <a:xfrm>
            <a:off x="3573411" y="3656507"/>
            <a:ext cx="18732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15">
                <a:latin typeface="Arial Unicode MS"/>
                <a:cs typeface="Arial Unicode MS"/>
              </a:rPr>
              <a:t>32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85" name="object 85"/>
          <p:cNvSpPr txBox="1"/>
          <p:nvPr/>
        </p:nvSpPr>
        <p:spPr>
          <a:xfrm>
            <a:off x="5160403" y="4050893"/>
            <a:ext cx="18732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15">
                <a:latin typeface="Arial Unicode MS"/>
                <a:cs typeface="Arial Unicode MS"/>
              </a:rPr>
              <a:t>96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86" name="object 86"/>
          <p:cNvSpPr txBox="1"/>
          <p:nvPr/>
        </p:nvSpPr>
        <p:spPr>
          <a:xfrm>
            <a:off x="4515688" y="4445266"/>
            <a:ext cx="18732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15">
                <a:latin typeface="Arial Unicode MS"/>
                <a:cs typeface="Arial Unicode MS"/>
              </a:rPr>
              <a:t>70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87" name="object 87"/>
          <p:cNvSpPr txBox="1"/>
          <p:nvPr/>
        </p:nvSpPr>
        <p:spPr>
          <a:xfrm>
            <a:off x="3796576" y="4839652"/>
            <a:ext cx="18732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15">
                <a:latin typeface="Arial Unicode MS"/>
                <a:cs typeface="Arial Unicode MS"/>
              </a:rPr>
              <a:t>41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88" name="object 88"/>
          <p:cNvSpPr txBox="1"/>
          <p:nvPr/>
        </p:nvSpPr>
        <p:spPr>
          <a:xfrm>
            <a:off x="2041156" y="1684553"/>
            <a:ext cx="58293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585858"/>
                </a:solidFill>
                <a:latin typeface="Arial Unicode MS"/>
                <a:cs typeface="Arial Unicode MS"/>
              </a:rPr>
              <a:t>集成电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路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89" name="object 89"/>
          <p:cNvSpPr txBox="1"/>
          <p:nvPr/>
        </p:nvSpPr>
        <p:spPr>
          <a:xfrm>
            <a:off x="2180856" y="2078888"/>
            <a:ext cx="44323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585858"/>
                </a:solidFill>
                <a:latin typeface="Arial Unicode MS"/>
                <a:cs typeface="Arial Unicode MS"/>
              </a:rPr>
              <a:t>新能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源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90" name="object 90"/>
          <p:cNvSpPr txBox="1"/>
          <p:nvPr/>
        </p:nvSpPr>
        <p:spPr>
          <a:xfrm>
            <a:off x="2180856" y="2473223"/>
            <a:ext cx="44323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585858"/>
                </a:solidFill>
                <a:latin typeface="Arial Unicode MS"/>
                <a:cs typeface="Arial Unicode MS"/>
              </a:rPr>
              <a:t>机器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人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91" name="object 91"/>
          <p:cNvSpPr txBox="1"/>
          <p:nvPr/>
        </p:nvSpPr>
        <p:spPr>
          <a:xfrm>
            <a:off x="2180856" y="2867558"/>
            <a:ext cx="44323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585858"/>
                </a:solidFill>
                <a:latin typeface="Arial Unicode MS"/>
                <a:cs typeface="Arial Unicode MS"/>
              </a:rPr>
              <a:t>新材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料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92" name="object 92"/>
          <p:cNvSpPr txBox="1"/>
          <p:nvPr/>
        </p:nvSpPr>
        <p:spPr>
          <a:xfrm>
            <a:off x="2041156" y="3261893"/>
            <a:ext cx="58293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585858"/>
                </a:solidFill>
                <a:latin typeface="Arial Unicode MS"/>
                <a:cs typeface="Arial Unicode MS"/>
              </a:rPr>
              <a:t>智能装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备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93" name="object 93"/>
          <p:cNvSpPr txBox="1"/>
          <p:nvPr/>
        </p:nvSpPr>
        <p:spPr>
          <a:xfrm>
            <a:off x="2117356" y="3656228"/>
            <a:ext cx="508634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585858"/>
                </a:solidFill>
                <a:latin typeface="Arial Unicode MS"/>
                <a:cs typeface="Arial Unicode MS"/>
              </a:rPr>
              <a:t>工业</a:t>
            </a:r>
            <a:r>
              <a:rPr sz="1100" spc="25">
                <a:solidFill>
                  <a:srgbClr val="585858"/>
                </a:solidFill>
                <a:latin typeface="Arial Unicode MS"/>
                <a:cs typeface="Arial Unicode MS"/>
              </a:rPr>
              <a:t>4</a:t>
            </a:r>
            <a:r>
              <a:rPr sz="1100" spc="5">
                <a:solidFill>
                  <a:srgbClr val="585858"/>
                </a:solidFill>
                <a:latin typeface="Arial Unicode MS"/>
                <a:cs typeface="Arial Unicode MS"/>
              </a:rPr>
              <a:t>.</a:t>
            </a:r>
            <a:r>
              <a:rPr sz="1100" spc="15">
                <a:solidFill>
                  <a:srgbClr val="585858"/>
                </a:solidFill>
                <a:latin typeface="Arial Unicode MS"/>
                <a:cs typeface="Arial Unicode MS"/>
              </a:rPr>
              <a:t>0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94" name="object 94"/>
          <p:cNvSpPr txBox="1"/>
          <p:nvPr/>
        </p:nvSpPr>
        <p:spPr>
          <a:xfrm>
            <a:off x="1622056" y="4050563"/>
            <a:ext cx="100203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10">
                <a:solidFill>
                  <a:srgbClr val="585858"/>
                </a:solidFill>
                <a:latin typeface="Arial Unicode MS"/>
                <a:cs typeface="Arial Unicode MS"/>
              </a:rPr>
              <a:t>生物技术和制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药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95" name="object 95"/>
          <p:cNvSpPr txBox="1"/>
          <p:nvPr/>
        </p:nvSpPr>
        <p:spPr>
          <a:xfrm>
            <a:off x="2041156" y="4444898"/>
            <a:ext cx="58293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585858"/>
                </a:solidFill>
                <a:latin typeface="Arial Unicode MS"/>
                <a:cs typeface="Arial Unicode MS"/>
              </a:rPr>
              <a:t>医疗器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械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96" name="object 96"/>
          <p:cNvSpPr txBox="1"/>
          <p:nvPr/>
        </p:nvSpPr>
        <p:spPr>
          <a:xfrm>
            <a:off x="2041156" y="4839233"/>
            <a:ext cx="58293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solidFill>
                  <a:srgbClr val="585858"/>
                </a:solidFill>
                <a:latin typeface="Arial Unicode MS"/>
                <a:cs typeface="Arial Unicode MS"/>
              </a:rPr>
              <a:t>前沿技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术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97" name="object 97"/>
          <p:cNvSpPr txBox="1"/>
          <p:nvPr/>
        </p:nvSpPr>
        <p:spPr>
          <a:xfrm>
            <a:off x="1331512" y="2492931"/>
            <a:ext cx="218440" cy="582930"/>
          </a:xfrm>
          <a:prstGeom prst="rect">
            <a:avLst/>
          </a:prstGeom>
        </p:spPr>
        <p:txBody>
          <a:bodyPr vert="vert270" wrap="square" lIns="0" tIns="2032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sz="1100" spc="5">
                <a:solidFill>
                  <a:srgbClr val="585858"/>
                </a:solidFill>
                <a:latin typeface="Arial Unicode MS"/>
                <a:cs typeface="Arial Unicode MS"/>
              </a:rPr>
              <a:t>先进制</a:t>
            </a:r>
            <a:r>
              <a:rPr sz="1100">
                <a:solidFill>
                  <a:srgbClr val="585858"/>
                </a:solidFill>
                <a:latin typeface="Arial Unicode MS"/>
                <a:cs typeface="Arial Unicode MS"/>
              </a:rPr>
              <a:t>造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98" name="object 98"/>
          <p:cNvSpPr txBox="1"/>
          <p:nvPr/>
        </p:nvSpPr>
        <p:spPr>
          <a:xfrm>
            <a:off x="1331512" y="4070906"/>
            <a:ext cx="218440" cy="582930"/>
          </a:xfrm>
          <a:prstGeom prst="rect">
            <a:avLst/>
          </a:prstGeom>
        </p:spPr>
        <p:txBody>
          <a:bodyPr vert="vert270" wrap="square" lIns="0" tIns="2032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sz="1100" spc="5">
                <a:solidFill>
                  <a:srgbClr val="585858"/>
                </a:solidFill>
                <a:latin typeface="Arial Unicode MS"/>
                <a:cs typeface="Arial Unicode MS"/>
              </a:rPr>
              <a:t>医疗健</a:t>
            </a:r>
            <a:r>
              <a:rPr sz="1100">
                <a:solidFill>
                  <a:srgbClr val="585858"/>
                </a:solidFill>
                <a:latin typeface="Arial Unicode MS"/>
                <a:cs typeface="Arial Unicode MS"/>
              </a:rPr>
              <a:t>康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99" name="object 99"/>
          <p:cNvSpPr txBox="1"/>
          <p:nvPr/>
        </p:nvSpPr>
        <p:spPr>
          <a:xfrm>
            <a:off x="1163872" y="4801791"/>
            <a:ext cx="386080" cy="303530"/>
          </a:xfrm>
          <a:prstGeom prst="rect">
            <a:avLst/>
          </a:prstGeom>
        </p:spPr>
        <p:txBody>
          <a:bodyPr vert="vert270" wrap="square" lIns="0" tIns="2032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160"/>
              </a:spcBef>
            </a:pPr>
            <a:r>
              <a:rPr sz="1100" spc="5">
                <a:solidFill>
                  <a:srgbClr val="585858"/>
                </a:solidFill>
                <a:latin typeface="Arial Unicode MS"/>
                <a:cs typeface="Arial Unicode MS"/>
              </a:rPr>
              <a:t>企</a:t>
            </a:r>
            <a:r>
              <a:rPr sz="1100">
                <a:solidFill>
                  <a:srgbClr val="585858"/>
                </a:solidFill>
                <a:latin typeface="Arial Unicode MS"/>
                <a:cs typeface="Arial Unicode MS"/>
              </a:rPr>
              <a:t>业 </a:t>
            </a:r>
            <a:r>
              <a:rPr sz="1100" spc="5">
                <a:solidFill>
                  <a:srgbClr val="585858"/>
                </a:solidFill>
                <a:latin typeface="Arial Unicode MS"/>
                <a:cs typeface="Arial Unicode MS"/>
              </a:rPr>
              <a:t>服</a:t>
            </a:r>
            <a:r>
              <a:rPr sz="1100">
                <a:solidFill>
                  <a:srgbClr val="585858"/>
                </a:solidFill>
                <a:latin typeface="Arial Unicode MS"/>
                <a:cs typeface="Arial Unicode MS"/>
              </a:rPr>
              <a:t>务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100" name="object 100"/>
          <p:cNvSpPr txBox="1"/>
          <p:nvPr/>
        </p:nvSpPr>
        <p:spPr>
          <a:xfrm>
            <a:off x="1788160" y="1166901"/>
            <a:ext cx="354711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25">
                <a:solidFill>
                  <a:srgbClr val="404040"/>
                </a:solidFill>
                <a:latin typeface="Microsoft JhengHei"/>
                <a:cs typeface="Microsoft JhengHei"/>
              </a:rPr>
              <a:t>2023Q3</a:t>
            </a:r>
            <a:r>
              <a:rPr sz="1400" b="1" spc="-10">
                <a:solidFill>
                  <a:srgbClr val="404040"/>
                </a:solidFill>
                <a:latin typeface="Microsoft JhengHei"/>
                <a:cs typeface="Microsoft JhengHei"/>
              </a:rPr>
              <a:t>中国融资事件最多的细分行业</a:t>
            </a:r>
            <a:r>
              <a:rPr sz="1400" b="1" spc="-35">
                <a:solidFill>
                  <a:srgbClr val="404040"/>
                </a:solidFill>
                <a:latin typeface="Microsoft JhengHei"/>
                <a:cs typeface="Microsoft JhengHei"/>
              </a:rPr>
              <a:t>TOP10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01" name="object 101"/>
          <p:cNvSpPr txBox="1"/>
          <p:nvPr/>
        </p:nvSpPr>
        <p:spPr>
          <a:xfrm>
            <a:off x="1894090" y="5228335"/>
            <a:ext cx="154813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截止日期</a:t>
            </a:r>
            <a:r>
              <a:rPr sz="1000" spc="0">
                <a:solidFill>
                  <a:srgbClr val="585858"/>
                </a:solidFill>
                <a:latin typeface="Arial Unicode MS"/>
                <a:cs typeface="Arial Unicode MS"/>
              </a:rPr>
              <a:t>：2023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年</a:t>
            </a: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9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月</a:t>
            </a: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30</a:t>
            </a:r>
            <a:r>
              <a:rPr sz="1000" spc="-25">
                <a:solidFill>
                  <a:srgbClr val="585858"/>
                </a:solidFill>
                <a:latin typeface="Arial Unicode MS"/>
                <a:cs typeface="Arial Unicode MS"/>
              </a:rPr>
              <a:t>日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102" name="object 102"/>
          <p:cNvSpPr txBox="1"/>
          <p:nvPr/>
        </p:nvSpPr>
        <p:spPr>
          <a:xfrm>
            <a:off x="3548900" y="5228335"/>
            <a:ext cx="1765935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数据来源</a:t>
            </a:r>
            <a:r>
              <a:rPr sz="1000" spc="-40">
                <a:solidFill>
                  <a:srgbClr val="585858"/>
                </a:solidFill>
                <a:latin typeface="Arial Unicode MS"/>
                <a:cs typeface="Arial Unicode MS"/>
              </a:rPr>
              <a:t>：IT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桔</a:t>
            </a:r>
            <a:r>
              <a:rPr sz="1000" spc="-25">
                <a:solidFill>
                  <a:srgbClr val="585858"/>
                </a:solidFill>
                <a:latin typeface="Arial Unicode MS"/>
                <a:cs typeface="Arial Unicode MS"/>
              </a:rPr>
              <a:t>子</a:t>
            </a:r>
            <a:r>
              <a:rPr sz="1000" spc="-15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000" spc="60">
                <a:solidFill>
                  <a:srgbClr val="585858"/>
                </a:solidFill>
                <a:latin typeface="Arial Unicode MS"/>
                <a:cs typeface="Arial Unicode MS"/>
              </a:rPr>
              <a:t>©</a:t>
            </a:r>
            <a:r>
              <a:rPr sz="1000" spc="-30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000" spc="35">
                <a:solidFill>
                  <a:srgbClr val="585858"/>
                </a:solidFill>
                <a:latin typeface="Arial Unicode MS"/>
                <a:cs typeface="Arial Unicode MS"/>
              </a:rPr>
              <a:t>itjuzi.com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103" name="object 103"/>
          <p:cNvSpPr/>
          <p:nvPr/>
        </p:nvSpPr>
        <p:spPr>
          <a:xfrm>
            <a:off x="858011" y="2065020"/>
            <a:ext cx="4431792" cy="2353055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7071359" y="2065020"/>
            <a:ext cx="4431792" cy="2353055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5" name="object 105"/>
          <p:cNvSpPr txBox="1">
            <a:spLocks noGrp="1"/>
          </p:cNvSpPr>
          <p:nvPr>
            <p:ph type="title"/>
          </p:nvPr>
        </p:nvSpPr>
        <p:spPr>
          <a:xfrm>
            <a:off x="1285239" y="105033"/>
            <a:ext cx="723963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60" baseline="-21990">
                <a:solidFill>
                  <a:srgbClr val="F96F18"/>
                </a:solidFill>
              </a:rPr>
              <a:t>2023</a:t>
            </a:r>
            <a:r>
              <a:rPr sz="3600" spc="-179" baseline="-21990">
                <a:solidFill>
                  <a:srgbClr val="F96F18"/>
                </a:solidFill>
              </a:rPr>
              <a:t>Q</a:t>
            </a:r>
            <a:r>
              <a:rPr sz="3600" spc="-60" baseline="-21990">
                <a:solidFill>
                  <a:srgbClr val="F96F18"/>
                </a:solidFill>
              </a:rPr>
              <a:t>3</a:t>
            </a:r>
            <a:r>
              <a:rPr sz="3600" spc="0" baseline="-21990">
                <a:solidFill>
                  <a:srgbClr val="F96F18"/>
                </a:solidFill>
              </a:rPr>
              <a:t>国内小赛</a:t>
            </a:r>
            <a:r>
              <a:rPr sz="3600" spc="-3495" baseline="-21990">
                <a:solidFill>
                  <a:srgbClr val="F96F18"/>
                </a:solidFill>
              </a:rPr>
              <a:t>道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更多</a:t>
            </a:r>
            <a:r>
              <a:rPr sz="1100" b="0" spc="-969">
                <a:solidFill>
                  <a:srgbClr val="FF0000"/>
                </a:solidFill>
                <a:latin typeface="微软雅黑"/>
                <a:cs typeface="微软雅黑"/>
              </a:rPr>
              <a:t>细</a:t>
            </a:r>
            <a:r>
              <a:rPr sz="3600" spc="-2152" baseline="-21990">
                <a:solidFill>
                  <a:srgbClr val="F96F18"/>
                </a:solidFill>
              </a:rPr>
              <a:t>股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分</a:t>
            </a:r>
            <a:r>
              <a:rPr sz="1100" b="0" spc="-765">
                <a:solidFill>
                  <a:srgbClr val="FF0000"/>
                </a:solidFill>
                <a:latin typeface="微软雅黑"/>
                <a:cs typeface="微软雅黑"/>
              </a:rPr>
              <a:t>领</a:t>
            </a:r>
            <a:r>
              <a:rPr sz="3600" spc="-2460" baseline="-21990">
                <a:solidFill>
                  <a:srgbClr val="F96F18"/>
                </a:solidFill>
              </a:rPr>
              <a:t>权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域</a:t>
            </a:r>
            <a:r>
              <a:rPr sz="1100" b="0" spc="-560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3600" spc="-2767" baseline="-21990">
                <a:solidFill>
                  <a:srgbClr val="F96F18"/>
                </a:solidFill>
              </a:rPr>
              <a:t>投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1100" b="0" spc="-355">
                <a:solidFill>
                  <a:srgbClr val="FF0000"/>
                </a:solidFill>
                <a:latin typeface="微软雅黑"/>
                <a:cs typeface="微软雅黑"/>
              </a:rPr>
              <a:t>请</a:t>
            </a:r>
            <a:r>
              <a:rPr sz="3600" spc="-3075" baseline="-21990">
                <a:solidFill>
                  <a:srgbClr val="F96F18"/>
                </a:solidFill>
              </a:rPr>
              <a:t>资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关</a:t>
            </a:r>
            <a:r>
              <a:rPr sz="1100" b="0" spc="-150">
                <a:solidFill>
                  <a:srgbClr val="FF0000"/>
                </a:solidFill>
                <a:latin typeface="微软雅黑"/>
                <a:cs typeface="微软雅黑"/>
              </a:rPr>
              <a:t>注</a:t>
            </a:r>
            <a:r>
              <a:rPr sz="3600" spc="-3382" baseline="-21990">
                <a:solidFill>
                  <a:srgbClr val="F96F18"/>
                </a:solidFill>
              </a:rPr>
              <a:t>势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搜搜</a:t>
            </a:r>
            <a:r>
              <a:rPr sz="1100" b="0" spc="-1045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3600" spc="-2039" baseline="-21990">
                <a:solidFill>
                  <a:srgbClr val="F96F18"/>
                </a:solidFill>
              </a:rPr>
              <a:t>头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1100" b="0" spc="-840">
                <a:solidFill>
                  <a:srgbClr val="FF0000"/>
                </a:solidFill>
                <a:latin typeface="微软雅黑"/>
                <a:cs typeface="微软雅黑"/>
              </a:rPr>
              <a:t>（</a:t>
            </a:r>
            <a:r>
              <a:rPr sz="3600" spc="-2347" baseline="-21990">
                <a:solidFill>
                  <a:srgbClr val="F96F18"/>
                </a:solidFill>
              </a:rPr>
              <a:t>：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sosoyanbao），行研君胃：sosobaogao</a:t>
            </a:r>
            <a:endParaRPr sz="11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1000" y="899160"/>
            <a:ext cx="11430000" cy="381000"/>
          </a:xfrm>
          <a:custGeom>
            <a:rect l="l" t="t" r="r" b="b"/>
            <a:pathLst>
              <a:path w="11430000" h="381000">
                <a:moveTo>
                  <a:pt x="0" y="0"/>
                </a:moveTo>
                <a:lnTo>
                  <a:pt x="11430000" y="0"/>
                </a:lnTo>
                <a:lnTo>
                  <a:pt x="11430000" y="380999"/>
                </a:lnTo>
                <a:lnTo>
                  <a:pt x="0" y="380999"/>
                </a:lnTo>
                <a:lnTo>
                  <a:pt x="0" y="0"/>
                </a:lnTo>
                <a:close/>
              </a:path>
            </a:pathLst>
          </a:custGeom>
          <a:solidFill>
            <a:srgbClr val="FF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81000" y="2150364"/>
            <a:ext cx="1327785" cy="498475"/>
          </a:xfrm>
          <a:custGeom>
            <a:rect l="l" t="t" r="r" b="b"/>
            <a:pathLst>
              <a:path w="1327785" h="498475">
                <a:moveTo>
                  <a:pt x="0" y="0"/>
                </a:moveTo>
                <a:lnTo>
                  <a:pt x="1327403" y="0"/>
                </a:lnTo>
                <a:lnTo>
                  <a:pt x="1327403" y="498348"/>
                </a:lnTo>
                <a:lnTo>
                  <a:pt x="0" y="498348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708404" y="2150364"/>
            <a:ext cx="2255520" cy="498475"/>
          </a:xfrm>
          <a:custGeom>
            <a:rect l="l" t="t" r="r" b="b"/>
            <a:pathLst>
              <a:path w="2255520" h="498475">
                <a:moveTo>
                  <a:pt x="0" y="0"/>
                </a:moveTo>
                <a:lnTo>
                  <a:pt x="2255520" y="0"/>
                </a:lnTo>
                <a:lnTo>
                  <a:pt x="2255520" y="498348"/>
                </a:lnTo>
                <a:lnTo>
                  <a:pt x="0" y="498348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963923" y="2150364"/>
            <a:ext cx="1245235" cy="498475"/>
          </a:xfrm>
          <a:custGeom>
            <a:rect l="l" t="t" r="r" b="b"/>
            <a:pathLst>
              <a:path w="1245235" h="498475">
                <a:moveTo>
                  <a:pt x="0" y="0"/>
                </a:moveTo>
                <a:lnTo>
                  <a:pt x="1245108" y="0"/>
                </a:lnTo>
                <a:lnTo>
                  <a:pt x="1245108" y="498348"/>
                </a:lnTo>
                <a:lnTo>
                  <a:pt x="0" y="498348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209032" y="2150364"/>
            <a:ext cx="1272540" cy="498475"/>
          </a:xfrm>
          <a:custGeom>
            <a:rect l="l" t="t" r="r" b="b"/>
            <a:pathLst>
              <a:path w="1272539" h="498475">
                <a:moveTo>
                  <a:pt x="0" y="0"/>
                </a:moveTo>
                <a:lnTo>
                  <a:pt x="1272539" y="0"/>
                </a:lnTo>
                <a:lnTo>
                  <a:pt x="1272539" y="498348"/>
                </a:lnTo>
                <a:lnTo>
                  <a:pt x="0" y="498348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6481571" y="2150364"/>
            <a:ext cx="1644650" cy="498475"/>
          </a:xfrm>
          <a:custGeom>
            <a:rect l="l" t="t" r="r" b="b"/>
            <a:pathLst>
              <a:path w="1644650" h="498475">
                <a:moveTo>
                  <a:pt x="0" y="0"/>
                </a:moveTo>
                <a:lnTo>
                  <a:pt x="1644396" y="0"/>
                </a:lnTo>
                <a:lnTo>
                  <a:pt x="1644396" y="498348"/>
                </a:lnTo>
                <a:lnTo>
                  <a:pt x="0" y="498348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125968" y="2150364"/>
            <a:ext cx="3685540" cy="498475"/>
          </a:xfrm>
          <a:custGeom>
            <a:rect l="l" t="t" r="r" b="b"/>
            <a:pathLst>
              <a:path w="3685540" h="498475">
                <a:moveTo>
                  <a:pt x="0" y="0"/>
                </a:moveTo>
                <a:lnTo>
                  <a:pt x="3685031" y="0"/>
                </a:lnTo>
                <a:lnTo>
                  <a:pt x="3685031" y="498348"/>
                </a:lnTo>
                <a:lnTo>
                  <a:pt x="0" y="498348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381000" y="3273552"/>
            <a:ext cx="1327785" cy="611505"/>
          </a:xfrm>
          <a:custGeom>
            <a:rect l="l" t="t" r="r" b="b"/>
            <a:pathLst>
              <a:path w="1327785" h="611504">
                <a:moveTo>
                  <a:pt x="0" y="0"/>
                </a:moveTo>
                <a:lnTo>
                  <a:pt x="1327403" y="0"/>
                </a:lnTo>
                <a:lnTo>
                  <a:pt x="1327403" y="611124"/>
                </a:lnTo>
                <a:lnTo>
                  <a:pt x="0" y="611124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708404" y="3273552"/>
            <a:ext cx="2255520" cy="611505"/>
          </a:xfrm>
          <a:custGeom>
            <a:rect l="l" t="t" r="r" b="b"/>
            <a:pathLst>
              <a:path w="2255520" h="611504">
                <a:moveTo>
                  <a:pt x="0" y="0"/>
                </a:moveTo>
                <a:lnTo>
                  <a:pt x="2255520" y="0"/>
                </a:lnTo>
                <a:lnTo>
                  <a:pt x="2255520" y="611124"/>
                </a:lnTo>
                <a:lnTo>
                  <a:pt x="0" y="611124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3963923" y="3273552"/>
            <a:ext cx="1245235" cy="611505"/>
          </a:xfrm>
          <a:custGeom>
            <a:rect l="l" t="t" r="r" b="b"/>
            <a:pathLst>
              <a:path w="1245235" h="611504">
                <a:moveTo>
                  <a:pt x="0" y="0"/>
                </a:moveTo>
                <a:lnTo>
                  <a:pt x="1245108" y="0"/>
                </a:lnTo>
                <a:lnTo>
                  <a:pt x="1245108" y="611124"/>
                </a:lnTo>
                <a:lnTo>
                  <a:pt x="0" y="611124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209032" y="3273552"/>
            <a:ext cx="1272540" cy="611505"/>
          </a:xfrm>
          <a:custGeom>
            <a:rect l="l" t="t" r="r" b="b"/>
            <a:pathLst>
              <a:path w="1272539" h="611504">
                <a:moveTo>
                  <a:pt x="0" y="0"/>
                </a:moveTo>
                <a:lnTo>
                  <a:pt x="1272539" y="0"/>
                </a:lnTo>
                <a:lnTo>
                  <a:pt x="1272539" y="611124"/>
                </a:lnTo>
                <a:lnTo>
                  <a:pt x="0" y="611124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6481571" y="3273552"/>
            <a:ext cx="1644650" cy="611505"/>
          </a:xfrm>
          <a:custGeom>
            <a:rect l="l" t="t" r="r" b="b"/>
            <a:pathLst>
              <a:path w="1644650" h="611504">
                <a:moveTo>
                  <a:pt x="0" y="0"/>
                </a:moveTo>
                <a:lnTo>
                  <a:pt x="1644396" y="0"/>
                </a:lnTo>
                <a:lnTo>
                  <a:pt x="1644396" y="611124"/>
                </a:lnTo>
                <a:lnTo>
                  <a:pt x="0" y="611124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8125968" y="3273552"/>
            <a:ext cx="3685540" cy="611505"/>
          </a:xfrm>
          <a:custGeom>
            <a:rect l="l" t="t" r="r" b="b"/>
            <a:pathLst>
              <a:path w="3685540" h="611504">
                <a:moveTo>
                  <a:pt x="0" y="0"/>
                </a:moveTo>
                <a:lnTo>
                  <a:pt x="3685031" y="0"/>
                </a:lnTo>
                <a:lnTo>
                  <a:pt x="3685031" y="611124"/>
                </a:lnTo>
                <a:lnTo>
                  <a:pt x="0" y="611124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381000" y="4384547"/>
            <a:ext cx="1327785" cy="498475"/>
          </a:xfrm>
          <a:custGeom>
            <a:rect l="l" t="t" r="r" b="b"/>
            <a:pathLst>
              <a:path w="1327785" h="498475">
                <a:moveTo>
                  <a:pt x="0" y="0"/>
                </a:moveTo>
                <a:lnTo>
                  <a:pt x="1327403" y="0"/>
                </a:lnTo>
                <a:lnTo>
                  <a:pt x="1327403" y="498348"/>
                </a:lnTo>
                <a:lnTo>
                  <a:pt x="0" y="498348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708404" y="4384547"/>
            <a:ext cx="2255520" cy="498475"/>
          </a:xfrm>
          <a:custGeom>
            <a:rect l="l" t="t" r="r" b="b"/>
            <a:pathLst>
              <a:path w="2255520" h="498475">
                <a:moveTo>
                  <a:pt x="0" y="0"/>
                </a:moveTo>
                <a:lnTo>
                  <a:pt x="2255520" y="0"/>
                </a:lnTo>
                <a:lnTo>
                  <a:pt x="2255520" y="498348"/>
                </a:lnTo>
                <a:lnTo>
                  <a:pt x="0" y="498348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963923" y="4384547"/>
            <a:ext cx="1245235" cy="498475"/>
          </a:xfrm>
          <a:custGeom>
            <a:rect l="l" t="t" r="r" b="b"/>
            <a:pathLst>
              <a:path w="1245235" h="498475">
                <a:moveTo>
                  <a:pt x="0" y="0"/>
                </a:moveTo>
                <a:lnTo>
                  <a:pt x="1245108" y="0"/>
                </a:lnTo>
                <a:lnTo>
                  <a:pt x="1245108" y="498348"/>
                </a:lnTo>
                <a:lnTo>
                  <a:pt x="0" y="498348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5209032" y="4384547"/>
            <a:ext cx="1272540" cy="498475"/>
          </a:xfrm>
          <a:custGeom>
            <a:rect l="l" t="t" r="r" b="b"/>
            <a:pathLst>
              <a:path w="1272539" h="498475">
                <a:moveTo>
                  <a:pt x="0" y="0"/>
                </a:moveTo>
                <a:lnTo>
                  <a:pt x="1272539" y="0"/>
                </a:lnTo>
                <a:lnTo>
                  <a:pt x="1272539" y="498348"/>
                </a:lnTo>
                <a:lnTo>
                  <a:pt x="0" y="498348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6481571" y="4384547"/>
            <a:ext cx="1644650" cy="498475"/>
          </a:xfrm>
          <a:custGeom>
            <a:rect l="l" t="t" r="r" b="b"/>
            <a:pathLst>
              <a:path w="1644650" h="498475">
                <a:moveTo>
                  <a:pt x="0" y="0"/>
                </a:moveTo>
                <a:lnTo>
                  <a:pt x="1644396" y="0"/>
                </a:lnTo>
                <a:lnTo>
                  <a:pt x="1644396" y="498348"/>
                </a:lnTo>
                <a:lnTo>
                  <a:pt x="0" y="498348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8125968" y="4384547"/>
            <a:ext cx="3685540" cy="498475"/>
          </a:xfrm>
          <a:custGeom>
            <a:rect l="l" t="t" r="r" b="b"/>
            <a:pathLst>
              <a:path w="3685540" h="498475">
                <a:moveTo>
                  <a:pt x="0" y="0"/>
                </a:moveTo>
                <a:lnTo>
                  <a:pt x="3685031" y="0"/>
                </a:lnTo>
                <a:lnTo>
                  <a:pt x="3685031" y="498348"/>
                </a:lnTo>
                <a:lnTo>
                  <a:pt x="0" y="498348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381000" y="5382767"/>
            <a:ext cx="1327785" cy="498475"/>
          </a:xfrm>
          <a:custGeom>
            <a:rect l="l" t="t" r="r" b="b"/>
            <a:pathLst>
              <a:path w="1327785" h="498475">
                <a:moveTo>
                  <a:pt x="0" y="0"/>
                </a:moveTo>
                <a:lnTo>
                  <a:pt x="1327403" y="0"/>
                </a:lnTo>
                <a:lnTo>
                  <a:pt x="1327403" y="498348"/>
                </a:lnTo>
                <a:lnTo>
                  <a:pt x="0" y="498348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1708404" y="5382767"/>
            <a:ext cx="2255520" cy="498475"/>
          </a:xfrm>
          <a:custGeom>
            <a:rect l="l" t="t" r="r" b="b"/>
            <a:pathLst>
              <a:path w="2255520" h="498475">
                <a:moveTo>
                  <a:pt x="0" y="0"/>
                </a:moveTo>
                <a:lnTo>
                  <a:pt x="2255520" y="0"/>
                </a:lnTo>
                <a:lnTo>
                  <a:pt x="2255520" y="498348"/>
                </a:lnTo>
                <a:lnTo>
                  <a:pt x="0" y="498348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3963923" y="5382767"/>
            <a:ext cx="1245235" cy="498475"/>
          </a:xfrm>
          <a:custGeom>
            <a:rect l="l" t="t" r="r" b="b"/>
            <a:pathLst>
              <a:path w="1245235" h="498475">
                <a:moveTo>
                  <a:pt x="0" y="0"/>
                </a:moveTo>
                <a:lnTo>
                  <a:pt x="1245108" y="0"/>
                </a:lnTo>
                <a:lnTo>
                  <a:pt x="1245108" y="498348"/>
                </a:lnTo>
                <a:lnTo>
                  <a:pt x="0" y="498348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5209032" y="5382767"/>
            <a:ext cx="1272540" cy="498475"/>
          </a:xfrm>
          <a:custGeom>
            <a:rect l="l" t="t" r="r" b="b"/>
            <a:pathLst>
              <a:path w="1272539" h="498475">
                <a:moveTo>
                  <a:pt x="0" y="0"/>
                </a:moveTo>
                <a:lnTo>
                  <a:pt x="1272539" y="0"/>
                </a:lnTo>
                <a:lnTo>
                  <a:pt x="1272539" y="498348"/>
                </a:lnTo>
                <a:lnTo>
                  <a:pt x="0" y="498348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6481571" y="5382767"/>
            <a:ext cx="1644650" cy="498475"/>
          </a:xfrm>
          <a:custGeom>
            <a:rect l="l" t="t" r="r" b="b"/>
            <a:pathLst>
              <a:path w="1644650" h="498475">
                <a:moveTo>
                  <a:pt x="0" y="0"/>
                </a:moveTo>
                <a:lnTo>
                  <a:pt x="1644396" y="0"/>
                </a:lnTo>
                <a:lnTo>
                  <a:pt x="1644396" y="498348"/>
                </a:lnTo>
                <a:lnTo>
                  <a:pt x="0" y="498348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8125968" y="5382767"/>
            <a:ext cx="3685540" cy="498475"/>
          </a:xfrm>
          <a:custGeom>
            <a:rect l="l" t="t" r="r" b="b"/>
            <a:pathLst>
              <a:path w="3685540" h="498475">
                <a:moveTo>
                  <a:pt x="0" y="0"/>
                </a:moveTo>
                <a:lnTo>
                  <a:pt x="3685031" y="0"/>
                </a:lnTo>
                <a:lnTo>
                  <a:pt x="3685031" y="498348"/>
                </a:lnTo>
                <a:lnTo>
                  <a:pt x="0" y="498348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797051" y="898525"/>
            <a:ext cx="11014075" cy="0"/>
          </a:xfrm>
          <a:custGeom>
            <a:rect l="l" t="t" r="r" b="b"/>
            <a:pathLst>
              <a:path w="11014075">
                <a:moveTo>
                  <a:pt x="0" y="0"/>
                </a:moveTo>
                <a:lnTo>
                  <a:pt x="11013948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562355" y="898525"/>
            <a:ext cx="55244" cy="0"/>
          </a:xfrm>
          <a:custGeom>
            <a:rect l="l" t="t" r="r" b="b"/>
            <a:pathLst>
              <a:path w="55244">
                <a:moveTo>
                  <a:pt x="0" y="0"/>
                </a:moveTo>
                <a:lnTo>
                  <a:pt x="54863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381000" y="1273810"/>
            <a:ext cx="11430000" cy="12700"/>
          </a:xfrm>
          <a:custGeom>
            <a:rect l="l" t="t" r="r" b="b"/>
            <a:pathLst>
              <a:path w="11430000" h="12700">
                <a:moveTo>
                  <a:pt x="0" y="12700"/>
                </a:moveTo>
                <a:lnTo>
                  <a:pt x="11430000" y="12700"/>
                </a:lnTo>
                <a:lnTo>
                  <a:pt x="11430000" y="0"/>
                </a:lnTo>
                <a:lnTo>
                  <a:pt x="0" y="0"/>
                </a:lnTo>
                <a:lnTo>
                  <a:pt x="0" y="1270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bject 30"/>
          <p:cNvSpPr/>
          <p:nvPr/>
        </p:nvSpPr>
        <p:spPr>
          <a:xfrm flipH="1">
            <a:off x="381000" y="898525"/>
            <a:ext cx="0" cy="5481320"/>
          </a:xfrm>
          <a:custGeom>
            <a:rect l="l" t="t" r="r" b="b"/>
            <a:pathLst>
              <a:path h="5481320">
                <a:moveTo>
                  <a:pt x="0" y="0"/>
                </a:moveTo>
                <a:lnTo>
                  <a:pt x="0" y="548132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/>
          <p:nvPr/>
        </p:nvSpPr>
        <p:spPr>
          <a:xfrm flipH="1">
            <a:off x="11811000" y="898525"/>
            <a:ext cx="0" cy="5481320"/>
          </a:xfrm>
          <a:custGeom>
            <a:rect l="l" t="t" r="r" b="b"/>
            <a:pathLst>
              <a:path h="5481320">
                <a:moveTo>
                  <a:pt x="0" y="0"/>
                </a:moveTo>
                <a:lnTo>
                  <a:pt x="0" y="548132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381000" y="1651000"/>
            <a:ext cx="11430000" cy="0"/>
          </a:xfrm>
          <a:custGeom>
            <a:rect l="l" t="t" r="r" b="b"/>
            <a:pathLst>
              <a:path w="11430000">
                <a:moveTo>
                  <a:pt x="0" y="0"/>
                </a:moveTo>
                <a:lnTo>
                  <a:pt x="11430000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object 33"/>
          <p:cNvSpPr/>
          <p:nvPr/>
        </p:nvSpPr>
        <p:spPr>
          <a:xfrm flipH="1">
            <a:off x="1708150" y="1280160"/>
            <a:ext cx="0" cy="5099685"/>
          </a:xfrm>
          <a:custGeom>
            <a:rect l="l" t="t" r="r" b="b"/>
            <a:pathLst>
              <a:path h="5099685">
                <a:moveTo>
                  <a:pt x="0" y="0"/>
                </a:moveTo>
                <a:lnTo>
                  <a:pt x="0" y="5099685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/>
          <p:nvPr/>
        </p:nvSpPr>
        <p:spPr>
          <a:xfrm flipH="1">
            <a:off x="3964304" y="1280160"/>
            <a:ext cx="0" cy="5099685"/>
          </a:xfrm>
          <a:custGeom>
            <a:rect l="l" t="t" r="r" b="b"/>
            <a:pathLst>
              <a:path h="5099685">
                <a:moveTo>
                  <a:pt x="0" y="0"/>
                </a:moveTo>
                <a:lnTo>
                  <a:pt x="0" y="5099685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bject 35"/>
          <p:cNvSpPr/>
          <p:nvPr/>
        </p:nvSpPr>
        <p:spPr>
          <a:xfrm flipH="1">
            <a:off x="5208904" y="1280160"/>
            <a:ext cx="0" cy="5099685"/>
          </a:xfrm>
          <a:custGeom>
            <a:rect l="l" t="t" r="r" b="b"/>
            <a:pathLst>
              <a:path h="5099685">
                <a:moveTo>
                  <a:pt x="0" y="0"/>
                </a:moveTo>
                <a:lnTo>
                  <a:pt x="0" y="5099685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object 36"/>
          <p:cNvSpPr/>
          <p:nvPr/>
        </p:nvSpPr>
        <p:spPr>
          <a:xfrm flipH="1">
            <a:off x="6482079" y="1280160"/>
            <a:ext cx="0" cy="5099685"/>
          </a:xfrm>
          <a:custGeom>
            <a:rect l="l" t="t" r="r" b="b"/>
            <a:pathLst>
              <a:path h="5099685">
                <a:moveTo>
                  <a:pt x="0" y="0"/>
                </a:moveTo>
                <a:lnTo>
                  <a:pt x="0" y="5099685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object 37"/>
          <p:cNvSpPr/>
          <p:nvPr/>
        </p:nvSpPr>
        <p:spPr>
          <a:xfrm flipH="1">
            <a:off x="8125459" y="1280160"/>
            <a:ext cx="0" cy="5099685"/>
          </a:xfrm>
          <a:custGeom>
            <a:rect l="l" t="t" r="r" b="b"/>
            <a:pathLst>
              <a:path h="5099685">
                <a:moveTo>
                  <a:pt x="0" y="0"/>
                </a:moveTo>
                <a:lnTo>
                  <a:pt x="0" y="5099685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381000" y="2150745"/>
            <a:ext cx="11430000" cy="0"/>
          </a:xfrm>
          <a:custGeom>
            <a:rect l="l" t="t" r="r" b="b"/>
            <a:pathLst>
              <a:path w="11430000">
                <a:moveTo>
                  <a:pt x="0" y="0"/>
                </a:moveTo>
                <a:lnTo>
                  <a:pt x="11430000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381000" y="2649220"/>
            <a:ext cx="11430000" cy="0"/>
          </a:xfrm>
          <a:custGeom>
            <a:rect l="l" t="t" r="r" b="b"/>
            <a:pathLst>
              <a:path w="11430000">
                <a:moveTo>
                  <a:pt x="0" y="0"/>
                </a:moveTo>
                <a:lnTo>
                  <a:pt x="11430000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381000" y="3274059"/>
            <a:ext cx="11430000" cy="0"/>
          </a:xfrm>
          <a:custGeom>
            <a:rect l="l" t="t" r="r" b="b"/>
            <a:pathLst>
              <a:path w="11430000">
                <a:moveTo>
                  <a:pt x="0" y="0"/>
                </a:moveTo>
                <a:lnTo>
                  <a:pt x="11430000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381000" y="3884295"/>
            <a:ext cx="11430000" cy="0"/>
          </a:xfrm>
          <a:custGeom>
            <a:rect l="l" t="t" r="r" b="b"/>
            <a:pathLst>
              <a:path w="11430000">
                <a:moveTo>
                  <a:pt x="0" y="0"/>
                </a:moveTo>
                <a:lnTo>
                  <a:pt x="11430000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381000" y="4384040"/>
            <a:ext cx="11430000" cy="0"/>
          </a:xfrm>
          <a:custGeom>
            <a:rect l="l" t="t" r="r" b="b"/>
            <a:pathLst>
              <a:path w="11430000">
                <a:moveTo>
                  <a:pt x="0" y="0"/>
                </a:moveTo>
                <a:lnTo>
                  <a:pt x="11430000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381000" y="4882515"/>
            <a:ext cx="11430000" cy="0"/>
          </a:xfrm>
          <a:custGeom>
            <a:rect l="l" t="t" r="r" b="b"/>
            <a:pathLst>
              <a:path w="11430000">
                <a:moveTo>
                  <a:pt x="0" y="0"/>
                </a:moveTo>
                <a:lnTo>
                  <a:pt x="11430000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381000" y="5382259"/>
            <a:ext cx="11430000" cy="0"/>
          </a:xfrm>
          <a:custGeom>
            <a:rect l="l" t="t" r="r" b="b"/>
            <a:pathLst>
              <a:path w="11430000">
                <a:moveTo>
                  <a:pt x="0" y="0"/>
                </a:moveTo>
                <a:lnTo>
                  <a:pt x="11430000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381000" y="5880734"/>
            <a:ext cx="11430000" cy="0"/>
          </a:xfrm>
          <a:custGeom>
            <a:rect l="l" t="t" r="r" b="b"/>
            <a:pathLst>
              <a:path w="11430000">
                <a:moveTo>
                  <a:pt x="0" y="0"/>
                </a:moveTo>
                <a:lnTo>
                  <a:pt x="11430000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381000" y="6379845"/>
            <a:ext cx="11430000" cy="0"/>
          </a:xfrm>
          <a:custGeom>
            <a:rect l="l" t="t" r="r" b="b"/>
            <a:pathLst>
              <a:path w="11430000">
                <a:moveTo>
                  <a:pt x="0" y="0"/>
                </a:moveTo>
                <a:lnTo>
                  <a:pt x="11430000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object 47"/>
          <p:cNvSpPr txBox="1"/>
          <p:nvPr/>
        </p:nvSpPr>
        <p:spPr>
          <a:xfrm>
            <a:off x="725805" y="1351915"/>
            <a:ext cx="6369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0">
                <a:solidFill>
                  <a:srgbClr val="FF6600"/>
                </a:solidFill>
                <a:latin typeface="微软雅黑"/>
                <a:cs typeface="微软雅黑"/>
              </a:rPr>
              <a:t>公司名</a:t>
            </a:r>
            <a:r>
              <a:rPr sz="1200" b="1">
                <a:solidFill>
                  <a:srgbClr val="FF6600"/>
                </a:solidFill>
                <a:latin typeface="微软雅黑"/>
                <a:cs typeface="微软雅黑"/>
              </a:rPr>
              <a:t>称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2669539" y="1351915"/>
            <a:ext cx="3340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75">
                <a:solidFill>
                  <a:srgbClr val="FF6600"/>
                </a:solidFill>
                <a:latin typeface="微软雅黑"/>
                <a:cs typeface="微软雅黑"/>
              </a:rPr>
              <a:t>l</a:t>
            </a:r>
            <a:r>
              <a:rPr sz="1200" b="1" spc="-80">
                <a:solidFill>
                  <a:srgbClr val="FF6600"/>
                </a:solidFill>
                <a:latin typeface="微软雅黑"/>
                <a:cs typeface="微软雅黑"/>
              </a:rPr>
              <a:t>o</a:t>
            </a:r>
            <a:r>
              <a:rPr sz="1200" b="1" spc="-90">
                <a:solidFill>
                  <a:srgbClr val="FF6600"/>
                </a:solidFill>
                <a:latin typeface="微软雅黑"/>
                <a:cs typeface="微软雅黑"/>
              </a:rPr>
              <a:t>g</a:t>
            </a:r>
            <a:r>
              <a:rPr sz="1200" b="1" spc="-70">
                <a:solidFill>
                  <a:srgbClr val="FF6600"/>
                </a:solidFill>
                <a:latin typeface="微软雅黑"/>
                <a:cs typeface="微软雅黑"/>
              </a:rPr>
              <a:t>o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9725659" y="1351915"/>
            <a:ext cx="483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0">
                <a:solidFill>
                  <a:srgbClr val="FF6600"/>
                </a:solidFill>
                <a:latin typeface="微软雅黑"/>
                <a:cs typeface="微软雅黑"/>
              </a:rPr>
              <a:t>投资</a:t>
            </a:r>
            <a:r>
              <a:rPr sz="1200" b="1">
                <a:solidFill>
                  <a:srgbClr val="FF6600"/>
                </a:solidFill>
                <a:latin typeface="微软雅黑"/>
                <a:cs typeface="微软雅黑"/>
              </a:rPr>
              <a:t>方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725805" y="1790065"/>
            <a:ext cx="6369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0">
                <a:latin typeface="微软雅黑"/>
                <a:cs typeface="微软雅黑"/>
              </a:rPr>
              <a:t>哪吒汽</a:t>
            </a:r>
            <a:r>
              <a:rPr sz="1200" b="1">
                <a:latin typeface="微软雅黑"/>
                <a:cs typeface="微软雅黑"/>
              </a:rPr>
              <a:t>车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4269104" y="925195"/>
            <a:ext cx="3646804" cy="1073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050">
              <a:lnSpc>
                <a:spcPct val="100000"/>
              </a:lnSpc>
              <a:spcBef>
                <a:spcPts val="100"/>
              </a:spcBef>
            </a:pPr>
            <a:r>
              <a:rPr sz="1800" b="1" spc="-40">
                <a:solidFill>
                  <a:srgbClr val="FFFFFF"/>
                </a:solidFill>
                <a:latin typeface="微软雅黑"/>
                <a:cs typeface="微软雅黑"/>
              </a:rPr>
              <a:t>2023Q3</a:t>
            </a:r>
            <a:r>
              <a:rPr sz="1800" b="1">
                <a:solidFill>
                  <a:srgbClr val="FFFFFF"/>
                </a:solidFill>
                <a:latin typeface="微软雅黑"/>
                <a:cs typeface="微软雅黑"/>
              </a:rPr>
              <a:t>获投的国内新能源汽车企业</a:t>
            </a:r>
            <a:endParaRPr sz="1800">
              <a:latin typeface="微软雅黑"/>
              <a:cs typeface="微软雅黑"/>
            </a:endParaRPr>
          </a:p>
          <a:p>
            <a:pPr marR="211454" algn="ctr">
              <a:lnSpc>
                <a:spcPct val="100000"/>
              </a:lnSpc>
              <a:spcBef>
                <a:spcPts val="1200"/>
              </a:spcBef>
              <a:tabLst>
                <a:tab pos="1181735"/>
                <a:tab pos="2640330"/>
              </a:tabLst>
            </a:pPr>
            <a:r>
              <a:rPr sz="1200" b="1">
                <a:solidFill>
                  <a:srgbClr val="FF6600"/>
                </a:solidFill>
                <a:latin typeface="微软雅黑"/>
                <a:cs typeface="微软雅黑"/>
              </a:rPr>
              <a:t>注册地	融资轮次	融资金额</a:t>
            </a:r>
            <a:endParaRPr sz="12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7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1156335"/>
                <a:tab pos="2641600"/>
              </a:tabLst>
            </a:pPr>
            <a:r>
              <a:rPr sz="1200">
                <a:latin typeface="Arial Unicode MS"/>
                <a:cs typeface="Arial Unicode MS"/>
              </a:rPr>
              <a:t>浙江嘉兴	</a:t>
            </a:r>
            <a:r>
              <a:rPr sz="1200" spc="10">
                <a:latin typeface="Arial Unicode MS"/>
                <a:cs typeface="Arial Unicode MS"/>
              </a:rPr>
              <a:t>crossover</a:t>
            </a:r>
            <a:r>
              <a:rPr sz="1200">
                <a:latin typeface="Arial Unicode MS"/>
                <a:cs typeface="Arial Unicode MS"/>
              </a:rPr>
              <a:t>轮	</a:t>
            </a:r>
            <a:r>
              <a:rPr sz="1200" spc="10">
                <a:latin typeface="Arial Unicode MS"/>
                <a:cs typeface="Arial Unicode MS"/>
              </a:rPr>
              <a:t>70</a:t>
            </a:r>
            <a:r>
              <a:rPr sz="1200">
                <a:latin typeface="Arial Unicode MS"/>
                <a:cs typeface="Arial Unicode MS"/>
              </a:rPr>
              <a:t>亿人民币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9726930" y="1790065"/>
            <a:ext cx="482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 Unicode MS"/>
                <a:cs typeface="Arial Unicode MS"/>
              </a:rPr>
              <a:t>未透露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725805" y="2289175"/>
            <a:ext cx="6369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0">
                <a:latin typeface="微软雅黑"/>
                <a:cs typeface="微软雅黑"/>
              </a:rPr>
              <a:t>洛轲智</a:t>
            </a:r>
            <a:r>
              <a:rPr sz="1200" b="1">
                <a:latin typeface="微软雅黑"/>
                <a:cs typeface="微软雅黑"/>
              </a:rPr>
              <a:t>能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4421504" y="2289175"/>
            <a:ext cx="33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 Unicode MS"/>
                <a:cs typeface="Arial Unicode MS"/>
              </a:rPr>
              <a:t>上海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5527675" y="2289175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 Unicode MS"/>
                <a:cs typeface="Arial Unicode MS"/>
              </a:rPr>
              <a:t>战略投资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6986269" y="2289175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95">
                <a:latin typeface="Arial Unicode MS"/>
                <a:cs typeface="Arial Unicode MS"/>
              </a:rPr>
              <a:t>1</a:t>
            </a:r>
            <a:r>
              <a:rPr sz="1200" spc="50">
                <a:latin typeface="Arial Unicode MS"/>
                <a:cs typeface="Arial Unicode MS"/>
              </a:rPr>
              <a:t>0</a:t>
            </a:r>
            <a:r>
              <a:rPr sz="1200">
                <a:latin typeface="Arial Unicode MS"/>
                <a:cs typeface="Arial Unicode MS"/>
              </a:rPr>
              <a:t>亿美元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9650730" y="2289175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 Unicode MS"/>
                <a:cs typeface="Arial Unicode MS"/>
              </a:rPr>
              <a:t>魏桥创业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725805" y="2851150"/>
            <a:ext cx="6369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0">
                <a:latin typeface="微软雅黑"/>
                <a:cs typeface="微软雅黑"/>
              </a:rPr>
              <a:t>远程汽</a:t>
            </a:r>
            <a:r>
              <a:rPr sz="1200" b="1">
                <a:latin typeface="微软雅黑"/>
                <a:cs typeface="微软雅黑"/>
              </a:rPr>
              <a:t>车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4269104" y="2851150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 Unicode MS"/>
                <a:cs typeface="Arial Unicode MS"/>
              </a:rPr>
              <a:t>浙江杭州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5706109" y="2851150"/>
            <a:ext cx="27813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5">
                <a:latin typeface="Arial Unicode MS"/>
                <a:cs typeface="Arial Unicode MS"/>
              </a:rPr>
              <a:t>A轮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7016750" y="2851150"/>
            <a:ext cx="5740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50">
                <a:latin typeface="Arial Unicode MS"/>
                <a:cs typeface="Arial Unicode MS"/>
              </a:rPr>
              <a:t>6亿美元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8086725" y="2744470"/>
            <a:ext cx="37630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5">
                <a:latin typeface="Arial Unicode MS"/>
                <a:cs typeface="Arial Unicode MS"/>
              </a:rPr>
              <a:t>United</a:t>
            </a:r>
            <a:r>
              <a:rPr sz="1200" spc="30">
                <a:latin typeface="Arial Unicode MS"/>
                <a:cs typeface="Arial Unicode MS"/>
              </a:rPr>
              <a:t> </a:t>
            </a:r>
            <a:r>
              <a:rPr sz="1200">
                <a:latin typeface="Arial Unicode MS"/>
                <a:cs typeface="Arial Unicode MS"/>
              </a:rPr>
              <a:t>Clean</a:t>
            </a:r>
            <a:r>
              <a:rPr sz="1200" spc="30">
                <a:latin typeface="Arial Unicode MS"/>
                <a:cs typeface="Arial Unicode MS"/>
              </a:rPr>
              <a:t> </a:t>
            </a:r>
            <a:r>
              <a:rPr sz="1200" spc="0">
                <a:latin typeface="Arial Unicode MS"/>
                <a:cs typeface="Arial Unicode MS"/>
              </a:rPr>
              <a:t>Energy</a:t>
            </a:r>
            <a:r>
              <a:rPr sz="1200">
                <a:latin typeface="Arial Unicode MS"/>
                <a:cs typeface="Arial Unicode MS"/>
              </a:rPr>
              <a:t>、四川临江产业集团、博裕资本、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8583930" y="3018790"/>
            <a:ext cx="2768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 Unicode MS"/>
                <a:cs typeface="Arial Unicode MS"/>
              </a:rPr>
              <a:t>越秀产业基金、隐山资本、湘潭产业投资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648969" y="3468370"/>
            <a:ext cx="7899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0">
                <a:latin typeface="微软雅黑"/>
                <a:cs typeface="微软雅黑"/>
              </a:rPr>
              <a:t>阿维塔科</a:t>
            </a:r>
            <a:r>
              <a:rPr sz="1200" b="1">
                <a:latin typeface="微软雅黑"/>
                <a:cs typeface="微软雅黑"/>
              </a:rPr>
              <a:t>技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4421504" y="3468370"/>
            <a:ext cx="33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 Unicode MS"/>
                <a:cs typeface="Arial Unicode MS"/>
              </a:rPr>
              <a:t>重庆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5704840" y="3468370"/>
            <a:ext cx="2806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0">
                <a:latin typeface="Arial Unicode MS"/>
                <a:cs typeface="Arial Unicode MS"/>
              </a:rPr>
              <a:t>B</a:t>
            </a:r>
            <a:r>
              <a:rPr sz="1200">
                <a:latin typeface="Arial Unicode MS"/>
                <a:cs typeface="Arial Unicode MS"/>
              </a:rPr>
              <a:t>轮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6894830" y="3468370"/>
            <a:ext cx="8178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50">
                <a:latin typeface="Arial Unicode MS"/>
                <a:cs typeface="Arial Unicode MS"/>
              </a:rPr>
              <a:t>30亿人民币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8050530" y="3361690"/>
            <a:ext cx="3835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 Unicode MS"/>
                <a:cs typeface="Arial Unicode MS"/>
              </a:rPr>
              <a:t>交银投资、广开控股、粤开资本、南方资产、两江基金、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9269730" y="3636009"/>
            <a:ext cx="1397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 Unicode MS"/>
                <a:cs typeface="Arial Unicode MS"/>
              </a:rPr>
              <a:t>渝富控股、长安汽车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648969" y="4023359"/>
            <a:ext cx="7899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0">
                <a:latin typeface="微软雅黑"/>
                <a:cs typeface="微软雅黑"/>
              </a:rPr>
              <a:t>瑞驰新能</a:t>
            </a:r>
            <a:r>
              <a:rPr sz="1200" b="1">
                <a:latin typeface="微软雅黑"/>
                <a:cs typeface="微软雅黑"/>
              </a:rPr>
              <a:t>源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4421504" y="4023359"/>
            <a:ext cx="33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 Unicode MS"/>
                <a:cs typeface="Arial Unicode MS"/>
              </a:rPr>
              <a:t>重庆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5527675" y="4023359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 Unicode MS"/>
                <a:cs typeface="Arial Unicode MS"/>
              </a:rPr>
              <a:t>战略投资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6910069" y="4023359"/>
            <a:ext cx="787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95">
                <a:latin typeface="Arial Unicode MS"/>
                <a:cs typeface="Arial Unicode MS"/>
              </a:rPr>
              <a:t>1</a:t>
            </a:r>
            <a:r>
              <a:rPr sz="1200" spc="50">
                <a:latin typeface="Arial Unicode MS"/>
                <a:cs typeface="Arial Unicode MS"/>
              </a:rPr>
              <a:t>0</a:t>
            </a:r>
            <a:r>
              <a:rPr sz="1200">
                <a:latin typeface="Arial Unicode MS"/>
                <a:cs typeface="Arial Unicode MS"/>
              </a:rPr>
              <a:t>亿人民币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9650730" y="4053840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 Unicode MS"/>
                <a:cs typeface="Arial Unicode MS"/>
              </a:rPr>
              <a:t>赣锋锂业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725805" y="4522470"/>
            <a:ext cx="6369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0">
                <a:latin typeface="微软雅黑"/>
                <a:cs typeface="微软雅黑"/>
              </a:rPr>
              <a:t>德力汽</a:t>
            </a:r>
            <a:r>
              <a:rPr sz="1200" b="1">
                <a:latin typeface="微软雅黑"/>
                <a:cs typeface="微软雅黑"/>
              </a:rPr>
              <a:t>车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4421504" y="4522470"/>
            <a:ext cx="33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 Unicode MS"/>
                <a:cs typeface="Arial Unicode MS"/>
              </a:rPr>
              <a:t>上海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5704840" y="4522470"/>
            <a:ext cx="2806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0">
                <a:latin typeface="Arial Unicode MS"/>
                <a:cs typeface="Arial Unicode MS"/>
              </a:rPr>
              <a:t>B</a:t>
            </a:r>
            <a:r>
              <a:rPr sz="1200">
                <a:latin typeface="Arial Unicode MS"/>
                <a:cs typeface="Arial Unicode MS"/>
              </a:rPr>
              <a:t>轮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7031990" y="4522470"/>
            <a:ext cx="54356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95">
                <a:latin typeface="Arial Unicode MS"/>
                <a:cs typeface="Arial Unicode MS"/>
              </a:rPr>
              <a:t>1</a:t>
            </a:r>
            <a:r>
              <a:rPr sz="1200">
                <a:latin typeface="Arial Unicode MS"/>
                <a:cs typeface="Arial Unicode MS"/>
              </a:rPr>
              <a:t>亿美元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8583930" y="4522470"/>
            <a:ext cx="2768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 Unicode MS"/>
                <a:cs typeface="Arial Unicode MS"/>
              </a:rPr>
              <a:t>桉树资本、汇通达、宏景电子、国轩高科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725805" y="5021579"/>
            <a:ext cx="6369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0">
                <a:latin typeface="微软雅黑"/>
                <a:cs typeface="微软雅黑"/>
              </a:rPr>
              <a:t>零一汽</a:t>
            </a:r>
            <a:r>
              <a:rPr sz="1200" b="1">
                <a:latin typeface="微软雅黑"/>
                <a:cs typeface="微软雅黑"/>
              </a:rPr>
              <a:t>车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4269104" y="5021579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 Unicode MS"/>
                <a:cs typeface="Arial Unicode MS"/>
              </a:rPr>
              <a:t>江苏苏州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5541009" y="5021579"/>
            <a:ext cx="60833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 Unicode MS"/>
                <a:cs typeface="Arial Unicode MS"/>
              </a:rPr>
              <a:t>Pr</a:t>
            </a:r>
            <a:r>
              <a:rPr sz="1200" spc="-10">
                <a:latin typeface="Arial Unicode MS"/>
                <a:cs typeface="Arial Unicode MS"/>
              </a:rPr>
              <a:t>e</a:t>
            </a:r>
            <a:r>
              <a:rPr sz="1200" spc="320">
                <a:latin typeface="Arial Unicode MS"/>
                <a:cs typeface="Arial Unicode MS"/>
              </a:rPr>
              <a:t>-</a:t>
            </a:r>
            <a:r>
              <a:rPr sz="1200" spc="-15">
                <a:latin typeface="Arial Unicode MS"/>
                <a:cs typeface="Arial Unicode MS"/>
              </a:rPr>
              <a:t>A</a:t>
            </a:r>
            <a:r>
              <a:rPr sz="1200">
                <a:latin typeface="Arial Unicode MS"/>
                <a:cs typeface="Arial Unicode MS"/>
              </a:rPr>
              <a:t>轮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83" name="object 83"/>
          <p:cNvSpPr txBox="1"/>
          <p:nvPr/>
        </p:nvSpPr>
        <p:spPr>
          <a:xfrm>
            <a:off x="6889750" y="5021579"/>
            <a:ext cx="8274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95">
                <a:latin typeface="Arial Unicode MS"/>
                <a:cs typeface="Arial Unicode MS"/>
              </a:rPr>
              <a:t>1</a:t>
            </a:r>
            <a:r>
              <a:rPr sz="1200" spc="-25">
                <a:latin typeface="Arial Unicode MS"/>
                <a:cs typeface="Arial Unicode MS"/>
              </a:rPr>
              <a:t>.</a:t>
            </a:r>
            <a:r>
              <a:rPr sz="1200" spc="50">
                <a:latin typeface="Arial Unicode MS"/>
                <a:cs typeface="Arial Unicode MS"/>
              </a:rPr>
              <a:t>4</a:t>
            </a:r>
            <a:r>
              <a:rPr sz="1200">
                <a:latin typeface="Arial Unicode MS"/>
                <a:cs typeface="Arial Unicode MS"/>
              </a:rPr>
              <a:t>亿人民币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84" name="object 84"/>
          <p:cNvSpPr txBox="1"/>
          <p:nvPr/>
        </p:nvSpPr>
        <p:spPr>
          <a:xfrm>
            <a:off x="8888730" y="5021579"/>
            <a:ext cx="2159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 Unicode MS"/>
                <a:cs typeface="Arial Unicode MS"/>
              </a:rPr>
              <a:t>天善资本、联想创投、新宜资本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85" name="object 85"/>
          <p:cNvSpPr txBox="1"/>
          <p:nvPr/>
        </p:nvSpPr>
        <p:spPr>
          <a:xfrm>
            <a:off x="725805" y="5520690"/>
            <a:ext cx="6369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0">
                <a:latin typeface="微软雅黑"/>
                <a:cs typeface="微软雅黑"/>
              </a:rPr>
              <a:t>一汽奔</a:t>
            </a:r>
            <a:r>
              <a:rPr sz="1200" b="1">
                <a:latin typeface="微软雅黑"/>
                <a:cs typeface="微软雅黑"/>
              </a:rPr>
              <a:t>腾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86" name="object 86"/>
          <p:cNvSpPr txBox="1"/>
          <p:nvPr/>
        </p:nvSpPr>
        <p:spPr>
          <a:xfrm>
            <a:off x="4269104" y="5520690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 Unicode MS"/>
                <a:cs typeface="Arial Unicode MS"/>
              </a:rPr>
              <a:t>吉林长春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87" name="object 87"/>
          <p:cNvSpPr txBox="1"/>
          <p:nvPr/>
        </p:nvSpPr>
        <p:spPr>
          <a:xfrm>
            <a:off x="5527675" y="5520690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 Unicode MS"/>
                <a:cs typeface="Arial Unicode MS"/>
              </a:rPr>
              <a:t>战略投资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88" name="object 88"/>
          <p:cNvSpPr txBox="1"/>
          <p:nvPr/>
        </p:nvSpPr>
        <p:spPr>
          <a:xfrm>
            <a:off x="7062469" y="5520690"/>
            <a:ext cx="482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 Unicode MS"/>
                <a:cs typeface="Arial Unicode MS"/>
              </a:rPr>
              <a:t>未透露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89" name="object 89"/>
          <p:cNvSpPr txBox="1"/>
          <p:nvPr/>
        </p:nvSpPr>
        <p:spPr>
          <a:xfrm>
            <a:off x="9650730" y="5520690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 Unicode MS"/>
                <a:cs typeface="Arial Unicode MS"/>
              </a:rPr>
              <a:t>悦达集团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90" name="object 90"/>
          <p:cNvSpPr txBox="1"/>
          <p:nvPr/>
        </p:nvSpPr>
        <p:spPr>
          <a:xfrm>
            <a:off x="725805" y="6019800"/>
            <a:ext cx="6369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0">
                <a:latin typeface="微软雅黑"/>
                <a:cs typeface="微软雅黑"/>
              </a:rPr>
              <a:t>前晨汽</a:t>
            </a:r>
            <a:r>
              <a:rPr sz="1200" b="1">
                <a:latin typeface="微软雅黑"/>
                <a:cs typeface="微软雅黑"/>
              </a:rPr>
              <a:t>车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1" name="object 91"/>
          <p:cNvSpPr txBox="1"/>
          <p:nvPr/>
        </p:nvSpPr>
        <p:spPr>
          <a:xfrm>
            <a:off x="6955790" y="6019800"/>
            <a:ext cx="69596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95">
                <a:latin typeface="Arial Unicode MS"/>
                <a:cs typeface="Arial Unicode MS"/>
              </a:rPr>
              <a:t>1</a:t>
            </a:r>
            <a:r>
              <a:rPr sz="1200">
                <a:latin typeface="Arial Unicode MS"/>
                <a:cs typeface="Arial Unicode MS"/>
              </a:rPr>
              <a:t>亿人民币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92" name="object 92"/>
          <p:cNvSpPr txBox="1"/>
          <p:nvPr/>
        </p:nvSpPr>
        <p:spPr>
          <a:xfrm>
            <a:off x="9650730" y="6019800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 Unicode MS"/>
                <a:cs typeface="Arial Unicode MS"/>
              </a:rPr>
              <a:t>核聚资本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93" name="object 93"/>
          <p:cNvSpPr/>
          <p:nvPr/>
        </p:nvSpPr>
        <p:spPr>
          <a:xfrm>
            <a:off x="381000" y="0"/>
            <a:ext cx="181610" cy="1183005"/>
          </a:xfrm>
          <a:custGeom>
            <a:rect l="l" t="t" r="r" b="b"/>
            <a:pathLst>
              <a:path w="181609" h="1183005">
                <a:moveTo>
                  <a:pt x="181356" y="1182624"/>
                </a:moveTo>
                <a:lnTo>
                  <a:pt x="181356" y="0"/>
                </a:lnTo>
                <a:lnTo>
                  <a:pt x="0" y="0"/>
                </a:lnTo>
                <a:lnTo>
                  <a:pt x="0" y="1182624"/>
                </a:lnTo>
                <a:lnTo>
                  <a:pt x="181356" y="1182624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617219" y="1523"/>
            <a:ext cx="180340" cy="1049020"/>
          </a:xfrm>
          <a:custGeom>
            <a:rect l="l" t="t" r="r" b="b"/>
            <a:pathLst>
              <a:path w="180340" h="1049020">
                <a:moveTo>
                  <a:pt x="179832" y="1048512"/>
                </a:moveTo>
                <a:lnTo>
                  <a:pt x="179832" y="0"/>
                </a:lnTo>
                <a:lnTo>
                  <a:pt x="0" y="0"/>
                </a:lnTo>
                <a:lnTo>
                  <a:pt x="0" y="1048512"/>
                </a:lnTo>
                <a:lnTo>
                  <a:pt x="179832" y="1048512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859536" y="0"/>
            <a:ext cx="180340" cy="899160"/>
          </a:xfrm>
          <a:custGeom>
            <a:rect l="l" t="t" r="r" b="b"/>
            <a:pathLst>
              <a:path w="180340" h="899160">
                <a:moveTo>
                  <a:pt x="179831" y="899160"/>
                </a:moveTo>
                <a:lnTo>
                  <a:pt x="179831" y="0"/>
                </a:lnTo>
                <a:lnTo>
                  <a:pt x="0" y="0"/>
                </a:lnTo>
                <a:lnTo>
                  <a:pt x="0" y="899160"/>
                </a:lnTo>
                <a:lnTo>
                  <a:pt x="179831" y="899160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6" name="object 96"/>
          <p:cNvSpPr txBox="1"/>
          <p:nvPr/>
        </p:nvSpPr>
        <p:spPr>
          <a:xfrm>
            <a:off x="4189958" y="6019800"/>
            <a:ext cx="1884680" cy="650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3840">
              <a:lnSpc>
                <a:spcPct val="100000"/>
              </a:lnSpc>
              <a:spcBef>
                <a:spcPts val="100"/>
              </a:spcBef>
              <a:tabLst>
                <a:tab pos="1481455"/>
              </a:tabLst>
            </a:pPr>
            <a:r>
              <a:rPr sz="1200">
                <a:latin typeface="Arial Unicode MS"/>
                <a:cs typeface="Arial Unicode MS"/>
              </a:rPr>
              <a:t>上海	</a:t>
            </a:r>
            <a:r>
              <a:rPr sz="1200" spc="5">
                <a:latin typeface="Arial Unicode MS"/>
                <a:cs typeface="Arial Unicode MS"/>
              </a:rPr>
              <a:t>B+</a:t>
            </a:r>
            <a:r>
              <a:rPr sz="1200">
                <a:latin typeface="Arial Unicode MS"/>
                <a:cs typeface="Arial Unicode MS"/>
              </a:rPr>
              <a:t>轮</a:t>
            </a:r>
            <a:endParaRPr sz="12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7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>
                <a:solidFill>
                  <a:srgbClr val="7E7E7E"/>
                </a:solidFill>
                <a:latin typeface="Arial Unicode MS"/>
                <a:cs typeface="Arial Unicode MS"/>
              </a:rPr>
              <a:t>截止日期：</a:t>
            </a:r>
            <a:r>
              <a:rPr sz="1200" spc="50">
                <a:solidFill>
                  <a:srgbClr val="7E7E7E"/>
                </a:solidFill>
                <a:latin typeface="Arial Unicode MS"/>
                <a:cs typeface="Arial Unicode MS"/>
              </a:rPr>
              <a:t>2023年9月30日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97" name="object 97"/>
          <p:cNvSpPr txBox="1"/>
          <p:nvPr/>
        </p:nvSpPr>
        <p:spPr>
          <a:xfrm>
            <a:off x="6252235" y="6461404"/>
            <a:ext cx="21215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7E7E7E"/>
                </a:solidFill>
                <a:latin typeface="Arial Unicode MS"/>
                <a:cs typeface="Arial Unicode MS"/>
              </a:rPr>
              <a:t>数据来源</a:t>
            </a:r>
            <a:r>
              <a:rPr sz="1200" spc="-15">
                <a:solidFill>
                  <a:srgbClr val="7E7E7E"/>
                </a:solidFill>
                <a:latin typeface="Arial Unicode MS"/>
                <a:cs typeface="Arial Unicode MS"/>
              </a:rPr>
              <a:t>：IT</a:t>
            </a:r>
            <a:r>
              <a:rPr sz="1200">
                <a:solidFill>
                  <a:srgbClr val="7E7E7E"/>
                </a:solidFill>
                <a:latin typeface="Arial Unicode MS"/>
                <a:cs typeface="Arial Unicode MS"/>
              </a:rPr>
              <a:t>桔子</a:t>
            </a:r>
            <a:r>
              <a:rPr sz="1200" spc="35">
                <a:solidFill>
                  <a:srgbClr val="7E7E7E"/>
                </a:solidFill>
                <a:latin typeface="Arial Unicode MS"/>
                <a:cs typeface="Arial Unicode MS"/>
              </a:rPr>
              <a:t> </a:t>
            </a:r>
            <a:r>
              <a:rPr sz="1200" spc="75">
                <a:solidFill>
                  <a:srgbClr val="7E7E7E"/>
                </a:solidFill>
                <a:latin typeface="Arial Unicode MS"/>
                <a:cs typeface="Arial Unicode MS"/>
              </a:rPr>
              <a:t>©</a:t>
            </a:r>
            <a:r>
              <a:rPr sz="1200" spc="30">
                <a:solidFill>
                  <a:srgbClr val="7E7E7E"/>
                </a:solidFill>
                <a:latin typeface="Arial Unicode MS"/>
                <a:cs typeface="Arial Unicode MS"/>
              </a:rPr>
              <a:t> </a:t>
            </a:r>
            <a:r>
              <a:rPr sz="1200" spc="25">
                <a:solidFill>
                  <a:srgbClr val="7E7E7E"/>
                </a:solidFill>
                <a:latin typeface="Arial Unicode MS"/>
                <a:cs typeface="Arial Unicode MS"/>
              </a:rPr>
              <a:t>itjuzi.com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98" name="object 98"/>
          <p:cNvSpPr/>
          <p:nvPr/>
        </p:nvSpPr>
        <p:spPr>
          <a:xfrm>
            <a:off x="10517123" y="80772"/>
            <a:ext cx="1632203" cy="1021079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2246376" y="5920740"/>
            <a:ext cx="1203960" cy="449580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2089404" y="3890771"/>
            <a:ext cx="1572768" cy="446531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2023872" y="2322576"/>
            <a:ext cx="1595627" cy="187451"/>
          </a:xfrm>
          <a:prstGeom prst="rect">
            <a:avLst/>
          </a:prstGeom>
          <a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2186939" y="5448300"/>
            <a:ext cx="1325880" cy="348996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2107692" y="1751076"/>
            <a:ext cx="1427987" cy="304800"/>
          </a:xfrm>
          <a:prstGeom prst="rect">
            <a:avLst/>
          </a:prstGeom>
          <a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2363723" y="3386328"/>
            <a:ext cx="969263" cy="394715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2033016" y="4480559"/>
            <a:ext cx="1632204" cy="320039"/>
          </a:xfrm>
          <a:prstGeom prst="rect">
            <a:avLst/>
          </a:prstGeom>
          <a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2205837" y="2692907"/>
            <a:ext cx="1361846" cy="563879"/>
          </a:xfrm>
          <a:prstGeom prst="rect">
            <a:avLst/>
          </a:prstGeom>
          <a:blipFill>
            <a:blip r:embed="rId10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2001011" y="4939284"/>
            <a:ext cx="1723643" cy="387095"/>
          </a:xfrm>
          <a:prstGeom prst="rect">
            <a:avLst/>
          </a:prstGeom>
          <a:blipFill>
            <a:blip r:embed="rId1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7071359" y="2065020"/>
            <a:ext cx="4431792" cy="2353055"/>
          </a:xfrm>
          <a:prstGeom prst="rect">
            <a:avLst/>
          </a:prstGeom>
          <a:blipFill>
            <a:blip r:embed="rId1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9" name="object 109"/>
          <p:cNvSpPr txBox="1">
            <a:spLocks noGrp="1"/>
          </p:cNvSpPr>
          <p:nvPr>
            <p:ph type="title"/>
          </p:nvPr>
        </p:nvSpPr>
        <p:spPr>
          <a:xfrm>
            <a:off x="1285239" y="105033"/>
            <a:ext cx="723963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60" baseline="-21990">
                <a:solidFill>
                  <a:srgbClr val="F96F18"/>
                </a:solidFill>
              </a:rPr>
              <a:t>2023</a:t>
            </a:r>
            <a:r>
              <a:rPr sz="3600" spc="-179" baseline="-21990">
                <a:solidFill>
                  <a:srgbClr val="F96F18"/>
                </a:solidFill>
              </a:rPr>
              <a:t>Q</a:t>
            </a:r>
            <a:r>
              <a:rPr sz="3600" spc="-60" baseline="-21990">
                <a:solidFill>
                  <a:srgbClr val="F96F18"/>
                </a:solidFill>
              </a:rPr>
              <a:t>3</a:t>
            </a:r>
            <a:r>
              <a:rPr sz="3600" spc="0" baseline="-21990">
                <a:solidFill>
                  <a:srgbClr val="F96F18"/>
                </a:solidFill>
              </a:rPr>
              <a:t>获投的国</a:t>
            </a:r>
            <a:r>
              <a:rPr sz="3600" spc="-3495" baseline="-21990">
                <a:solidFill>
                  <a:srgbClr val="F96F18"/>
                </a:solidFill>
              </a:rPr>
              <a:t>内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更多</a:t>
            </a:r>
            <a:r>
              <a:rPr sz="1100" b="0" spc="-969">
                <a:solidFill>
                  <a:srgbClr val="FF0000"/>
                </a:solidFill>
                <a:latin typeface="微软雅黑"/>
                <a:cs typeface="微软雅黑"/>
              </a:rPr>
              <a:t>细</a:t>
            </a:r>
            <a:r>
              <a:rPr sz="3600" spc="-2152" baseline="-21990">
                <a:solidFill>
                  <a:srgbClr val="F96F18"/>
                </a:solidFill>
              </a:rPr>
              <a:t>新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分</a:t>
            </a:r>
            <a:r>
              <a:rPr sz="1100" b="0" spc="-765">
                <a:solidFill>
                  <a:srgbClr val="FF0000"/>
                </a:solidFill>
                <a:latin typeface="微软雅黑"/>
                <a:cs typeface="微软雅黑"/>
              </a:rPr>
              <a:t>领</a:t>
            </a:r>
            <a:r>
              <a:rPr sz="3600" spc="-2460" baseline="-21990">
                <a:solidFill>
                  <a:srgbClr val="F96F18"/>
                </a:solidFill>
              </a:rPr>
              <a:t>能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域</a:t>
            </a:r>
            <a:r>
              <a:rPr sz="1100" b="0" spc="-560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3600" spc="-2767" baseline="-21990">
                <a:solidFill>
                  <a:srgbClr val="F96F18"/>
                </a:solidFill>
              </a:rPr>
              <a:t>源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1100" b="0" spc="-355">
                <a:solidFill>
                  <a:srgbClr val="FF0000"/>
                </a:solidFill>
                <a:latin typeface="微软雅黑"/>
                <a:cs typeface="微软雅黑"/>
              </a:rPr>
              <a:t>请</a:t>
            </a:r>
            <a:r>
              <a:rPr sz="3600" spc="-3075" baseline="-21990">
                <a:solidFill>
                  <a:srgbClr val="F96F18"/>
                </a:solidFill>
              </a:rPr>
              <a:t>汽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关</a:t>
            </a:r>
            <a:r>
              <a:rPr sz="1100" b="0" spc="-150">
                <a:solidFill>
                  <a:srgbClr val="FF0000"/>
                </a:solidFill>
                <a:latin typeface="微软雅黑"/>
                <a:cs typeface="微软雅黑"/>
              </a:rPr>
              <a:t>注</a:t>
            </a:r>
            <a:r>
              <a:rPr sz="3600" spc="-3382" baseline="-21990">
                <a:solidFill>
                  <a:srgbClr val="F96F18"/>
                </a:solidFill>
              </a:rPr>
              <a:t>车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搜搜</a:t>
            </a:r>
            <a:r>
              <a:rPr sz="1100" b="0" spc="-1045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3600" spc="-2039" baseline="-21990">
                <a:solidFill>
                  <a:srgbClr val="F96F18"/>
                </a:solidFill>
              </a:rPr>
              <a:t>企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1100" b="0" spc="-840">
                <a:solidFill>
                  <a:srgbClr val="FF0000"/>
                </a:solidFill>
                <a:latin typeface="微软雅黑"/>
                <a:cs typeface="微软雅黑"/>
              </a:rPr>
              <a:t>（</a:t>
            </a:r>
            <a:r>
              <a:rPr sz="3600" spc="-2347" baseline="-21990">
                <a:solidFill>
                  <a:srgbClr val="F96F18"/>
                </a:solidFill>
              </a:rPr>
              <a:t>业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so</a:t>
            </a:r>
            <a:r>
              <a:rPr sz="1100" b="0" spc="-155">
                <a:solidFill>
                  <a:srgbClr val="FF0000"/>
                </a:solidFill>
                <a:latin typeface="微软雅黑"/>
                <a:cs typeface="微软雅黑"/>
              </a:rPr>
              <a:t>s</a:t>
            </a:r>
            <a:r>
              <a:rPr sz="3600" spc="-3375" baseline="-21990">
                <a:solidFill>
                  <a:srgbClr val="F96F18"/>
                </a:solidFill>
              </a:rPr>
              <a:t>：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oyanbao），行研君胃：sosobaogao</a:t>
            </a:r>
            <a:endParaRPr sz="11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1000" y="0"/>
            <a:ext cx="181610" cy="815340"/>
          </a:xfrm>
          <a:custGeom>
            <a:rect l="l" t="t" r="r" b="b"/>
            <a:pathLst>
              <a:path w="181609" h="815340">
                <a:moveTo>
                  <a:pt x="0" y="815339"/>
                </a:moveTo>
                <a:lnTo>
                  <a:pt x="181356" y="815339"/>
                </a:lnTo>
                <a:lnTo>
                  <a:pt x="181356" y="0"/>
                </a:lnTo>
                <a:lnTo>
                  <a:pt x="0" y="0"/>
                </a:lnTo>
                <a:lnTo>
                  <a:pt x="0" y="815339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17219" y="1523"/>
            <a:ext cx="180340" cy="814069"/>
          </a:xfrm>
          <a:custGeom>
            <a:rect l="l" t="t" r="r" b="b"/>
            <a:pathLst>
              <a:path w="180340" h="814069">
                <a:moveTo>
                  <a:pt x="0" y="813815"/>
                </a:moveTo>
                <a:lnTo>
                  <a:pt x="179832" y="813815"/>
                </a:lnTo>
                <a:lnTo>
                  <a:pt x="179832" y="0"/>
                </a:lnTo>
                <a:lnTo>
                  <a:pt x="0" y="0"/>
                </a:lnTo>
                <a:lnTo>
                  <a:pt x="0" y="813815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59536" y="0"/>
            <a:ext cx="180340" cy="815340"/>
          </a:xfrm>
          <a:custGeom>
            <a:rect l="l" t="t" r="r" b="b"/>
            <a:pathLst>
              <a:path w="180340" h="815340">
                <a:moveTo>
                  <a:pt x="0" y="815339"/>
                </a:moveTo>
                <a:lnTo>
                  <a:pt x="179831" y="815339"/>
                </a:lnTo>
                <a:lnTo>
                  <a:pt x="179831" y="0"/>
                </a:lnTo>
                <a:lnTo>
                  <a:pt x="0" y="0"/>
                </a:lnTo>
                <a:lnTo>
                  <a:pt x="0" y="815339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0723016" y="260874"/>
            <a:ext cx="1305763" cy="489140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15339" y="1833372"/>
            <a:ext cx="1021080" cy="556260"/>
          </a:xfrm>
          <a:custGeom>
            <a:rect l="l" t="t" r="r" b="b"/>
            <a:pathLst>
              <a:path w="1021080" h="556260">
                <a:moveTo>
                  <a:pt x="0" y="0"/>
                </a:moveTo>
                <a:lnTo>
                  <a:pt x="1021080" y="0"/>
                </a:lnTo>
                <a:lnTo>
                  <a:pt x="1021080" y="556260"/>
                </a:lnTo>
                <a:lnTo>
                  <a:pt x="0" y="556260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836420" y="1833372"/>
            <a:ext cx="911860" cy="556260"/>
          </a:xfrm>
          <a:custGeom>
            <a:rect l="l" t="t" r="r" b="b"/>
            <a:pathLst>
              <a:path w="911860" h="556260">
                <a:moveTo>
                  <a:pt x="0" y="0"/>
                </a:moveTo>
                <a:lnTo>
                  <a:pt x="911352" y="0"/>
                </a:lnTo>
                <a:lnTo>
                  <a:pt x="911352" y="556260"/>
                </a:lnTo>
                <a:lnTo>
                  <a:pt x="0" y="556260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747772" y="1833372"/>
            <a:ext cx="1012190" cy="556260"/>
          </a:xfrm>
          <a:custGeom>
            <a:rect l="l" t="t" r="r" b="b"/>
            <a:pathLst>
              <a:path w="1012189" h="556260">
                <a:moveTo>
                  <a:pt x="0" y="0"/>
                </a:moveTo>
                <a:lnTo>
                  <a:pt x="1011936" y="0"/>
                </a:lnTo>
                <a:lnTo>
                  <a:pt x="1011936" y="556260"/>
                </a:lnTo>
                <a:lnTo>
                  <a:pt x="0" y="556260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3759708" y="1833372"/>
            <a:ext cx="848994" cy="556260"/>
          </a:xfrm>
          <a:custGeom>
            <a:rect l="l" t="t" r="r" b="b"/>
            <a:pathLst>
              <a:path w="848994" h="556260">
                <a:moveTo>
                  <a:pt x="0" y="0"/>
                </a:moveTo>
                <a:lnTo>
                  <a:pt x="848867" y="0"/>
                </a:lnTo>
                <a:lnTo>
                  <a:pt x="848867" y="556260"/>
                </a:lnTo>
                <a:lnTo>
                  <a:pt x="0" y="556260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608576" y="1833372"/>
            <a:ext cx="1126490" cy="556260"/>
          </a:xfrm>
          <a:custGeom>
            <a:rect l="l" t="t" r="r" b="b"/>
            <a:pathLst>
              <a:path w="1126489" h="556260">
                <a:moveTo>
                  <a:pt x="0" y="0"/>
                </a:moveTo>
                <a:lnTo>
                  <a:pt x="1126236" y="0"/>
                </a:lnTo>
                <a:lnTo>
                  <a:pt x="1126236" y="556260"/>
                </a:lnTo>
                <a:lnTo>
                  <a:pt x="0" y="556260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5734811" y="1833372"/>
            <a:ext cx="6134100" cy="556260"/>
          </a:xfrm>
          <a:custGeom>
            <a:rect l="l" t="t" r="r" b="b"/>
            <a:pathLst>
              <a:path w="6134100" h="556260">
                <a:moveTo>
                  <a:pt x="0" y="0"/>
                </a:moveTo>
                <a:lnTo>
                  <a:pt x="6134099" y="0"/>
                </a:lnTo>
                <a:lnTo>
                  <a:pt x="6134099" y="556260"/>
                </a:lnTo>
                <a:lnTo>
                  <a:pt x="0" y="556260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815339" y="3340608"/>
            <a:ext cx="1021080" cy="425450"/>
          </a:xfrm>
          <a:custGeom>
            <a:rect l="l" t="t" r="r" b="b"/>
            <a:pathLst>
              <a:path w="1021080" h="425450">
                <a:moveTo>
                  <a:pt x="0" y="0"/>
                </a:moveTo>
                <a:lnTo>
                  <a:pt x="1021080" y="0"/>
                </a:lnTo>
                <a:lnTo>
                  <a:pt x="1021080" y="425196"/>
                </a:lnTo>
                <a:lnTo>
                  <a:pt x="0" y="425196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836420" y="3340608"/>
            <a:ext cx="911860" cy="425450"/>
          </a:xfrm>
          <a:custGeom>
            <a:rect l="l" t="t" r="r" b="b"/>
            <a:pathLst>
              <a:path w="911860" h="425450">
                <a:moveTo>
                  <a:pt x="0" y="0"/>
                </a:moveTo>
                <a:lnTo>
                  <a:pt x="911352" y="0"/>
                </a:lnTo>
                <a:lnTo>
                  <a:pt x="911352" y="425196"/>
                </a:lnTo>
                <a:lnTo>
                  <a:pt x="0" y="425196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747772" y="3340608"/>
            <a:ext cx="1012190" cy="425450"/>
          </a:xfrm>
          <a:custGeom>
            <a:rect l="l" t="t" r="r" b="b"/>
            <a:pathLst>
              <a:path w="1012189" h="425450">
                <a:moveTo>
                  <a:pt x="0" y="0"/>
                </a:moveTo>
                <a:lnTo>
                  <a:pt x="1011936" y="0"/>
                </a:lnTo>
                <a:lnTo>
                  <a:pt x="1011936" y="425196"/>
                </a:lnTo>
                <a:lnTo>
                  <a:pt x="0" y="425196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3759708" y="3340608"/>
            <a:ext cx="848994" cy="425450"/>
          </a:xfrm>
          <a:custGeom>
            <a:rect l="l" t="t" r="r" b="b"/>
            <a:pathLst>
              <a:path w="848994" h="425450">
                <a:moveTo>
                  <a:pt x="0" y="0"/>
                </a:moveTo>
                <a:lnTo>
                  <a:pt x="848867" y="0"/>
                </a:lnTo>
                <a:lnTo>
                  <a:pt x="848867" y="425196"/>
                </a:lnTo>
                <a:lnTo>
                  <a:pt x="0" y="425196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4608576" y="3340608"/>
            <a:ext cx="1126490" cy="425450"/>
          </a:xfrm>
          <a:custGeom>
            <a:rect l="l" t="t" r="r" b="b"/>
            <a:pathLst>
              <a:path w="1126489" h="425450">
                <a:moveTo>
                  <a:pt x="0" y="0"/>
                </a:moveTo>
                <a:lnTo>
                  <a:pt x="1126236" y="0"/>
                </a:lnTo>
                <a:lnTo>
                  <a:pt x="1126236" y="425196"/>
                </a:lnTo>
                <a:lnTo>
                  <a:pt x="0" y="425196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5734811" y="3340608"/>
            <a:ext cx="6134100" cy="425450"/>
          </a:xfrm>
          <a:custGeom>
            <a:rect l="l" t="t" r="r" b="b"/>
            <a:pathLst>
              <a:path w="6134100" h="425450">
                <a:moveTo>
                  <a:pt x="0" y="0"/>
                </a:moveTo>
                <a:lnTo>
                  <a:pt x="6134099" y="0"/>
                </a:lnTo>
                <a:lnTo>
                  <a:pt x="6134099" y="425196"/>
                </a:lnTo>
                <a:lnTo>
                  <a:pt x="0" y="425196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815339" y="4320540"/>
            <a:ext cx="1021080" cy="302260"/>
          </a:xfrm>
          <a:custGeom>
            <a:rect l="l" t="t" r="r" b="b"/>
            <a:pathLst>
              <a:path w="1021080" h="302260">
                <a:moveTo>
                  <a:pt x="0" y="0"/>
                </a:moveTo>
                <a:lnTo>
                  <a:pt x="1021080" y="0"/>
                </a:lnTo>
                <a:lnTo>
                  <a:pt x="1021080" y="301751"/>
                </a:lnTo>
                <a:lnTo>
                  <a:pt x="0" y="301751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836420" y="4320540"/>
            <a:ext cx="911860" cy="302260"/>
          </a:xfrm>
          <a:custGeom>
            <a:rect l="l" t="t" r="r" b="b"/>
            <a:pathLst>
              <a:path w="911860" h="302260">
                <a:moveTo>
                  <a:pt x="0" y="0"/>
                </a:moveTo>
                <a:lnTo>
                  <a:pt x="911352" y="0"/>
                </a:lnTo>
                <a:lnTo>
                  <a:pt x="911352" y="301751"/>
                </a:lnTo>
                <a:lnTo>
                  <a:pt x="0" y="301751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2747772" y="4320540"/>
            <a:ext cx="1012190" cy="302260"/>
          </a:xfrm>
          <a:custGeom>
            <a:rect l="l" t="t" r="r" b="b"/>
            <a:pathLst>
              <a:path w="1012189" h="302260">
                <a:moveTo>
                  <a:pt x="0" y="0"/>
                </a:moveTo>
                <a:lnTo>
                  <a:pt x="1011936" y="0"/>
                </a:lnTo>
                <a:lnTo>
                  <a:pt x="1011936" y="301751"/>
                </a:lnTo>
                <a:lnTo>
                  <a:pt x="0" y="301751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3759708" y="4320540"/>
            <a:ext cx="848994" cy="302260"/>
          </a:xfrm>
          <a:custGeom>
            <a:rect l="l" t="t" r="r" b="b"/>
            <a:pathLst>
              <a:path w="848994" h="302260">
                <a:moveTo>
                  <a:pt x="0" y="0"/>
                </a:moveTo>
                <a:lnTo>
                  <a:pt x="848867" y="0"/>
                </a:lnTo>
                <a:lnTo>
                  <a:pt x="848867" y="301751"/>
                </a:lnTo>
                <a:lnTo>
                  <a:pt x="0" y="301751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4608576" y="4320540"/>
            <a:ext cx="1126490" cy="302260"/>
          </a:xfrm>
          <a:custGeom>
            <a:rect l="l" t="t" r="r" b="b"/>
            <a:pathLst>
              <a:path w="1126489" h="302260">
                <a:moveTo>
                  <a:pt x="0" y="0"/>
                </a:moveTo>
                <a:lnTo>
                  <a:pt x="1126236" y="0"/>
                </a:lnTo>
                <a:lnTo>
                  <a:pt x="1126236" y="301751"/>
                </a:lnTo>
                <a:lnTo>
                  <a:pt x="0" y="301751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5734811" y="4320540"/>
            <a:ext cx="6134100" cy="302260"/>
          </a:xfrm>
          <a:custGeom>
            <a:rect l="l" t="t" r="r" b="b"/>
            <a:pathLst>
              <a:path w="6134100" h="302260">
                <a:moveTo>
                  <a:pt x="0" y="0"/>
                </a:moveTo>
                <a:lnTo>
                  <a:pt x="6134099" y="0"/>
                </a:lnTo>
                <a:lnTo>
                  <a:pt x="6134099" y="301751"/>
                </a:lnTo>
                <a:lnTo>
                  <a:pt x="0" y="301751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11760835" y="1894204"/>
            <a:ext cx="1778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Arial Unicode MS"/>
                <a:cs typeface="Arial Unicode MS"/>
              </a:rPr>
              <a:t>、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867454" y="6524294"/>
            <a:ext cx="18846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7E7E7E"/>
                </a:solidFill>
                <a:latin typeface="Arial Unicode MS"/>
                <a:cs typeface="Arial Unicode MS"/>
              </a:rPr>
              <a:t>截止日期：</a:t>
            </a:r>
            <a:r>
              <a:rPr sz="1200" spc="50">
                <a:solidFill>
                  <a:srgbClr val="7E7E7E"/>
                </a:solidFill>
                <a:latin typeface="Arial Unicode MS"/>
                <a:cs typeface="Arial Unicode MS"/>
              </a:rPr>
              <a:t>2023年9月30日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5929731" y="6524294"/>
            <a:ext cx="21215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7E7E7E"/>
                </a:solidFill>
                <a:latin typeface="Arial Unicode MS"/>
                <a:cs typeface="Arial Unicode MS"/>
              </a:rPr>
              <a:t>数据来源</a:t>
            </a:r>
            <a:r>
              <a:rPr sz="1200" spc="-15">
                <a:solidFill>
                  <a:srgbClr val="7E7E7E"/>
                </a:solidFill>
                <a:latin typeface="Arial Unicode MS"/>
                <a:cs typeface="Arial Unicode MS"/>
              </a:rPr>
              <a:t>：IT</a:t>
            </a:r>
            <a:r>
              <a:rPr sz="1200">
                <a:solidFill>
                  <a:srgbClr val="7E7E7E"/>
                </a:solidFill>
                <a:latin typeface="Arial Unicode MS"/>
                <a:cs typeface="Arial Unicode MS"/>
              </a:rPr>
              <a:t>桔子</a:t>
            </a:r>
            <a:r>
              <a:rPr sz="1200" spc="35">
                <a:solidFill>
                  <a:srgbClr val="7E7E7E"/>
                </a:solidFill>
                <a:latin typeface="Arial Unicode MS"/>
                <a:cs typeface="Arial Unicode MS"/>
              </a:rPr>
              <a:t> </a:t>
            </a:r>
            <a:r>
              <a:rPr sz="1200" spc="75">
                <a:solidFill>
                  <a:srgbClr val="7E7E7E"/>
                </a:solidFill>
                <a:latin typeface="Arial Unicode MS"/>
                <a:cs typeface="Arial Unicode MS"/>
              </a:rPr>
              <a:t>©</a:t>
            </a:r>
            <a:r>
              <a:rPr sz="1200" spc="30">
                <a:solidFill>
                  <a:srgbClr val="7E7E7E"/>
                </a:solidFill>
                <a:latin typeface="Arial Unicode MS"/>
                <a:cs typeface="Arial Unicode MS"/>
              </a:rPr>
              <a:t> </a:t>
            </a:r>
            <a:r>
              <a:rPr sz="1200" spc="25">
                <a:solidFill>
                  <a:srgbClr val="7E7E7E"/>
                </a:solidFill>
                <a:latin typeface="Arial Unicode MS"/>
                <a:cs typeface="Arial Unicode MS"/>
              </a:rPr>
              <a:t>itjuzi.com</a:t>
            </a:r>
            <a:endParaRPr sz="1200">
              <a:latin typeface="Arial Unicode MS"/>
              <a:cs typeface="Arial Unicode MS"/>
            </a:endParaRPr>
          </a:p>
        </p:txBody>
      </p:sp>
      <p:graphicFrame>
        <p:nvGraphicFramePr>
          <p:cNvPr id="27" name="object 27"/>
          <p:cNvGraphicFramePr>
            <a:graphicFrameLocks noGrp="1"/>
          </p:cNvGraphicFramePr>
          <p:nvPr/>
        </p:nvGraphicFramePr>
        <p:xfrm>
          <a:off x="374650" y="1523"/>
          <a:ext cx="11506200" cy="65481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8915"/>
                <a:gridCol w="225425"/>
                <a:gridCol w="1021715"/>
                <a:gridCol w="910590"/>
                <a:gridCol w="1012189"/>
                <a:gridCol w="848994"/>
                <a:gridCol w="1126489"/>
                <a:gridCol w="6132830"/>
              </a:tblGrid>
              <a:tr h="81406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76200">
                      <a:solidFill>
                        <a:srgbClr val="FFFFFF"/>
                      </a:solidFill>
                      <a:prstDash val="solid"/>
                    </a:lnR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58585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762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F6600"/>
                    </a:solidFill>
                  </a:tcPr>
                </a:tc>
                <a:tc gridSpan="6">
                  <a:txBody>
                    <a:bodyPr vert="horz" wrap="square"/>
                    <a:lstStyle/>
                    <a:p>
                      <a:pPr marL="375920">
                        <a:lnSpc>
                          <a:spcPct val="100000"/>
                        </a:lnSpc>
                        <a:spcBef>
                          <a:spcPts val="915"/>
                        </a:spcBef>
                      </a:pPr>
                      <a:r>
                        <a:rPr sz="3600" b="1" spc="0" baseline="-23148">
                          <a:solidFill>
                            <a:srgbClr val="F96F18"/>
                          </a:solidFill>
                          <a:latin typeface="微软雅黑"/>
                          <a:cs typeface="微软雅黑"/>
                        </a:rPr>
                        <a:t>2023</a:t>
                      </a:r>
                      <a:r>
                        <a:rPr sz="3600" b="1" spc="-22" baseline="-23148">
                          <a:solidFill>
                            <a:srgbClr val="F96F18"/>
                          </a:solidFill>
                          <a:latin typeface="微软雅黑"/>
                          <a:cs typeface="微软雅黑"/>
                        </a:rPr>
                        <a:t>Q</a:t>
                      </a:r>
                      <a:r>
                        <a:rPr sz="3600" b="1" spc="0" baseline="-23148">
                          <a:solidFill>
                            <a:srgbClr val="F96F18"/>
                          </a:solidFill>
                          <a:latin typeface="微软雅黑"/>
                          <a:cs typeface="微软雅黑"/>
                        </a:rPr>
                        <a:t>3单笔获投</a:t>
                      </a:r>
                      <a:r>
                        <a:rPr sz="3600" b="1" spc="-2160" baseline="-23148">
                          <a:solidFill>
                            <a:srgbClr val="F96F18"/>
                          </a:solidFill>
                          <a:latin typeface="微软雅黑"/>
                          <a:cs typeface="微软雅黑"/>
                        </a:rPr>
                        <a:t>达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更</a:t>
                      </a:r>
                      <a:r>
                        <a:rPr sz="1100" spc="-76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多</a:t>
                      </a:r>
                      <a:r>
                        <a:rPr sz="3600" b="1" spc="-345" baseline="-23148">
                          <a:solidFill>
                            <a:srgbClr val="F96F18"/>
                          </a:solidFill>
                          <a:latin typeface="微软雅黑"/>
                          <a:cs typeface="微软雅黑"/>
                        </a:rPr>
                        <a:t>1</a:t>
                      </a:r>
                      <a:r>
                        <a:rPr sz="1100" spc="-894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细</a:t>
                      </a:r>
                      <a:r>
                        <a:rPr sz="3600" b="1" spc="-825" baseline="-23148">
                          <a:solidFill>
                            <a:srgbClr val="F96F18"/>
                          </a:solidFill>
                          <a:latin typeface="微软雅黑"/>
                          <a:cs typeface="微软雅黑"/>
                        </a:rPr>
                        <a:t>0</a:t>
                      </a:r>
                      <a:r>
                        <a:rPr sz="1100" spc="-55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分</a:t>
                      </a:r>
                      <a:r>
                        <a:rPr sz="3600" b="1" spc="-2782" baseline="-23148">
                          <a:solidFill>
                            <a:srgbClr val="F96F18"/>
                          </a:solidFill>
                          <a:latin typeface="微软雅黑"/>
                          <a:cs typeface="微软雅黑"/>
                        </a:rPr>
                        <a:t>亿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领</a:t>
                      </a:r>
                      <a:r>
                        <a:rPr sz="1100" spc="-34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域</a:t>
                      </a:r>
                      <a:r>
                        <a:rPr sz="3600" b="1" spc="-3090" baseline="-23148">
                          <a:solidFill>
                            <a:srgbClr val="F96F18"/>
                          </a:solidFill>
                          <a:latin typeface="微软雅黑"/>
                          <a:cs typeface="微软雅黑"/>
                        </a:rPr>
                        <a:t>元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报</a:t>
                      </a:r>
                      <a:r>
                        <a:rPr sz="1100" spc="-14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告</a:t>
                      </a:r>
                      <a:r>
                        <a:rPr sz="3600" b="1" spc="-3397" baseline="-23148">
                          <a:solidFill>
                            <a:srgbClr val="F96F18"/>
                          </a:solidFill>
                          <a:latin typeface="微软雅黑"/>
                          <a:cs typeface="微软雅黑"/>
                        </a:rPr>
                        <a:t>的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请关</a:t>
                      </a:r>
                      <a:r>
                        <a:rPr sz="1100" spc="-103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注</a:t>
                      </a:r>
                      <a:r>
                        <a:rPr sz="3600" b="1" spc="-2054" baseline="-23148">
                          <a:solidFill>
                            <a:srgbClr val="F96F18"/>
                          </a:solidFill>
                          <a:latin typeface="微软雅黑"/>
                          <a:cs typeface="微软雅黑"/>
                        </a:rPr>
                        <a:t>国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搜</a:t>
                      </a:r>
                      <a:r>
                        <a:rPr sz="1100" spc="-83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搜</a:t>
                      </a:r>
                      <a:r>
                        <a:rPr sz="3600" b="1" spc="-2362" baseline="-23148">
                          <a:solidFill>
                            <a:srgbClr val="F96F18"/>
                          </a:solidFill>
                          <a:latin typeface="微软雅黑"/>
                          <a:cs typeface="微软雅黑"/>
                        </a:rPr>
                        <a:t>内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报</a:t>
                      </a:r>
                      <a:r>
                        <a:rPr sz="1100" spc="-62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告</a:t>
                      </a:r>
                      <a:r>
                        <a:rPr sz="3600" b="1" spc="-2670" baseline="-23148">
                          <a:solidFill>
                            <a:srgbClr val="F96F18"/>
                          </a:solidFill>
                          <a:latin typeface="微软雅黑"/>
                          <a:cs typeface="微软雅黑"/>
                        </a:rPr>
                        <a:t>企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（s</a:t>
                      </a:r>
                      <a:r>
                        <a:rPr sz="1100" spc="-52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o</a:t>
                      </a:r>
                      <a:r>
                        <a:rPr sz="3600" b="1" spc="-2812" baseline="-23148">
                          <a:solidFill>
                            <a:srgbClr val="F96F18"/>
                          </a:solidFill>
                          <a:latin typeface="微软雅黑"/>
                          <a:cs typeface="微软雅黑"/>
                        </a:rPr>
                        <a:t>业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soy</a:t>
                      </a:r>
                      <a:r>
                        <a:rPr sz="1100" spc="-52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a</a:t>
                      </a:r>
                      <a:r>
                        <a:rPr sz="3600" b="1" spc="-2827" baseline="-23148">
                          <a:solidFill>
                            <a:srgbClr val="F96F18"/>
                          </a:solidFill>
                          <a:latin typeface="微软雅黑"/>
                          <a:cs typeface="微软雅黑"/>
                        </a:rPr>
                        <a:t>：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nbao），行研君胃：sosobaogao</a:t>
                      </a:r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116205" marB="0">
                    <a:lnL w="12700">
                      <a:solidFill>
                        <a:srgbClr val="FFFFFF"/>
                      </a:solidFill>
                      <a:prstDash val="solid"/>
                    </a:lnL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</a:tr>
              <a:tr h="325120"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F660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6">
                  <a:txBody>
                    <a:bodyPr vert="horz" wrap="square"/>
                    <a:lstStyle/>
                    <a:p>
                      <a:pPr marL="212026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1800" b="1" spc="-3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2023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年</a:t>
                      </a:r>
                      <a:r>
                        <a:rPr sz="1800" b="1" spc="-6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Q3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获得大额融资的国内新经济公司（新能源汽车行业除外）</a:t>
                      </a:r>
                      <a:endParaRPr sz="1800">
                        <a:latin typeface="微软雅黑"/>
                        <a:cs typeface="微软雅黑"/>
                      </a:endParaRPr>
                    </a:p>
                  </a:txBody>
                  <a:tcPr marL="0" marR="0" marT="114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F660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</a:tr>
              <a:tr h="316230">
                <a:tc gridSpan="2">
                  <a:txBody>
                    <a:bodyPr vert="horz" wrap="square"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1200" b="1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序号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5715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1200" b="1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公司名称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571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1200" b="1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行业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5715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1200" b="1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所在地区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5715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1200" b="1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融资轮次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5715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63525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1200" b="1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融资金额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5715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1200" b="1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投资方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5715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375285">
                <a:tc gridSpan="2"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71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1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901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710"/>
                        </a:spcBef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积塔半导体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901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71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集成电路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901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71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上海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901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71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战略投资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901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42875">
                        <a:lnSpc>
                          <a:spcPct val="100000"/>
                        </a:lnSpc>
                        <a:spcBef>
                          <a:spcPts val="710"/>
                        </a:spcBef>
                      </a:pPr>
                      <a:r>
                        <a:rPr sz="1200" spc="-30">
                          <a:latin typeface="Arial Unicode MS"/>
                          <a:cs typeface="Arial Unicode MS"/>
                        </a:rPr>
                        <a:t>135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亿人民币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901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71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未透露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901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554990">
                <a:tc gridSpan="2"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2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润鹏半导体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集成电路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广东深圳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战略投资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42875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1200" spc="-30">
                          <a:latin typeface="Arial Unicode MS"/>
                          <a:cs typeface="Arial Unicode MS"/>
                        </a:rPr>
                        <a:t>126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亿人民币</a:t>
                      </a:r>
                      <a:r>
                        <a:rPr sz="1200" spc="190">
                          <a:latin typeface="Arial Unicode MS"/>
                          <a:cs typeface="Arial Unicode MS"/>
                        </a:rPr>
                        <a:t> </a:t>
                      </a:r>
                      <a:r>
                        <a:rPr sz="1800" baseline="39351">
                          <a:latin typeface="Arial Unicode MS"/>
                          <a:cs typeface="Arial Unicode MS"/>
                        </a:rPr>
                        <a:t>中</a:t>
                      </a:r>
                      <a:endParaRPr sz="1800" baseline="39351">
                        <a:latin typeface="Arial Unicode MS"/>
                        <a:cs typeface="Arial Unicode MS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853564" marR="81280" indent="-1752600">
                        <a:lnSpc>
                          <a:spcPts val="2160"/>
                        </a:lnSpc>
                        <a:spcBef>
                          <a:spcPts val="4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国一汽、建信股权、国家集成电路产业投资基金、国调基金、国新科创基金（国新基金） 中船产业投资、工商银行、建设银行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571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951230"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  <a:p>
                      <a:pPr marL="12700" algn="ctr">
                        <a:lnSpc>
                          <a:spcPct val="100000"/>
                        </a:lnSpc>
                        <a:spcBef>
                          <a:spcPts val="1019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3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  <a:p>
                      <a:pPr marL="11430" algn="ctr">
                        <a:lnSpc>
                          <a:spcPct val="100000"/>
                        </a:lnSpc>
                        <a:spcBef>
                          <a:spcPts val="1019"/>
                        </a:spcBef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海辰储能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  <a:p>
                      <a:pPr marL="12700" algn="ctr">
                        <a:lnSpc>
                          <a:spcPct val="100000"/>
                        </a:lnSpc>
                        <a:spcBef>
                          <a:spcPts val="1019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新能源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  <a:p>
                      <a:pPr marL="12700" algn="ctr">
                        <a:lnSpc>
                          <a:spcPct val="100000"/>
                        </a:lnSpc>
                        <a:spcBef>
                          <a:spcPts val="1019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福建厦门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  <a:p>
                      <a:pPr marL="12700" algn="ctr">
                        <a:lnSpc>
                          <a:spcPct val="100000"/>
                        </a:lnSpc>
                        <a:spcBef>
                          <a:spcPts val="1019"/>
                        </a:spcBef>
                      </a:pPr>
                      <a:r>
                        <a:rPr sz="1200" spc="0">
                          <a:latin typeface="Arial Unicode MS"/>
                          <a:cs typeface="Arial Unicode MS"/>
                        </a:rPr>
                        <a:t>C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轮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  <a:p>
                      <a:pPr marL="173355">
                        <a:lnSpc>
                          <a:spcPct val="100000"/>
                        </a:lnSpc>
                        <a:spcBef>
                          <a:spcPts val="1019"/>
                        </a:spcBef>
                      </a:pPr>
                      <a:r>
                        <a:rPr sz="1200" spc="50">
                          <a:latin typeface="Arial Unicode MS"/>
                          <a:cs typeface="Arial Unicode MS"/>
                        </a:rPr>
                        <a:t>45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亿人民币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4765" marR="5080" indent="50165" algn="ctr">
                        <a:lnSpc>
                          <a:spcPct val="150000"/>
                        </a:lnSpc>
                        <a:spcBef>
                          <a:spcPts val="334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中银资产、中兵国调、众创资本、国寿股权、金融街资本、金石投资、国投招商、</a:t>
                      </a:r>
                      <a:r>
                        <a:rPr sz="1200" spc="-5">
                          <a:latin typeface="Arial Unicode MS"/>
                          <a:cs typeface="Arial Unicode MS"/>
                        </a:rPr>
                        <a:t> 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中国国 有资本风险投资基金（国风投基金）、中金资本、鼎晖投资、绿动资本—中美绿色基金、首 建投资本、</a:t>
                      </a:r>
                      <a:r>
                        <a:rPr sz="1200">
                          <a:solidFill>
                            <a:srgbClr val="FF6600"/>
                          </a:solidFill>
                          <a:latin typeface="Arial Unicode MS"/>
                          <a:cs typeface="Arial Unicode MS"/>
                        </a:rPr>
                        <a:t>合肥产投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、峰和资本、经纬创投、农银国际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42544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425450">
                <a:tc gridSpan="2"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90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4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1493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905"/>
                        </a:spcBef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大秦数能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1493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90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新能源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1493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90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江苏南京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1493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905"/>
                        </a:spcBef>
                      </a:pPr>
                      <a:r>
                        <a:rPr sz="1200" spc="0">
                          <a:latin typeface="Arial Unicode MS"/>
                          <a:cs typeface="Arial Unicode MS"/>
                        </a:rPr>
                        <a:t>C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轮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1493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2395">
                        <a:lnSpc>
                          <a:spcPct val="100000"/>
                        </a:lnSpc>
                        <a:spcBef>
                          <a:spcPts val="90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数十亿人民币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1493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90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中金资本、</a:t>
                      </a:r>
                      <a:r>
                        <a:rPr sz="1200" spc="30">
                          <a:latin typeface="Arial Unicode MS"/>
                          <a:cs typeface="Arial Unicode MS"/>
                        </a:rPr>
                        <a:t>L</a:t>
                      </a:r>
                      <a:r>
                        <a:rPr sz="1200" spc="50">
                          <a:latin typeface="Arial Unicode MS"/>
                          <a:cs typeface="Arial Unicode MS"/>
                        </a:rPr>
                        <a:t> </a:t>
                      </a:r>
                      <a:r>
                        <a:rPr sz="1200" spc="30">
                          <a:latin typeface="Arial Unicode MS"/>
                          <a:cs typeface="Arial Unicode MS"/>
                        </a:rPr>
                        <a:t>Catterton</a:t>
                      </a:r>
                      <a:r>
                        <a:rPr sz="1200" spc="50">
                          <a:latin typeface="Arial Unicode MS"/>
                          <a:cs typeface="Arial Unicode MS"/>
                        </a:rPr>
                        <a:t> 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路威凯腾、锦秋基金、神骐资本</a:t>
                      </a:r>
                      <a:r>
                        <a:rPr sz="1200" spc="135">
                          <a:latin typeface="Arial Unicode MS"/>
                          <a:cs typeface="Arial Unicode MS"/>
                        </a:rPr>
                        <a:t>-58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产业基金、青蒿资本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1493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554355">
                <a:tc gridSpan="2"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5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一道新能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新能源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浙江衢州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1200" spc="25">
                          <a:latin typeface="Arial Unicode MS"/>
                          <a:cs typeface="Arial Unicode MS"/>
                        </a:rPr>
                        <a:t>Pre-IPO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2395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数十亿人民币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31035" marR="5080" indent="-1906270">
                        <a:lnSpc>
                          <a:spcPts val="2160"/>
                        </a:lnSpc>
                        <a:spcBef>
                          <a:spcPts val="4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国家电投产业基金、中石化恩泽基金、华泰巨化产业投资基金、金融街资本、熙诚金睿、普 洛斯</a:t>
                      </a:r>
                      <a:r>
                        <a:rPr sz="1200" spc="-15">
                          <a:latin typeface="Arial Unicode MS"/>
                          <a:cs typeface="Arial Unicode MS"/>
                        </a:rPr>
                        <a:t>GLP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、纽尔利资本、广发信德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571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300355">
                <a:tc gridSpan="2"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414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6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52704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414"/>
                        </a:spcBef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滴灌通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5270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414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金融服务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52704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414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广东深圳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52704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414"/>
                        </a:spcBef>
                      </a:pPr>
                      <a:r>
                        <a:rPr sz="1200" spc="0">
                          <a:latin typeface="Arial Unicode MS"/>
                          <a:cs typeface="Arial Unicode MS"/>
                        </a:rPr>
                        <a:t>C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轮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52704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83515">
                        <a:lnSpc>
                          <a:spcPct val="100000"/>
                        </a:lnSpc>
                        <a:spcBef>
                          <a:spcPts val="414"/>
                        </a:spcBef>
                      </a:pPr>
                      <a:r>
                        <a:rPr sz="1200" spc="25">
                          <a:latin typeface="Arial Unicode MS"/>
                          <a:cs typeface="Arial Unicode MS"/>
                        </a:rPr>
                        <a:t>4.58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亿美元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52704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414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未透露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52704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536575">
                <a:tc gridSpan="2"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134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7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018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340"/>
                        </a:spcBef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青岛力神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701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34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新能源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018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34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山东青岛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018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134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战略投资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018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73355">
                        <a:lnSpc>
                          <a:spcPct val="100000"/>
                        </a:lnSpc>
                        <a:spcBef>
                          <a:spcPts val="1340"/>
                        </a:spcBef>
                      </a:pPr>
                      <a:r>
                        <a:rPr sz="1200" spc="50">
                          <a:latin typeface="Arial Unicode MS"/>
                          <a:cs typeface="Arial Unicode MS"/>
                        </a:rPr>
                        <a:t>29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亿人民币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018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12700" algn="ctr">
                        <a:lnSpc>
                          <a:spcPct val="100000"/>
                        </a:lnSpc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南网基金、安徽全柴集团、</a:t>
                      </a:r>
                      <a:r>
                        <a:rPr sz="1200">
                          <a:solidFill>
                            <a:srgbClr val="FF6600"/>
                          </a:solidFill>
                          <a:latin typeface="Arial Unicode MS"/>
                          <a:cs typeface="Arial Unicode MS"/>
                        </a:rPr>
                        <a:t>滁州鑫能基金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、国调基金、昆仑信托、南网能源、金杨股份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317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554355">
                <a:tc gridSpan="2"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8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正泰新能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新能源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浙江嘉兴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1200" spc="0">
                          <a:latin typeface="Arial Unicode MS"/>
                          <a:cs typeface="Arial Unicode MS"/>
                        </a:rPr>
                        <a:t>C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轮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3355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1200" spc="50">
                          <a:latin typeface="Arial Unicode MS"/>
                          <a:cs typeface="Arial Unicode MS"/>
                        </a:rPr>
                        <a:t>20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亿人民币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463165" marR="29845" indent="-2312035">
                        <a:lnSpc>
                          <a:spcPts val="2160"/>
                        </a:lnSpc>
                        <a:spcBef>
                          <a:spcPts val="4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长江绿色产业基金、交银投资、朝希资本、国寿股权、</a:t>
                      </a:r>
                      <a:r>
                        <a:rPr sz="1200">
                          <a:solidFill>
                            <a:srgbClr val="FF6600"/>
                          </a:solidFill>
                          <a:latin typeface="Arial Unicode MS"/>
                          <a:cs typeface="Arial Unicode MS"/>
                        </a:rPr>
                        <a:t>越秀产业基金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、中金资本、中信建 投资本、华登国际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571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</a:tr>
              <a:tr h="829310"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2700" algn="ctr">
                        <a:lnSpc>
                          <a:spcPct val="100000"/>
                        </a:lnSpc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9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5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1430" algn="ctr">
                        <a:lnSpc>
                          <a:spcPct val="100000"/>
                        </a:lnSpc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燧原科技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25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2700" algn="ctr">
                        <a:lnSpc>
                          <a:spcPct val="100000"/>
                        </a:lnSpc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集成电路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5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2700" algn="ctr">
                        <a:lnSpc>
                          <a:spcPct val="100000"/>
                        </a:lnSpc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上海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5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2700" algn="ctr">
                        <a:lnSpc>
                          <a:spcPct val="100000"/>
                        </a:lnSpc>
                      </a:pPr>
                      <a:r>
                        <a:rPr sz="1200" spc="-25">
                          <a:latin typeface="Arial Unicode MS"/>
                          <a:cs typeface="Arial Unicode MS"/>
                        </a:rPr>
                        <a:t>D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轮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5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73355">
                        <a:lnSpc>
                          <a:spcPct val="100000"/>
                        </a:lnSpc>
                      </a:pPr>
                      <a:r>
                        <a:rPr sz="1200" spc="50">
                          <a:latin typeface="Arial Unicode MS"/>
                          <a:cs typeface="Arial Unicode MS"/>
                        </a:rPr>
                        <a:t>20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亿人民币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5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4130" marR="5080" algn="ctr">
                        <a:lnSpc>
                          <a:spcPts val="2160"/>
                        </a:lnSpc>
                        <a:spcBef>
                          <a:spcPts val="4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浦东投控、国际资管、国鑫创投、国方创新、</a:t>
                      </a:r>
                      <a:r>
                        <a:rPr sz="1200">
                          <a:solidFill>
                            <a:srgbClr val="FF6600"/>
                          </a:solidFill>
                          <a:latin typeface="Arial Unicode MS"/>
                          <a:cs typeface="Arial Unicode MS"/>
                        </a:rPr>
                        <a:t>上海国际集团</a:t>
                      </a:r>
                      <a:r>
                        <a:rPr sz="1200" spc="260">
                          <a:solidFill>
                            <a:srgbClr val="FF6600"/>
                          </a:solidFill>
                          <a:latin typeface="Arial Unicode MS"/>
                          <a:cs typeface="Arial Unicode MS"/>
                        </a:rPr>
                        <a:t>/</a:t>
                      </a:r>
                      <a:r>
                        <a:rPr sz="1200">
                          <a:solidFill>
                            <a:srgbClr val="FF6600"/>
                          </a:solidFill>
                          <a:latin typeface="Arial Unicode MS"/>
                          <a:cs typeface="Arial Unicode MS"/>
                        </a:rPr>
                        <a:t>上海科创基金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、金浦投资、上 海国和投资、腾讯投资、美图、武岳峰资本、允泰资本、弘卓资本、红点中国、广发乾和、 达泰资本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571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28" name="object 28"/>
          <p:cNvSpPr/>
          <p:nvPr/>
        </p:nvSpPr>
        <p:spPr>
          <a:xfrm>
            <a:off x="858011" y="2065020"/>
            <a:ext cx="4431792" cy="2353055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7071359" y="2065020"/>
            <a:ext cx="4431792" cy="2353055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1000" y="0"/>
            <a:ext cx="181610" cy="780415"/>
          </a:xfrm>
          <a:custGeom>
            <a:rect l="l" t="t" r="r" b="b"/>
            <a:pathLst>
              <a:path w="181609" h="780415">
                <a:moveTo>
                  <a:pt x="0" y="780288"/>
                </a:moveTo>
                <a:lnTo>
                  <a:pt x="181356" y="780288"/>
                </a:lnTo>
                <a:lnTo>
                  <a:pt x="181356" y="0"/>
                </a:lnTo>
                <a:lnTo>
                  <a:pt x="0" y="0"/>
                </a:lnTo>
                <a:lnTo>
                  <a:pt x="0" y="780288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17219" y="1523"/>
            <a:ext cx="180340" cy="779145"/>
          </a:xfrm>
          <a:custGeom>
            <a:rect l="l" t="t" r="r" b="b"/>
            <a:pathLst>
              <a:path w="180340" h="779145">
                <a:moveTo>
                  <a:pt x="0" y="778763"/>
                </a:moveTo>
                <a:lnTo>
                  <a:pt x="179832" y="778763"/>
                </a:lnTo>
                <a:lnTo>
                  <a:pt x="179832" y="0"/>
                </a:lnTo>
                <a:lnTo>
                  <a:pt x="0" y="0"/>
                </a:lnTo>
                <a:lnTo>
                  <a:pt x="0" y="778763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59536" y="0"/>
            <a:ext cx="180340" cy="780415"/>
          </a:xfrm>
          <a:custGeom>
            <a:rect l="l" t="t" r="r" b="b"/>
            <a:pathLst>
              <a:path w="180340" h="780415">
                <a:moveTo>
                  <a:pt x="0" y="780288"/>
                </a:moveTo>
                <a:lnTo>
                  <a:pt x="179831" y="780288"/>
                </a:lnTo>
                <a:lnTo>
                  <a:pt x="179831" y="0"/>
                </a:lnTo>
                <a:lnTo>
                  <a:pt x="0" y="0"/>
                </a:lnTo>
                <a:lnTo>
                  <a:pt x="0" y="780288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0723016" y="260874"/>
            <a:ext cx="1305763" cy="489140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15339" y="1903476"/>
            <a:ext cx="1264920" cy="381000"/>
          </a:xfrm>
          <a:custGeom>
            <a:rect l="l" t="t" r="r" b="b"/>
            <a:pathLst>
              <a:path w="1264920" h="381000">
                <a:moveTo>
                  <a:pt x="0" y="0"/>
                </a:moveTo>
                <a:lnTo>
                  <a:pt x="1264920" y="0"/>
                </a:lnTo>
                <a:lnTo>
                  <a:pt x="1264920" y="381000"/>
                </a:lnTo>
                <a:lnTo>
                  <a:pt x="0" y="381000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080260" y="1903476"/>
            <a:ext cx="928369" cy="381000"/>
          </a:xfrm>
          <a:custGeom>
            <a:rect l="l" t="t" r="r" b="b"/>
            <a:pathLst>
              <a:path w="928369" h="381000">
                <a:moveTo>
                  <a:pt x="0" y="0"/>
                </a:moveTo>
                <a:lnTo>
                  <a:pt x="928115" y="0"/>
                </a:lnTo>
                <a:lnTo>
                  <a:pt x="928115" y="381000"/>
                </a:lnTo>
                <a:lnTo>
                  <a:pt x="0" y="381000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008376" y="1903476"/>
            <a:ext cx="1097280" cy="381000"/>
          </a:xfrm>
          <a:custGeom>
            <a:rect l="l" t="t" r="r" b="b"/>
            <a:pathLst>
              <a:path w="1097279" h="381000">
                <a:moveTo>
                  <a:pt x="0" y="0"/>
                </a:moveTo>
                <a:lnTo>
                  <a:pt x="1097279" y="0"/>
                </a:lnTo>
                <a:lnTo>
                  <a:pt x="1097279" y="381000"/>
                </a:lnTo>
                <a:lnTo>
                  <a:pt x="0" y="381000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105655" y="1903476"/>
            <a:ext cx="1062355" cy="381000"/>
          </a:xfrm>
          <a:custGeom>
            <a:rect l="l" t="t" r="r" b="b"/>
            <a:pathLst>
              <a:path w="1062354" h="381000">
                <a:moveTo>
                  <a:pt x="0" y="0"/>
                </a:moveTo>
                <a:lnTo>
                  <a:pt x="1062227" y="0"/>
                </a:lnTo>
                <a:lnTo>
                  <a:pt x="1062227" y="381000"/>
                </a:lnTo>
                <a:lnTo>
                  <a:pt x="0" y="381000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5167884" y="1903476"/>
            <a:ext cx="1248410" cy="381000"/>
          </a:xfrm>
          <a:custGeom>
            <a:rect l="l" t="t" r="r" b="b"/>
            <a:pathLst>
              <a:path w="1248410" h="381000">
                <a:moveTo>
                  <a:pt x="0" y="0"/>
                </a:moveTo>
                <a:lnTo>
                  <a:pt x="1248156" y="0"/>
                </a:lnTo>
                <a:lnTo>
                  <a:pt x="1248156" y="381000"/>
                </a:lnTo>
                <a:lnTo>
                  <a:pt x="0" y="381000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6416040" y="1903476"/>
            <a:ext cx="5556885" cy="381000"/>
          </a:xfrm>
          <a:custGeom>
            <a:rect l="l" t="t" r="r" b="b"/>
            <a:pathLst>
              <a:path w="5556884" h="381000">
                <a:moveTo>
                  <a:pt x="0" y="0"/>
                </a:moveTo>
                <a:lnTo>
                  <a:pt x="5556504" y="0"/>
                </a:lnTo>
                <a:lnTo>
                  <a:pt x="5556504" y="381000"/>
                </a:lnTo>
                <a:lnTo>
                  <a:pt x="0" y="381000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815339" y="3113532"/>
            <a:ext cx="1264920" cy="830580"/>
          </a:xfrm>
          <a:custGeom>
            <a:rect l="l" t="t" r="r" b="b"/>
            <a:pathLst>
              <a:path w="1264920" h="830578">
                <a:moveTo>
                  <a:pt x="0" y="0"/>
                </a:moveTo>
                <a:lnTo>
                  <a:pt x="1264920" y="0"/>
                </a:lnTo>
                <a:lnTo>
                  <a:pt x="1264920" y="830580"/>
                </a:lnTo>
                <a:lnTo>
                  <a:pt x="0" y="830580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080260" y="3113532"/>
            <a:ext cx="928369" cy="830580"/>
          </a:xfrm>
          <a:custGeom>
            <a:rect l="l" t="t" r="r" b="b"/>
            <a:pathLst>
              <a:path w="928369" h="830578">
                <a:moveTo>
                  <a:pt x="0" y="0"/>
                </a:moveTo>
                <a:lnTo>
                  <a:pt x="928115" y="0"/>
                </a:lnTo>
                <a:lnTo>
                  <a:pt x="928115" y="830580"/>
                </a:lnTo>
                <a:lnTo>
                  <a:pt x="0" y="830580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3008376" y="3113532"/>
            <a:ext cx="1097280" cy="830580"/>
          </a:xfrm>
          <a:custGeom>
            <a:rect l="l" t="t" r="r" b="b"/>
            <a:pathLst>
              <a:path w="1097279" h="830578">
                <a:moveTo>
                  <a:pt x="0" y="0"/>
                </a:moveTo>
                <a:lnTo>
                  <a:pt x="1097279" y="0"/>
                </a:lnTo>
                <a:lnTo>
                  <a:pt x="1097279" y="830580"/>
                </a:lnTo>
                <a:lnTo>
                  <a:pt x="0" y="830580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105655" y="3113532"/>
            <a:ext cx="1062355" cy="830580"/>
          </a:xfrm>
          <a:custGeom>
            <a:rect l="l" t="t" r="r" b="b"/>
            <a:pathLst>
              <a:path w="1062354" h="830578">
                <a:moveTo>
                  <a:pt x="0" y="0"/>
                </a:moveTo>
                <a:lnTo>
                  <a:pt x="1062227" y="0"/>
                </a:lnTo>
                <a:lnTo>
                  <a:pt x="1062227" y="830580"/>
                </a:lnTo>
                <a:lnTo>
                  <a:pt x="0" y="830580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5167884" y="3113532"/>
            <a:ext cx="1248410" cy="830580"/>
          </a:xfrm>
          <a:custGeom>
            <a:rect l="l" t="t" r="r" b="b"/>
            <a:pathLst>
              <a:path w="1248410" h="830578">
                <a:moveTo>
                  <a:pt x="0" y="0"/>
                </a:moveTo>
                <a:lnTo>
                  <a:pt x="1248156" y="0"/>
                </a:lnTo>
                <a:lnTo>
                  <a:pt x="1248156" y="830580"/>
                </a:lnTo>
                <a:lnTo>
                  <a:pt x="0" y="830580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6416040" y="3113532"/>
            <a:ext cx="5556885" cy="830580"/>
          </a:xfrm>
          <a:custGeom>
            <a:rect l="l" t="t" r="r" b="b"/>
            <a:pathLst>
              <a:path w="5556884" h="830578">
                <a:moveTo>
                  <a:pt x="0" y="0"/>
                </a:moveTo>
                <a:lnTo>
                  <a:pt x="5556504" y="0"/>
                </a:lnTo>
                <a:lnTo>
                  <a:pt x="5556504" y="830580"/>
                </a:lnTo>
                <a:lnTo>
                  <a:pt x="0" y="830580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aphicFrame>
        <p:nvGraphicFramePr>
          <p:cNvPr id="18" name="object 18"/>
          <p:cNvGraphicFramePr>
            <a:graphicFrameLocks noGrp="1"/>
          </p:cNvGraphicFramePr>
          <p:nvPr/>
        </p:nvGraphicFramePr>
        <p:xfrm>
          <a:off x="374015" y="773430"/>
          <a:ext cx="11611610" cy="57442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5609"/>
                <a:gridCol w="1264919"/>
                <a:gridCol w="927735"/>
                <a:gridCol w="1097280"/>
                <a:gridCol w="1062354"/>
                <a:gridCol w="1247775"/>
                <a:gridCol w="5556884"/>
              </a:tblGrid>
              <a:tr h="36766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F6600"/>
                    </a:solidFill>
                  </a:tcPr>
                </a:tc>
                <a:tc gridSpan="6">
                  <a:txBody>
                    <a:bodyPr vert="horz" wrap="square"/>
                    <a:lstStyle/>
                    <a:p>
                      <a:pPr marL="2172335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1800" b="1" spc="-3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2023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年</a:t>
                      </a:r>
                      <a:r>
                        <a:rPr sz="1800" b="1" spc="-6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Q3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获得大额融资的国内新经济公司（新能源汽车行业除外）</a:t>
                      </a:r>
                      <a:endParaRPr sz="1800">
                        <a:latin typeface="微软雅黑"/>
                        <a:cs typeface="微软雅黑"/>
                      </a:endParaRPr>
                    </a:p>
                  </a:txBody>
                  <a:tcPr marL="0" marR="0" marT="32384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F660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</a:tr>
              <a:tr h="356235"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610"/>
                        </a:spcBef>
                      </a:pPr>
                      <a:r>
                        <a:rPr sz="1200" b="1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序号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774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610"/>
                        </a:spcBef>
                      </a:pPr>
                      <a:r>
                        <a:rPr sz="1200" b="1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公司名称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774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610"/>
                        </a:spcBef>
                      </a:pPr>
                      <a:r>
                        <a:rPr sz="1200" b="1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行业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774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610"/>
                        </a:spcBef>
                      </a:pPr>
                      <a:r>
                        <a:rPr sz="1200" b="1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所在地区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774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610"/>
                        </a:spcBef>
                      </a:pPr>
                      <a:r>
                        <a:rPr sz="1200" b="1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融资轮次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774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610"/>
                        </a:spcBef>
                      </a:pPr>
                      <a:r>
                        <a:rPr sz="1200" b="1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融资金额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774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610"/>
                        </a:spcBef>
                      </a:pPr>
                      <a:r>
                        <a:rPr sz="1200" b="1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投资方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774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398780"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800"/>
                        </a:spcBef>
                      </a:pPr>
                      <a:r>
                        <a:rPr sz="1200" spc="-70">
                          <a:latin typeface="Arial Unicode MS"/>
                          <a:cs typeface="Arial Unicode MS"/>
                        </a:rPr>
                        <a:t>10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016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800"/>
                        </a:spcBef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兴森半导体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016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8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集成电路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016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8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广东广州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016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8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战略投资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016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800"/>
                        </a:spcBef>
                      </a:pPr>
                      <a:r>
                        <a:rPr sz="1200" spc="-15">
                          <a:latin typeface="Arial Unicode MS"/>
                          <a:cs typeface="Arial Unicode MS"/>
                        </a:rPr>
                        <a:t>16.05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亿人民币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016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104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河南资产、国投聚力、国开金融、建信投资、</a:t>
                      </a:r>
                      <a:r>
                        <a:rPr sz="1200">
                          <a:solidFill>
                            <a:srgbClr val="FF6600"/>
                          </a:solidFill>
                          <a:latin typeface="Arial Unicode MS"/>
                          <a:cs typeface="Arial Unicode MS"/>
                        </a:rPr>
                        <a:t>粤科金融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、兴森科技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3208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381000"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730"/>
                        </a:spcBef>
                      </a:pPr>
                      <a:r>
                        <a:rPr sz="1200" spc="-190">
                          <a:latin typeface="Arial Unicode MS"/>
                          <a:cs typeface="Arial Unicode MS"/>
                        </a:rPr>
                        <a:t>11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9271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730"/>
                        </a:spcBef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士兰明镓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9271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73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集成电路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9271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73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福建厦门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9271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73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战略投资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9271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730"/>
                        </a:spcBef>
                      </a:pPr>
                      <a:r>
                        <a:rPr sz="1200" spc="-70">
                          <a:latin typeface="Arial Unicode MS"/>
                          <a:cs typeface="Arial Unicode MS"/>
                        </a:rPr>
                        <a:t>12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亿人民币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9271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97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海创发展基金、士兰创投(士兰控股)、国家集成电路产业投资基金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2319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82931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2700" algn="ctr">
                        <a:lnSpc>
                          <a:spcPct val="100000"/>
                        </a:lnSpc>
                      </a:pPr>
                      <a:r>
                        <a:rPr sz="1200" spc="-70">
                          <a:latin typeface="Arial Unicode MS"/>
                          <a:cs typeface="Arial Unicode MS"/>
                        </a:rPr>
                        <a:t>12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5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2065" algn="ctr">
                        <a:lnSpc>
                          <a:spcPct val="100000"/>
                        </a:lnSpc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速腾聚创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25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2065" algn="ctr">
                        <a:lnSpc>
                          <a:spcPct val="100000"/>
                        </a:lnSpc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无人驾驶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5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2700" algn="ctr">
                        <a:lnSpc>
                          <a:spcPct val="100000"/>
                        </a:lnSpc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广东深圳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5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2065" algn="ctr">
                        <a:lnSpc>
                          <a:spcPct val="100000"/>
                        </a:lnSpc>
                      </a:pPr>
                      <a:r>
                        <a:rPr sz="1200" spc="-40">
                          <a:latin typeface="Arial Unicode MS"/>
                          <a:cs typeface="Arial Unicode MS"/>
                        </a:rPr>
                        <a:t>G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轮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5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2700" algn="ctr">
                        <a:lnSpc>
                          <a:spcPct val="100000"/>
                        </a:lnSpc>
                      </a:pPr>
                      <a:r>
                        <a:rPr sz="1200" spc="-90">
                          <a:latin typeface="Arial Unicode MS"/>
                          <a:cs typeface="Arial Unicode MS"/>
                        </a:rPr>
                        <a:t>11.9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亿人民币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5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1275" marR="22225" algn="ctr">
                        <a:lnSpc>
                          <a:spcPts val="2160"/>
                        </a:lnSpc>
                        <a:spcBef>
                          <a:spcPts val="4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宇通集团、香港立讯有限公司、吉利控股集团</a:t>
                      </a:r>
                      <a:r>
                        <a:rPr sz="1200" spc="60">
                          <a:latin typeface="Arial Unicode MS"/>
                          <a:cs typeface="Arial Unicode MS"/>
                        </a:rPr>
                        <a:t>&amp;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路特斯科技、星韶创投、小米长江 产业基金、北汽产投、广汽集团、比亚迪、华兴资本、云锋基金、昆仲资本、晨岭 资本、景林投资、东方富海、康成亨投资、中新融创、德赛西威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571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82931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2700" algn="ctr">
                        <a:lnSpc>
                          <a:spcPct val="100000"/>
                        </a:lnSpc>
                      </a:pPr>
                      <a:r>
                        <a:rPr sz="1200" spc="-70">
                          <a:latin typeface="Arial Unicode MS"/>
                          <a:cs typeface="Arial Unicode MS"/>
                        </a:rPr>
                        <a:t>13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5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2065" algn="ctr">
                        <a:lnSpc>
                          <a:spcPct val="100000"/>
                        </a:lnSpc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先通医药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25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2065" algn="ctr">
                        <a:lnSpc>
                          <a:spcPct val="100000"/>
                        </a:lnSpc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生物制药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5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2700" algn="ctr">
                        <a:lnSpc>
                          <a:spcPct val="100000"/>
                        </a:lnSpc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北京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5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2065" algn="ctr">
                        <a:lnSpc>
                          <a:spcPct val="100000"/>
                        </a:lnSpc>
                      </a:pPr>
                      <a:r>
                        <a:rPr sz="1200" spc="-40">
                          <a:latin typeface="Arial Unicode MS"/>
                          <a:cs typeface="Arial Unicode MS"/>
                        </a:rPr>
                        <a:t>E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轮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5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2065" algn="ctr">
                        <a:lnSpc>
                          <a:spcPct val="100000"/>
                        </a:lnSpc>
                      </a:pPr>
                      <a:r>
                        <a:rPr sz="1200" spc="-195">
                          <a:latin typeface="Arial Unicode MS"/>
                          <a:cs typeface="Arial Unicode MS"/>
                        </a:rPr>
                        <a:t>11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亿人民币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5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1275" marR="22225" algn="ctr">
                        <a:lnSpc>
                          <a:spcPts val="2160"/>
                        </a:lnSpc>
                        <a:spcBef>
                          <a:spcPts val="4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磬石资本、成铭资本、中山创投、武汉利德、国投创业、金石投资、国调基金、通 用创投、中信证券、</a:t>
                      </a:r>
                      <a:r>
                        <a:rPr sz="1200">
                          <a:solidFill>
                            <a:srgbClr val="FF6600"/>
                          </a:solidFill>
                          <a:latin typeface="Arial Unicode MS"/>
                          <a:cs typeface="Arial Unicode MS"/>
                        </a:rPr>
                        <a:t>锡创投</a:t>
                      </a:r>
                      <a:r>
                        <a:rPr sz="1200" spc="315">
                          <a:solidFill>
                            <a:srgbClr val="FF6600"/>
                          </a:solidFill>
                          <a:latin typeface="Arial Unicode MS"/>
                          <a:cs typeface="Arial Unicode MS"/>
                        </a:rPr>
                        <a:t>-</a:t>
                      </a:r>
                      <a:r>
                        <a:rPr sz="1200">
                          <a:solidFill>
                            <a:srgbClr val="FF6600"/>
                          </a:solidFill>
                          <a:latin typeface="Arial Unicode MS"/>
                          <a:cs typeface="Arial Unicode MS"/>
                        </a:rPr>
                        <a:t>无锡金投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、国投创益、粤科金融、济民可信、广发乾 和、新尚资本、疆亘资本、知中投资、恩然创投、国寿股权、荷塘创投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571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554355"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1200" spc="-70">
                          <a:latin typeface="Arial Unicode MS"/>
                          <a:cs typeface="Arial Unicode MS"/>
                        </a:rPr>
                        <a:t>14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拓烯科技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新材料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浙江衢州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1200" spc="0">
                          <a:latin typeface="Arial Unicode MS"/>
                          <a:cs typeface="Arial Unicode MS"/>
                        </a:rPr>
                        <a:t>B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轮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1415"/>
                        </a:spcBef>
                      </a:pPr>
                      <a:r>
                        <a:rPr sz="1200" spc="-70">
                          <a:latin typeface="Arial Unicode MS"/>
                          <a:cs typeface="Arial Unicode MS"/>
                        </a:rPr>
                        <a:t>10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亿人民币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970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251075" marR="22225" indent="-2209800">
                        <a:lnSpc>
                          <a:spcPts val="2160"/>
                        </a:lnSpc>
                        <a:spcBef>
                          <a:spcPts val="4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蓝郡创投、华晏资本、中蓝创投、衢州金控、熙诚金睿、雷石投资、尚融资本、方 广资本、利柏特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571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339725"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200" spc="-70">
                          <a:latin typeface="Arial Unicode MS"/>
                          <a:cs typeface="Arial Unicode MS"/>
                        </a:rPr>
                        <a:t>15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7175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达闼科技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7175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机器人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7175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上海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7175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200" spc="0">
                          <a:latin typeface="Arial Unicode MS"/>
                          <a:cs typeface="Arial Unicode MS"/>
                        </a:rPr>
                        <a:t>C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轮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7175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200" spc="-70">
                          <a:latin typeface="Arial Unicode MS"/>
                          <a:cs typeface="Arial Unicode MS"/>
                        </a:rPr>
                        <a:t>10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亿人民币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7175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知识城集团、上海国盛集团、水木春锦资本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0223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</a:tr>
              <a:tr h="82931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2700" algn="ctr">
                        <a:lnSpc>
                          <a:spcPct val="100000"/>
                        </a:lnSpc>
                      </a:pPr>
                      <a:r>
                        <a:rPr sz="1200" spc="-70">
                          <a:latin typeface="Arial Unicode MS"/>
                          <a:cs typeface="Arial Unicode MS"/>
                        </a:rPr>
                        <a:t>16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5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2065" algn="ctr">
                        <a:lnSpc>
                          <a:spcPct val="100000"/>
                        </a:lnSpc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奕成科技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25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2065" algn="ctr">
                        <a:lnSpc>
                          <a:spcPct val="100000"/>
                        </a:lnSpc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集成电路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5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2700" algn="ctr">
                        <a:lnSpc>
                          <a:spcPct val="100000"/>
                        </a:lnSpc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四川成都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5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2065" algn="ctr">
                        <a:lnSpc>
                          <a:spcPct val="100000"/>
                        </a:lnSpc>
                      </a:pPr>
                      <a:r>
                        <a:rPr sz="1200" spc="0">
                          <a:latin typeface="Arial Unicode MS"/>
                          <a:cs typeface="Arial Unicode MS"/>
                        </a:rPr>
                        <a:t>B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轮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5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2065" algn="ctr">
                        <a:lnSpc>
                          <a:spcPct val="100000"/>
                        </a:lnSpc>
                      </a:pPr>
                      <a:r>
                        <a:rPr sz="1200" spc="-70">
                          <a:latin typeface="Arial Unicode MS"/>
                          <a:cs typeface="Arial Unicode MS"/>
                        </a:rPr>
                        <a:t>10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亿人民币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25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1275" marR="22225" algn="ctr">
                        <a:lnSpc>
                          <a:spcPts val="2160"/>
                        </a:lnSpc>
                        <a:spcBef>
                          <a:spcPts val="4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骆驼股权、博众信合、长安汇通、东方江峡、</a:t>
                      </a:r>
                      <a:r>
                        <a:rPr sz="1200">
                          <a:solidFill>
                            <a:srgbClr val="FF6600"/>
                          </a:solidFill>
                          <a:latin typeface="Arial Unicode MS"/>
                          <a:cs typeface="Arial Unicode MS"/>
                        </a:rPr>
                        <a:t>成都产投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、桐曦资本、倍特基金、经 纬创投、建投投资、尚颀资本、熙诚致远、盈峰资本、拔萃资本、鼎兴量子、佰仕 德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571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416559"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870"/>
                        </a:spcBef>
                      </a:pPr>
                      <a:r>
                        <a:rPr sz="1200" spc="-105">
                          <a:latin typeface="Arial Unicode MS"/>
                          <a:cs typeface="Arial Unicode MS"/>
                        </a:rPr>
                        <a:t>17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1049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870"/>
                        </a:spcBef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欧冶工业品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1049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87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大宗商品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1049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87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上海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1049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87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战略投资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1049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870"/>
                        </a:spcBef>
                      </a:pPr>
                      <a:r>
                        <a:rPr sz="1200" spc="-70">
                          <a:latin typeface="Arial Unicode MS"/>
                          <a:cs typeface="Arial Unicode MS"/>
                        </a:rPr>
                        <a:t>10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亿人民币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1049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111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华宝基金、新钢股份、鞍钢资本、河北物流、上海宝恒、隐山资本、特变电工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409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</a:tr>
              <a:tr h="427355"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910"/>
                        </a:spcBef>
                      </a:pPr>
                      <a:r>
                        <a:rPr sz="1200" spc="-70">
                          <a:latin typeface="Arial Unicode MS"/>
                          <a:cs typeface="Arial Unicode MS"/>
                        </a:rPr>
                        <a:t>18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155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910"/>
                        </a:spcBef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红太阳光电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155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91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新能源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155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91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湖南长沙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155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91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战略投资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155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910"/>
                        </a:spcBef>
                      </a:pPr>
                      <a:r>
                        <a:rPr sz="1200" spc="-70">
                          <a:latin typeface="Arial Unicode MS"/>
                          <a:cs typeface="Arial Unicode MS"/>
                        </a:rPr>
                        <a:t>10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亿人民币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155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115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电科投资、招银国际、上海国盛集团、中信证券、兴湘投资、财信产业基金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4605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19" name="object 19"/>
          <p:cNvSpPr txBox="1"/>
          <p:nvPr/>
        </p:nvSpPr>
        <p:spPr>
          <a:xfrm>
            <a:off x="3867454" y="6539534"/>
            <a:ext cx="18846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7E7E7E"/>
                </a:solidFill>
                <a:latin typeface="Arial Unicode MS"/>
                <a:cs typeface="Arial Unicode MS"/>
              </a:rPr>
              <a:t>截止日期：</a:t>
            </a:r>
            <a:r>
              <a:rPr sz="1200" spc="50">
                <a:solidFill>
                  <a:srgbClr val="7E7E7E"/>
                </a:solidFill>
                <a:latin typeface="Arial Unicode MS"/>
                <a:cs typeface="Arial Unicode MS"/>
              </a:rPr>
              <a:t>2023年9月30日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929731" y="6539534"/>
            <a:ext cx="21215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7E7E7E"/>
                </a:solidFill>
                <a:latin typeface="Arial Unicode MS"/>
                <a:cs typeface="Arial Unicode MS"/>
              </a:rPr>
              <a:t>数据来源</a:t>
            </a:r>
            <a:r>
              <a:rPr sz="1200" spc="-15">
                <a:solidFill>
                  <a:srgbClr val="7E7E7E"/>
                </a:solidFill>
                <a:latin typeface="Arial Unicode MS"/>
                <a:cs typeface="Arial Unicode MS"/>
              </a:rPr>
              <a:t>：IT</a:t>
            </a:r>
            <a:r>
              <a:rPr sz="1200">
                <a:solidFill>
                  <a:srgbClr val="7E7E7E"/>
                </a:solidFill>
                <a:latin typeface="Arial Unicode MS"/>
                <a:cs typeface="Arial Unicode MS"/>
              </a:rPr>
              <a:t>桔子</a:t>
            </a:r>
            <a:r>
              <a:rPr sz="1200" spc="35">
                <a:solidFill>
                  <a:srgbClr val="7E7E7E"/>
                </a:solidFill>
                <a:latin typeface="Arial Unicode MS"/>
                <a:cs typeface="Arial Unicode MS"/>
              </a:rPr>
              <a:t> </a:t>
            </a:r>
            <a:r>
              <a:rPr sz="1200" spc="75">
                <a:solidFill>
                  <a:srgbClr val="7E7E7E"/>
                </a:solidFill>
                <a:latin typeface="Arial Unicode MS"/>
                <a:cs typeface="Arial Unicode MS"/>
              </a:rPr>
              <a:t>©</a:t>
            </a:r>
            <a:r>
              <a:rPr sz="1200" spc="30">
                <a:solidFill>
                  <a:srgbClr val="7E7E7E"/>
                </a:solidFill>
                <a:latin typeface="Arial Unicode MS"/>
                <a:cs typeface="Arial Unicode MS"/>
              </a:rPr>
              <a:t> </a:t>
            </a:r>
            <a:r>
              <a:rPr sz="1200" spc="25">
                <a:solidFill>
                  <a:srgbClr val="7E7E7E"/>
                </a:solidFill>
                <a:latin typeface="Arial Unicode MS"/>
                <a:cs typeface="Arial Unicode MS"/>
              </a:rPr>
              <a:t>itjuzi.com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858011" y="2065020"/>
            <a:ext cx="4431792" cy="2353055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7071359" y="2065020"/>
            <a:ext cx="4431792" cy="2353055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 txBox="1">
            <a:spLocks noGrp="1"/>
          </p:cNvSpPr>
          <p:nvPr>
            <p:ph type="title"/>
          </p:nvPr>
        </p:nvSpPr>
        <p:spPr>
          <a:xfrm>
            <a:off x="1172527" y="105033"/>
            <a:ext cx="735203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60" baseline="-23148">
                <a:solidFill>
                  <a:srgbClr val="F96F18"/>
                </a:solidFill>
              </a:rPr>
              <a:t>2023</a:t>
            </a:r>
            <a:r>
              <a:rPr sz="3600" spc="-179" baseline="-23148">
                <a:solidFill>
                  <a:srgbClr val="F96F18"/>
                </a:solidFill>
              </a:rPr>
              <a:t>Q</a:t>
            </a:r>
            <a:r>
              <a:rPr sz="3600" spc="-60" baseline="-23148">
                <a:solidFill>
                  <a:srgbClr val="F96F18"/>
                </a:solidFill>
              </a:rPr>
              <a:t>3</a:t>
            </a:r>
            <a:r>
              <a:rPr sz="3600" spc="0" baseline="-23148">
                <a:solidFill>
                  <a:srgbClr val="F96F18"/>
                </a:solidFill>
              </a:rPr>
              <a:t>单笔获投</a:t>
            </a:r>
            <a:r>
              <a:rPr sz="3600" spc="-2160" baseline="-23148">
                <a:solidFill>
                  <a:srgbClr val="F96F18"/>
                </a:solidFill>
              </a:rPr>
              <a:t>达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更</a:t>
            </a:r>
            <a:r>
              <a:rPr sz="1100" b="0" spc="-760">
                <a:solidFill>
                  <a:srgbClr val="FF0000"/>
                </a:solidFill>
                <a:latin typeface="微软雅黑"/>
                <a:cs typeface="微软雅黑"/>
              </a:rPr>
              <a:t>多</a:t>
            </a:r>
            <a:r>
              <a:rPr sz="3600" spc="-1095" baseline="-23148">
                <a:solidFill>
                  <a:srgbClr val="F96F18"/>
                </a:solidFill>
              </a:rPr>
              <a:t>1</a:t>
            </a:r>
            <a:r>
              <a:rPr sz="1100" b="0" spc="-894">
                <a:solidFill>
                  <a:srgbClr val="FF0000"/>
                </a:solidFill>
                <a:latin typeface="微软雅黑"/>
                <a:cs typeface="微软雅黑"/>
              </a:rPr>
              <a:t>细</a:t>
            </a:r>
            <a:r>
              <a:rPr sz="3600" spc="-892" baseline="-23148">
                <a:solidFill>
                  <a:srgbClr val="F96F18"/>
                </a:solidFill>
              </a:rPr>
              <a:t>0</a:t>
            </a:r>
            <a:r>
              <a:rPr sz="1100" b="0" spc="-550">
                <a:solidFill>
                  <a:srgbClr val="FF0000"/>
                </a:solidFill>
                <a:latin typeface="微软雅黑"/>
                <a:cs typeface="微软雅黑"/>
              </a:rPr>
              <a:t>分</a:t>
            </a:r>
            <a:r>
              <a:rPr sz="3600" spc="-2782" baseline="-23148">
                <a:solidFill>
                  <a:srgbClr val="F96F18"/>
                </a:solidFill>
              </a:rPr>
              <a:t>亿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领</a:t>
            </a:r>
            <a:r>
              <a:rPr sz="1100" b="0" spc="-345">
                <a:solidFill>
                  <a:srgbClr val="FF0000"/>
                </a:solidFill>
                <a:latin typeface="微软雅黑"/>
                <a:cs typeface="微软雅黑"/>
              </a:rPr>
              <a:t>域</a:t>
            </a:r>
            <a:r>
              <a:rPr sz="3600" spc="-3090" baseline="-23148">
                <a:solidFill>
                  <a:srgbClr val="F96F18"/>
                </a:solidFill>
              </a:rPr>
              <a:t>元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1100" b="0" spc="-140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3600" spc="-3397" baseline="-23148">
                <a:solidFill>
                  <a:srgbClr val="F96F18"/>
                </a:solidFill>
              </a:rPr>
              <a:t>的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请关</a:t>
            </a:r>
            <a:r>
              <a:rPr sz="1100" b="0" spc="-1035">
                <a:solidFill>
                  <a:srgbClr val="FF0000"/>
                </a:solidFill>
                <a:latin typeface="微软雅黑"/>
                <a:cs typeface="微软雅黑"/>
              </a:rPr>
              <a:t>注</a:t>
            </a:r>
            <a:r>
              <a:rPr sz="3600" spc="-2054" baseline="-23148">
                <a:solidFill>
                  <a:srgbClr val="F96F18"/>
                </a:solidFill>
              </a:rPr>
              <a:t>国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搜</a:t>
            </a:r>
            <a:r>
              <a:rPr sz="1100" b="0" spc="-830">
                <a:solidFill>
                  <a:srgbClr val="FF0000"/>
                </a:solidFill>
                <a:latin typeface="微软雅黑"/>
                <a:cs typeface="微软雅黑"/>
              </a:rPr>
              <a:t>搜</a:t>
            </a:r>
            <a:r>
              <a:rPr sz="3600" spc="-2362" baseline="-23148">
                <a:solidFill>
                  <a:srgbClr val="F96F18"/>
                </a:solidFill>
              </a:rPr>
              <a:t>内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1100" b="0" spc="-625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3600" spc="-2670" baseline="-23148">
                <a:solidFill>
                  <a:srgbClr val="F96F18"/>
                </a:solidFill>
              </a:rPr>
              <a:t>企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（s</a:t>
            </a:r>
            <a:r>
              <a:rPr sz="1100" b="0" spc="-525">
                <a:solidFill>
                  <a:srgbClr val="FF0000"/>
                </a:solidFill>
                <a:latin typeface="微软雅黑"/>
                <a:cs typeface="微软雅黑"/>
              </a:rPr>
              <a:t>o</a:t>
            </a:r>
            <a:r>
              <a:rPr sz="3600" spc="-2812" baseline="-23148">
                <a:solidFill>
                  <a:srgbClr val="F96F18"/>
                </a:solidFill>
              </a:rPr>
              <a:t>业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soy</a:t>
            </a:r>
            <a:r>
              <a:rPr sz="1100" b="0" spc="-520">
                <a:solidFill>
                  <a:srgbClr val="FF0000"/>
                </a:solidFill>
                <a:latin typeface="微软雅黑"/>
                <a:cs typeface="微软雅黑"/>
              </a:rPr>
              <a:t>a</a:t>
            </a:r>
            <a:r>
              <a:rPr sz="3600" spc="-2827" baseline="-23148">
                <a:solidFill>
                  <a:srgbClr val="F96F18"/>
                </a:solidFill>
              </a:rPr>
              <a:t>：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nbao），行研君胃：sosobaogao</a:t>
            </a:r>
            <a:endParaRPr sz="11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846432" y="4008107"/>
            <a:ext cx="4782845" cy="2097430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6427825" y="5000980"/>
            <a:ext cx="9353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>
                <a:latin typeface="Arial Unicode MS"/>
                <a:cs typeface="Arial Unicode MS"/>
              </a:rPr>
              <a:t>（</a:t>
            </a:r>
            <a:r>
              <a:rPr sz="1200" spc="-10">
                <a:latin typeface="Arial Unicode MS"/>
                <a:cs typeface="Arial Unicode MS"/>
              </a:rPr>
              <a:t>金融服务</a:t>
            </a:r>
            <a:r>
              <a:rPr sz="1200" spc="-20">
                <a:latin typeface="Arial Unicode MS"/>
                <a:cs typeface="Arial Unicode MS"/>
              </a:rPr>
              <a:t>）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770215" y="5000980"/>
            <a:ext cx="9353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>
                <a:latin typeface="Arial Unicode MS"/>
                <a:cs typeface="Arial Unicode MS"/>
              </a:rPr>
              <a:t>（</a:t>
            </a:r>
            <a:r>
              <a:rPr sz="1200" spc="-10">
                <a:latin typeface="Arial Unicode MS"/>
                <a:cs typeface="Arial Unicode MS"/>
              </a:rPr>
              <a:t>农业科技</a:t>
            </a:r>
            <a:r>
              <a:rPr sz="1200" spc="-20">
                <a:latin typeface="Arial Unicode MS"/>
                <a:cs typeface="Arial Unicode MS"/>
              </a:rPr>
              <a:t>）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151975" y="5000980"/>
            <a:ext cx="10877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>
                <a:latin typeface="Arial Unicode MS"/>
                <a:cs typeface="Arial Unicode MS"/>
              </a:rPr>
              <a:t>（</a:t>
            </a:r>
            <a:r>
              <a:rPr sz="1200" spc="-10">
                <a:latin typeface="Arial Unicode MS"/>
                <a:cs typeface="Arial Unicode MS"/>
              </a:rPr>
              <a:t>工业互联网</a:t>
            </a:r>
            <a:r>
              <a:rPr sz="1200" spc="-20">
                <a:latin typeface="Arial Unicode MS"/>
                <a:cs typeface="Arial Unicode MS"/>
              </a:rPr>
              <a:t>）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890882" y="1314437"/>
            <a:ext cx="4702835" cy="2471445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6869645" y="2030310"/>
            <a:ext cx="78549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latin typeface="Microsoft JhengHei"/>
                <a:cs typeface="Microsoft JhengHei"/>
              </a:rPr>
              <a:t>星思半导</a:t>
            </a:r>
            <a:r>
              <a:rPr sz="1200" b="1" spc="-20">
                <a:latin typeface="Microsoft JhengHei"/>
                <a:cs typeface="Microsoft JhengHei"/>
              </a:rPr>
              <a:t>体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734005" y="2030310"/>
            <a:ext cx="63309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latin typeface="Microsoft JhengHei"/>
                <a:cs typeface="Microsoft JhengHei"/>
              </a:rPr>
              <a:t>奕成科</a:t>
            </a:r>
            <a:r>
              <a:rPr sz="1200" b="1" spc="-20">
                <a:latin typeface="Microsoft JhengHei"/>
                <a:cs typeface="Microsoft JhengHei"/>
              </a:rPr>
              <a:t>技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654797" y="3897617"/>
            <a:ext cx="3825900" cy="2194585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617332" y="1296022"/>
            <a:ext cx="3846220" cy="2494940"/>
          </a:xfrm>
          <a:prstGeom prst="rect">
            <a:avLst/>
          </a:prstGeom>
          <a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3072574" y="2709354"/>
            <a:ext cx="9353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>
                <a:latin typeface="Arial Unicode MS"/>
                <a:cs typeface="Arial Unicode MS"/>
              </a:rPr>
              <a:t>（</a:t>
            </a:r>
            <a:r>
              <a:rPr sz="1200" spc="-10">
                <a:latin typeface="Arial Unicode MS"/>
                <a:cs typeface="Arial Unicode MS"/>
              </a:rPr>
              <a:t>医疗研发</a:t>
            </a:r>
            <a:r>
              <a:rPr sz="1200" spc="-20">
                <a:latin typeface="Arial Unicode MS"/>
                <a:cs typeface="Arial Unicode MS"/>
              </a:rPr>
              <a:t>）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10478566" y="388334"/>
            <a:ext cx="1264310" cy="473808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381000" y="0"/>
            <a:ext cx="181610" cy="1183005"/>
          </a:xfrm>
          <a:custGeom>
            <a:rect l="l" t="t" r="r" b="b"/>
            <a:pathLst>
              <a:path w="181609" h="1183005">
                <a:moveTo>
                  <a:pt x="181356" y="1182624"/>
                </a:moveTo>
                <a:lnTo>
                  <a:pt x="181356" y="0"/>
                </a:lnTo>
                <a:lnTo>
                  <a:pt x="0" y="0"/>
                </a:lnTo>
                <a:lnTo>
                  <a:pt x="0" y="1182624"/>
                </a:lnTo>
                <a:lnTo>
                  <a:pt x="181356" y="1182624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617219" y="1523"/>
            <a:ext cx="180340" cy="1049020"/>
          </a:xfrm>
          <a:custGeom>
            <a:rect l="l" t="t" r="r" b="b"/>
            <a:pathLst>
              <a:path w="180340" h="1049020">
                <a:moveTo>
                  <a:pt x="179832" y="1048512"/>
                </a:moveTo>
                <a:lnTo>
                  <a:pt x="179832" y="0"/>
                </a:lnTo>
                <a:lnTo>
                  <a:pt x="0" y="0"/>
                </a:lnTo>
                <a:lnTo>
                  <a:pt x="0" y="1048512"/>
                </a:lnTo>
                <a:lnTo>
                  <a:pt x="179832" y="1048512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859536" y="0"/>
            <a:ext cx="180340" cy="899160"/>
          </a:xfrm>
          <a:custGeom>
            <a:rect l="l" t="t" r="r" b="b"/>
            <a:pathLst>
              <a:path w="180340" h="899160">
                <a:moveTo>
                  <a:pt x="179831" y="899160"/>
                </a:moveTo>
                <a:lnTo>
                  <a:pt x="179831" y="0"/>
                </a:lnTo>
                <a:lnTo>
                  <a:pt x="0" y="0"/>
                </a:lnTo>
                <a:lnTo>
                  <a:pt x="0" y="899160"/>
                </a:lnTo>
                <a:lnTo>
                  <a:pt x="179831" y="899160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6484620" y="6538226"/>
            <a:ext cx="18846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7E7E7E"/>
                </a:solidFill>
                <a:latin typeface="Arial Unicode MS"/>
                <a:cs typeface="Arial Unicode MS"/>
              </a:rPr>
              <a:t>截止日期：</a:t>
            </a:r>
            <a:r>
              <a:rPr sz="1200" spc="50">
                <a:solidFill>
                  <a:srgbClr val="7E7E7E"/>
                </a:solidFill>
                <a:latin typeface="Arial Unicode MS"/>
                <a:cs typeface="Arial Unicode MS"/>
              </a:rPr>
              <a:t>2023年9月30日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546896" y="6538226"/>
            <a:ext cx="21215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7E7E7E"/>
                </a:solidFill>
                <a:latin typeface="Arial Unicode MS"/>
                <a:cs typeface="Arial Unicode MS"/>
              </a:rPr>
              <a:t>数据来源</a:t>
            </a:r>
            <a:r>
              <a:rPr sz="1200" spc="-15">
                <a:solidFill>
                  <a:srgbClr val="7E7E7E"/>
                </a:solidFill>
                <a:latin typeface="Arial Unicode MS"/>
                <a:cs typeface="Arial Unicode MS"/>
              </a:rPr>
              <a:t>：IT</a:t>
            </a:r>
            <a:r>
              <a:rPr sz="1200">
                <a:solidFill>
                  <a:srgbClr val="7E7E7E"/>
                </a:solidFill>
                <a:latin typeface="Arial Unicode MS"/>
                <a:cs typeface="Arial Unicode MS"/>
              </a:rPr>
              <a:t>桔子</a:t>
            </a:r>
            <a:r>
              <a:rPr sz="1200" spc="35">
                <a:solidFill>
                  <a:srgbClr val="7E7E7E"/>
                </a:solidFill>
                <a:latin typeface="Arial Unicode MS"/>
                <a:cs typeface="Arial Unicode MS"/>
              </a:rPr>
              <a:t> </a:t>
            </a:r>
            <a:r>
              <a:rPr sz="1200" spc="75">
                <a:solidFill>
                  <a:srgbClr val="7E7E7E"/>
                </a:solidFill>
                <a:latin typeface="Arial Unicode MS"/>
                <a:cs typeface="Arial Unicode MS"/>
              </a:rPr>
              <a:t>©</a:t>
            </a:r>
            <a:r>
              <a:rPr sz="1200" spc="30">
                <a:solidFill>
                  <a:srgbClr val="7E7E7E"/>
                </a:solidFill>
                <a:latin typeface="Arial Unicode MS"/>
                <a:cs typeface="Arial Unicode MS"/>
              </a:rPr>
              <a:t> </a:t>
            </a:r>
            <a:r>
              <a:rPr sz="1200" spc="25">
                <a:solidFill>
                  <a:srgbClr val="7E7E7E"/>
                </a:solidFill>
                <a:latin typeface="Arial Unicode MS"/>
                <a:cs typeface="Arial Unicode MS"/>
              </a:rPr>
              <a:t>itjuzi.com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163311" y="930693"/>
            <a:ext cx="10560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300">
                <a:solidFill>
                  <a:srgbClr val="FF6600"/>
                </a:solidFill>
                <a:latin typeface="微软雅黑"/>
                <a:cs typeface="微软雅黑"/>
              </a:rPr>
              <a:t>科技驱</a:t>
            </a:r>
            <a:r>
              <a:rPr sz="1800" b="1">
                <a:solidFill>
                  <a:srgbClr val="FF6600"/>
                </a:solidFill>
                <a:latin typeface="微软雅黑"/>
                <a:cs typeface="微软雅黑"/>
              </a:rPr>
              <a:t>动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289600" y="6100381"/>
            <a:ext cx="7886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300">
                <a:solidFill>
                  <a:srgbClr val="FF6600"/>
                </a:solidFill>
                <a:latin typeface="微软雅黑"/>
                <a:cs typeface="微软雅黑"/>
              </a:rPr>
              <a:t>重服</a:t>
            </a:r>
            <a:r>
              <a:rPr sz="1800" b="1">
                <a:solidFill>
                  <a:srgbClr val="FF6600"/>
                </a:solidFill>
                <a:latin typeface="微软雅黑"/>
                <a:cs typeface="微软雅黑"/>
              </a:rPr>
              <a:t>务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97229" y="3627628"/>
            <a:ext cx="5467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60">
                <a:solidFill>
                  <a:srgbClr val="FF6600"/>
                </a:solidFill>
                <a:latin typeface="微软雅黑"/>
                <a:cs typeface="微软雅黑"/>
              </a:rPr>
              <a:t>To</a:t>
            </a:r>
            <a:r>
              <a:rPr sz="1800" b="1" spc="-35">
                <a:solidFill>
                  <a:srgbClr val="FF6600"/>
                </a:solidFill>
                <a:latin typeface="微软雅黑"/>
                <a:cs typeface="微软雅黑"/>
              </a:rPr>
              <a:t> </a:t>
            </a:r>
            <a:r>
              <a:rPr sz="1800" b="1" spc="100">
                <a:solidFill>
                  <a:srgbClr val="FF6600"/>
                </a:solidFill>
                <a:latin typeface="微软雅黑"/>
                <a:cs typeface="微软雅黑"/>
              </a:rPr>
              <a:t>C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0910354" y="3627628"/>
            <a:ext cx="53721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60">
                <a:solidFill>
                  <a:srgbClr val="FF6600"/>
                </a:solidFill>
                <a:latin typeface="微软雅黑"/>
                <a:cs typeface="微软雅黑"/>
              </a:rPr>
              <a:t>To</a:t>
            </a:r>
            <a:r>
              <a:rPr sz="1800" b="1" spc="-35">
                <a:solidFill>
                  <a:srgbClr val="FF6600"/>
                </a:solidFill>
                <a:latin typeface="微软雅黑"/>
                <a:cs typeface="微软雅黑"/>
              </a:rPr>
              <a:t> </a:t>
            </a:r>
            <a:r>
              <a:rPr sz="1800" b="1" spc="5">
                <a:solidFill>
                  <a:srgbClr val="FF6600"/>
                </a:solidFill>
                <a:latin typeface="微软雅黑"/>
                <a:cs typeface="微软雅黑"/>
              </a:rPr>
              <a:t>B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1458937" y="3598392"/>
            <a:ext cx="9335858" cy="403301"/>
          </a:xfrm>
          <a:prstGeom prst="rect">
            <a:avLst/>
          </a:prstGeom>
          <a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5475439" y="1203032"/>
            <a:ext cx="416877" cy="4899609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6355079" y="4230623"/>
            <a:ext cx="964692" cy="672083"/>
          </a:xfrm>
          <a:prstGeom prst="rect">
            <a:avLst/>
          </a:prstGeom>
          <a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8465819" y="2385060"/>
            <a:ext cx="1077468" cy="391667"/>
          </a:xfrm>
          <a:prstGeom prst="rect">
            <a:avLst/>
          </a:prstGeom>
          <a:blipFill>
            <a:blip r:embed="rId10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7874507" y="4285488"/>
            <a:ext cx="562355" cy="562356"/>
          </a:xfrm>
          <a:prstGeom prst="rect">
            <a:avLst/>
          </a:prstGeom>
          <a:blipFill>
            <a:blip r:embed="rId1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6853428" y="1645920"/>
            <a:ext cx="731520" cy="342900"/>
          </a:xfrm>
          <a:prstGeom prst="rect">
            <a:avLst/>
          </a:prstGeom>
          <a:blipFill>
            <a:blip r:embed="rId1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9223247" y="4256532"/>
            <a:ext cx="807720" cy="621792"/>
          </a:xfrm>
          <a:prstGeom prst="rect">
            <a:avLst/>
          </a:prstGeom>
          <a:blipFill>
            <a:blip r:embed="rId1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8404859" y="1528572"/>
            <a:ext cx="1199388" cy="533400"/>
          </a:xfrm>
          <a:prstGeom prst="rect">
            <a:avLst/>
          </a:prstGeom>
          <a:blipFill>
            <a:blip r:embed="rId1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6598919" y="2432304"/>
            <a:ext cx="1242059" cy="281939"/>
          </a:xfrm>
          <a:prstGeom prst="rect">
            <a:avLst/>
          </a:prstGeom>
          <a:blipFill>
            <a:blip r:embed="rId1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4064508" y="4482084"/>
            <a:ext cx="934212" cy="365760"/>
          </a:xfrm>
          <a:prstGeom prst="rect">
            <a:avLst/>
          </a:prstGeom>
          <a:blipFill>
            <a:blip r:embed="rId1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2077211" y="4430267"/>
            <a:ext cx="1424939" cy="460248"/>
          </a:xfrm>
          <a:prstGeom prst="rect">
            <a:avLst/>
          </a:prstGeom>
          <a:blipFill>
            <a:blip r:embed="rId1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2791967" y="2039111"/>
            <a:ext cx="1552956" cy="344424"/>
          </a:xfrm>
          <a:prstGeom prst="rect">
            <a:avLst/>
          </a:prstGeom>
          <a:blipFill>
            <a:blip r:embed="rId1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7722107" y="2804160"/>
            <a:ext cx="731520" cy="790956"/>
          </a:xfrm>
          <a:prstGeom prst="rect">
            <a:avLst/>
          </a:prstGeom>
          <a:blipFill>
            <a:blip r:embed="rId1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bject 35"/>
          <p:cNvSpPr txBox="1"/>
          <p:nvPr/>
        </p:nvSpPr>
        <p:spPr>
          <a:xfrm>
            <a:off x="2522220" y="4823459"/>
            <a:ext cx="63309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latin typeface="Microsoft JhengHei"/>
                <a:cs typeface="Microsoft JhengHei"/>
              </a:rPr>
              <a:t>大秦数</a:t>
            </a:r>
            <a:r>
              <a:rPr sz="1200" b="1" spc="-20">
                <a:latin typeface="Microsoft JhengHei"/>
                <a:cs typeface="Microsoft JhengHei"/>
              </a:rPr>
              <a:t>能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2791967" y="2383535"/>
            <a:ext cx="4431791" cy="2353056"/>
          </a:xfrm>
          <a:prstGeom prst="rect">
            <a:avLst/>
          </a:prstGeom>
          <a:blipFill>
            <a:blip r:embed="rId20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60741" y="105033"/>
            <a:ext cx="726376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82" baseline="-30092">
                <a:solidFill>
                  <a:srgbClr val="FF6600"/>
                </a:solidFill>
              </a:rPr>
              <a:t>2023Q3</a:t>
            </a:r>
            <a:r>
              <a:rPr sz="3600" baseline="-30092">
                <a:solidFill>
                  <a:srgbClr val="FF6600"/>
                </a:solidFill>
              </a:rPr>
              <a:t>国内新晋</a:t>
            </a:r>
            <a:r>
              <a:rPr sz="3600" spc="-3202" baseline="-30092">
                <a:solidFill>
                  <a:srgbClr val="FF6600"/>
                </a:solidFill>
              </a:rPr>
              <a:t>独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更</a:t>
            </a:r>
            <a:r>
              <a:rPr sz="1100" b="0" spc="-65">
                <a:solidFill>
                  <a:srgbClr val="FF0000"/>
                </a:solidFill>
                <a:latin typeface="微软雅黑"/>
                <a:cs typeface="微软雅黑"/>
              </a:rPr>
              <a:t>多</a:t>
            </a:r>
            <a:r>
              <a:rPr sz="3600" spc="-3509" baseline="-30092">
                <a:solidFill>
                  <a:srgbClr val="FF6600"/>
                </a:solidFill>
              </a:rPr>
              <a:t>角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细分</a:t>
            </a:r>
            <a:r>
              <a:rPr sz="1100" b="0" spc="-960">
                <a:solidFill>
                  <a:srgbClr val="FF0000"/>
                </a:solidFill>
                <a:latin typeface="微软雅黑"/>
                <a:cs typeface="微软雅黑"/>
              </a:rPr>
              <a:t>领</a:t>
            </a:r>
            <a:r>
              <a:rPr sz="3600" spc="-2167" baseline="-30092">
                <a:solidFill>
                  <a:srgbClr val="FF6600"/>
                </a:solidFill>
              </a:rPr>
              <a:t>兽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域</a:t>
            </a:r>
            <a:r>
              <a:rPr sz="1100" b="0" spc="-755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3600" spc="-2475" baseline="-30092">
                <a:solidFill>
                  <a:srgbClr val="FF6600"/>
                </a:solidFill>
              </a:rPr>
              <a:t>：</a:t>
            </a:r>
            <a:r>
              <a:rPr sz="1100" b="0" spc="-35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2400" b="0" spc="-2354" baseline="-43402">
                <a:solidFill>
                  <a:srgbClr val="FF6600"/>
                </a:solidFill>
                <a:latin typeface="Arial Unicode MS"/>
                <a:cs typeface="Arial Unicode MS"/>
              </a:rPr>
              <a:t>共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请</a:t>
            </a:r>
            <a:r>
              <a:rPr sz="1100" b="0" spc="-635">
                <a:solidFill>
                  <a:srgbClr val="FF0000"/>
                </a:solidFill>
                <a:latin typeface="微软雅黑"/>
                <a:cs typeface="微软雅黑"/>
              </a:rPr>
              <a:t>关</a:t>
            </a:r>
            <a:r>
              <a:rPr sz="2400" b="0" spc="-1455" baseline="-43402">
                <a:solidFill>
                  <a:srgbClr val="FF6600"/>
                </a:solidFill>
                <a:latin typeface="Arial Unicode MS"/>
                <a:cs typeface="Arial Unicode MS"/>
              </a:rPr>
              <a:t>诞</a:t>
            </a:r>
            <a:r>
              <a:rPr sz="1100" b="0" spc="-135">
                <a:solidFill>
                  <a:srgbClr val="FF0000"/>
                </a:solidFill>
                <a:latin typeface="微软雅黑"/>
                <a:cs typeface="微软雅黑"/>
              </a:rPr>
              <a:t>注</a:t>
            </a:r>
            <a:r>
              <a:rPr sz="2400" b="0" spc="-2204" baseline="-43402">
                <a:solidFill>
                  <a:srgbClr val="FF6600"/>
                </a:solidFill>
                <a:latin typeface="Arial Unicode MS"/>
                <a:cs typeface="Arial Unicode MS"/>
              </a:rPr>
              <a:t>生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搜</a:t>
            </a:r>
            <a:r>
              <a:rPr sz="1100" b="0" spc="-735">
                <a:solidFill>
                  <a:srgbClr val="FF0000"/>
                </a:solidFill>
                <a:latin typeface="微软雅黑"/>
                <a:cs typeface="微软雅黑"/>
              </a:rPr>
              <a:t>搜</a:t>
            </a:r>
            <a:r>
              <a:rPr sz="2400" b="0" spc="-794" baseline="-43402">
                <a:solidFill>
                  <a:srgbClr val="FF6600"/>
                </a:solidFill>
                <a:latin typeface="Arial Unicode MS"/>
                <a:cs typeface="Arial Unicode MS"/>
              </a:rPr>
              <a:t>11</a:t>
            </a:r>
            <a:r>
              <a:rPr sz="1100" b="0" spc="-555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2400" b="0" spc="-1575" baseline="-43402">
                <a:solidFill>
                  <a:srgbClr val="FF6600"/>
                </a:solidFill>
                <a:latin typeface="Arial Unicode MS"/>
                <a:cs typeface="Arial Unicode MS"/>
              </a:rPr>
              <a:t>个</a:t>
            </a:r>
            <a:r>
              <a:rPr sz="1100" b="0" spc="-55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2400" b="0" spc="-2325" baseline="-43402">
                <a:solidFill>
                  <a:srgbClr val="FF6600"/>
                </a:solidFill>
                <a:latin typeface="Arial Unicode MS"/>
                <a:cs typeface="Arial Unicode MS"/>
              </a:rPr>
              <a:t>独</a:t>
            </a:r>
            <a:r>
              <a:rPr sz="1100" b="0" spc="-35">
                <a:solidFill>
                  <a:srgbClr val="FF0000"/>
                </a:solidFill>
                <a:latin typeface="微软雅黑"/>
                <a:cs typeface="微软雅黑"/>
              </a:rPr>
              <a:t>（s</a:t>
            </a:r>
            <a:r>
              <a:rPr sz="2400" b="0" spc="-2310" baseline="-43402">
                <a:solidFill>
                  <a:srgbClr val="FF6600"/>
                </a:solidFill>
                <a:latin typeface="Arial Unicode MS"/>
                <a:cs typeface="Arial Unicode MS"/>
              </a:rPr>
              <a:t>角</a:t>
            </a:r>
            <a:r>
              <a:rPr sz="1100" b="0" spc="-125">
                <a:solidFill>
                  <a:srgbClr val="FF0000"/>
                </a:solidFill>
                <a:latin typeface="微软雅黑"/>
                <a:cs typeface="微软雅黑"/>
              </a:rPr>
              <a:t>oso</a:t>
            </a:r>
            <a:r>
              <a:rPr sz="2400" b="0" spc="-1845" baseline="-43402">
                <a:solidFill>
                  <a:srgbClr val="FF6600"/>
                </a:solidFill>
                <a:latin typeface="Arial Unicode MS"/>
                <a:cs typeface="Arial Unicode MS"/>
              </a:rPr>
              <a:t>兽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yanbao），行研君胃：sosobaogao</a:t>
            </a:r>
            <a:endParaRPr sz="11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1000" y="0"/>
            <a:ext cx="181610" cy="739140"/>
          </a:xfrm>
          <a:custGeom>
            <a:rect l="l" t="t" r="r" b="b"/>
            <a:pathLst>
              <a:path w="181609" h="739140">
                <a:moveTo>
                  <a:pt x="0" y="739139"/>
                </a:moveTo>
                <a:lnTo>
                  <a:pt x="181356" y="739139"/>
                </a:lnTo>
                <a:lnTo>
                  <a:pt x="181356" y="0"/>
                </a:lnTo>
                <a:lnTo>
                  <a:pt x="0" y="0"/>
                </a:lnTo>
                <a:lnTo>
                  <a:pt x="0" y="739139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17219" y="1523"/>
            <a:ext cx="180340" cy="737870"/>
          </a:xfrm>
          <a:custGeom>
            <a:rect l="l" t="t" r="r" b="b"/>
            <a:pathLst>
              <a:path w="180340" h="737870">
                <a:moveTo>
                  <a:pt x="0" y="737615"/>
                </a:moveTo>
                <a:lnTo>
                  <a:pt x="179832" y="737615"/>
                </a:lnTo>
                <a:lnTo>
                  <a:pt x="179832" y="0"/>
                </a:lnTo>
                <a:lnTo>
                  <a:pt x="0" y="0"/>
                </a:lnTo>
                <a:lnTo>
                  <a:pt x="0" y="737615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59536" y="0"/>
            <a:ext cx="180340" cy="739140"/>
          </a:xfrm>
          <a:custGeom>
            <a:rect l="l" t="t" r="r" b="b"/>
            <a:pathLst>
              <a:path w="180340" h="739140">
                <a:moveTo>
                  <a:pt x="0" y="739139"/>
                </a:moveTo>
                <a:lnTo>
                  <a:pt x="179831" y="739139"/>
                </a:lnTo>
                <a:lnTo>
                  <a:pt x="179831" y="0"/>
                </a:lnTo>
                <a:lnTo>
                  <a:pt x="0" y="0"/>
                </a:lnTo>
                <a:lnTo>
                  <a:pt x="0" y="739139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0695584" y="260874"/>
            <a:ext cx="1305763" cy="489140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937067" y="6366497"/>
            <a:ext cx="30124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7E7E7E"/>
                </a:solidFill>
                <a:latin typeface="Arial Unicode MS"/>
                <a:cs typeface="Arial Unicode MS"/>
              </a:rPr>
              <a:t>仅统计本季度内融资次数</a:t>
            </a:r>
            <a:r>
              <a:rPr sz="1200" spc="50">
                <a:solidFill>
                  <a:srgbClr val="7E7E7E"/>
                </a:solidFill>
                <a:latin typeface="Arial Unicode MS"/>
                <a:cs typeface="Arial Unicode MS"/>
              </a:rPr>
              <a:t>2次以上的国内公司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533097" y="6366497"/>
            <a:ext cx="18846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7E7E7E"/>
                </a:solidFill>
                <a:latin typeface="Arial Unicode MS"/>
                <a:cs typeface="Arial Unicode MS"/>
              </a:rPr>
              <a:t>截止日期：</a:t>
            </a:r>
            <a:r>
              <a:rPr sz="1200" spc="50">
                <a:solidFill>
                  <a:srgbClr val="7E7E7E"/>
                </a:solidFill>
                <a:latin typeface="Arial Unicode MS"/>
                <a:cs typeface="Arial Unicode MS"/>
              </a:rPr>
              <a:t>2023年9月30日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595375" y="6366497"/>
            <a:ext cx="21221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7E7E7E"/>
                </a:solidFill>
                <a:latin typeface="Arial Unicode MS"/>
                <a:cs typeface="Arial Unicode MS"/>
              </a:rPr>
              <a:t>数据来源</a:t>
            </a:r>
            <a:r>
              <a:rPr sz="1200" spc="-15">
                <a:solidFill>
                  <a:srgbClr val="7E7E7E"/>
                </a:solidFill>
                <a:latin typeface="Arial Unicode MS"/>
                <a:cs typeface="Arial Unicode MS"/>
              </a:rPr>
              <a:t>：IT</a:t>
            </a:r>
            <a:r>
              <a:rPr sz="1200">
                <a:solidFill>
                  <a:srgbClr val="7E7E7E"/>
                </a:solidFill>
                <a:latin typeface="Arial Unicode MS"/>
                <a:cs typeface="Arial Unicode MS"/>
              </a:rPr>
              <a:t>桔子</a:t>
            </a:r>
            <a:r>
              <a:rPr sz="1200" spc="35">
                <a:solidFill>
                  <a:srgbClr val="7E7E7E"/>
                </a:solidFill>
                <a:latin typeface="Arial Unicode MS"/>
                <a:cs typeface="Arial Unicode MS"/>
              </a:rPr>
              <a:t> </a:t>
            </a:r>
            <a:r>
              <a:rPr sz="1200" spc="75">
                <a:solidFill>
                  <a:srgbClr val="7E7E7E"/>
                </a:solidFill>
                <a:latin typeface="Arial Unicode MS"/>
                <a:cs typeface="Arial Unicode MS"/>
              </a:rPr>
              <a:t>©</a:t>
            </a:r>
            <a:r>
              <a:rPr sz="1200" spc="30">
                <a:solidFill>
                  <a:srgbClr val="7E7E7E"/>
                </a:solidFill>
                <a:latin typeface="Arial Unicode MS"/>
                <a:cs typeface="Arial Unicode MS"/>
              </a:rPr>
              <a:t> </a:t>
            </a:r>
            <a:r>
              <a:rPr sz="1200" spc="25">
                <a:solidFill>
                  <a:srgbClr val="7E7E7E"/>
                </a:solidFill>
                <a:latin typeface="Arial Unicode MS"/>
                <a:cs typeface="Arial Unicode MS"/>
              </a:rPr>
              <a:t>itjuzi.com</a:t>
            </a:r>
            <a:endParaRPr sz="1200">
              <a:latin typeface="Arial Unicode MS"/>
              <a:cs typeface="Arial Unicode MS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375284" y="1523"/>
          <a:ext cx="11453495" cy="61696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8279"/>
                <a:gridCol w="238760"/>
                <a:gridCol w="598170"/>
                <a:gridCol w="1584960"/>
                <a:gridCol w="1585595"/>
                <a:gridCol w="1584960"/>
                <a:gridCol w="1585594"/>
                <a:gridCol w="1584959"/>
                <a:gridCol w="2463800"/>
              </a:tblGrid>
              <a:tr h="73723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76200">
                      <a:solidFill>
                        <a:srgbClr val="FFFFFF"/>
                      </a:solidFill>
                      <a:prstDash val="solid"/>
                    </a:lnR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58585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76200">
                      <a:solidFill>
                        <a:srgbClr val="FFFFFF"/>
                      </a:solidFill>
                      <a:prstDash val="solid"/>
                    </a:lnL>
                    <a:lnR w="76200">
                      <a:solidFill>
                        <a:srgbClr val="FFFFFF"/>
                      </a:solidFill>
                      <a:prstDash val="solid"/>
                    </a:lnR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F6600"/>
                    </a:solidFill>
                  </a:tcPr>
                </a:tc>
                <a:tc gridSpan="7">
                  <a:txBody>
                    <a:bodyPr vert="horz" wrap="square"/>
                    <a:lstStyle/>
                    <a:p>
                      <a:pPr marL="558800">
                        <a:lnSpc>
                          <a:spcPct val="100000"/>
                        </a:lnSpc>
                        <a:spcBef>
                          <a:spcPts val="1315"/>
                        </a:spcBef>
                      </a:pPr>
                      <a:r>
                        <a:rPr sz="3000" b="1" spc="-52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2023</a:t>
                      </a:r>
                      <a:r>
                        <a:rPr sz="3000" b="1" spc="0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年</a:t>
                      </a:r>
                      <a:r>
                        <a:rPr sz="3000" b="1" spc="-97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Q3</a:t>
                      </a:r>
                      <a:r>
                        <a:rPr sz="3000" b="1" spc="0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融资节奏</a:t>
                      </a:r>
                      <a:r>
                        <a:rPr sz="3000" b="1" spc="-2235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较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更</a:t>
                      </a:r>
                      <a:r>
                        <a:rPr sz="1100" spc="-71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多</a:t>
                      </a:r>
                      <a:r>
                        <a:rPr sz="3000" b="1" spc="-1942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快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细</a:t>
                      </a:r>
                      <a:r>
                        <a:rPr sz="1100" spc="-90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分</a:t>
                      </a:r>
                      <a:r>
                        <a:rPr sz="3000" b="1" spc="-1650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的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领</a:t>
                      </a:r>
                      <a:r>
                        <a:rPr sz="1100" spc="-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域</a:t>
                      </a:r>
                      <a:r>
                        <a:rPr sz="3000" b="1" spc="-1357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国</a:t>
                      </a:r>
                      <a:r>
                        <a:rPr sz="1100" spc="-19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报</a:t>
                      </a:r>
                      <a:r>
                        <a:rPr sz="3000" b="1" spc="-2715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内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告</a:t>
                      </a:r>
                      <a:r>
                        <a:rPr sz="1100" spc="-39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请</a:t>
                      </a:r>
                      <a:r>
                        <a:rPr sz="3000" b="1" spc="-2422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新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关</a:t>
                      </a:r>
                      <a:r>
                        <a:rPr sz="1100" spc="-58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注</a:t>
                      </a:r>
                      <a:r>
                        <a:rPr sz="3000" b="1" spc="-2129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经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搜</a:t>
                      </a:r>
                      <a:r>
                        <a:rPr sz="1100" spc="-78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搜</a:t>
                      </a:r>
                      <a:r>
                        <a:rPr sz="3000" b="1" spc="-1837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济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报</a:t>
                      </a:r>
                      <a:r>
                        <a:rPr sz="1100" spc="-97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告</a:t>
                      </a:r>
                      <a:r>
                        <a:rPr sz="3000" b="1" spc="-1545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公</a:t>
                      </a:r>
                      <a:r>
                        <a:rPr sz="1100" spc="-7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（</a:t>
                      </a:r>
                      <a:r>
                        <a:rPr sz="3000" b="1" spc="-2902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司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sosoyanbao），行研君胃：sosobaogao</a:t>
                      </a:r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167005" marB="0">
                    <a:lnL w="76200">
                      <a:solidFill>
                        <a:srgbClr val="FFFFFF"/>
                      </a:solidFill>
                      <a:prstDash val="solid"/>
                    </a:lnL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</a:tr>
              <a:tr h="414655"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F660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6">
                  <a:txBody>
                    <a:bodyPr vert="horz" wrap="square"/>
                    <a:lstStyle/>
                    <a:p>
                      <a:pPr marL="3048000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1800" b="1" spc="-3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2023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年</a:t>
                      </a:r>
                      <a:r>
                        <a:rPr sz="1800" b="1" spc="-6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Q3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融资节奏较快的国内新经济公司</a:t>
                      </a:r>
                      <a:endParaRPr sz="1800">
                        <a:latin typeface="微软雅黑"/>
                        <a:cs typeface="微软雅黑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F660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</a:tr>
              <a:tr h="501015">
                <a:tc gridSpan="3"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175"/>
                        </a:spcBef>
                      </a:pPr>
                      <a:r>
                        <a:rPr sz="1200" b="1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序号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4922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175"/>
                        </a:spcBef>
                      </a:pPr>
                      <a:r>
                        <a:rPr sz="1200" b="1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公司名称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4922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92125">
                        <a:lnSpc>
                          <a:spcPct val="100000"/>
                        </a:lnSpc>
                        <a:spcBef>
                          <a:spcPts val="1175"/>
                        </a:spcBef>
                      </a:pPr>
                      <a:r>
                        <a:rPr sz="1200" b="1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成立时间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4922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175"/>
                        </a:spcBef>
                      </a:pPr>
                      <a:r>
                        <a:rPr sz="1200" b="1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所在行业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4922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1175"/>
                        </a:spcBef>
                      </a:pPr>
                      <a:r>
                        <a:rPr sz="1200" b="1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最近融资轮次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4922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175"/>
                        </a:spcBef>
                      </a:pPr>
                      <a:r>
                        <a:rPr sz="1200" b="1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融资金额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4922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1175"/>
                        </a:spcBef>
                      </a:pPr>
                      <a:r>
                        <a:rPr sz="1200" b="1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投资方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4922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500380">
                <a:tc gridSpan="3"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1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微元合成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08634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2021-12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生物技术和制药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 spc="-15">
                          <a:latin typeface="Arial Unicode MS"/>
                          <a:cs typeface="Arial Unicode MS"/>
                        </a:rPr>
                        <a:t>A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轮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数千万人民币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经纬创投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</a:tr>
              <a:tr h="500380">
                <a:tc gridSpan="3"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2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磅策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93395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 spc="50">
                          <a:latin typeface="Arial Unicode MS"/>
                          <a:cs typeface="Arial Unicode MS"/>
                        </a:rPr>
                        <a:t>2019-04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医疗器械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A+轮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数千万人民币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华鼎投资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500380">
                <a:tc gridSpan="3"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3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长广溪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23875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 spc="-15">
                          <a:latin typeface="Arial Unicode MS"/>
                          <a:cs typeface="Arial Unicode MS"/>
                        </a:rPr>
                        <a:t>2018-11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机器人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 spc="-15">
                          <a:latin typeface="Arial Unicode MS"/>
                          <a:cs typeface="Arial Unicode MS"/>
                        </a:rPr>
                        <a:t>A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轮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近亿人民币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未透露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</a:tr>
              <a:tr h="500380">
                <a:tc gridSpan="3"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4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梧桐宇能源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78155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 spc="85">
                          <a:latin typeface="Arial Unicode MS"/>
                          <a:cs typeface="Arial Unicode MS"/>
                        </a:rPr>
                        <a:t>2020-04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新能源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战略投资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未透露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九晟电投新能源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501015">
                <a:tc gridSpan="3"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5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觅智云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93395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 spc="50">
                          <a:latin typeface="Arial Unicode MS"/>
                          <a:cs typeface="Arial Unicode MS"/>
                        </a:rPr>
                        <a:t>2018-03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通信制造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天使轮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 spc="50">
                          <a:latin typeface="Arial Unicode MS"/>
                          <a:cs typeface="Arial Unicode MS"/>
                        </a:rPr>
                        <a:t>500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万人民币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未透露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</a:tr>
              <a:tr h="500380">
                <a:tc gridSpan="3"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6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SRT软体机器人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93395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 spc="50">
                          <a:latin typeface="Arial Unicode MS"/>
                          <a:cs typeface="Arial Unicode MS"/>
                        </a:rPr>
                        <a:t>2016-03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机器人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 spc="0">
                          <a:latin typeface="Arial Unicode MS"/>
                          <a:cs typeface="Arial Unicode MS"/>
                        </a:rPr>
                        <a:t>C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轮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未透露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金石投资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500380">
                <a:tc gridSpan="3">
                  <a:txBody>
                    <a:bodyPr vert="horz" wrap="square"/>
                    <a:lstStyle/>
                    <a:p>
                      <a:pPr marL="12065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7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磅旗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93395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 spc="50">
                          <a:latin typeface="Arial Unicode MS"/>
                          <a:cs typeface="Arial Unicode MS"/>
                        </a:rPr>
                        <a:t>2013-09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物流信息化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 spc="55">
                          <a:latin typeface="Arial Unicode MS"/>
                          <a:cs typeface="Arial Unicode MS"/>
                        </a:rPr>
                        <a:t>Pre-A</a:t>
                      </a:r>
                      <a:r>
                        <a:rPr sz="1200">
                          <a:latin typeface="Arial Unicode MS"/>
                          <a:cs typeface="Arial Unicode MS"/>
                        </a:rPr>
                        <a:t>轮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未透露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复星集团、贵阳创投、卓源资本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</a:tr>
              <a:tr h="500380">
                <a:tc gridSpan="3"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8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臻驱科技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97205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 spc="40">
                          <a:latin typeface="Arial Unicode MS"/>
                          <a:cs typeface="Arial Unicode MS"/>
                        </a:rPr>
                        <a:t>2017-05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汽车零部件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战略投资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未透露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Volvo </a:t>
                      </a:r>
                      <a:r>
                        <a:rPr sz="1200" spc="5">
                          <a:latin typeface="Arial Unicode MS"/>
                          <a:cs typeface="Arial Unicode MS"/>
                        </a:rPr>
                        <a:t>Cars Tech</a:t>
                      </a:r>
                      <a:r>
                        <a:rPr sz="1200" spc="160">
                          <a:latin typeface="Arial Unicode MS"/>
                          <a:cs typeface="Arial Unicode MS"/>
                        </a:rPr>
                        <a:t> </a:t>
                      </a:r>
                      <a:r>
                        <a:rPr sz="1200" spc="-5">
                          <a:latin typeface="Arial Unicode MS"/>
                          <a:cs typeface="Arial Unicode MS"/>
                        </a:rPr>
                        <a:t>Fund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500380">
                <a:tc gridSpan="3"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9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 b="1">
                          <a:latin typeface="微软雅黑"/>
                          <a:cs typeface="微软雅黑"/>
                        </a:rPr>
                        <a:t>众调科技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93395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 spc="50">
                          <a:latin typeface="Arial Unicode MS"/>
                          <a:cs typeface="Arial Unicode MS"/>
                        </a:rPr>
                        <a:t>2015-05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汽车流通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A+轮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数千万人民币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00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东方大通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</a:tr>
            </a:tbl>
          </a:graphicData>
        </a:graphic>
      </p:graphicFrame>
      <p:sp>
        <p:nvSpPr>
          <p:cNvPr id="10" name="object 10"/>
          <p:cNvSpPr/>
          <p:nvPr/>
        </p:nvSpPr>
        <p:spPr>
          <a:xfrm>
            <a:off x="858011" y="2065020"/>
            <a:ext cx="4431792" cy="2353055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071359" y="2065020"/>
            <a:ext cx="4431792" cy="2353055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1000" y="0"/>
            <a:ext cx="181610" cy="824865"/>
          </a:xfrm>
          <a:custGeom>
            <a:rect l="l" t="t" r="r" b="b"/>
            <a:pathLst>
              <a:path w="181609" h="824865">
                <a:moveTo>
                  <a:pt x="0" y="824484"/>
                </a:moveTo>
                <a:lnTo>
                  <a:pt x="181356" y="824484"/>
                </a:lnTo>
                <a:lnTo>
                  <a:pt x="181356" y="0"/>
                </a:lnTo>
                <a:lnTo>
                  <a:pt x="0" y="0"/>
                </a:lnTo>
                <a:lnTo>
                  <a:pt x="0" y="824484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17219" y="1523"/>
            <a:ext cx="180340" cy="822960"/>
          </a:xfrm>
          <a:custGeom>
            <a:rect l="l" t="t" r="r" b="b"/>
            <a:pathLst>
              <a:path w="180340" h="822960">
                <a:moveTo>
                  <a:pt x="0" y="822960"/>
                </a:moveTo>
                <a:lnTo>
                  <a:pt x="179832" y="822960"/>
                </a:lnTo>
                <a:lnTo>
                  <a:pt x="179832" y="0"/>
                </a:lnTo>
                <a:lnTo>
                  <a:pt x="0" y="0"/>
                </a:lnTo>
                <a:lnTo>
                  <a:pt x="0" y="822960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59536" y="0"/>
            <a:ext cx="180340" cy="899160"/>
          </a:xfrm>
          <a:custGeom>
            <a:rect l="l" t="t" r="r" b="b"/>
            <a:pathLst>
              <a:path w="180340" h="899160">
                <a:moveTo>
                  <a:pt x="179831" y="899160"/>
                </a:moveTo>
                <a:lnTo>
                  <a:pt x="179831" y="0"/>
                </a:lnTo>
                <a:lnTo>
                  <a:pt x="0" y="0"/>
                </a:lnTo>
                <a:lnTo>
                  <a:pt x="0" y="899160"/>
                </a:lnTo>
                <a:lnTo>
                  <a:pt x="179831" y="899160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0695584" y="260874"/>
            <a:ext cx="1305763" cy="489140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937067" y="6366497"/>
            <a:ext cx="30124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7E7E7E"/>
                </a:solidFill>
                <a:latin typeface="Arial Unicode MS"/>
                <a:cs typeface="Arial Unicode MS"/>
              </a:rPr>
              <a:t>仅统计本季度内融资次数</a:t>
            </a:r>
            <a:r>
              <a:rPr sz="1200" spc="50">
                <a:solidFill>
                  <a:srgbClr val="7E7E7E"/>
                </a:solidFill>
                <a:latin typeface="Arial Unicode MS"/>
                <a:cs typeface="Arial Unicode MS"/>
              </a:rPr>
              <a:t>2次以上的国内公司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533097" y="6366497"/>
            <a:ext cx="18846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7E7E7E"/>
                </a:solidFill>
                <a:latin typeface="Arial Unicode MS"/>
                <a:cs typeface="Arial Unicode MS"/>
              </a:rPr>
              <a:t>截止日期：</a:t>
            </a:r>
            <a:r>
              <a:rPr sz="1200" spc="50">
                <a:solidFill>
                  <a:srgbClr val="7E7E7E"/>
                </a:solidFill>
                <a:latin typeface="Arial Unicode MS"/>
                <a:cs typeface="Arial Unicode MS"/>
              </a:rPr>
              <a:t>2023年9月30日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595375" y="6366497"/>
            <a:ext cx="21221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7E7E7E"/>
                </a:solidFill>
                <a:latin typeface="Arial Unicode MS"/>
                <a:cs typeface="Arial Unicode MS"/>
              </a:rPr>
              <a:t>数据来源</a:t>
            </a:r>
            <a:r>
              <a:rPr sz="1200" spc="-15">
                <a:solidFill>
                  <a:srgbClr val="7E7E7E"/>
                </a:solidFill>
                <a:latin typeface="Arial Unicode MS"/>
                <a:cs typeface="Arial Unicode MS"/>
              </a:rPr>
              <a:t>：IT</a:t>
            </a:r>
            <a:r>
              <a:rPr sz="1200">
                <a:solidFill>
                  <a:srgbClr val="7E7E7E"/>
                </a:solidFill>
                <a:latin typeface="Arial Unicode MS"/>
                <a:cs typeface="Arial Unicode MS"/>
              </a:rPr>
              <a:t>桔子</a:t>
            </a:r>
            <a:r>
              <a:rPr sz="1200" spc="35">
                <a:solidFill>
                  <a:srgbClr val="7E7E7E"/>
                </a:solidFill>
                <a:latin typeface="Arial Unicode MS"/>
                <a:cs typeface="Arial Unicode MS"/>
              </a:rPr>
              <a:t> </a:t>
            </a:r>
            <a:r>
              <a:rPr sz="1200" spc="75">
                <a:solidFill>
                  <a:srgbClr val="7E7E7E"/>
                </a:solidFill>
                <a:latin typeface="Arial Unicode MS"/>
                <a:cs typeface="Arial Unicode MS"/>
              </a:rPr>
              <a:t>©</a:t>
            </a:r>
            <a:r>
              <a:rPr sz="1200" spc="30">
                <a:solidFill>
                  <a:srgbClr val="7E7E7E"/>
                </a:solidFill>
                <a:latin typeface="Arial Unicode MS"/>
                <a:cs typeface="Arial Unicode MS"/>
              </a:rPr>
              <a:t> </a:t>
            </a:r>
            <a:r>
              <a:rPr sz="1200" spc="25">
                <a:solidFill>
                  <a:srgbClr val="7E7E7E"/>
                </a:solidFill>
                <a:latin typeface="Arial Unicode MS"/>
                <a:cs typeface="Arial Unicode MS"/>
              </a:rPr>
              <a:t>itjuzi.com</a:t>
            </a:r>
            <a:endParaRPr sz="1200">
              <a:latin typeface="Arial Unicode MS"/>
              <a:cs typeface="Arial Unicode MS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375284" y="1523"/>
          <a:ext cx="11505565" cy="6101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8279"/>
                <a:gridCol w="238760"/>
                <a:gridCol w="126365"/>
                <a:gridCol w="1416684"/>
                <a:gridCol w="1416050"/>
                <a:gridCol w="1572894"/>
                <a:gridCol w="1259839"/>
                <a:gridCol w="1416685"/>
                <a:gridCol w="3831590"/>
              </a:tblGrid>
              <a:tr h="82232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76200">
                      <a:solidFill>
                        <a:srgbClr val="FFFFFF"/>
                      </a:solidFill>
                      <a:prstDash val="solid"/>
                    </a:lnR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58585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76200">
                      <a:solidFill>
                        <a:srgbClr val="FFFFFF"/>
                      </a:solidFill>
                      <a:prstDash val="solid"/>
                    </a:lnL>
                    <a:lnR w="76200">
                      <a:solidFill>
                        <a:srgbClr val="FFFFFF"/>
                      </a:solidFill>
                      <a:prstDash val="solid"/>
                    </a:lnR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F6600"/>
                    </a:solidFill>
                  </a:tcPr>
                </a:tc>
                <a:tc gridSpan="7">
                  <a:txBody>
                    <a:bodyPr vert="horz" wrap="square"/>
                    <a:lstStyle/>
                    <a:p>
                      <a:pPr marL="558800">
                        <a:lnSpc>
                          <a:spcPct val="100000"/>
                        </a:lnSpc>
                        <a:spcBef>
                          <a:spcPts val="1315"/>
                        </a:spcBef>
                      </a:pPr>
                      <a:r>
                        <a:rPr sz="3000" b="1" spc="-52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2023</a:t>
                      </a:r>
                      <a:r>
                        <a:rPr sz="3000" b="1" spc="0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年</a:t>
                      </a:r>
                      <a:r>
                        <a:rPr sz="3000" b="1" spc="-97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Q3</a:t>
                      </a:r>
                      <a:r>
                        <a:rPr sz="3000" b="1" spc="0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融资节奏</a:t>
                      </a:r>
                      <a:r>
                        <a:rPr sz="3000" b="1" spc="-2235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较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更</a:t>
                      </a:r>
                      <a:r>
                        <a:rPr sz="1100" spc="-71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多</a:t>
                      </a:r>
                      <a:r>
                        <a:rPr sz="3000" b="1" spc="-1942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快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细</a:t>
                      </a:r>
                      <a:r>
                        <a:rPr sz="1100" spc="-90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分</a:t>
                      </a:r>
                      <a:r>
                        <a:rPr sz="3000" b="1" spc="-1650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的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领</a:t>
                      </a:r>
                      <a:r>
                        <a:rPr sz="1100" spc="-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域</a:t>
                      </a:r>
                      <a:r>
                        <a:rPr sz="3000" b="1" spc="-1357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国</a:t>
                      </a:r>
                      <a:r>
                        <a:rPr sz="1100" spc="-19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报</a:t>
                      </a:r>
                      <a:r>
                        <a:rPr sz="3000" b="1" spc="-2715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内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告</a:t>
                      </a:r>
                      <a:r>
                        <a:rPr sz="1100" spc="-39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请</a:t>
                      </a:r>
                      <a:r>
                        <a:rPr sz="3000" b="1" spc="-2422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新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关</a:t>
                      </a:r>
                      <a:r>
                        <a:rPr sz="1100" spc="-58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注</a:t>
                      </a:r>
                      <a:r>
                        <a:rPr sz="3000" b="1" spc="-2129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经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搜</a:t>
                      </a:r>
                      <a:r>
                        <a:rPr sz="1100" spc="-78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搜</a:t>
                      </a:r>
                      <a:r>
                        <a:rPr sz="3000" b="1" spc="-1837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济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报</a:t>
                      </a:r>
                      <a:r>
                        <a:rPr sz="1100" spc="-97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告</a:t>
                      </a:r>
                      <a:r>
                        <a:rPr sz="3000" b="1" spc="-1545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公</a:t>
                      </a:r>
                      <a:r>
                        <a:rPr sz="1100" spc="-7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（</a:t>
                      </a:r>
                      <a:r>
                        <a:rPr sz="3000" b="1" spc="-2902" baseline="-20833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司</a:t>
                      </a:r>
                      <a:r>
                        <a:rPr sz="110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sosoyanbao），行研君胃：sosobaogao</a:t>
                      </a:r>
                      <a:endParaRPr sz="1100">
                        <a:latin typeface="微软雅黑"/>
                        <a:cs typeface="微软雅黑"/>
                      </a:endParaRPr>
                    </a:p>
                  </a:txBody>
                  <a:tcPr marL="0" marR="0" marT="167005" marB="0">
                    <a:lnL w="76200">
                      <a:solidFill>
                        <a:srgbClr val="FFFFFF"/>
                      </a:solidFill>
                      <a:prstDash val="solid"/>
                    </a:lnL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</a:tr>
              <a:tr h="415290"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F660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6">
                  <a:txBody>
                    <a:bodyPr vert="horz" wrap="square"/>
                    <a:lstStyle/>
                    <a:p>
                      <a:pPr marL="3310890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1800" b="1" spc="-3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2023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年</a:t>
                      </a:r>
                      <a:r>
                        <a:rPr sz="1800" b="1" spc="-6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Q3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融资节奏较快的国内新经济公司</a:t>
                      </a:r>
                      <a:endParaRPr sz="1800">
                        <a:latin typeface="微软雅黑"/>
                        <a:cs typeface="微软雅黑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F660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</a:tr>
              <a:tr h="403225">
                <a:tc gridSpan="3">
                  <a:txBody>
                    <a:bodyPr vert="horz" wrap="square"/>
                    <a:lstStyle/>
                    <a:p>
                      <a:pPr marL="113664">
                        <a:lnSpc>
                          <a:spcPct val="100000"/>
                        </a:lnSpc>
                        <a:spcBef>
                          <a:spcPts val="660"/>
                        </a:spcBef>
                      </a:pPr>
                      <a:r>
                        <a:rPr sz="1400" b="1" spc="0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序号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382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660"/>
                        </a:spcBef>
                      </a:pPr>
                      <a:r>
                        <a:rPr sz="1400" b="1" spc="0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公司名称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382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660"/>
                        </a:spcBef>
                      </a:pPr>
                      <a:r>
                        <a:rPr sz="1400" b="1" spc="0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成立时间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382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660"/>
                        </a:spcBef>
                      </a:pPr>
                      <a:r>
                        <a:rPr sz="1400" b="1" spc="0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所在行业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382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660"/>
                        </a:spcBef>
                      </a:pPr>
                      <a:r>
                        <a:rPr sz="1400" b="1" spc="0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最近融资轮次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382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660"/>
                        </a:spcBef>
                      </a:pPr>
                      <a:r>
                        <a:rPr sz="1400" b="1" spc="0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融资金额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382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660"/>
                        </a:spcBef>
                      </a:pPr>
                      <a:r>
                        <a:rPr sz="1400" b="1" spc="0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投资方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8382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478155">
                <a:tc gridSpan="3"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120"/>
                        </a:spcBef>
                      </a:pPr>
                      <a:r>
                        <a:rPr sz="1200" spc="25">
                          <a:latin typeface="Arial Unicode MS"/>
                          <a:cs typeface="Arial Unicode MS"/>
                        </a:rPr>
                        <a:t>10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422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1120"/>
                        </a:spcBef>
                      </a:pPr>
                      <a:r>
                        <a:rPr sz="1200" b="1" spc="-10">
                          <a:latin typeface="Microsoft JhengHei"/>
                          <a:cs typeface="Microsoft JhengHei"/>
                        </a:rPr>
                        <a:t>同驭汽车科</a:t>
                      </a:r>
                      <a:r>
                        <a:rPr sz="1200" b="1" spc="-20">
                          <a:latin typeface="Microsoft JhengHei"/>
                          <a:cs typeface="Microsoft JhengHei"/>
                        </a:rPr>
                        <a:t>技</a:t>
                      </a:r>
                      <a:endParaRPr sz="1200">
                        <a:latin typeface="Microsoft JhengHei"/>
                        <a:cs typeface="Microsoft JhengHei"/>
                      </a:endParaRPr>
                    </a:p>
                  </a:txBody>
                  <a:tcPr marL="0" marR="0" marT="1422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120"/>
                        </a:spcBef>
                      </a:pPr>
                      <a:r>
                        <a:rPr sz="1200" spc="30">
                          <a:latin typeface="Arial Unicode MS"/>
                          <a:cs typeface="Arial Unicode MS"/>
                        </a:rPr>
                        <a:t>2016-09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422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1120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自动</a:t>
                      </a:r>
                      <a:r>
                        <a:rPr sz="1200" spc="260">
                          <a:latin typeface="Arial Unicode MS"/>
                          <a:cs typeface="Arial Unicode MS"/>
                        </a:rPr>
                        <a:t>/</a:t>
                      </a:r>
                      <a:r>
                        <a:rPr sz="1200" spc="-10">
                          <a:latin typeface="Arial Unicode MS"/>
                          <a:cs typeface="Arial Unicode MS"/>
                        </a:rPr>
                        <a:t>无人驾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驶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422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" algn="ctr">
                        <a:lnSpc>
                          <a:spcPct val="100000"/>
                        </a:lnSpc>
                        <a:spcBef>
                          <a:spcPts val="1120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战略投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资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422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1120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未透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露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422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" algn="ctr">
                        <a:lnSpc>
                          <a:spcPct val="100000"/>
                        </a:lnSpc>
                        <a:spcBef>
                          <a:spcPts val="1120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小米集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团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4224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</a:tr>
              <a:tr h="601980"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13335" algn="ctr">
                        <a:lnSpc>
                          <a:spcPct val="100000"/>
                        </a:lnSpc>
                      </a:pPr>
                      <a:r>
                        <a:rPr sz="1200" spc="25">
                          <a:latin typeface="Arial Unicode MS"/>
                          <a:cs typeface="Arial Unicode MS"/>
                        </a:rPr>
                        <a:t>11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635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8255" algn="ctr">
                        <a:lnSpc>
                          <a:spcPct val="100000"/>
                        </a:lnSpc>
                      </a:pPr>
                      <a:r>
                        <a:rPr sz="1200" b="1" spc="-10">
                          <a:latin typeface="Microsoft JhengHei"/>
                          <a:cs typeface="Microsoft JhengHei"/>
                        </a:rPr>
                        <a:t>探维科</a:t>
                      </a:r>
                      <a:r>
                        <a:rPr sz="1200" b="1" spc="-20">
                          <a:latin typeface="Microsoft JhengHei"/>
                          <a:cs typeface="Microsoft JhengHei"/>
                        </a:rPr>
                        <a:t>技</a:t>
                      </a:r>
                      <a:endParaRPr sz="1200">
                        <a:latin typeface="Microsoft JhengHei"/>
                        <a:cs typeface="Microsoft JhengHei"/>
                      </a:endParaRPr>
                    </a:p>
                  </a:txBody>
                  <a:tcPr marL="0" marR="0" marT="635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11430" algn="ctr">
                        <a:lnSpc>
                          <a:spcPct val="100000"/>
                        </a:lnSpc>
                      </a:pPr>
                      <a:r>
                        <a:rPr sz="1200" spc="30">
                          <a:latin typeface="Arial Unicode MS"/>
                          <a:cs typeface="Arial Unicode MS"/>
                        </a:rPr>
                        <a:t>2018-01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635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8255" algn="ctr">
                        <a:lnSpc>
                          <a:spcPct val="100000"/>
                        </a:lnSpc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自动</a:t>
                      </a:r>
                      <a:r>
                        <a:rPr sz="1200" spc="260">
                          <a:latin typeface="Arial Unicode MS"/>
                          <a:cs typeface="Arial Unicode MS"/>
                        </a:rPr>
                        <a:t>/</a:t>
                      </a:r>
                      <a:r>
                        <a:rPr sz="1200" spc="-10">
                          <a:latin typeface="Arial Unicode MS"/>
                          <a:cs typeface="Arial Unicode MS"/>
                        </a:rPr>
                        <a:t>无人驾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驶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635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8890" algn="ctr">
                        <a:lnSpc>
                          <a:spcPct val="100000"/>
                        </a:lnSpc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战略投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资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635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8255" algn="ctr">
                        <a:lnSpc>
                          <a:spcPct val="100000"/>
                        </a:lnSpc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未透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露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635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8255" algn="ctr">
                        <a:lnSpc>
                          <a:spcPct val="100000"/>
                        </a:lnSpc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极目资本</a:t>
                      </a:r>
                      <a:r>
                        <a:rPr sz="1200" spc="-25">
                          <a:latin typeface="Arial Unicode MS"/>
                          <a:cs typeface="Arial Unicode MS"/>
                        </a:rPr>
                        <a:t>、</a:t>
                      </a:r>
                      <a:r>
                        <a:rPr sz="1200" spc="-10">
                          <a:latin typeface="Arial Unicode MS"/>
                          <a:cs typeface="Arial Unicode MS"/>
                        </a:rPr>
                        <a:t>小米集团</a:t>
                      </a:r>
                      <a:r>
                        <a:rPr sz="1200" spc="-25">
                          <a:latin typeface="Arial Unicode MS"/>
                          <a:cs typeface="Arial Unicode MS"/>
                        </a:rPr>
                        <a:t>、</a:t>
                      </a:r>
                      <a:r>
                        <a:rPr sz="1200" spc="40">
                          <a:latin typeface="Arial Unicode MS"/>
                          <a:cs typeface="Arial Unicode MS"/>
                        </a:rPr>
                        <a:t>InnoLight</a:t>
                      </a:r>
                      <a:r>
                        <a:rPr sz="1200" spc="-15">
                          <a:latin typeface="Arial Unicode MS"/>
                          <a:cs typeface="Arial Unicode MS"/>
                        </a:rPr>
                        <a:t> </a:t>
                      </a:r>
                      <a:r>
                        <a:rPr sz="1200" spc="30">
                          <a:latin typeface="Arial Unicode MS"/>
                          <a:cs typeface="Arial Unicode MS"/>
                        </a:rPr>
                        <a:t>Technology</a:t>
                      </a:r>
                      <a:r>
                        <a:rPr sz="1200" spc="-10">
                          <a:latin typeface="Arial Unicode MS"/>
                          <a:cs typeface="Arial Unicode MS"/>
                        </a:rPr>
                        <a:t>旭创科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技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635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591820"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13335" algn="ctr">
                        <a:lnSpc>
                          <a:spcPct val="100000"/>
                        </a:lnSpc>
                      </a:pPr>
                      <a:r>
                        <a:rPr sz="1200" spc="25">
                          <a:latin typeface="Arial Unicode MS"/>
                          <a:cs typeface="Arial Unicode MS"/>
                        </a:rPr>
                        <a:t>12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2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10795" algn="ctr">
                        <a:lnSpc>
                          <a:spcPct val="100000"/>
                        </a:lnSpc>
                      </a:pPr>
                      <a:r>
                        <a:rPr sz="1200" b="1" spc="-10">
                          <a:latin typeface="Microsoft JhengHei"/>
                          <a:cs typeface="Microsoft JhengHei"/>
                        </a:rPr>
                        <a:t>马威</a:t>
                      </a:r>
                      <a:r>
                        <a:rPr sz="1200" b="1" spc="0">
                          <a:latin typeface="Microsoft JhengHei"/>
                          <a:cs typeface="Microsoft JhengHei"/>
                        </a:rPr>
                        <a:t>Mavel</a:t>
                      </a:r>
                      <a:endParaRPr sz="1200">
                        <a:latin typeface="Microsoft JhengHei"/>
                        <a:cs typeface="Microsoft JhengHei"/>
                      </a:endParaRPr>
                    </a:p>
                  </a:txBody>
                  <a:tcPr marL="0" marR="0" marT="12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11430" algn="ctr">
                        <a:lnSpc>
                          <a:spcPct val="100000"/>
                        </a:lnSpc>
                      </a:pPr>
                      <a:r>
                        <a:rPr sz="1200" spc="30">
                          <a:latin typeface="Arial Unicode MS"/>
                          <a:cs typeface="Arial Unicode MS"/>
                        </a:rPr>
                        <a:t>2020-12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2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8255" algn="ctr">
                        <a:lnSpc>
                          <a:spcPct val="100000"/>
                        </a:lnSpc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汽车零部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件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2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8890" algn="ctr">
                        <a:lnSpc>
                          <a:spcPct val="100000"/>
                        </a:lnSpc>
                      </a:pPr>
                      <a:r>
                        <a:rPr sz="1200" spc="-25">
                          <a:latin typeface="Arial Unicode MS"/>
                          <a:cs typeface="Arial Unicode MS"/>
                        </a:rPr>
                        <a:t>A+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轮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2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8255" algn="ctr">
                        <a:lnSpc>
                          <a:spcPct val="100000"/>
                        </a:lnSpc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数千万美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元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2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11430" algn="ctr">
                        <a:lnSpc>
                          <a:spcPct val="100000"/>
                        </a:lnSpc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嘉道谷投资</a:t>
                      </a:r>
                      <a:r>
                        <a:rPr sz="1200" spc="25">
                          <a:latin typeface="Arial Unicode MS"/>
                          <a:cs typeface="Arial Unicode MS"/>
                        </a:rPr>
                        <a:t>(</a:t>
                      </a:r>
                      <a:r>
                        <a:rPr sz="1200" spc="-10">
                          <a:latin typeface="Arial Unicode MS"/>
                          <a:cs typeface="Arial Unicode MS"/>
                        </a:rPr>
                        <a:t>龚虹嘉</a:t>
                      </a:r>
                      <a:r>
                        <a:rPr sz="1200" spc="25">
                          <a:latin typeface="Arial Unicode MS"/>
                          <a:cs typeface="Arial Unicode MS"/>
                        </a:rPr>
                        <a:t>)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27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</a:tr>
              <a:tr h="542925">
                <a:tc gridSpan="3"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370"/>
                        </a:spcBef>
                      </a:pPr>
                      <a:r>
                        <a:rPr sz="1200" spc="25">
                          <a:latin typeface="Arial Unicode MS"/>
                          <a:cs typeface="Arial Unicode MS"/>
                        </a:rPr>
                        <a:t>13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399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0795" algn="ctr">
                        <a:lnSpc>
                          <a:spcPct val="100000"/>
                        </a:lnSpc>
                        <a:spcBef>
                          <a:spcPts val="1370"/>
                        </a:spcBef>
                      </a:pPr>
                      <a:r>
                        <a:rPr sz="1200" b="1" spc="-10">
                          <a:latin typeface="Microsoft JhengHei"/>
                          <a:cs typeface="Microsoft JhengHei"/>
                        </a:rPr>
                        <a:t>奥特酷</a:t>
                      </a:r>
                      <a:r>
                        <a:rPr sz="1200" b="1">
                          <a:latin typeface="Microsoft JhengHei"/>
                          <a:cs typeface="Microsoft JhengHei"/>
                        </a:rPr>
                        <a:t>AutoCore.ai</a:t>
                      </a:r>
                      <a:endParaRPr sz="1200">
                        <a:latin typeface="Microsoft JhengHei"/>
                        <a:cs typeface="Microsoft JhengHei"/>
                      </a:endParaRPr>
                    </a:p>
                  </a:txBody>
                  <a:tcPr marL="0" marR="0" marT="17399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370"/>
                        </a:spcBef>
                      </a:pPr>
                      <a:r>
                        <a:rPr sz="1200" spc="30">
                          <a:latin typeface="Arial Unicode MS"/>
                          <a:cs typeface="Arial Unicode MS"/>
                        </a:rPr>
                        <a:t>2018-03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399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1370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自动</a:t>
                      </a:r>
                      <a:r>
                        <a:rPr sz="1200" spc="260">
                          <a:latin typeface="Arial Unicode MS"/>
                          <a:cs typeface="Arial Unicode MS"/>
                        </a:rPr>
                        <a:t>/</a:t>
                      </a:r>
                      <a:r>
                        <a:rPr sz="1200" spc="-10">
                          <a:latin typeface="Arial Unicode MS"/>
                          <a:cs typeface="Arial Unicode MS"/>
                        </a:rPr>
                        <a:t>无人驾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驶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399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1370"/>
                        </a:spcBef>
                      </a:pPr>
                      <a:r>
                        <a:rPr sz="1200" spc="-50">
                          <a:latin typeface="Arial Unicode MS"/>
                          <a:cs typeface="Arial Unicode MS"/>
                        </a:rPr>
                        <a:t>B+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轮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399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1370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数亿人民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399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890" algn="ctr">
                        <a:lnSpc>
                          <a:spcPct val="100000"/>
                        </a:lnSpc>
                        <a:spcBef>
                          <a:spcPts val="1370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招银国际</a:t>
                      </a:r>
                      <a:r>
                        <a:rPr sz="1200" spc="-25">
                          <a:latin typeface="Arial Unicode MS"/>
                          <a:cs typeface="Arial Unicode MS"/>
                        </a:rPr>
                        <a:t>、</a:t>
                      </a:r>
                      <a:r>
                        <a:rPr sz="1200" spc="-10">
                          <a:latin typeface="Arial Unicode MS"/>
                          <a:cs typeface="Arial Unicode MS"/>
                        </a:rPr>
                        <a:t>红榕资本</a:t>
                      </a:r>
                      <a:r>
                        <a:rPr sz="1200" spc="-25">
                          <a:latin typeface="Arial Unicode MS"/>
                          <a:cs typeface="Arial Unicode MS"/>
                        </a:rPr>
                        <a:t>、</a:t>
                      </a:r>
                      <a:r>
                        <a:rPr sz="1200" spc="-10">
                          <a:latin typeface="Arial Unicode MS"/>
                          <a:cs typeface="Arial Unicode MS"/>
                        </a:rPr>
                        <a:t>光远资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本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399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518795">
                <a:tc gridSpan="3"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280"/>
                        </a:spcBef>
                      </a:pPr>
                      <a:r>
                        <a:rPr sz="1200" spc="25">
                          <a:latin typeface="Arial Unicode MS"/>
                          <a:cs typeface="Arial Unicode MS"/>
                        </a:rPr>
                        <a:t>14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625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80"/>
                        </a:spcBef>
                      </a:pPr>
                      <a:r>
                        <a:rPr sz="1200" b="1" spc="-10">
                          <a:latin typeface="Microsoft JhengHei"/>
                          <a:cs typeface="Microsoft JhengHei"/>
                        </a:rPr>
                        <a:t>智谱</a:t>
                      </a:r>
                      <a:r>
                        <a:rPr sz="1200" b="1">
                          <a:latin typeface="Microsoft JhengHei"/>
                          <a:cs typeface="Microsoft JhengHei"/>
                        </a:rPr>
                        <a:t>AI</a:t>
                      </a:r>
                      <a:endParaRPr sz="1200">
                        <a:latin typeface="Microsoft JhengHei"/>
                        <a:cs typeface="Microsoft JhengHei"/>
                      </a:endParaRPr>
                    </a:p>
                  </a:txBody>
                  <a:tcPr marL="0" marR="0" marT="1625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280"/>
                        </a:spcBef>
                      </a:pPr>
                      <a:r>
                        <a:rPr sz="1200" spc="30">
                          <a:latin typeface="Arial Unicode MS"/>
                          <a:cs typeface="Arial Unicode MS"/>
                        </a:rPr>
                        <a:t>2019-06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625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1280"/>
                        </a:spcBef>
                      </a:pPr>
                      <a:r>
                        <a:rPr sz="1200" spc="-5">
                          <a:latin typeface="Arial Unicode MS"/>
                          <a:cs typeface="Arial Unicode MS"/>
                        </a:rPr>
                        <a:t>AI</a:t>
                      </a:r>
                      <a:r>
                        <a:rPr sz="1200" spc="-10">
                          <a:latin typeface="Arial Unicode MS"/>
                          <a:cs typeface="Arial Unicode MS"/>
                        </a:rPr>
                        <a:t>大模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型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625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1280"/>
                        </a:spcBef>
                      </a:pPr>
                      <a:r>
                        <a:rPr sz="1200" spc="-50">
                          <a:latin typeface="Arial Unicode MS"/>
                          <a:cs typeface="Arial Unicode MS"/>
                        </a:rPr>
                        <a:t>B+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轮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625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1280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未透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露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625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" algn="ctr">
                        <a:lnSpc>
                          <a:spcPct val="100000"/>
                        </a:lnSpc>
                        <a:spcBef>
                          <a:spcPts val="1280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腾讯投资</a:t>
                      </a:r>
                      <a:r>
                        <a:rPr sz="1200" spc="-25">
                          <a:latin typeface="Arial Unicode MS"/>
                          <a:cs typeface="Arial Unicode MS"/>
                        </a:rPr>
                        <a:t>、</a:t>
                      </a:r>
                      <a:r>
                        <a:rPr sz="1200" spc="-10">
                          <a:latin typeface="Arial Unicode MS"/>
                          <a:cs typeface="Arial Unicode MS"/>
                        </a:rPr>
                        <a:t>阿里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云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6256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</a:tr>
              <a:tr h="582930"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 marL="13335" algn="ctr">
                        <a:lnSpc>
                          <a:spcPct val="100000"/>
                        </a:lnSpc>
                      </a:pPr>
                      <a:r>
                        <a:rPr sz="1200" spc="25">
                          <a:latin typeface="Arial Unicode MS"/>
                          <a:cs typeface="Arial Unicode MS"/>
                        </a:rPr>
                        <a:t>15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444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 marL="8255" algn="ctr">
                        <a:lnSpc>
                          <a:spcPct val="100000"/>
                        </a:lnSpc>
                      </a:pPr>
                      <a:r>
                        <a:rPr sz="1200" b="1" spc="-10">
                          <a:latin typeface="Microsoft JhengHei"/>
                          <a:cs typeface="Microsoft JhengHei"/>
                        </a:rPr>
                        <a:t>陪跑兔科</a:t>
                      </a:r>
                      <a:r>
                        <a:rPr sz="1200" b="1" spc="-20">
                          <a:latin typeface="Microsoft JhengHei"/>
                          <a:cs typeface="Microsoft JhengHei"/>
                        </a:rPr>
                        <a:t>技</a:t>
                      </a:r>
                      <a:endParaRPr sz="1200">
                        <a:latin typeface="Microsoft JhengHei"/>
                        <a:cs typeface="Microsoft JhengHei"/>
                      </a:endParaRPr>
                    </a:p>
                  </a:txBody>
                  <a:tcPr marL="0" marR="0" marT="444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 marL="11430" algn="ctr">
                        <a:lnSpc>
                          <a:spcPct val="100000"/>
                        </a:lnSpc>
                      </a:pPr>
                      <a:r>
                        <a:rPr sz="1200" spc="30">
                          <a:latin typeface="Arial Unicode MS"/>
                          <a:cs typeface="Arial Unicode MS"/>
                        </a:rPr>
                        <a:t>2022-12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444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 marL="8255" algn="ctr">
                        <a:lnSpc>
                          <a:spcPct val="100000"/>
                        </a:lnSpc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行业信息化及解决方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案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444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 marL="8890" algn="ctr">
                        <a:lnSpc>
                          <a:spcPct val="100000"/>
                        </a:lnSpc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战略投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资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444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 marL="8255" algn="ctr">
                        <a:lnSpc>
                          <a:spcPct val="100000"/>
                        </a:lnSpc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1</a:t>
                      </a:r>
                      <a:r>
                        <a:rPr sz="1200" spc="-10">
                          <a:latin typeface="Arial Unicode MS"/>
                          <a:cs typeface="Arial Unicode MS"/>
                        </a:rPr>
                        <a:t>亿人民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444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 marL="8890" algn="ctr">
                        <a:lnSpc>
                          <a:spcPct val="100000"/>
                        </a:lnSpc>
                      </a:pPr>
                      <a:r>
                        <a:rPr sz="1200" spc="-25">
                          <a:latin typeface="Arial Unicode MS"/>
                          <a:cs typeface="Arial Unicode MS"/>
                        </a:rPr>
                        <a:t>AD-VC</a:t>
                      </a:r>
                      <a:r>
                        <a:rPr sz="1200" spc="-10">
                          <a:latin typeface="Arial Unicode MS"/>
                          <a:cs typeface="Arial Unicode MS"/>
                        </a:rPr>
                        <a:t>广告创投基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金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444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  <a:tr h="584835"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 marL="13335" algn="ctr">
                        <a:lnSpc>
                          <a:spcPct val="100000"/>
                        </a:lnSpc>
                      </a:pPr>
                      <a:r>
                        <a:rPr sz="1200" spc="25">
                          <a:latin typeface="Arial Unicode MS"/>
                          <a:cs typeface="Arial Unicode MS"/>
                        </a:rPr>
                        <a:t>16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508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 marL="8255" algn="ctr">
                        <a:lnSpc>
                          <a:spcPct val="100000"/>
                        </a:lnSpc>
                      </a:pPr>
                      <a:r>
                        <a:rPr sz="1200" b="1" spc="-10">
                          <a:latin typeface="Microsoft JhengHei"/>
                          <a:cs typeface="Microsoft JhengHei"/>
                        </a:rPr>
                        <a:t>涂多</a:t>
                      </a:r>
                      <a:r>
                        <a:rPr sz="1200" b="1" spc="-20">
                          <a:latin typeface="Microsoft JhengHei"/>
                          <a:cs typeface="Microsoft JhengHei"/>
                        </a:rPr>
                        <a:t>多</a:t>
                      </a:r>
                      <a:endParaRPr sz="1200">
                        <a:latin typeface="Microsoft JhengHei"/>
                        <a:cs typeface="Microsoft JhengHei"/>
                      </a:endParaRPr>
                    </a:p>
                  </a:txBody>
                  <a:tcPr marL="0" marR="0" marT="508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 marL="11430" algn="ctr">
                        <a:lnSpc>
                          <a:spcPct val="100000"/>
                        </a:lnSpc>
                      </a:pPr>
                      <a:r>
                        <a:rPr sz="1200" spc="30">
                          <a:latin typeface="Arial Unicode MS"/>
                          <a:cs typeface="Arial Unicode MS"/>
                        </a:rPr>
                        <a:t>2014-12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508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 marL="8255" algn="ctr">
                        <a:lnSpc>
                          <a:spcPct val="100000"/>
                        </a:lnSpc>
                      </a:pPr>
                      <a:r>
                        <a:rPr sz="1200" spc="-35">
                          <a:latin typeface="Arial Unicode MS"/>
                          <a:cs typeface="Arial Unicode MS"/>
                        </a:rPr>
                        <a:t>B2B</a:t>
                      </a:r>
                      <a:r>
                        <a:rPr sz="1200" spc="-10">
                          <a:latin typeface="Arial Unicode MS"/>
                          <a:cs typeface="Arial Unicode MS"/>
                        </a:rPr>
                        <a:t>供应链电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商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508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 marL="8890" algn="ctr">
                        <a:lnSpc>
                          <a:spcPct val="100000"/>
                        </a:lnSpc>
                      </a:pPr>
                      <a:r>
                        <a:rPr sz="1200" spc="-25">
                          <a:latin typeface="Arial Unicode MS"/>
                          <a:cs typeface="Arial Unicode MS"/>
                        </a:rPr>
                        <a:t>A+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轮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508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 marL="8255" algn="ctr">
                        <a:lnSpc>
                          <a:spcPct val="100000"/>
                        </a:lnSpc>
                      </a:pPr>
                      <a:r>
                        <a:rPr sz="1200" spc="15">
                          <a:latin typeface="Arial Unicode MS"/>
                          <a:cs typeface="Arial Unicode MS"/>
                        </a:rPr>
                        <a:t>3.51</a:t>
                      </a:r>
                      <a:r>
                        <a:rPr sz="1200" spc="-10">
                          <a:latin typeface="Arial Unicode MS"/>
                          <a:cs typeface="Arial Unicode MS"/>
                        </a:rPr>
                        <a:t>亿人民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508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 marL="8890" algn="ctr">
                        <a:lnSpc>
                          <a:spcPct val="100000"/>
                        </a:lnSpc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数科融商</a:t>
                      </a:r>
                      <a:r>
                        <a:rPr sz="1200" spc="-25">
                          <a:latin typeface="Arial Unicode MS"/>
                          <a:cs typeface="Arial Unicode MS"/>
                        </a:rPr>
                        <a:t>、</a:t>
                      </a:r>
                      <a:r>
                        <a:rPr sz="1200" spc="-10">
                          <a:latin typeface="Arial Unicode MS"/>
                          <a:cs typeface="Arial Unicode MS"/>
                        </a:rPr>
                        <a:t>桦冠基金</a:t>
                      </a:r>
                      <a:r>
                        <a:rPr sz="1200" spc="-25">
                          <a:latin typeface="Arial Unicode MS"/>
                          <a:cs typeface="Arial Unicode MS"/>
                        </a:rPr>
                        <a:t>、</a:t>
                      </a:r>
                      <a:r>
                        <a:rPr sz="1200" spc="-10">
                          <a:latin typeface="Arial Unicode MS"/>
                          <a:cs typeface="Arial Unicode MS"/>
                        </a:rPr>
                        <a:t>水木资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本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5080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</a:tr>
              <a:tr h="549275">
                <a:tc gridSpan="3">
                  <a:txBody>
                    <a:bodyPr vert="horz" wrap="square"/>
                    <a:lstStyle/>
                    <a:p>
                      <a:pPr marL="13335" algn="ctr">
                        <a:lnSpc>
                          <a:spcPct val="100000"/>
                        </a:lnSpc>
                        <a:spcBef>
                          <a:spcPts val="1395"/>
                        </a:spcBef>
                      </a:pPr>
                      <a:r>
                        <a:rPr sz="1200" spc="25">
                          <a:latin typeface="Arial Unicode MS"/>
                          <a:cs typeface="Arial Unicode MS"/>
                        </a:rPr>
                        <a:t>17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716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1395"/>
                        </a:spcBef>
                      </a:pPr>
                      <a:r>
                        <a:rPr sz="1200" b="1" spc="-10">
                          <a:latin typeface="Microsoft JhengHei"/>
                          <a:cs typeface="Microsoft JhengHei"/>
                        </a:rPr>
                        <a:t>八哥到</a:t>
                      </a:r>
                      <a:r>
                        <a:rPr sz="1200" b="1" spc="-20">
                          <a:latin typeface="Microsoft JhengHei"/>
                          <a:cs typeface="Microsoft JhengHei"/>
                        </a:rPr>
                        <a:t>家</a:t>
                      </a:r>
                      <a:endParaRPr sz="1200">
                        <a:latin typeface="Microsoft JhengHei"/>
                        <a:cs typeface="Microsoft JhengHei"/>
                      </a:endParaRPr>
                    </a:p>
                  </a:txBody>
                  <a:tcPr marL="0" marR="0" marT="17716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" algn="ctr">
                        <a:lnSpc>
                          <a:spcPct val="100000"/>
                        </a:lnSpc>
                        <a:spcBef>
                          <a:spcPts val="1395"/>
                        </a:spcBef>
                      </a:pPr>
                      <a:r>
                        <a:rPr sz="1200" spc="30">
                          <a:latin typeface="Arial Unicode MS"/>
                          <a:cs typeface="Arial Unicode MS"/>
                        </a:rPr>
                        <a:t>2021-08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716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1395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本地生活服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务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716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890" algn="ctr">
                        <a:lnSpc>
                          <a:spcPct val="100000"/>
                        </a:lnSpc>
                        <a:spcBef>
                          <a:spcPts val="1395"/>
                        </a:spcBef>
                      </a:pPr>
                      <a:r>
                        <a:rPr sz="1200">
                          <a:latin typeface="Arial Unicode MS"/>
                          <a:cs typeface="Arial Unicode MS"/>
                        </a:rPr>
                        <a:t>A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轮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716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1395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数百万人民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币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716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890" algn="ctr">
                        <a:lnSpc>
                          <a:spcPct val="100000"/>
                        </a:lnSpc>
                        <a:spcBef>
                          <a:spcPts val="1395"/>
                        </a:spcBef>
                      </a:pPr>
                      <a:r>
                        <a:rPr sz="1200" spc="-10">
                          <a:latin typeface="Arial Unicode MS"/>
                          <a:cs typeface="Arial Unicode MS"/>
                        </a:rPr>
                        <a:t>蓝杉创</a:t>
                      </a:r>
                      <a:r>
                        <a:rPr sz="1200" spc="-20">
                          <a:latin typeface="Arial Unicode MS"/>
                          <a:cs typeface="Arial Unicode MS"/>
                        </a:rPr>
                        <a:t>投</a:t>
                      </a:r>
                      <a:endParaRPr sz="1200">
                        <a:latin typeface="Arial Unicode MS"/>
                        <a:cs typeface="Arial Unicode MS"/>
                      </a:endParaRPr>
                    </a:p>
                  </a:txBody>
                  <a:tcPr marL="0" marR="0" marT="177165" marB="0">
                    <a:lnL w="12700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D9D9D9"/>
                      </a:solidFill>
                      <a:prstDash val="solid"/>
                    </a:lnT>
                    <a:lnB w="12700">
                      <a:solidFill>
                        <a:srgbClr val="D9D9D9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10" name="object 10"/>
          <p:cNvSpPr/>
          <p:nvPr/>
        </p:nvSpPr>
        <p:spPr>
          <a:xfrm>
            <a:off x="858011" y="2065020"/>
            <a:ext cx="4431792" cy="2353055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071359" y="2065020"/>
            <a:ext cx="4431792" cy="2353055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119708" y="1569351"/>
            <a:ext cx="318135" cy="2286635"/>
          </a:xfrm>
          <a:custGeom>
            <a:rect l="l" t="t" r="r" b="b"/>
            <a:pathLst>
              <a:path w="318134" h="2286635">
                <a:moveTo>
                  <a:pt x="0" y="0"/>
                </a:moveTo>
                <a:lnTo>
                  <a:pt x="317931" y="0"/>
                </a:lnTo>
                <a:lnTo>
                  <a:pt x="317931" y="2286393"/>
                </a:lnTo>
                <a:lnTo>
                  <a:pt x="0" y="2286393"/>
                </a:lnTo>
                <a:lnTo>
                  <a:pt x="0" y="0"/>
                </a:lnTo>
                <a:close/>
              </a:path>
            </a:pathLst>
          </a:custGeom>
          <a:solidFill>
            <a:srgbClr val="FF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755584" y="1787105"/>
            <a:ext cx="318135" cy="2068830"/>
          </a:xfrm>
          <a:custGeom>
            <a:rect l="l" t="t" r="r" b="b"/>
            <a:pathLst>
              <a:path w="318135" h="2068829">
                <a:moveTo>
                  <a:pt x="0" y="0"/>
                </a:moveTo>
                <a:lnTo>
                  <a:pt x="317931" y="0"/>
                </a:lnTo>
                <a:lnTo>
                  <a:pt x="317931" y="2068639"/>
                </a:lnTo>
                <a:lnTo>
                  <a:pt x="0" y="2068639"/>
                </a:lnTo>
                <a:lnTo>
                  <a:pt x="0" y="0"/>
                </a:lnTo>
                <a:close/>
              </a:path>
            </a:pathLst>
          </a:custGeom>
          <a:solidFill>
            <a:srgbClr val="FF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3027324" y="2222614"/>
            <a:ext cx="318135" cy="1633220"/>
          </a:xfrm>
          <a:custGeom>
            <a:rect l="l" t="t" r="r" b="b"/>
            <a:pathLst>
              <a:path w="318135" h="1633220">
                <a:moveTo>
                  <a:pt x="0" y="0"/>
                </a:moveTo>
                <a:lnTo>
                  <a:pt x="317931" y="0"/>
                </a:lnTo>
                <a:lnTo>
                  <a:pt x="317931" y="1633131"/>
                </a:lnTo>
                <a:lnTo>
                  <a:pt x="0" y="1633131"/>
                </a:lnTo>
                <a:lnTo>
                  <a:pt x="0" y="0"/>
                </a:lnTo>
                <a:close/>
              </a:path>
            </a:pathLst>
          </a:custGeom>
          <a:solidFill>
            <a:srgbClr val="FF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299077" y="2549232"/>
            <a:ext cx="318135" cy="1306830"/>
          </a:xfrm>
          <a:custGeom>
            <a:rect l="l" t="t" r="r" b="b"/>
            <a:pathLst>
              <a:path w="318135" h="1306829">
                <a:moveTo>
                  <a:pt x="0" y="0"/>
                </a:moveTo>
                <a:lnTo>
                  <a:pt x="317931" y="0"/>
                </a:lnTo>
                <a:lnTo>
                  <a:pt x="317931" y="1306512"/>
                </a:lnTo>
                <a:lnTo>
                  <a:pt x="0" y="1306512"/>
                </a:lnTo>
                <a:lnTo>
                  <a:pt x="0" y="0"/>
                </a:lnTo>
                <a:close/>
              </a:path>
            </a:pathLst>
          </a:custGeom>
          <a:solidFill>
            <a:srgbClr val="FF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934940" y="2549232"/>
            <a:ext cx="318135" cy="1306830"/>
          </a:xfrm>
          <a:custGeom>
            <a:rect l="l" t="t" r="r" b="b"/>
            <a:pathLst>
              <a:path w="318135" h="1306829">
                <a:moveTo>
                  <a:pt x="0" y="0"/>
                </a:moveTo>
                <a:lnTo>
                  <a:pt x="317931" y="0"/>
                </a:lnTo>
                <a:lnTo>
                  <a:pt x="317931" y="1306512"/>
                </a:lnTo>
                <a:lnTo>
                  <a:pt x="0" y="1306512"/>
                </a:lnTo>
                <a:lnTo>
                  <a:pt x="0" y="0"/>
                </a:lnTo>
                <a:close/>
              </a:path>
            </a:pathLst>
          </a:custGeom>
          <a:solidFill>
            <a:srgbClr val="FF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114309" y="2658110"/>
            <a:ext cx="318135" cy="1198245"/>
          </a:xfrm>
          <a:custGeom>
            <a:rect l="l" t="t" r="r" b="b"/>
            <a:pathLst>
              <a:path w="318134" h="1198245">
                <a:moveTo>
                  <a:pt x="0" y="0"/>
                </a:moveTo>
                <a:lnTo>
                  <a:pt x="317931" y="0"/>
                </a:lnTo>
                <a:lnTo>
                  <a:pt x="317931" y="1197635"/>
                </a:lnTo>
                <a:lnTo>
                  <a:pt x="0" y="1197635"/>
                </a:lnTo>
                <a:lnTo>
                  <a:pt x="0" y="0"/>
                </a:lnTo>
                <a:close/>
              </a:path>
            </a:pathLst>
          </a:custGeom>
          <a:solidFill>
            <a:srgbClr val="FF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750186" y="2766987"/>
            <a:ext cx="318135" cy="1089025"/>
          </a:xfrm>
          <a:custGeom>
            <a:rect l="l" t="t" r="r" b="b"/>
            <a:pathLst>
              <a:path w="318134" h="1089025">
                <a:moveTo>
                  <a:pt x="0" y="0"/>
                </a:moveTo>
                <a:lnTo>
                  <a:pt x="317931" y="0"/>
                </a:lnTo>
                <a:lnTo>
                  <a:pt x="317931" y="1088758"/>
                </a:lnTo>
                <a:lnTo>
                  <a:pt x="0" y="1088758"/>
                </a:lnTo>
                <a:lnTo>
                  <a:pt x="0" y="0"/>
                </a:lnTo>
                <a:close/>
              </a:path>
            </a:pathLst>
          </a:custGeom>
          <a:solidFill>
            <a:srgbClr val="FF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386061" y="2766987"/>
            <a:ext cx="318135" cy="1089025"/>
          </a:xfrm>
          <a:custGeom>
            <a:rect l="l" t="t" r="r" b="b"/>
            <a:pathLst>
              <a:path w="318134" h="1089025">
                <a:moveTo>
                  <a:pt x="0" y="0"/>
                </a:moveTo>
                <a:lnTo>
                  <a:pt x="317931" y="0"/>
                </a:lnTo>
                <a:lnTo>
                  <a:pt x="317931" y="1088758"/>
                </a:lnTo>
                <a:lnTo>
                  <a:pt x="0" y="1088758"/>
                </a:lnTo>
                <a:lnTo>
                  <a:pt x="0" y="0"/>
                </a:lnTo>
                <a:close/>
              </a:path>
            </a:pathLst>
          </a:custGeom>
          <a:solidFill>
            <a:srgbClr val="FF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0021925" y="2766987"/>
            <a:ext cx="318135" cy="1089025"/>
          </a:xfrm>
          <a:custGeom>
            <a:rect l="l" t="t" r="r" b="b"/>
            <a:pathLst>
              <a:path w="318134" h="1089025">
                <a:moveTo>
                  <a:pt x="0" y="0"/>
                </a:moveTo>
                <a:lnTo>
                  <a:pt x="317931" y="0"/>
                </a:lnTo>
                <a:lnTo>
                  <a:pt x="317931" y="1088758"/>
                </a:lnTo>
                <a:lnTo>
                  <a:pt x="0" y="1088758"/>
                </a:lnTo>
                <a:lnTo>
                  <a:pt x="0" y="0"/>
                </a:lnTo>
                <a:close/>
              </a:path>
            </a:pathLst>
          </a:custGeom>
          <a:solidFill>
            <a:srgbClr val="FF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1293678" y="2984741"/>
            <a:ext cx="318135" cy="871219"/>
          </a:xfrm>
          <a:custGeom>
            <a:rect l="l" t="t" r="r" b="b"/>
            <a:pathLst>
              <a:path w="318134" h="871219">
                <a:moveTo>
                  <a:pt x="0" y="0"/>
                </a:moveTo>
                <a:lnTo>
                  <a:pt x="317931" y="0"/>
                </a:lnTo>
                <a:lnTo>
                  <a:pt x="317931" y="871004"/>
                </a:lnTo>
                <a:lnTo>
                  <a:pt x="0" y="871004"/>
                </a:lnTo>
                <a:lnTo>
                  <a:pt x="0" y="0"/>
                </a:lnTo>
                <a:close/>
              </a:path>
            </a:pathLst>
          </a:custGeom>
          <a:solidFill>
            <a:srgbClr val="FF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391460" y="2222614"/>
            <a:ext cx="318135" cy="1633220"/>
          </a:xfrm>
          <a:custGeom>
            <a:rect l="l" t="t" r="r" b="b"/>
            <a:pathLst>
              <a:path w="318135" h="1633220">
                <a:moveTo>
                  <a:pt x="0" y="0"/>
                </a:moveTo>
                <a:lnTo>
                  <a:pt x="317931" y="0"/>
                </a:lnTo>
                <a:lnTo>
                  <a:pt x="317931" y="1633131"/>
                </a:lnTo>
                <a:lnTo>
                  <a:pt x="0" y="1633131"/>
                </a:lnTo>
                <a:lnTo>
                  <a:pt x="0" y="0"/>
                </a:lnTo>
                <a:close/>
              </a:path>
            </a:pathLst>
          </a:custGeom>
          <a:solidFill>
            <a:srgbClr val="FFC41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3663200" y="2440355"/>
            <a:ext cx="318135" cy="1415415"/>
          </a:xfrm>
          <a:custGeom>
            <a:rect l="l" t="t" r="r" b="b"/>
            <a:pathLst>
              <a:path w="318135" h="1415414">
                <a:moveTo>
                  <a:pt x="0" y="0"/>
                </a:moveTo>
                <a:lnTo>
                  <a:pt x="317931" y="0"/>
                </a:lnTo>
                <a:lnTo>
                  <a:pt x="317931" y="1415389"/>
                </a:lnTo>
                <a:lnTo>
                  <a:pt x="0" y="1415389"/>
                </a:lnTo>
                <a:lnTo>
                  <a:pt x="0" y="0"/>
                </a:lnTo>
                <a:close/>
              </a:path>
            </a:pathLst>
          </a:custGeom>
          <a:solidFill>
            <a:srgbClr val="FFC41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6206693" y="2658110"/>
            <a:ext cx="318135" cy="1198245"/>
          </a:xfrm>
          <a:custGeom>
            <a:rect l="l" t="t" r="r" b="b"/>
            <a:pathLst>
              <a:path w="318134" h="1198245">
                <a:moveTo>
                  <a:pt x="0" y="0"/>
                </a:moveTo>
                <a:lnTo>
                  <a:pt x="317931" y="0"/>
                </a:lnTo>
                <a:lnTo>
                  <a:pt x="317931" y="1197635"/>
                </a:lnTo>
                <a:lnTo>
                  <a:pt x="0" y="1197635"/>
                </a:lnTo>
                <a:lnTo>
                  <a:pt x="0" y="0"/>
                </a:lnTo>
                <a:close/>
              </a:path>
            </a:pathLst>
          </a:custGeom>
          <a:solidFill>
            <a:srgbClr val="FFC41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6842569" y="2658110"/>
            <a:ext cx="318135" cy="1198245"/>
          </a:xfrm>
          <a:custGeom>
            <a:rect l="l" t="t" r="r" b="b"/>
            <a:pathLst>
              <a:path w="318134" h="1198245">
                <a:moveTo>
                  <a:pt x="0" y="0"/>
                </a:moveTo>
                <a:lnTo>
                  <a:pt x="317931" y="0"/>
                </a:lnTo>
                <a:lnTo>
                  <a:pt x="317931" y="1197635"/>
                </a:lnTo>
                <a:lnTo>
                  <a:pt x="0" y="1197635"/>
                </a:lnTo>
                <a:lnTo>
                  <a:pt x="0" y="0"/>
                </a:lnTo>
                <a:close/>
              </a:path>
            </a:pathLst>
          </a:custGeom>
          <a:solidFill>
            <a:srgbClr val="FFC41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7478433" y="2658110"/>
            <a:ext cx="318135" cy="1198245"/>
          </a:xfrm>
          <a:custGeom>
            <a:rect l="l" t="t" r="r" b="b"/>
            <a:pathLst>
              <a:path w="318134" h="1198245">
                <a:moveTo>
                  <a:pt x="0" y="0"/>
                </a:moveTo>
                <a:lnTo>
                  <a:pt x="317931" y="0"/>
                </a:lnTo>
                <a:lnTo>
                  <a:pt x="317931" y="1197635"/>
                </a:lnTo>
                <a:lnTo>
                  <a:pt x="0" y="1197635"/>
                </a:lnTo>
                <a:lnTo>
                  <a:pt x="0" y="0"/>
                </a:lnTo>
                <a:close/>
              </a:path>
            </a:pathLst>
          </a:custGeom>
          <a:solidFill>
            <a:srgbClr val="FFC41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10657802" y="2875864"/>
            <a:ext cx="318135" cy="980440"/>
          </a:xfrm>
          <a:custGeom>
            <a:rect l="l" t="t" r="r" b="b"/>
            <a:pathLst>
              <a:path w="318134" h="980439">
                <a:moveTo>
                  <a:pt x="0" y="0"/>
                </a:moveTo>
                <a:lnTo>
                  <a:pt x="317931" y="0"/>
                </a:lnTo>
                <a:lnTo>
                  <a:pt x="317931" y="979881"/>
                </a:lnTo>
                <a:lnTo>
                  <a:pt x="0" y="979881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 flipH="1">
            <a:off x="960742" y="1133855"/>
            <a:ext cx="0" cy="2722245"/>
          </a:xfrm>
          <a:custGeom>
            <a:rect l="l" t="t" r="r" b="b"/>
            <a:pathLst>
              <a:path h="2722245">
                <a:moveTo>
                  <a:pt x="0" y="0"/>
                </a:moveTo>
                <a:lnTo>
                  <a:pt x="0" y="2721889"/>
                </a:lnTo>
              </a:path>
            </a:pathLst>
          </a:custGeom>
          <a:ln w="9525">
            <a:solidFill>
              <a:srgbClr val="DCDCDC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960742" y="3855745"/>
            <a:ext cx="10810240" cy="0"/>
          </a:xfrm>
          <a:custGeom>
            <a:rect l="l" t="t" r="r" b="b"/>
            <a:pathLst>
              <a:path w="10810240">
                <a:moveTo>
                  <a:pt x="0" y="0"/>
                </a:moveTo>
                <a:lnTo>
                  <a:pt x="10809833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1211364" y="2618575"/>
            <a:ext cx="14795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900" b="1" spc="-15">
                <a:solidFill>
                  <a:srgbClr val="FFFFFF"/>
                </a:solidFill>
                <a:latin typeface="Microsoft JhengHei"/>
                <a:cs typeface="Microsoft JhengHei"/>
              </a:rPr>
              <a:t>2</a:t>
            </a:r>
            <a:r>
              <a:rPr sz="900" b="1" spc="-10">
                <a:solidFill>
                  <a:srgbClr val="FFFFFF"/>
                </a:solidFill>
                <a:latin typeface="Microsoft JhengHei"/>
                <a:cs typeface="Microsoft JhengHei"/>
              </a:rPr>
              <a:t>1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836166" y="3033420"/>
            <a:ext cx="14795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900" b="1" spc="-15">
                <a:solidFill>
                  <a:srgbClr val="FFFFFF"/>
                </a:solidFill>
                <a:latin typeface="Microsoft JhengHei"/>
                <a:cs typeface="Microsoft JhengHei"/>
              </a:rPr>
              <a:t>1</a:t>
            </a:r>
            <a:r>
              <a:rPr sz="900" b="1" spc="-10">
                <a:solidFill>
                  <a:srgbClr val="FFFFFF"/>
                </a:solidFill>
                <a:latin typeface="Microsoft JhengHei"/>
                <a:cs typeface="Microsoft JhengHei"/>
              </a:rPr>
              <a:t>9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106280" y="2945193"/>
            <a:ext cx="16065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 spc="-15">
                <a:solidFill>
                  <a:srgbClr val="FFFFFF"/>
                </a:solidFill>
                <a:latin typeface="Microsoft JhengHei"/>
                <a:cs typeface="Microsoft JhengHei"/>
              </a:rPr>
              <a:t>1</a:t>
            </a:r>
            <a:r>
              <a:rPr sz="900" b="1" spc="-10">
                <a:solidFill>
                  <a:srgbClr val="FFFFFF"/>
                </a:solidFill>
                <a:latin typeface="Microsoft JhengHei"/>
                <a:cs typeface="Microsoft JhengHei"/>
              </a:rPr>
              <a:t>5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378032" y="3108515"/>
            <a:ext cx="16065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 spc="-15">
                <a:solidFill>
                  <a:srgbClr val="FFFFFF"/>
                </a:solidFill>
                <a:latin typeface="Microsoft JhengHei"/>
                <a:cs typeface="Microsoft JhengHei"/>
              </a:rPr>
              <a:t>1</a:t>
            </a:r>
            <a:r>
              <a:rPr sz="900" b="1" spc="-10">
                <a:solidFill>
                  <a:srgbClr val="FFFFFF"/>
                </a:solidFill>
                <a:latin typeface="Microsoft JhengHei"/>
                <a:cs typeface="Microsoft JhengHei"/>
              </a:rPr>
              <a:t>2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013909" y="3108515"/>
            <a:ext cx="16065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 spc="-15">
                <a:solidFill>
                  <a:srgbClr val="FFFFFF"/>
                </a:solidFill>
                <a:latin typeface="Microsoft JhengHei"/>
                <a:cs typeface="Microsoft JhengHei"/>
              </a:rPr>
              <a:t>1</a:t>
            </a:r>
            <a:r>
              <a:rPr sz="900" b="1" spc="-10">
                <a:solidFill>
                  <a:srgbClr val="FFFFFF"/>
                </a:solidFill>
                <a:latin typeface="Microsoft JhengHei"/>
                <a:cs typeface="Microsoft JhengHei"/>
              </a:rPr>
              <a:t>2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193265" y="3162947"/>
            <a:ext cx="16065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 spc="-15">
                <a:solidFill>
                  <a:srgbClr val="FFFFFF"/>
                </a:solidFill>
                <a:latin typeface="Microsoft JhengHei"/>
                <a:cs typeface="Microsoft JhengHei"/>
              </a:rPr>
              <a:t>1</a:t>
            </a:r>
            <a:r>
              <a:rPr sz="900" b="1" spc="-10">
                <a:solidFill>
                  <a:srgbClr val="FFFFFF"/>
                </a:solidFill>
                <a:latin typeface="Microsoft JhengHei"/>
                <a:cs typeface="Microsoft JhengHei"/>
              </a:rPr>
              <a:t>1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8829141" y="3217392"/>
            <a:ext cx="16065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 spc="-15">
                <a:solidFill>
                  <a:srgbClr val="FFFFFF"/>
                </a:solidFill>
                <a:latin typeface="Microsoft JhengHei"/>
                <a:cs typeface="Microsoft JhengHei"/>
              </a:rPr>
              <a:t>1</a:t>
            </a:r>
            <a:r>
              <a:rPr sz="900" b="1" spc="-10">
                <a:solidFill>
                  <a:srgbClr val="FFFFFF"/>
                </a:solidFill>
                <a:latin typeface="Microsoft JhengHei"/>
                <a:cs typeface="Microsoft JhengHei"/>
              </a:rPr>
              <a:t>0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9465017" y="3217392"/>
            <a:ext cx="16065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 spc="-15">
                <a:solidFill>
                  <a:srgbClr val="FFFFFF"/>
                </a:solidFill>
                <a:latin typeface="Microsoft JhengHei"/>
                <a:cs typeface="Microsoft JhengHei"/>
              </a:rPr>
              <a:t>1</a:t>
            </a:r>
            <a:r>
              <a:rPr sz="900" b="1" spc="-10">
                <a:solidFill>
                  <a:srgbClr val="FFFFFF"/>
                </a:solidFill>
                <a:latin typeface="Microsoft JhengHei"/>
                <a:cs typeface="Microsoft JhengHei"/>
              </a:rPr>
              <a:t>0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0100881" y="3217392"/>
            <a:ext cx="16065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 spc="-15">
                <a:solidFill>
                  <a:srgbClr val="FFFFFF"/>
                </a:solidFill>
                <a:latin typeface="Microsoft JhengHei"/>
                <a:cs typeface="Microsoft JhengHei"/>
              </a:rPr>
              <a:t>1</a:t>
            </a:r>
            <a:r>
              <a:rPr sz="900" b="1" spc="-10">
                <a:solidFill>
                  <a:srgbClr val="FFFFFF"/>
                </a:solidFill>
                <a:latin typeface="Microsoft JhengHei"/>
                <a:cs typeface="Microsoft JhengHei"/>
              </a:rPr>
              <a:t>0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1418989" y="3326269"/>
            <a:ext cx="8064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900" b="1" spc="-10">
                <a:solidFill>
                  <a:srgbClr val="FFFFFF"/>
                </a:solidFill>
                <a:latin typeface="Microsoft JhengHei"/>
                <a:cs typeface="Microsoft JhengHei"/>
              </a:rPr>
              <a:t>8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2471686" y="2945193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15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3743426" y="3054070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13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570816" y="2658110"/>
            <a:ext cx="954405" cy="1193165"/>
          </a:xfrm>
          <a:prstGeom prst="rect">
            <a:avLst/>
          </a:prstGeom>
          <a:solidFill>
            <a:srgbClr val="FF7500"/>
          </a:solidFill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100">
              <a:latin typeface="Times New Roman"/>
              <a:cs typeface="Times New Roman"/>
            </a:endParaRPr>
          </a:p>
          <a:p>
            <a:pPr marL="91440">
              <a:lnSpc>
                <a:spcPct val="100000"/>
              </a:lnSpc>
              <a:tabLst>
                <a:tab pos="728345"/>
              </a:tabLst>
            </a:pPr>
            <a:r>
              <a:rPr sz="900" b="1" spc="-10">
                <a:solidFill>
                  <a:srgbClr val="FFFFFF"/>
                </a:solidFill>
                <a:latin typeface="Microsoft JhengHei"/>
                <a:cs typeface="Microsoft JhengHei"/>
              </a:rPr>
              <a:t>11	</a:t>
            </a: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11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6842569" y="3162947"/>
            <a:ext cx="31813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271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11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7558658" y="3162947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11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10771047" y="3271824"/>
            <a:ext cx="9144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9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807326" y="3761485"/>
            <a:ext cx="9144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807326" y="3217290"/>
            <a:ext cx="9144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5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741286" y="2672460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741286" y="2128265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15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741286" y="1584071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741286" y="1039876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25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2" name="object 42"/>
          <p:cNvSpPr txBox="1"/>
          <p:nvPr/>
        </p:nvSpPr>
        <p:spPr>
          <a:xfrm rot="18900000">
            <a:off x="735015" y="4189601"/>
            <a:ext cx="620045" cy="1511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190"/>
              </a:lnSpc>
            </a:pPr>
            <a:r>
              <a:rPr sz="1150" spc="25">
                <a:solidFill>
                  <a:srgbClr val="585858"/>
                </a:solidFill>
                <a:latin typeface="Arial Unicode MS"/>
                <a:cs typeface="Arial Unicode MS"/>
              </a:rPr>
              <a:t>毅达资</a:t>
            </a:r>
            <a:r>
              <a:rPr sz="1150" spc="10">
                <a:solidFill>
                  <a:srgbClr val="585858"/>
                </a:solidFill>
                <a:latin typeface="Arial Unicode MS"/>
                <a:cs typeface="Arial Unicode MS"/>
              </a:rPr>
              <a:t>本</a:t>
            </a:r>
            <a:endParaRPr sz="1150">
              <a:latin typeface="Arial Unicode MS"/>
              <a:cs typeface="Arial Unicode MS"/>
            </a:endParaRPr>
          </a:p>
        </p:txBody>
      </p:sp>
      <p:sp>
        <p:nvSpPr>
          <p:cNvPr id="43" name="object 43"/>
          <p:cNvSpPr txBox="1"/>
          <p:nvPr/>
        </p:nvSpPr>
        <p:spPr>
          <a:xfrm rot="18900000">
            <a:off x="1370015" y="4189601"/>
            <a:ext cx="620045" cy="1511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190"/>
              </a:lnSpc>
            </a:pPr>
            <a:r>
              <a:rPr sz="1150" spc="25">
                <a:solidFill>
                  <a:srgbClr val="585858"/>
                </a:solidFill>
                <a:latin typeface="Arial Unicode MS"/>
                <a:cs typeface="Arial Unicode MS"/>
              </a:rPr>
              <a:t>中金资</a:t>
            </a:r>
            <a:r>
              <a:rPr sz="1150" spc="10">
                <a:solidFill>
                  <a:srgbClr val="585858"/>
                </a:solidFill>
                <a:latin typeface="Arial Unicode MS"/>
                <a:cs typeface="Arial Unicode MS"/>
              </a:rPr>
              <a:t>本</a:t>
            </a:r>
            <a:endParaRPr sz="1150">
              <a:latin typeface="Arial Unicode MS"/>
              <a:cs typeface="Arial Unicode MS"/>
            </a:endParaRPr>
          </a:p>
        </p:txBody>
      </p:sp>
      <p:sp>
        <p:nvSpPr>
          <p:cNvPr id="44" name="object 44"/>
          <p:cNvSpPr txBox="1"/>
          <p:nvPr/>
        </p:nvSpPr>
        <p:spPr>
          <a:xfrm rot="18900000">
            <a:off x="1900404" y="4244109"/>
            <a:ext cx="767501" cy="1511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190"/>
              </a:lnSpc>
            </a:pPr>
            <a:r>
              <a:rPr sz="1150" spc="25">
                <a:solidFill>
                  <a:srgbClr val="585858"/>
                </a:solidFill>
                <a:latin typeface="Arial Unicode MS"/>
                <a:cs typeface="Arial Unicode MS"/>
              </a:rPr>
              <a:t>深圳高新</a:t>
            </a:r>
            <a:r>
              <a:rPr sz="1150" spc="10">
                <a:solidFill>
                  <a:srgbClr val="585858"/>
                </a:solidFill>
                <a:latin typeface="Arial Unicode MS"/>
                <a:cs typeface="Arial Unicode MS"/>
              </a:rPr>
              <a:t>投</a:t>
            </a:r>
            <a:endParaRPr sz="1150">
              <a:latin typeface="Arial Unicode MS"/>
              <a:cs typeface="Arial Unicode MS"/>
            </a:endParaRPr>
          </a:p>
        </p:txBody>
      </p:sp>
      <p:sp>
        <p:nvSpPr>
          <p:cNvPr id="45" name="object 45"/>
          <p:cNvSpPr txBox="1"/>
          <p:nvPr/>
        </p:nvSpPr>
        <p:spPr>
          <a:xfrm rot="18900000">
            <a:off x="2641920" y="4189601"/>
            <a:ext cx="620045" cy="1511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190"/>
              </a:lnSpc>
            </a:pPr>
            <a:r>
              <a:rPr sz="1150" spc="25">
                <a:solidFill>
                  <a:srgbClr val="585858"/>
                </a:solidFill>
                <a:latin typeface="Arial Unicode MS"/>
                <a:cs typeface="Arial Unicode MS"/>
              </a:rPr>
              <a:t>奇绩创</a:t>
            </a:r>
            <a:r>
              <a:rPr sz="1150" spc="10">
                <a:solidFill>
                  <a:srgbClr val="585858"/>
                </a:solidFill>
                <a:latin typeface="Arial Unicode MS"/>
                <a:cs typeface="Arial Unicode MS"/>
              </a:rPr>
              <a:t>坛</a:t>
            </a:r>
            <a:endParaRPr sz="1150">
              <a:latin typeface="Arial Unicode MS"/>
              <a:cs typeface="Arial Unicode MS"/>
            </a:endParaRPr>
          </a:p>
        </p:txBody>
      </p:sp>
      <p:sp>
        <p:nvSpPr>
          <p:cNvPr id="46" name="object 46"/>
          <p:cNvSpPr txBox="1"/>
          <p:nvPr/>
        </p:nvSpPr>
        <p:spPr>
          <a:xfrm rot="18900000">
            <a:off x="3277555" y="4189601"/>
            <a:ext cx="620045" cy="1511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190"/>
              </a:lnSpc>
            </a:pPr>
            <a:r>
              <a:rPr sz="1150" spc="25">
                <a:solidFill>
                  <a:srgbClr val="585858"/>
                </a:solidFill>
                <a:latin typeface="Arial Unicode MS"/>
                <a:cs typeface="Arial Unicode MS"/>
              </a:rPr>
              <a:t>元禾控</a:t>
            </a:r>
            <a:r>
              <a:rPr sz="1150" spc="10">
                <a:solidFill>
                  <a:srgbClr val="585858"/>
                </a:solidFill>
                <a:latin typeface="Arial Unicode MS"/>
                <a:cs typeface="Arial Unicode MS"/>
              </a:rPr>
              <a:t>股</a:t>
            </a:r>
            <a:endParaRPr sz="1150">
              <a:latin typeface="Arial Unicode MS"/>
              <a:cs typeface="Arial Unicode MS"/>
            </a:endParaRPr>
          </a:p>
        </p:txBody>
      </p:sp>
      <p:sp>
        <p:nvSpPr>
          <p:cNvPr id="47" name="object 47"/>
          <p:cNvSpPr txBox="1"/>
          <p:nvPr/>
        </p:nvSpPr>
        <p:spPr>
          <a:xfrm rot="18900000">
            <a:off x="3913825" y="4189601"/>
            <a:ext cx="620045" cy="1511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190"/>
              </a:lnSpc>
            </a:pPr>
            <a:r>
              <a:rPr sz="1150" spc="25">
                <a:solidFill>
                  <a:srgbClr val="585858"/>
                </a:solidFill>
                <a:latin typeface="Arial Unicode MS"/>
                <a:cs typeface="Arial Unicode MS"/>
              </a:rPr>
              <a:t>同创伟</a:t>
            </a:r>
            <a:r>
              <a:rPr sz="1150" spc="10">
                <a:solidFill>
                  <a:srgbClr val="585858"/>
                </a:solidFill>
                <a:latin typeface="Arial Unicode MS"/>
                <a:cs typeface="Arial Unicode MS"/>
              </a:rPr>
              <a:t>业</a:t>
            </a:r>
            <a:endParaRPr sz="1150">
              <a:latin typeface="Arial Unicode MS"/>
              <a:cs typeface="Arial Unicode MS"/>
            </a:endParaRPr>
          </a:p>
        </p:txBody>
      </p:sp>
      <p:sp>
        <p:nvSpPr>
          <p:cNvPr id="48" name="object 48"/>
          <p:cNvSpPr txBox="1"/>
          <p:nvPr/>
        </p:nvSpPr>
        <p:spPr>
          <a:xfrm rot="18900000">
            <a:off x="4549460" y="4189601"/>
            <a:ext cx="620045" cy="1511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190"/>
              </a:lnSpc>
            </a:pPr>
            <a:r>
              <a:rPr sz="1150" spc="25">
                <a:solidFill>
                  <a:srgbClr val="585858"/>
                </a:solidFill>
                <a:latin typeface="Arial Unicode MS"/>
                <a:cs typeface="Arial Unicode MS"/>
              </a:rPr>
              <a:t>君联资</a:t>
            </a:r>
            <a:r>
              <a:rPr sz="1150" spc="10">
                <a:solidFill>
                  <a:srgbClr val="585858"/>
                </a:solidFill>
                <a:latin typeface="Arial Unicode MS"/>
                <a:cs typeface="Arial Unicode MS"/>
              </a:rPr>
              <a:t>本</a:t>
            </a:r>
            <a:endParaRPr sz="1150">
              <a:latin typeface="Arial Unicode MS"/>
              <a:cs typeface="Arial Unicode MS"/>
            </a:endParaRPr>
          </a:p>
        </p:txBody>
      </p:sp>
      <p:sp>
        <p:nvSpPr>
          <p:cNvPr id="49" name="object 49"/>
          <p:cNvSpPr txBox="1"/>
          <p:nvPr/>
        </p:nvSpPr>
        <p:spPr>
          <a:xfrm rot="18900000">
            <a:off x="5185095" y="4189601"/>
            <a:ext cx="620045" cy="1511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190"/>
              </a:lnSpc>
            </a:pPr>
            <a:r>
              <a:rPr sz="1150" spc="25">
                <a:solidFill>
                  <a:srgbClr val="585858"/>
                </a:solidFill>
                <a:latin typeface="Arial Unicode MS"/>
                <a:cs typeface="Arial Unicode MS"/>
              </a:rPr>
              <a:t>经纬创</a:t>
            </a:r>
            <a:r>
              <a:rPr sz="1150" spc="10">
                <a:solidFill>
                  <a:srgbClr val="585858"/>
                </a:solidFill>
                <a:latin typeface="Arial Unicode MS"/>
                <a:cs typeface="Arial Unicode MS"/>
              </a:rPr>
              <a:t>投</a:t>
            </a:r>
            <a:endParaRPr sz="1150">
              <a:latin typeface="Arial Unicode MS"/>
              <a:cs typeface="Arial Unicode MS"/>
            </a:endParaRPr>
          </a:p>
        </p:txBody>
      </p:sp>
      <p:sp>
        <p:nvSpPr>
          <p:cNvPr id="50" name="object 50"/>
          <p:cNvSpPr txBox="1"/>
          <p:nvPr/>
        </p:nvSpPr>
        <p:spPr>
          <a:xfrm rot="18900000">
            <a:off x="5926101" y="4135080"/>
            <a:ext cx="474904" cy="1511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190"/>
              </a:lnSpc>
            </a:pPr>
            <a:r>
              <a:rPr sz="1150" spc="25">
                <a:solidFill>
                  <a:srgbClr val="585858"/>
                </a:solidFill>
                <a:latin typeface="Arial Unicode MS"/>
                <a:cs typeface="Arial Unicode MS"/>
              </a:rPr>
              <a:t>深创</a:t>
            </a:r>
            <a:r>
              <a:rPr sz="1150" spc="10">
                <a:solidFill>
                  <a:srgbClr val="585858"/>
                </a:solidFill>
                <a:latin typeface="Arial Unicode MS"/>
                <a:cs typeface="Arial Unicode MS"/>
              </a:rPr>
              <a:t>投</a:t>
            </a:r>
            <a:endParaRPr sz="1150">
              <a:latin typeface="Arial Unicode MS"/>
              <a:cs typeface="Arial Unicode MS"/>
            </a:endParaRPr>
          </a:p>
        </p:txBody>
      </p:sp>
      <p:sp>
        <p:nvSpPr>
          <p:cNvPr id="51" name="object 51"/>
          <p:cNvSpPr txBox="1"/>
          <p:nvPr/>
        </p:nvSpPr>
        <p:spPr>
          <a:xfrm rot="18900000">
            <a:off x="6351754" y="4244109"/>
            <a:ext cx="767501" cy="1511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190"/>
              </a:lnSpc>
            </a:pPr>
            <a:r>
              <a:rPr sz="1150" spc="25">
                <a:solidFill>
                  <a:srgbClr val="585858"/>
                </a:solidFill>
                <a:latin typeface="Arial Unicode MS"/>
                <a:cs typeface="Arial Unicode MS"/>
              </a:rPr>
              <a:t>苏高新创</a:t>
            </a:r>
            <a:r>
              <a:rPr sz="1150" spc="10">
                <a:solidFill>
                  <a:srgbClr val="585858"/>
                </a:solidFill>
                <a:latin typeface="Arial Unicode MS"/>
                <a:cs typeface="Arial Unicode MS"/>
              </a:rPr>
              <a:t>投</a:t>
            </a:r>
            <a:endParaRPr sz="1150">
              <a:latin typeface="Arial Unicode MS"/>
              <a:cs typeface="Arial Unicode MS"/>
            </a:endParaRPr>
          </a:p>
        </p:txBody>
      </p:sp>
      <p:sp>
        <p:nvSpPr>
          <p:cNvPr id="52" name="object 52"/>
          <p:cNvSpPr txBox="1"/>
          <p:nvPr/>
        </p:nvSpPr>
        <p:spPr>
          <a:xfrm rot="18900000">
            <a:off x="7092635" y="4189601"/>
            <a:ext cx="620045" cy="1511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190"/>
              </a:lnSpc>
            </a:pPr>
            <a:r>
              <a:rPr sz="1150" spc="25">
                <a:solidFill>
                  <a:srgbClr val="585858"/>
                </a:solidFill>
                <a:latin typeface="Arial Unicode MS"/>
                <a:cs typeface="Arial Unicode MS"/>
              </a:rPr>
              <a:t>合肥产</a:t>
            </a:r>
            <a:r>
              <a:rPr sz="1150" spc="10">
                <a:solidFill>
                  <a:srgbClr val="585858"/>
                </a:solidFill>
                <a:latin typeface="Arial Unicode MS"/>
                <a:cs typeface="Arial Unicode MS"/>
              </a:rPr>
              <a:t>投</a:t>
            </a:r>
            <a:endParaRPr sz="1150">
              <a:latin typeface="Arial Unicode MS"/>
              <a:cs typeface="Arial Unicode MS"/>
            </a:endParaRPr>
          </a:p>
        </p:txBody>
      </p:sp>
      <p:sp>
        <p:nvSpPr>
          <p:cNvPr id="53" name="object 53"/>
          <p:cNvSpPr txBox="1"/>
          <p:nvPr/>
        </p:nvSpPr>
        <p:spPr>
          <a:xfrm rot="18900000">
            <a:off x="7728905" y="4189601"/>
            <a:ext cx="620045" cy="1511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190"/>
              </a:lnSpc>
            </a:pPr>
            <a:r>
              <a:rPr sz="1150" spc="25">
                <a:solidFill>
                  <a:srgbClr val="585858"/>
                </a:solidFill>
                <a:latin typeface="Arial Unicode MS"/>
                <a:cs typeface="Arial Unicode MS"/>
              </a:rPr>
              <a:t>中科创</a:t>
            </a:r>
            <a:r>
              <a:rPr sz="1150" spc="10">
                <a:solidFill>
                  <a:srgbClr val="585858"/>
                </a:solidFill>
                <a:latin typeface="Arial Unicode MS"/>
                <a:cs typeface="Arial Unicode MS"/>
              </a:rPr>
              <a:t>星</a:t>
            </a:r>
            <a:endParaRPr sz="1150">
              <a:latin typeface="Arial Unicode MS"/>
              <a:cs typeface="Arial Unicode MS"/>
            </a:endParaRPr>
          </a:p>
        </p:txBody>
      </p:sp>
      <p:sp>
        <p:nvSpPr>
          <p:cNvPr id="54" name="object 54"/>
          <p:cNvSpPr txBox="1"/>
          <p:nvPr/>
        </p:nvSpPr>
        <p:spPr>
          <a:xfrm rot="18900000">
            <a:off x="8152797" y="4298630"/>
            <a:ext cx="915529" cy="1511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190"/>
              </a:lnSpc>
            </a:pPr>
            <a:r>
              <a:rPr sz="1150" spc="25">
                <a:solidFill>
                  <a:srgbClr val="585858"/>
                </a:solidFill>
                <a:latin typeface="Arial Unicode MS"/>
                <a:cs typeface="Arial Unicode MS"/>
              </a:rPr>
              <a:t>红杉资本中</a:t>
            </a:r>
            <a:r>
              <a:rPr sz="1150" spc="10">
                <a:solidFill>
                  <a:srgbClr val="585858"/>
                </a:solidFill>
                <a:latin typeface="Arial Unicode MS"/>
                <a:cs typeface="Arial Unicode MS"/>
              </a:rPr>
              <a:t>国</a:t>
            </a:r>
            <a:endParaRPr sz="1150">
              <a:latin typeface="Arial Unicode MS"/>
              <a:cs typeface="Arial Unicode MS"/>
            </a:endParaRPr>
          </a:p>
        </p:txBody>
      </p:sp>
      <p:sp>
        <p:nvSpPr>
          <p:cNvPr id="55" name="object 55"/>
          <p:cNvSpPr txBox="1"/>
          <p:nvPr/>
        </p:nvSpPr>
        <p:spPr>
          <a:xfrm rot="18900000">
            <a:off x="8895564" y="4244109"/>
            <a:ext cx="767501" cy="1511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190"/>
              </a:lnSpc>
            </a:pPr>
            <a:r>
              <a:rPr sz="1150" spc="25">
                <a:solidFill>
                  <a:srgbClr val="585858"/>
                </a:solidFill>
                <a:latin typeface="Arial Unicode MS"/>
                <a:cs typeface="Arial Unicode MS"/>
              </a:rPr>
              <a:t>北极光创</a:t>
            </a:r>
            <a:r>
              <a:rPr sz="1150" spc="10">
                <a:solidFill>
                  <a:srgbClr val="585858"/>
                </a:solidFill>
                <a:latin typeface="Arial Unicode MS"/>
                <a:cs typeface="Arial Unicode MS"/>
              </a:rPr>
              <a:t>投</a:t>
            </a:r>
            <a:endParaRPr sz="1150">
              <a:latin typeface="Arial Unicode MS"/>
              <a:cs typeface="Arial Unicode MS"/>
            </a:endParaRPr>
          </a:p>
        </p:txBody>
      </p:sp>
      <p:sp>
        <p:nvSpPr>
          <p:cNvPr id="56" name="object 56"/>
          <p:cNvSpPr txBox="1"/>
          <p:nvPr/>
        </p:nvSpPr>
        <p:spPr>
          <a:xfrm rot="18900000">
            <a:off x="9636445" y="4189601"/>
            <a:ext cx="620045" cy="1511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190"/>
              </a:lnSpc>
            </a:pPr>
            <a:r>
              <a:rPr sz="1150" spc="25">
                <a:solidFill>
                  <a:srgbClr val="585858"/>
                </a:solidFill>
                <a:latin typeface="Arial Unicode MS"/>
                <a:cs typeface="Arial Unicode MS"/>
              </a:rPr>
              <a:t>卓源资</a:t>
            </a:r>
            <a:r>
              <a:rPr sz="1150" spc="10">
                <a:solidFill>
                  <a:srgbClr val="585858"/>
                </a:solidFill>
                <a:latin typeface="Arial Unicode MS"/>
                <a:cs typeface="Arial Unicode MS"/>
              </a:rPr>
              <a:t>本</a:t>
            </a:r>
            <a:endParaRPr sz="1150">
              <a:latin typeface="Arial Unicode MS"/>
              <a:cs typeface="Arial Unicode MS"/>
            </a:endParaRPr>
          </a:p>
        </p:txBody>
      </p:sp>
      <p:sp>
        <p:nvSpPr>
          <p:cNvPr id="57" name="object 57"/>
          <p:cNvSpPr txBox="1"/>
          <p:nvPr/>
        </p:nvSpPr>
        <p:spPr>
          <a:xfrm rot="18900000">
            <a:off x="10272080" y="4189601"/>
            <a:ext cx="620045" cy="1511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190"/>
              </a:lnSpc>
            </a:pPr>
            <a:r>
              <a:rPr sz="1150" spc="25">
                <a:solidFill>
                  <a:srgbClr val="585858"/>
                </a:solidFill>
                <a:latin typeface="Arial Unicode MS"/>
                <a:cs typeface="Arial Unicode MS"/>
              </a:rPr>
              <a:t>招银国</a:t>
            </a:r>
            <a:r>
              <a:rPr sz="1150" spc="10">
                <a:solidFill>
                  <a:srgbClr val="585858"/>
                </a:solidFill>
                <a:latin typeface="Arial Unicode MS"/>
                <a:cs typeface="Arial Unicode MS"/>
              </a:rPr>
              <a:t>际</a:t>
            </a:r>
            <a:endParaRPr sz="1150">
              <a:latin typeface="Arial Unicode MS"/>
              <a:cs typeface="Arial Unicode MS"/>
            </a:endParaRPr>
          </a:p>
        </p:txBody>
      </p:sp>
      <p:sp>
        <p:nvSpPr>
          <p:cNvPr id="58" name="object 58"/>
          <p:cNvSpPr txBox="1"/>
          <p:nvPr/>
        </p:nvSpPr>
        <p:spPr>
          <a:xfrm rot="18900000">
            <a:off x="10908350" y="4189601"/>
            <a:ext cx="620045" cy="1511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190"/>
              </a:lnSpc>
            </a:pPr>
            <a:r>
              <a:rPr sz="1150" spc="25">
                <a:solidFill>
                  <a:srgbClr val="585858"/>
                </a:solidFill>
                <a:latin typeface="Arial Unicode MS"/>
                <a:cs typeface="Arial Unicode MS"/>
              </a:rPr>
              <a:t>达晨财</a:t>
            </a:r>
            <a:r>
              <a:rPr sz="1150" spc="10">
                <a:solidFill>
                  <a:srgbClr val="585858"/>
                </a:solidFill>
                <a:latin typeface="Arial Unicode MS"/>
                <a:cs typeface="Arial Unicode MS"/>
              </a:rPr>
              <a:t>智</a:t>
            </a:r>
            <a:endParaRPr sz="1150">
              <a:latin typeface="Arial Unicode MS"/>
              <a:cs typeface="Arial Unicode MS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3782250" y="953465"/>
            <a:ext cx="4432935" cy="2686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15">
                <a:solidFill>
                  <a:srgbClr val="404040"/>
                </a:solidFill>
                <a:latin typeface="Microsoft JhengHei"/>
                <a:cs typeface="Microsoft JhengHei"/>
              </a:rPr>
              <a:t>2023</a:t>
            </a:r>
            <a:r>
              <a:rPr sz="1600" b="1" spc="-10">
                <a:solidFill>
                  <a:srgbClr val="404040"/>
                </a:solidFill>
                <a:latin typeface="Microsoft JhengHei"/>
                <a:cs typeface="Microsoft JhengHei"/>
              </a:rPr>
              <a:t>年</a:t>
            </a:r>
            <a:r>
              <a:rPr sz="1600" b="1" spc="-65">
                <a:solidFill>
                  <a:srgbClr val="404040"/>
                </a:solidFill>
                <a:latin typeface="Microsoft JhengHei"/>
                <a:cs typeface="Microsoft JhengHei"/>
              </a:rPr>
              <a:t>Q3</a:t>
            </a:r>
            <a:r>
              <a:rPr sz="1600" b="1" spc="-10">
                <a:solidFill>
                  <a:srgbClr val="404040"/>
                </a:solidFill>
                <a:latin typeface="Microsoft JhengHei"/>
                <a:cs typeface="Microsoft JhengHei"/>
              </a:rPr>
              <a:t>中国一级市场最活跃的投资机构</a:t>
            </a:r>
            <a:r>
              <a:rPr sz="1600" b="1" spc="-30">
                <a:solidFill>
                  <a:srgbClr val="404040"/>
                </a:solidFill>
                <a:latin typeface="Microsoft JhengHei"/>
                <a:cs typeface="Microsoft JhengHei"/>
              </a:rPr>
              <a:t>Top20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60" name="object 60"/>
          <p:cNvSpPr/>
          <p:nvPr/>
        </p:nvSpPr>
        <p:spPr>
          <a:xfrm>
            <a:off x="4198911" y="1609648"/>
            <a:ext cx="115570" cy="115570"/>
          </a:xfrm>
          <a:custGeom>
            <a:rect l="l" t="t" r="r" b="b"/>
            <a:pathLst>
              <a:path w="115570" h="115569">
                <a:moveTo>
                  <a:pt x="0" y="0"/>
                </a:moveTo>
                <a:lnTo>
                  <a:pt x="115570" y="0"/>
                </a:lnTo>
                <a:lnTo>
                  <a:pt x="115570" y="115569"/>
                </a:lnTo>
                <a:lnTo>
                  <a:pt x="0" y="115569"/>
                </a:lnTo>
                <a:lnTo>
                  <a:pt x="0" y="0"/>
                </a:lnTo>
                <a:close/>
              </a:path>
            </a:pathLst>
          </a:custGeom>
          <a:solidFill>
            <a:srgbClr val="FF75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6062636" y="1609648"/>
            <a:ext cx="115570" cy="115570"/>
          </a:xfrm>
          <a:custGeom>
            <a:rect l="l" t="t" r="r" b="b"/>
            <a:pathLst>
              <a:path w="115570" h="115569">
                <a:moveTo>
                  <a:pt x="0" y="0"/>
                </a:moveTo>
                <a:lnTo>
                  <a:pt x="115570" y="0"/>
                </a:lnTo>
                <a:lnTo>
                  <a:pt x="115570" y="115569"/>
                </a:lnTo>
                <a:lnTo>
                  <a:pt x="0" y="115569"/>
                </a:lnTo>
                <a:lnTo>
                  <a:pt x="0" y="0"/>
                </a:lnTo>
                <a:close/>
              </a:path>
            </a:pathLst>
          </a:custGeom>
          <a:solidFill>
            <a:srgbClr val="FFC411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7709827" y="1609648"/>
            <a:ext cx="115570" cy="115570"/>
          </a:xfrm>
          <a:custGeom>
            <a:rect l="l" t="t" r="r" b="b"/>
            <a:pathLst>
              <a:path w="115570" h="115569">
                <a:moveTo>
                  <a:pt x="0" y="0"/>
                </a:moveTo>
                <a:lnTo>
                  <a:pt x="115570" y="0"/>
                </a:lnTo>
                <a:lnTo>
                  <a:pt x="115570" y="115569"/>
                </a:lnTo>
                <a:lnTo>
                  <a:pt x="0" y="115569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object 63"/>
          <p:cNvSpPr txBox="1"/>
          <p:nvPr/>
        </p:nvSpPr>
        <p:spPr>
          <a:xfrm>
            <a:off x="4360202" y="1537258"/>
            <a:ext cx="95123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-10">
                <a:solidFill>
                  <a:srgbClr val="404040"/>
                </a:solidFill>
                <a:latin typeface="Arial Unicode MS"/>
                <a:cs typeface="Arial Unicode MS"/>
              </a:rPr>
              <a:t>市场</a:t>
            </a:r>
            <a:r>
              <a:rPr sz="1400" spc="-125">
                <a:solidFill>
                  <a:srgbClr val="404040"/>
                </a:solidFill>
                <a:latin typeface="Arial Unicode MS"/>
                <a:cs typeface="Arial Unicode MS"/>
              </a:rPr>
              <a:t>VC</a:t>
            </a:r>
            <a:r>
              <a:rPr sz="1400" spc="-10">
                <a:solidFill>
                  <a:srgbClr val="404040"/>
                </a:solidFill>
                <a:latin typeface="Arial Unicode MS"/>
                <a:cs typeface="Arial Unicode MS"/>
              </a:rPr>
              <a:t>机</a:t>
            </a:r>
            <a:r>
              <a:rPr sz="1400" spc="-20">
                <a:solidFill>
                  <a:srgbClr val="404040"/>
                </a:solidFill>
                <a:latin typeface="Arial Unicode MS"/>
                <a:cs typeface="Arial Unicode MS"/>
              </a:rPr>
              <a:t>构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6223927" y="1537258"/>
            <a:ext cx="73469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-5">
                <a:solidFill>
                  <a:srgbClr val="404040"/>
                </a:solidFill>
                <a:latin typeface="Arial Unicode MS"/>
                <a:cs typeface="Arial Unicode MS"/>
              </a:rPr>
              <a:t>国资机</a:t>
            </a:r>
            <a:r>
              <a:rPr sz="1400" spc="-20">
                <a:solidFill>
                  <a:srgbClr val="404040"/>
                </a:solidFill>
                <a:latin typeface="Arial Unicode MS"/>
                <a:cs typeface="Arial Unicode MS"/>
              </a:rPr>
              <a:t>构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7871117" y="1537258"/>
            <a:ext cx="73469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-5">
                <a:solidFill>
                  <a:srgbClr val="404040"/>
                </a:solidFill>
                <a:latin typeface="Arial Unicode MS"/>
                <a:cs typeface="Arial Unicode MS"/>
              </a:rPr>
              <a:t>金融机</a:t>
            </a:r>
            <a:r>
              <a:rPr sz="1400" spc="-20">
                <a:solidFill>
                  <a:srgbClr val="404040"/>
                </a:solidFill>
                <a:latin typeface="Arial Unicode MS"/>
                <a:cs typeface="Arial Unicode MS"/>
              </a:rPr>
              <a:t>构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66" name="object 66"/>
          <p:cNvSpPr/>
          <p:nvPr/>
        </p:nvSpPr>
        <p:spPr>
          <a:xfrm>
            <a:off x="381000" y="0"/>
            <a:ext cx="181610" cy="1183005"/>
          </a:xfrm>
          <a:custGeom>
            <a:rect l="l" t="t" r="r" b="b"/>
            <a:pathLst>
              <a:path w="181609" h="1183005">
                <a:moveTo>
                  <a:pt x="181356" y="1182624"/>
                </a:moveTo>
                <a:lnTo>
                  <a:pt x="181356" y="0"/>
                </a:lnTo>
                <a:lnTo>
                  <a:pt x="0" y="0"/>
                </a:lnTo>
                <a:lnTo>
                  <a:pt x="0" y="1182624"/>
                </a:lnTo>
                <a:lnTo>
                  <a:pt x="181356" y="1182624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617219" y="1523"/>
            <a:ext cx="180340" cy="1049020"/>
          </a:xfrm>
          <a:custGeom>
            <a:rect l="l" t="t" r="r" b="b"/>
            <a:pathLst>
              <a:path w="180340" h="1049020">
                <a:moveTo>
                  <a:pt x="179832" y="1048512"/>
                </a:moveTo>
                <a:lnTo>
                  <a:pt x="179832" y="0"/>
                </a:lnTo>
                <a:lnTo>
                  <a:pt x="0" y="0"/>
                </a:lnTo>
                <a:lnTo>
                  <a:pt x="0" y="1048512"/>
                </a:lnTo>
                <a:lnTo>
                  <a:pt x="179832" y="1048512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859536" y="0"/>
            <a:ext cx="180340" cy="899160"/>
          </a:xfrm>
          <a:custGeom>
            <a:rect l="l" t="t" r="r" b="b"/>
            <a:pathLst>
              <a:path w="180340" h="899160">
                <a:moveTo>
                  <a:pt x="179831" y="899160"/>
                </a:moveTo>
                <a:lnTo>
                  <a:pt x="179831" y="0"/>
                </a:lnTo>
                <a:lnTo>
                  <a:pt x="0" y="0"/>
                </a:lnTo>
                <a:lnTo>
                  <a:pt x="0" y="899160"/>
                </a:lnTo>
                <a:lnTo>
                  <a:pt x="179831" y="899160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10716897" y="181197"/>
            <a:ext cx="1305579" cy="490297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451104" y="5445252"/>
            <a:ext cx="437477" cy="29260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368300" y="5178805"/>
            <a:ext cx="11518900" cy="1473200"/>
          </a:xfrm>
          <a:custGeom>
            <a:rect l="l" t="t" r="r" b="b"/>
            <a:pathLst>
              <a:path w="11518900" h="1473200">
                <a:moveTo>
                  <a:pt x="11352009" y="12700"/>
                </a:moveTo>
                <a:lnTo>
                  <a:pt x="166878" y="12700"/>
                </a:lnTo>
                <a:lnTo>
                  <a:pt x="178625" y="0"/>
                </a:lnTo>
                <a:lnTo>
                  <a:pt x="11340261" y="0"/>
                </a:lnTo>
                <a:lnTo>
                  <a:pt x="11352009" y="12700"/>
                </a:lnTo>
                <a:close/>
              </a:path>
              <a:path w="11518900" h="1473200">
                <a:moveTo>
                  <a:pt x="11385791" y="25400"/>
                </a:moveTo>
                <a:lnTo>
                  <a:pt x="133083" y="25400"/>
                </a:lnTo>
                <a:lnTo>
                  <a:pt x="144056" y="12700"/>
                </a:lnTo>
                <a:lnTo>
                  <a:pt x="11374831" y="12700"/>
                </a:lnTo>
                <a:lnTo>
                  <a:pt x="11385791" y="25400"/>
                </a:lnTo>
                <a:close/>
              </a:path>
              <a:path w="11518900" h="1473200">
                <a:moveTo>
                  <a:pt x="175323" y="38100"/>
                </a:moveTo>
                <a:lnTo>
                  <a:pt x="112115" y="38100"/>
                </a:lnTo>
                <a:lnTo>
                  <a:pt x="122440" y="25400"/>
                </a:lnTo>
                <a:lnTo>
                  <a:pt x="186550" y="25400"/>
                </a:lnTo>
                <a:lnTo>
                  <a:pt x="175323" y="38100"/>
                </a:lnTo>
                <a:close/>
              </a:path>
              <a:path w="11518900" h="1473200">
                <a:moveTo>
                  <a:pt x="11406759" y="38100"/>
                </a:moveTo>
                <a:lnTo>
                  <a:pt x="11343563" y="38100"/>
                </a:lnTo>
                <a:lnTo>
                  <a:pt x="11332337" y="25400"/>
                </a:lnTo>
                <a:lnTo>
                  <a:pt x="11396446" y="25400"/>
                </a:lnTo>
                <a:lnTo>
                  <a:pt x="11406759" y="38100"/>
                </a:lnTo>
                <a:close/>
              </a:path>
              <a:path w="11518900" h="1473200">
                <a:moveTo>
                  <a:pt x="126085" y="63500"/>
                </a:moveTo>
                <a:lnTo>
                  <a:pt x="83312" y="63500"/>
                </a:lnTo>
                <a:lnTo>
                  <a:pt x="92544" y="50800"/>
                </a:lnTo>
                <a:lnTo>
                  <a:pt x="102146" y="38100"/>
                </a:lnTo>
                <a:lnTo>
                  <a:pt x="155359" y="38100"/>
                </a:lnTo>
                <a:lnTo>
                  <a:pt x="144945" y="50800"/>
                </a:lnTo>
                <a:lnTo>
                  <a:pt x="135890" y="50800"/>
                </a:lnTo>
                <a:lnTo>
                  <a:pt x="126085" y="63500"/>
                </a:lnTo>
                <a:close/>
              </a:path>
              <a:path w="11518900" h="1473200">
                <a:moveTo>
                  <a:pt x="11435562" y="63500"/>
                </a:moveTo>
                <a:lnTo>
                  <a:pt x="11392801" y="63500"/>
                </a:lnTo>
                <a:lnTo>
                  <a:pt x="11382997" y="50800"/>
                </a:lnTo>
                <a:lnTo>
                  <a:pt x="11373942" y="50800"/>
                </a:lnTo>
                <a:lnTo>
                  <a:pt x="11363528" y="38100"/>
                </a:lnTo>
                <a:lnTo>
                  <a:pt x="11416728" y="38100"/>
                </a:lnTo>
                <a:lnTo>
                  <a:pt x="11426342" y="50800"/>
                </a:lnTo>
                <a:lnTo>
                  <a:pt x="11435562" y="63500"/>
                </a:lnTo>
                <a:close/>
              </a:path>
              <a:path w="11518900" h="1473200">
                <a:moveTo>
                  <a:pt x="77470" y="101600"/>
                </a:moveTo>
                <a:lnTo>
                  <a:pt x="50533" y="101600"/>
                </a:lnTo>
                <a:lnTo>
                  <a:pt x="58077" y="88900"/>
                </a:lnTo>
                <a:lnTo>
                  <a:pt x="66065" y="76200"/>
                </a:lnTo>
                <a:lnTo>
                  <a:pt x="74485" y="63500"/>
                </a:lnTo>
                <a:lnTo>
                  <a:pt x="117602" y="63500"/>
                </a:lnTo>
                <a:lnTo>
                  <a:pt x="108470" y="76200"/>
                </a:lnTo>
                <a:lnTo>
                  <a:pt x="100622" y="76200"/>
                </a:lnTo>
                <a:lnTo>
                  <a:pt x="92227" y="88900"/>
                </a:lnTo>
                <a:lnTo>
                  <a:pt x="85064" y="88900"/>
                </a:lnTo>
                <a:lnTo>
                  <a:pt x="77470" y="101600"/>
                </a:lnTo>
                <a:close/>
              </a:path>
              <a:path w="11518900" h="1473200">
                <a:moveTo>
                  <a:pt x="11468354" y="101600"/>
                </a:moveTo>
                <a:lnTo>
                  <a:pt x="11441404" y="101600"/>
                </a:lnTo>
                <a:lnTo>
                  <a:pt x="11433810" y="88900"/>
                </a:lnTo>
                <a:lnTo>
                  <a:pt x="11426647" y="88900"/>
                </a:lnTo>
                <a:lnTo>
                  <a:pt x="11418252" y="76200"/>
                </a:lnTo>
                <a:lnTo>
                  <a:pt x="11410403" y="76200"/>
                </a:lnTo>
                <a:lnTo>
                  <a:pt x="11401285" y="63500"/>
                </a:lnTo>
                <a:lnTo>
                  <a:pt x="11444401" y="63500"/>
                </a:lnTo>
                <a:lnTo>
                  <a:pt x="11452809" y="76200"/>
                </a:lnTo>
                <a:lnTo>
                  <a:pt x="11460810" y="88900"/>
                </a:lnTo>
                <a:lnTo>
                  <a:pt x="11468354" y="101600"/>
                </a:lnTo>
                <a:close/>
              </a:path>
              <a:path w="11518900" h="1473200">
                <a:moveTo>
                  <a:pt x="35585" y="177800"/>
                </a:moveTo>
                <a:lnTo>
                  <a:pt x="11455" y="177800"/>
                </a:lnTo>
                <a:lnTo>
                  <a:pt x="15430" y="165100"/>
                </a:lnTo>
                <a:lnTo>
                  <a:pt x="30695" y="127000"/>
                </a:lnTo>
                <a:lnTo>
                  <a:pt x="43434" y="101600"/>
                </a:lnTo>
                <a:lnTo>
                  <a:pt x="77863" y="101600"/>
                </a:lnTo>
                <a:lnTo>
                  <a:pt x="70688" y="114300"/>
                </a:lnTo>
                <a:lnTo>
                  <a:pt x="64655" y="114300"/>
                </a:lnTo>
                <a:lnTo>
                  <a:pt x="58369" y="127000"/>
                </a:lnTo>
                <a:lnTo>
                  <a:pt x="58686" y="127000"/>
                </a:lnTo>
                <a:lnTo>
                  <a:pt x="52870" y="139700"/>
                </a:lnTo>
                <a:lnTo>
                  <a:pt x="53162" y="139700"/>
                </a:lnTo>
                <a:lnTo>
                  <a:pt x="47828" y="152400"/>
                </a:lnTo>
                <a:lnTo>
                  <a:pt x="43497" y="152400"/>
                </a:lnTo>
                <a:lnTo>
                  <a:pt x="39179" y="165100"/>
                </a:lnTo>
                <a:lnTo>
                  <a:pt x="39395" y="165100"/>
                </a:lnTo>
                <a:lnTo>
                  <a:pt x="35585" y="177800"/>
                </a:lnTo>
                <a:close/>
              </a:path>
              <a:path w="11518900" h="1473200">
                <a:moveTo>
                  <a:pt x="11507431" y="177800"/>
                </a:moveTo>
                <a:lnTo>
                  <a:pt x="11483289" y="177800"/>
                </a:lnTo>
                <a:lnTo>
                  <a:pt x="11479491" y="165100"/>
                </a:lnTo>
                <a:lnTo>
                  <a:pt x="11479707" y="165100"/>
                </a:lnTo>
                <a:lnTo>
                  <a:pt x="11475377" y="152400"/>
                </a:lnTo>
                <a:lnTo>
                  <a:pt x="11471059" y="152400"/>
                </a:lnTo>
                <a:lnTo>
                  <a:pt x="11465712" y="139700"/>
                </a:lnTo>
                <a:lnTo>
                  <a:pt x="11466017" y="139700"/>
                </a:lnTo>
                <a:lnTo>
                  <a:pt x="11460200" y="127000"/>
                </a:lnTo>
                <a:lnTo>
                  <a:pt x="11460518" y="127000"/>
                </a:lnTo>
                <a:lnTo>
                  <a:pt x="11454231" y="114300"/>
                </a:lnTo>
                <a:lnTo>
                  <a:pt x="11448199" y="114300"/>
                </a:lnTo>
                <a:lnTo>
                  <a:pt x="11441023" y="101600"/>
                </a:lnTo>
                <a:lnTo>
                  <a:pt x="11475440" y="101600"/>
                </a:lnTo>
                <a:lnTo>
                  <a:pt x="11482057" y="114300"/>
                </a:lnTo>
                <a:lnTo>
                  <a:pt x="11488178" y="127000"/>
                </a:lnTo>
                <a:lnTo>
                  <a:pt x="11493804" y="139700"/>
                </a:lnTo>
                <a:lnTo>
                  <a:pt x="11498897" y="152400"/>
                </a:lnTo>
                <a:lnTo>
                  <a:pt x="11503456" y="165100"/>
                </a:lnTo>
                <a:lnTo>
                  <a:pt x="11507431" y="177800"/>
                </a:lnTo>
                <a:close/>
              </a:path>
              <a:path w="11518900" h="1473200">
                <a:moveTo>
                  <a:pt x="43256" y="165100"/>
                </a:moveTo>
                <a:lnTo>
                  <a:pt x="43497" y="152400"/>
                </a:lnTo>
                <a:lnTo>
                  <a:pt x="48094" y="152400"/>
                </a:lnTo>
                <a:lnTo>
                  <a:pt x="43256" y="165100"/>
                </a:lnTo>
                <a:close/>
              </a:path>
              <a:path w="11518900" h="1473200">
                <a:moveTo>
                  <a:pt x="11475618" y="165100"/>
                </a:moveTo>
                <a:lnTo>
                  <a:pt x="11470779" y="152400"/>
                </a:lnTo>
                <a:lnTo>
                  <a:pt x="11475377" y="152400"/>
                </a:lnTo>
                <a:lnTo>
                  <a:pt x="11475618" y="165100"/>
                </a:lnTo>
                <a:close/>
              </a:path>
              <a:path w="11518900" h="1473200">
                <a:moveTo>
                  <a:pt x="34036" y="190500"/>
                </a:moveTo>
                <a:lnTo>
                  <a:pt x="8001" y="190500"/>
                </a:lnTo>
                <a:lnTo>
                  <a:pt x="9652" y="177800"/>
                </a:lnTo>
                <a:lnTo>
                  <a:pt x="35737" y="177800"/>
                </a:lnTo>
                <a:lnTo>
                  <a:pt x="34036" y="190500"/>
                </a:lnTo>
                <a:close/>
              </a:path>
              <a:path w="11518900" h="1473200">
                <a:moveTo>
                  <a:pt x="11510873" y="190500"/>
                </a:moveTo>
                <a:lnTo>
                  <a:pt x="11484851" y="190500"/>
                </a:lnTo>
                <a:lnTo>
                  <a:pt x="11483149" y="177800"/>
                </a:lnTo>
                <a:lnTo>
                  <a:pt x="11509235" y="177800"/>
                </a:lnTo>
                <a:lnTo>
                  <a:pt x="11510873" y="190500"/>
                </a:lnTo>
                <a:close/>
              </a:path>
              <a:path w="11518900" h="1473200">
                <a:moveTo>
                  <a:pt x="30010" y="203200"/>
                </a:moveTo>
                <a:lnTo>
                  <a:pt x="3975" y="203200"/>
                </a:lnTo>
                <a:lnTo>
                  <a:pt x="5168" y="190500"/>
                </a:lnTo>
                <a:lnTo>
                  <a:pt x="31292" y="190500"/>
                </a:lnTo>
                <a:lnTo>
                  <a:pt x="30010" y="203200"/>
                </a:lnTo>
                <a:close/>
              </a:path>
              <a:path w="11518900" h="1473200">
                <a:moveTo>
                  <a:pt x="11514912" y="203200"/>
                </a:moveTo>
                <a:lnTo>
                  <a:pt x="11488864" y="203200"/>
                </a:lnTo>
                <a:lnTo>
                  <a:pt x="11487594" y="190500"/>
                </a:lnTo>
                <a:lnTo>
                  <a:pt x="11513718" y="190500"/>
                </a:lnTo>
                <a:lnTo>
                  <a:pt x="11514912" y="203200"/>
                </a:lnTo>
                <a:close/>
              </a:path>
              <a:path w="11518900" h="1473200">
                <a:moveTo>
                  <a:pt x="28016" y="215900"/>
                </a:moveTo>
                <a:lnTo>
                  <a:pt x="2044" y="215900"/>
                </a:lnTo>
                <a:lnTo>
                  <a:pt x="2921" y="203200"/>
                </a:lnTo>
                <a:lnTo>
                  <a:pt x="29006" y="203200"/>
                </a:lnTo>
                <a:lnTo>
                  <a:pt x="28016" y="215900"/>
                </a:lnTo>
                <a:close/>
              </a:path>
              <a:path w="11518900" h="1473200">
                <a:moveTo>
                  <a:pt x="11516842" y="215900"/>
                </a:moveTo>
                <a:lnTo>
                  <a:pt x="11490871" y="215900"/>
                </a:lnTo>
                <a:lnTo>
                  <a:pt x="11489880" y="203200"/>
                </a:lnTo>
                <a:lnTo>
                  <a:pt x="11515953" y="203200"/>
                </a:lnTo>
                <a:lnTo>
                  <a:pt x="11516842" y="215900"/>
                </a:lnTo>
                <a:close/>
              </a:path>
              <a:path w="11518900" h="1473200">
                <a:moveTo>
                  <a:pt x="26568" y="228600"/>
                </a:moveTo>
                <a:lnTo>
                  <a:pt x="736" y="228600"/>
                </a:lnTo>
                <a:lnTo>
                  <a:pt x="1308" y="215900"/>
                </a:lnTo>
                <a:lnTo>
                  <a:pt x="27254" y="215900"/>
                </a:lnTo>
                <a:lnTo>
                  <a:pt x="26568" y="228600"/>
                </a:lnTo>
                <a:close/>
              </a:path>
              <a:path w="11518900" h="1473200">
                <a:moveTo>
                  <a:pt x="11518150" y="228600"/>
                </a:moveTo>
                <a:lnTo>
                  <a:pt x="11492318" y="228600"/>
                </a:lnTo>
                <a:lnTo>
                  <a:pt x="11491620" y="215900"/>
                </a:lnTo>
                <a:lnTo>
                  <a:pt x="11517579" y="215900"/>
                </a:lnTo>
                <a:lnTo>
                  <a:pt x="11518150" y="228600"/>
                </a:lnTo>
                <a:close/>
              </a:path>
              <a:path w="11518900" h="1473200">
                <a:moveTo>
                  <a:pt x="25400" y="1219200"/>
                </a:moveTo>
                <a:lnTo>
                  <a:pt x="0" y="1219200"/>
                </a:lnTo>
                <a:lnTo>
                  <a:pt x="76" y="241300"/>
                </a:lnTo>
                <a:lnTo>
                  <a:pt x="330" y="228600"/>
                </a:lnTo>
                <a:lnTo>
                  <a:pt x="26073" y="228600"/>
                </a:lnTo>
                <a:lnTo>
                  <a:pt x="25692" y="241300"/>
                </a:lnTo>
                <a:lnTo>
                  <a:pt x="25476" y="241300"/>
                </a:lnTo>
                <a:lnTo>
                  <a:pt x="25400" y="1219200"/>
                </a:lnTo>
                <a:close/>
              </a:path>
              <a:path w="11518900" h="1473200">
                <a:moveTo>
                  <a:pt x="11518887" y="1219200"/>
                </a:moveTo>
                <a:lnTo>
                  <a:pt x="11493487" y="1219200"/>
                </a:lnTo>
                <a:lnTo>
                  <a:pt x="11493411" y="241300"/>
                </a:lnTo>
                <a:lnTo>
                  <a:pt x="11493195" y="241300"/>
                </a:lnTo>
                <a:lnTo>
                  <a:pt x="11492801" y="228600"/>
                </a:lnTo>
                <a:lnTo>
                  <a:pt x="11518557" y="228600"/>
                </a:lnTo>
                <a:lnTo>
                  <a:pt x="11518798" y="241300"/>
                </a:lnTo>
                <a:lnTo>
                  <a:pt x="11518887" y="1219200"/>
                </a:lnTo>
                <a:close/>
              </a:path>
              <a:path w="11518900" h="1473200">
                <a:moveTo>
                  <a:pt x="25704" y="1231900"/>
                </a:moveTo>
                <a:lnTo>
                  <a:pt x="330" y="1231900"/>
                </a:lnTo>
                <a:lnTo>
                  <a:pt x="76" y="1219200"/>
                </a:lnTo>
                <a:lnTo>
                  <a:pt x="25463" y="1219200"/>
                </a:lnTo>
                <a:lnTo>
                  <a:pt x="25704" y="1231900"/>
                </a:lnTo>
                <a:close/>
              </a:path>
              <a:path w="11518900" h="1473200">
                <a:moveTo>
                  <a:pt x="11518557" y="1231900"/>
                </a:moveTo>
                <a:lnTo>
                  <a:pt x="11493182" y="1231900"/>
                </a:lnTo>
                <a:lnTo>
                  <a:pt x="11493411" y="1219200"/>
                </a:lnTo>
                <a:lnTo>
                  <a:pt x="11518798" y="1219200"/>
                </a:lnTo>
                <a:lnTo>
                  <a:pt x="11518557" y="1231900"/>
                </a:lnTo>
                <a:close/>
              </a:path>
              <a:path w="11518900" h="1473200">
                <a:moveTo>
                  <a:pt x="27254" y="1244600"/>
                </a:moveTo>
                <a:lnTo>
                  <a:pt x="1308" y="1244600"/>
                </a:lnTo>
                <a:lnTo>
                  <a:pt x="736" y="1231900"/>
                </a:lnTo>
                <a:lnTo>
                  <a:pt x="26568" y="1231900"/>
                </a:lnTo>
                <a:lnTo>
                  <a:pt x="27254" y="1244600"/>
                </a:lnTo>
                <a:close/>
              </a:path>
              <a:path w="11518900" h="1473200">
                <a:moveTo>
                  <a:pt x="11517579" y="1244600"/>
                </a:moveTo>
                <a:lnTo>
                  <a:pt x="11491620" y="1244600"/>
                </a:lnTo>
                <a:lnTo>
                  <a:pt x="11492318" y="1231900"/>
                </a:lnTo>
                <a:lnTo>
                  <a:pt x="11518150" y="1231900"/>
                </a:lnTo>
                <a:lnTo>
                  <a:pt x="11517579" y="1244600"/>
                </a:lnTo>
                <a:close/>
              </a:path>
              <a:path w="11518900" h="1473200">
                <a:moveTo>
                  <a:pt x="29006" y="1257300"/>
                </a:moveTo>
                <a:lnTo>
                  <a:pt x="2921" y="1257300"/>
                </a:lnTo>
                <a:lnTo>
                  <a:pt x="2044" y="1244600"/>
                </a:lnTo>
                <a:lnTo>
                  <a:pt x="28016" y="1244600"/>
                </a:lnTo>
                <a:lnTo>
                  <a:pt x="29006" y="1257300"/>
                </a:lnTo>
                <a:close/>
              </a:path>
              <a:path w="11518900" h="1473200">
                <a:moveTo>
                  <a:pt x="11515953" y="1257300"/>
                </a:moveTo>
                <a:lnTo>
                  <a:pt x="11489880" y="1257300"/>
                </a:lnTo>
                <a:lnTo>
                  <a:pt x="11490871" y="1244600"/>
                </a:lnTo>
                <a:lnTo>
                  <a:pt x="11516842" y="1244600"/>
                </a:lnTo>
                <a:lnTo>
                  <a:pt x="11515953" y="1257300"/>
                </a:lnTo>
                <a:close/>
              </a:path>
              <a:path w="11518900" h="1473200">
                <a:moveTo>
                  <a:pt x="31292" y="1270000"/>
                </a:moveTo>
                <a:lnTo>
                  <a:pt x="5168" y="1270000"/>
                </a:lnTo>
                <a:lnTo>
                  <a:pt x="3975" y="1257300"/>
                </a:lnTo>
                <a:lnTo>
                  <a:pt x="30010" y="1257300"/>
                </a:lnTo>
                <a:lnTo>
                  <a:pt x="31292" y="1270000"/>
                </a:lnTo>
                <a:close/>
              </a:path>
              <a:path w="11518900" h="1473200">
                <a:moveTo>
                  <a:pt x="11513718" y="1270000"/>
                </a:moveTo>
                <a:lnTo>
                  <a:pt x="11487594" y="1270000"/>
                </a:lnTo>
                <a:lnTo>
                  <a:pt x="11488864" y="1257300"/>
                </a:lnTo>
                <a:lnTo>
                  <a:pt x="11514912" y="1257300"/>
                </a:lnTo>
                <a:lnTo>
                  <a:pt x="11513718" y="1270000"/>
                </a:lnTo>
                <a:close/>
              </a:path>
              <a:path w="11518900" h="1473200">
                <a:moveTo>
                  <a:pt x="34124" y="1282700"/>
                </a:moveTo>
                <a:lnTo>
                  <a:pt x="8001" y="1282700"/>
                </a:lnTo>
                <a:lnTo>
                  <a:pt x="6515" y="1270000"/>
                </a:lnTo>
                <a:lnTo>
                  <a:pt x="32562" y="1270000"/>
                </a:lnTo>
                <a:lnTo>
                  <a:pt x="34124" y="1282700"/>
                </a:lnTo>
                <a:close/>
              </a:path>
              <a:path w="11518900" h="1473200">
                <a:moveTo>
                  <a:pt x="11510873" y="1282700"/>
                </a:moveTo>
                <a:lnTo>
                  <a:pt x="11484762" y="1282700"/>
                </a:lnTo>
                <a:lnTo>
                  <a:pt x="11486324" y="1270000"/>
                </a:lnTo>
                <a:lnTo>
                  <a:pt x="11512372" y="1270000"/>
                </a:lnTo>
                <a:lnTo>
                  <a:pt x="11510873" y="1282700"/>
                </a:lnTo>
                <a:close/>
              </a:path>
              <a:path w="11518900" h="1473200">
                <a:moveTo>
                  <a:pt x="43497" y="1308100"/>
                </a:moveTo>
                <a:lnTo>
                  <a:pt x="15430" y="1308100"/>
                </a:lnTo>
                <a:lnTo>
                  <a:pt x="11455" y="1295400"/>
                </a:lnTo>
                <a:lnTo>
                  <a:pt x="9652" y="1282700"/>
                </a:lnTo>
                <a:lnTo>
                  <a:pt x="35585" y="1282700"/>
                </a:lnTo>
                <a:lnTo>
                  <a:pt x="39395" y="1295400"/>
                </a:lnTo>
                <a:lnTo>
                  <a:pt x="39179" y="1295400"/>
                </a:lnTo>
                <a:lnTo>
                  <a:pt x="43497" y="1308100"/>
                </a:lnTo>
                <a:close/>
              </a:path>
              <a:path w="11518900" h="1473200">
                <a:moveTo>
                  <a:pt x="11503456" y="1308100"/>
                </a:moveTo>
                <a:lnTo>
                  <a:pt x="11475377" y="1308100"/>
                </a:lnTo>
                <a:lnTo>
                  <a:pt x="11479707" y="1295400"/>
                </a:lnTo>
                <a:lnTo>
                  <a:pt x="11479491" y="1295400"/>
                </a:lnTo>
                <a:lnTo>
                  <a:pt x="11483289" y="1282700"/>
                </a:lnTo>
                <a:lnTo>
                  <a:pt x="11509235" y="1282700"/>
                </a:lnTo>
                <a:lnTo>
                  <a:pt x="11507431" y="1295400"/>
                </a:lnTo>
                <a:lnTo>
                  <a:pt x="11503456" y="1308100"/>
                </a:lnTo>
                <a:close/>
              </a:path>
              <a:path w="11518900" h="1473200">
                <a:moveTo>
                  <a:pt x="85064" y="1371600"/>
                </a:moveTo>
                <a:lnTo>
                  <a:pt x="50533" y="1371600"/>
                </a:lnTo>
                <a:lnTo>
                  <a:pt x="43434" y="1358900"/>
                </a:lnTo>
                <a:lnTo>
                  <a:pt x="36817" y="1346200"/>
                </a:lnTo>
                <a:lnTo>
                  <a:pt x="30695" y="1333500"/>
                </a:lnTo>
                <a:lnTo>
                  <a:pt x="25082" y="1320800"/>
                </a:lnTo>
                <a:lnTo>
                  <a:pt x="19989" y="1308100"/>
                </a:lnTo>
                <a:lnTo>
                  <a:pt x="47828" y="1308100"/>
                </a:lnTo>
                <a:lnTo>
                  <a:pt x="53162" y="1320800"/>
                </a:lnTo>
                <a:lnTo>
                  <a:pt x="52870" y="1320800"/>
                </a:lnTo>
                <a:lnTo>
                  <a:pt x="58686" y="1333500"/>
                </a:lnTo>
                <a:lnTo>
                  <a:pt x="58369" y="1333500"/>
                </a:lnTo>
                <a:lnTo>
                  <a:pt x="64655" y="1346200"/>
                </a:lnTo>
                <a:lnTo>
                  <a:pt x="70688" y="1346200"/>
                </a:lnTo>
                <a:lnTo>
                  <a:pt x="77863" y="1358900"/>
                </a:lnTo>
                <a:lnTo>
                  <a:pt x="77470" y="1358900"/>
                </a:lnTo>
                <a:lnTo>
                  <a:pt x="85064" y="1371600"/>
                </a:lnTo>
                <a:close/>
              </a:path>
              <a:path w="11518900" h="1473200">
                <a:moveTo>
                  <a:pt x="11468354" y="1371600"/>
                </a:moveTo>
                <a:lnTo>
                  <a:pt x="11433810" y="1371600"/>
                </a:lnTo>
                <a:lnTo>
                  <a:pt x="11441404" y="1358900"/>
                </a:lnTo>
                <a:lnTo>
                  <a:pt x="11441023" y="1358900"/>
                </a:lnTo>
                <a:lnTo>
                  <a:pt x="11448199" y="1346200"/>
                </a:lnTo>
                <a:lnTo>
                  <a:pt x="11454231" y="1346200"/>
                </a:lnTo>
                <a:lnTo>
                  <a:pt x="11460518" y="1333500"/>
                </a:lnTo>
                <a:lnTo>
                  <a:pt x="11460200" y="1333500"/>
                </a:lnTo>
                <a:lnTo>
                  <a:pt x="11466017" y="1320800"/>
                </a:lnTo>
                <a:lnTo>
                  <a:pt x="11465712" y="1320800"/>
                </a:lnTo>
                <a:lnTo>
                  <a:pt x="11471059" y="1308100"/>
                </a:lnTo>
                <a:lnTo>
                  <a:pt x="11498897" y="1308100"/>
                </a:lnTo>
                <a:lnTo>
                  <a:pt x="11493804" y="1320800"/>
                </a:lnTo>
                <a:lnTo>
                  <a:pt x="11488178" y="1333500"/>
                </a:lnTo>
                <a:lnTo>
                  <a:pt x="11482057" y="1346200"/>
                </a:lnTo>
                <a:lnTo>
                  <a:pt x="11475440" y="1358900"/>
                </a:lnTo>
                <a:lnTo>
                  <a:pt x="11468354" y="1371600"/>
                </a:lnTo>
                <a:close/>
              </a:path>
              <a:path w="11518900" h="1473200">
                <a:moveTo>
                  <a:pt x="108940" y="1397000"/>
                </a:moveTo>
                <a:lnTo>
                  <a:pt x="74485" y="1397000"/>
                </a:lnTo>
                <a:lnTo>
                  <a:pt x="66065" y="1384300"/>
                </a:lnTo>
                <a:lnTo>
                  <a:pt x="58077" y="1371600"/>
                </a:lnTo>
                <a:lnTo>
                  <a:pt x="92227" y="1371600"/>
                </a:lnTo>
                <a:lnTo>
                  <a:pt x="100622" y="1384300"/>
                </a:lnTo>
                <a:lnTo>
                  <a:pt x="100177" y="1384300"/>
                </a:lnTo>
                <a:lnTo>
                  <a:pt x="108940" y="1397000"/>
                </a:lnTo>
                <a:close/>
              </a:path>
              <a:path w="11518900" h="1473200">
                <a:moveTo>
                  <a:pt x="11444401" y="1397000"/>
                </a:moveTo>
                <a:lnTo>
                  <a:pt x="11409934" y="1397000"/>
                </a:lnTo>
                <a:lnTo>
                  <a:pt x="11418709" y="1384300"/>
                </a:lnTo>
                <a:lnTo>
                  <a:pt x="11418252" y="1384300"/>
                </a:lnTo>
                <a:lnTo>
                  <a:pt x="11426647" y="1371600"/>
                </a:lnTo>
                <a:lnTo>
                  <a:pt x="11460810" y="1371600"/>
                </a:lnTo>
                <a:lnTo>
                  <a:pt x="11452809" y="1384300"/>
                </a:lnTo>
                <a:lnTo>
                  <a:pt x="11444401" y="1397000"/>
                </a:lnTo>
                <a:close/>
              </a:path>
              <a:path w="11518900" h="1473200">
                <a:moveTo>
                  <a:pt x="155359" y="1422400"/>
                </a:moveTo>
                <a:lnTo>
                  <a:pt x="102146" y="1422400"/>
                </a:lnTo>
                <a:lnTo>
                  <a:pt x="92544" y="1409700"/>
                </a:lnTo>
                <a:lnTo>
                  <a:pt x="83312" y="1397000"/>
                </a:lnTo>
                <a:lnTo>
                  <a:pt x="117119" y="1397000"/>
                </a:lnTo>
                <a:lnTo>
                  <a:pt x="126593" y="1409700"/>
                </a:lnTo>
                <a:lnTo>
                  <a:pt x="144945" y="1409700"/>
                </a:lnTo>
                <a:lnTo>
                  <a:pt x="155359" y="1422400"/>
                </a:lnTo>
                <a:close/>
              </a:path>
              <a:path w="11518900" h="1473200">
                <a:moveTo>
                  <a:pt x="11416728" y="1422400"/>
                </a:moveTo>
                <a:lnTo>
                  <a:pt x="11363528" y="1422400"/>
                </a:lnTo>
                <a:lnTo>
                  <a:pt x="11373942" y="1409700"/>
                </a:lnTo>
                <a:lnTo>
                  <a:pt x="11392293" y="1409700"/>
                </a:lnTo>
                <a:lnTo>
                  <a:pt x="11401767" y="1397000"/>
                </a:lnTo>
                <a:lnTo>
                  <a:pt x="11435562" y="1397000"/>
                </a:lnTo>
                <a:lnTo>
                  <a:pt x="11426342" y="1409700"/>
                </a:lnTo>
                <a:lnTo>
                  <a:pt x="11416728" y="1422400"/>
                </a:lnTo>
                <a:close/>
              </a:path>
              <a:path w="11518900" h="1473200">
                <a:moveTo>
                  <a:pt x="175907" y="1435100"/>
                </a:moveTo>
                <a:lnTo>
                  <a:pt x="122440" y="1435100"/>
                </a:lnTo>
                <a:lnTo>
                  <a:pt x="112115" y="1422400"/>
                </a:lnTo>
                <a:lnTo>
                  <a:pt x="164934" y="1422400"/>
                </a:lnTo>
                <a:lnTo>
                  <a:pt x="175907" y="1435100"/>
                </a:lnTo>
                <a:close/>
              </a:path>
              <a:path w="11518900" h="1473200">
                <a:moveTo>
                  <a:pt x="11396446" y="1435100"/>
                </a:moveTo>
                <a:lnTo>
                  <a:pt x="11342979" y="1435100"/>
                </a:lnTo>
                <a:lnTo>
                  <a:pt x="11353952" y="1422400"/>
                </a:lnTo>
                <a:lnTo>
                  <a:pt x="11406759" y="1422400"/>
                </a:lnTo>
                <a:lnTo>
                  <a:pt x="11396446" y="1435100"/>
                </a:lnTo>
                <a:close/>
              </a:path>
              <a:path w="11518900" h="1473200">
                <a:moveTo>
                  <a:pt x="225310" y="1447800"/>
                </a:moveTo>
                <a:lnTo>
                  <a:pt x="144056" y="1447800"/>
                </a:lnTo>
                <a:lnTo>
                  <a:pt x="133083" y="1435100"/>
                </a:lnTo>
                <a:lnTo>
                  <a:pt x="219290" y="1435100"/>
                </a:lnTo>
                <a:lnTo>
                  <a:pt x="225310" y="1447800"/>
                </a:lnTo>
                <a:close/>
              </a:path>
              <a:path w="11518900" h="1473200">
                <a:moveTo>
                  <a:pt x="11374831" y="1447800"/>
                </a:moveTo>
                <a:lnTo>
                  <a:pt x="11293576" y="1447800"/>
                </a:lnTo>
                <a:lnTo>
                  <a:pt x="11299596" y="1435100"/>
                </a:lnTo>
                <a:lnTo>
                  <a:pt x="11385791" y="1435100"/>
                </a:lnTo>
                <a:lnTo>
                  <a:pt x="11374831" y="1447800"/>
                </a:lnTo>
                <a:close/>
              </a:path>
              <a:path w="11518900" h="1473200">
                <a:moveTo>
                  <a:pt x="11340261" y="1460500"/>
                </a:moveTo>
                <a:lnTo>
                  <a:pt x="178625" y="1460500"/>
                </a:lnTo>
                <a:lnTo>
                  <a:pt x="166878" y="1447800"/>
                </a:lnTo>
                <a:lnTo>
                  <a:pt x="11352009" y="1447800"/>
                </a:lnTo>
                <a:lnTo>
                  <a:pt x="11340261" y="1460500"/>
                </a:lnTo>
                <a:close/>
              </a:path>
              <a:path w="11518900" h="1473200">
                <a:moveTo>
                  <a:pt x="11290541" y="1473200"/>
                </a:moveTo>
                <a:lnTo>
                  <a:pt x="228333" y="1473200"/>
                </a:lnTo>
                <a:lnTo>
                  <a:pt x="221945" y="1460500"/>
                </a:lnTo>
                <a:lnTo>
                  <a:pt x="11296929" y="1460500"/>
                </a:lnTo>
                <a:lnTo>
                  <a:pt x="11290541" y="1473200"/>
                </a:lnTo>
                <a:close/>
              </a:path>
            </a:pathLst>
          </a:custGeom>
          <a:solidFill>
            <a:srgbClr val="FF7E2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448055" y="5871971"/>
            <a:ext cx="464819" cy="292607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3" name="object 73"/>
          <p:cNvSpPr txBox="1"/>
          <p:nvPr/>
        </p:nvSpPr>
        <p:spPr>
          <a:xfrm>
            <a:off x="4170476" y="4913490"/>
            <a:ext cx="154749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仅统计国内已公开事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件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5851956" y="4913490"/>
            <a:ext cx="1853564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截止日期</a:t>
            </a:r>
            <a:r>
              <a:rPr sz="1200" spc="5">
                <a:solidFill>
                  <a:srgbClr val="585858"/>
                </a:solidFill>
                <a:latin typeface="Arial Unicode MS"/>
                <a:cs typeface="Arial Unicode MS"/>
              </a:rPr>
              <a:t>：2023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年</a:t>
            </a:r>
            <a:r>
              <a:rPr sz="1200" spc="15">
                <a:solidFill>
                  <a:srgbClr val="585858"/>
                </a:solidFill>
                <a:latin typeface="Arial Unicode MS"/>
                <a:cs typeface="Arial Unicode MS"/>
              </a:rPr>
              <a:t>9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月</a:t>
            </a:r>
            <a:r>
              <a:rPr sz="1200" spc="15">
                <a:solidFill>
                  <a:srgbClr val="585858"/>
                </a:solidFill>
                <a:latin typeface="Arial Unicode MS"/>
                <a:cs typeface="Arial Unicode MS"/>
              </a:rPr>
              <a:t>30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日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7839506" y="4913490"/>
            <a:ext cx="21126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数据来源</a:t>
            </a:r>
            <a:r>
              <a:rPr sz="1200" spc="-45">
                <a:solidFill>
                  <a:srgbClr val="585858"/>
                </a:solidFill>
                <a:latin typeface="Arial Unicode MS"/>
                <a:cs typeface="Arial Unicode MS"/>
              </a:rPr>
              <a:t>：IT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桔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子 </a:t>
            </a:r>
            <a:r>
              <a:rPr sz="1200" spc="75">
                <a:solidFill>
                  <a:srgbClr val="585858"/>
                </a:solidFill>
                <a:latin typeface="Arial Unicode MS"/>
                <a:cs typeface="Arial Unicode MS"/>
              </a:rPr>
              <a:t>©</a:t>
            </a:r>
            <a:r>
              <a:rPr sz="1200" spc="-45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200" spc="40">
                <a:solidFill>
                  <a:srgbClr val="585858"/>
                </a:solidFill>
                <a:latin typeface="Arial Unicode MS"/>
                <a:cs typeface="Arial Unicode MS"/>
              </a:rPr>
              <a:t>itjuzi.com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76" name="object 76"/>
          <p:cNvSpPr/>
          <p:nvPr/>
        </p:nvSpPr>
        <p:spPr>
          <a:xfrm>
            <a:off x="6184391" y="2148839"/>
            <a:ext cx="400812" cy="553212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7" name="object 77"/>
          <p:cNvSpPr txBox="1"/>
          <p:nvPr/>
        </p:nvSpPr>
        <p:spPr>
          <a:xfrm>
            <a:off x="875664" y="5457190"/>
            <a:ext cx="10800715" cy="9042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毅达资本是</a:t>
            </a:r>
            <a:r>
              <a:rPr sz="1400" spc="40">
                <a:solidFill>
                  <a:srgbClr val="1F394E"/>
                </a:solidFill>
                <a:latin typeface="Arial Unicode MS"/>
                <a:cs typeface="Arial Unicode MS"/>
              </a:rPr>
              <a:t>2023Q3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季度国内活跃投资机构榜首，中金资本居第二位，深圳高新投跃居活跃榜第三位，早期投资机构奇绩创坛居第四位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  <a:p>
            <a:pPr marL="12700" marR="5080">
              <a:lnSpc>
                <a:spcPct val="119900"/>
              </a:lnSpc>
              <a:spcBef>
                <a:spcPts val="1200"/>
              </a:spcBef>
            </a:pP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值得注意的是，与此前相比不同，本季度中，有深圳高新投、深创投、苏高新创投、元禾控股、合肥产投这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5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家地方国资背景机构投资活跃 度攀升并居前位。而头部机构如红杉资本中国，本季度投资活跃度环比下降了</a:t>
            </a:r>
            <a:r>
              <a:rPr sz="1400" spc="-15">
                <a:solidFill>
                  <a:srgbClr val="1F394E"/>
                </a:solidFill>
                <a:latin typeface="Arial Unicode MS"/>
                <a:cs typeface="Arial Unicode MS"/>
              </a:rPr>
              <a:t>16%，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同比更是减少了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50%，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使其跌落了榜单前三的名次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78" name="object 78"/>
          <p:cNvSpPr/>
          <p:nvPr/>
        </p:nvSpPr>
        <p:spPr>
          <a:xfrm>
            <a:off x="1600200" y="1173480"/>
            <a:ext cx="609600" cy="609600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969263" y="1173480"/>
            <a:ext cx="640080" cy="348996"/>
          </a:xfrm>
          <a:prstGeom prst="rect">
            <a:avLst/>
          </a:prstGeom>
          <a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2964179" y="1801367"/>
            <a:ext cx="399288" cy="403860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3436620" y="2109216"/>
            <a:ext cx="861060" cy="320039"/>
          </a:xfrm>
          <a:prstGeom prst="rect">
            <a:avLst/>
          </a:prstGeom>
          <a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2174748" y="1914144"/>
            <a:ext cx="719327" cy="291084"/>
          </a:xfrm>
          <a:prstGeom prst="rect">
            <a:avLst/>
          </a:prstGeom>
          <a:blipFill>
            <a:blip r:embed="rId10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2342388" y="1638300"/>
            <a:ext cx="382524" cy="240791"/>
          </a:xfrm>
          <a:prstGeom prst="rect">
            <a:avLst/>
          </a:prstGeom>
          <a:blipFill>
            <a:blip r:embed="rId1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9991343" y="2409444"/>
            <a:ext cx="325120" cy="325120"/>
          </a:xfrm>
          <a:custGeom>
            <a:rect l="l" t="t" r="r" b="b"/>
            <a:pathLst>
              <a:path w="325120" h="325119">
                <a:moveTo>
                  <a:pt x="199644" y="123444"/>
                </a:moveTo>
                <a:lnTo>
                  <a:pt x="123444" y="123444"/>
                </a:lnTo>
                <a:lnTo>
                  <a:pt x="161544" y="0"/>
                </a:lnTo>
                <a:lnTo>
                  <a:pt x="199644" y="123444"/>
                </a:lnTo>
                <a:close/>
              </a:path>
              <a:path w="325120" h="325119">
                <a:moveTo>
                  <a:pt x="62484" y="324612"/>
                </a:moveTo>
                <a:lnTo>
                  <a:pt x="100584" y="201168"/>
                </a:lnTo>
                <a:lnTo>
                  <a:pt x="0" y="123444"/>
                </a:lnTo>
                <a:lnTo>
                  <a:pt x="324612" y="123444"/>
                </a:lnTo>
                <a:lnTo>
                  <a:pt x="224028" y="201168"/>
                </a:lnTo>
                <a:lnTo>
                  <a:pt x="238609" y="248412"/>
                </a:lnTo>
                <a:lnTo>
                  <a:pt x="161544" y="248412"/>
                </a:lnTo>
                <a:lnTo>
                  <a:pt x="62484" y="324612"/>
                </a:lnTo>
                <a:close/>
              </a:path>
              <a:path w="325120" h="325119">
                <a:moveTo>
                  <a:pt x="262128" y="324612"/>
                </a:moveTo>
                <a:lnTo>
                  <a:pt x="161544" y="248412"/>
                </a:lnTo>
                <a:lnTo>
                  <a:pt x="238609" y="248412"/>
                </a:lnTo>
                <a:lnTo>
                  <a:pt x="262128" y="324612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858011" y="2065020"/>
            <a:ext cx="4431792" cy="2353055"/>
          </a:xfrm>
          <a:prstGeom prst="rect">
            <a:avLst/>
          </a:prstGeom>
          <a:blipFill>
            <a:blip r:embed="rId1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7071359" y="2065020"/>
            <a:ext cx="4431792" cy="2353055"/>
          </a:xfrm>
          <a:prstGeom prst="rect">
            <a:avLst/>
          </a:prstGeom>
          <a:blipFill>
            <a:blip r:embed="rId1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7" name="object 87"/>
          <p:cNvSpPr txBox="1">
            <a:spLocks noGrp="1"/>
          </p:cNvSpPr>
          <p:nvPr>
            <p:ph type="title"/>
          </p:nvPr>
        </p:nvSpPr>
        <p:spPr>
          <a:xfrm>
            <a:off x="1285239" y="105033"/>
            <a:ext cx="723963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60" baseline="-21990">
                <a:solidFill>
                  <a:srgbClr val="F96F18"/>
                </a:solidFill>
              </a:rPr>
              <a:t>2023</a:t>
            </a:r>
            <a:r>
              <a:rPr sz="3600" spc="-179" baseline="-21990">
                <a:solidFill>
                  <a:srgbClr val="F96F18"/>
                </a:solidFill>
              </a:rPr>
              <a:t>Q</a:t>
            </a:r>
            <a:r>
              <a:rPr sz="3600" spc="-60" baseline="-21990">
                <a:solidFill>
                  <a:srgbClr val="F96F18"/>
                </a:solidFill>
              </a:rPr>
              <a:t>3</a:t>
            </a:r>
            <a:r>
              <a:rPr sz="3600" spc="0" baseline="-21990">
                <a:solidFill>
                  <a:srgbClr val="F96F18"/>
                </a:solidFill>
              </a:rPr>
              <a:t>国内活跃</a:t>
            </a:r>
            <a:r>
              <a:rPr sz="3600" spc="-3495" baseline="-21990">
                <a:solidFill>
                  <a:srgbClr val="F96F18"/>
                </a:solidFill>
              </a:rPr>
              <a:t>投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更多</a:t>
            </a:r>
            <a:r>
              <a:rPr sz="1100" b="0" spc="-969">
                <a:solidFill>
                  <a:srgbClr val="FF0000"/>
                </a:solidFill>
                <a:latin typeface="微软雅黑"/>
                <a:cs typeface="微软雅黑"/>
              </a:rPr>
              <a:t>细</a:t>
            </a:r>
            <a:r>
              <a:rPr sz="3600" spc="-2152" baseline="-21990">
                <a:solidFill>
                  <a:srgbClr val="F96F18"/>
                </a:solidFill>
              </a:rPr>
              <a:t>资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分</a:t>
            </a:r>
            <a:r>
              <a:rPr sz="1100" b="0" spc="-765">
                <a:solidFill>
                  <a:srgbClr val="FF0000"/>
                </a:solidFill>
                <a:latin typeface="微软雅黑"/>
                <a:cs typeface="微软雅黑"/>
              </a:rPr>
              <a:t>领</a:t>
            </a:r>
            <a:r>
              <a:rPr sz="3600" spc="-2460" baseline="-21990">
                <a:solidFill>
                  <a:srgbClr val="F96F18"/>
                </a:solidFill>
              </a:rPr>
              <a:t>机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域</a:t>
            </a:r>
            <a:r>
              <a:rPr sz="1100" b="0" spc="-560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3600" spc="-2767" baseline="-21990">
                <a:solidFill>
                  <a:srgbClr val="F96F18"/>
                </a:solidFill>
              </a:rPr>
              <a:t>构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1100" b="0" spc="-355">
                <a:solidFill>
                  <a:srgbClr val="FF0000"/>
                </a:solidFill>
                <a:latin typeface="微软雅黑"/>
                <a:cs typeface="微软雅黑"/>
              </a:rPr>
              <a:t>请</a:t>
            </a:r>
            <a:r>
              <a:rPr sz="3600" spc="-1732" baseline="-21990">
                <a:solidFill>
                  <a:srgbClr val="F96F18"/>
                </a:solidFill>
              </a:rPr>
              <a:t>T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关</a:t>
            </a:r>
            <a:r>
              <a:rPr sz="1100" b="0" spc="-1065">
                <a:solidFill>
                  <a:srgbClr val="FF0000"/>
                </a:solidFill>
                <a:latin typeface="微软雅黑"/>
                <a:cs typeface="微软雅黑"/>
              </a:rPr>
              <a:t>注</a:t>
            </a:r>
            <a:r>
              <a:rPr sz="3600" spc="-1357" baseline="-21990">
                <a:solidFill>
                  <a:srgbClr val="F96F18"/>
                </a:solidFill>
              </a:rPr>
              <a:t>O</a:t>
            </a:r>
            <a:r>
              <a:rPr sz="1100" b="0" spc="-320">
                <a:solidFill>
                  <a:srgbClr val="FF0000"/>
                </a:solidFill>
                <a:latin typeface="微软雅黑"/>
                <a:cs typeface="微软雅黑"/>
              </a:rPr>
              <a:t>搜</a:t>
            </a:r>
            <a:r>
              <a:rPr sz="3600" spc="-1897" baseline="-21990">
                <a:solidFill>
                  <a:srgbClr val="F96F18"/>
                </a:solidFill>
              </a:rPr>
              <a:t>P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搜</a:t>
            </a:r>
            <a:r>
              <a:rPr sz="1100" b="0" spc="-975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3600" spc="-772" baseline="-21990">
                <a:solidFill>
                  <a:srgbClr val="F96F18"/>
                </a:solidFill>
              </a:rPr>
              <a:t>2</a:t>
            </a:r>
            <a:r>
              <a:rPr sz="1100" b="0" spc="-630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3600" spc="-1289" baseline="-21990">
                <a:solidFill>
                  <a:srgbClr val="F96F18"/>
                </a:solidFill>
              </a:rPr>
              <a:t>0</a:t>
            </a:r>
            <a:r>
              <a:rPr sz="1100" b="0" spc="-285">
                <a:solidFill>
                  <a:srgbClr val="FF0000"/>
                </a:solidFill>
                <a:latin typeface="微软雅黑"/>
                <a:cs typeface="微软雅黑"/>
              </a:rPr>
              <a:t>（</a:t>
            </a:r>
            <a:r>
              <a:rPr sz="3600" spc="-3179" baseline="-21990">
                <a:solidFill>
                  <a:srgbClr val="F96F18"/>
                </a:solidFill>
              </a:rPr>
              <a:t>：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sosoyanbao），行研君胃：sosobaogao</a:t>
            </a:r>
            <a:endParaRPr sz="11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962863" y="844981"/>
            <a:ext cx="1639862" cy="1958949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639484" y="130490"/>
            <a:ext cx="1339011" cy="521961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381000" y="0"/>
            <a:ext cx="181610" cy="1183005"/>
          </a:xfrm>
          <a:custGeom>
            <a:rect l="l" t="t" r="r" b="b"/>
            <a:pathLst>
              <a:path w="181609" h="1183005">
                <a:moveTo>
                  <a:pt x="181356" y="1182624"/>
                </a:moveTo>
                <a:lnTo>
                  <a:pt x="181356" y="0"/>
                </a:lnTo>
                <a:lnTo>
                  <a:pt x="0" y="0"/>
                </a:lnTo>
                <a:lnTo>
                  <a:pt x="0" y="1182624"/>
                </a:lnTo>
                <a:lnTo>
                  <a:pt x="181356" y="1182624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17219" y="1523"/>
            <a:ext cx="180340" cy="1049020"/>
          </a:xfrm>
          <a:custGeom>
            <a:rect l="l" t="t" r="r" b="b"/>
            <a:pathLst>
              <a:path w="180340" h="1049020">
                <a:moveTo>
                  <a:pt x="179832" y="1048512"/>
                </a:moveTo>
                <a:lnTo>
                  <a:pt x="179832" y="0"/>
                </a:lnTo>
                <a:lnTo>
                  <a:pt x="0" y="0"/>
                </a:lnTo>
                <a:lnTo>
                  <a:pt x="0" y="1048512"/>
                </a:lnTo>
                <a:lnTo>
                  <a:pt x="179832" y="1048512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59536" y="0"/>
            <a:ext cx="180340" cy="899160"/>
          </a:xfrm>
          <a:custGeom>
            <a:rect l="l" t="t" r="r" b="b"/>
            <a:pathLst>
              <a:path w="180340" h="899160">
                <a:moveTo>
                  <a:pt x="179831" y="899160"/>
                </a:moveTo>
                <a:lnTo>
                  <a:pt x="179831" y="0"/>
                </a:lnTo>
                <a:lnTo>
                  <a:pt x="0" y="0"/>
                </a:lnTo>
                <a:lnTo>
                  <a:pt x="0" y="899160"/>
                </a:lnTo>
                <a:lnTo>
                  <a:pt x="179831" y="899160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8201012" y="994486"/>
            <a:ext cx="228600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305">
                <a:solidFill>
                  <a:srgbClr val="FF6600"/>
                </a:solidFill>
                <a:latin typeface="微软雅黑"/>
                <a:cs typeface="微软雅黑"/>
              </a:rPr>
              <a:t>1</a:t>
            </a:r>
            <a:r>
              <a:rPr sz="1400" b="1" spc="-30">
                <a:solidFill>
                  <a:srgbClr val="FF6600"/>
                </a:solidFill>
                <a:latin typeface="微软雅黑"/>
                <a:cs typeface="微软雅黑"/>
              </a:rPr>
              <a:t>.</a:t>
            </a:r>
            <a:r>
              <a:rPr sz="1400" b="1" spc="0">
                <a:solidFill>
                  <a:srgbClr val="FF6600"/>
                </a:solidFill>
                <a:latin typeface="微软雅黑"/>
                <a:cs typeface="微软雅黑"/>
              </a:rPr>
              <a:t>偏好投资清华系背景创业者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956412" y="1361008"/>
            <a:ext cx="4719955" cy="1625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卓源资本成立于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20</a:t>
            </a:r>
            <a:r>
              <a:rPr sz="1400" spc="-225">
                <a:solidFill>
                  <a:srgbClr val="1F394E"/>
                </a:solidFill>
                <a:latin typeface="Arial Unicode MS"/>
                <a:cs typeface="Arial Unicode MS"/>
              </a:rPr>
              <a:t>1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6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年，创始合伙人林海卓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25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岁获得清华大 学计算机科学与技术系博士学位，同时也投资过多家清华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系</a:t>
            </a:r>
            <a:endParaRPr sz="1400">
              <a:latin typeface="Arial Unicode MS"/>
              <a:cs typeface="Arial Unicode MS"/>
            </a:endParaRPr>
          </a:p>
          <a:p>
            <a:pPr marL="12700" marR="76200" algn="just">
              <a:lnSpc>
                <a:spcPct val="150000"/>
              </a:lnSpc>
            </a:pPr>
            <a:r>
              <a:rPr sz="1400" spc="-40">
                <a:solidFill>
                  <a:srgbClr val="1F394E"/>
                </a:solidFill>
                <a:latin typeface="Arial Unicode MS"/>
                <a:cs typeface="Arial Unicode MS"/>
              </a:rPr>
              <a:t>AI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技术公司，如小马智行、瑞莱智慧、清微智能、华美科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技 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等，还包括近期原搜狗创始人王小川发起设立的人工智能技 术公司百川智能。机构专注于泛</a:t>
            </a:r>
            <a:r>
              <a:rPr sz="1400" spc="-40">
                <a:solidFill>
                  <a:srgbClr val="1F394E"/>
                </a:solidFill>
                <a:latin typeface="Arial Unicode MS"/>
                <a:cs typeface="Arial Unicode MS"/>
              </a:rPr>
              <a:t>AI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、半导体行业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308326" y="3219526"/>
            <a:ext cx="207200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25">
                <a:solidFill>
                  <a:srgbClr val="FF6600"/>
                </a:solidFill>
                <a:latin typeface="微软雅黑"/>
                <a:cs typeface="微软雅黑"/>
              </a:rPr>
              <a:t>2</a:t>
            </a:r>
            <a:r>
              <a:rPr sz="1400" b="1" spc="-30">
                <a:solidFill>
                  <a:srgbClr val="FF6600"/>
                </a:solidFill>
                <a:latin typeface="微软雅黑"/>
                <a:cs typeface="微软雅黑"/>
              </a:rPr>
              <a:t>.</a:t>
            </a:r>
            <a:r>
              <a:rPr sz="1400" b="1" spc="0">
                <a:solidFill>
                  <a:srgbClr val="FF6600"/>
                </a:solidFill>
                <a:latin typeface="微软雅黑"/>
                <a:cs typeface="微软雅黑"/>
              </a:rPr>
              <a:t>近</a:t>
            </a:r>
            <a:r>
              <a:rPr sz="1400" b="1" spc="-25">
                <a:solidFill>
                  <a:srgbClr val="FF6600"/>
                </a:solidFill>
                <a:latin typeface="微软雅黑"/>
                <a:cs typeface="微软雅黑"/>
              </a:rPr>
              <a:t>2</a:t>
            </a:r>
            <a:r>
              <a:rPr sz="1400" b="1" spc="0">
                <a:solidFill>
                  <a:srgbClr val="FF6600"/>
                </a:solidFill>
                <a:latin typeface="微软雅黑"/>
                <a:cs typeface="微软雅黑"/>
              </a:rPr>
              <a:t>年投资势头尤其活跃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956412" y="3586048"/>
            <a:ext cx="4765675" cy="2418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0">
              <a:lnSpc>
                <a:spcPct val="150000"/>
              </a:lnSpc>
              <a:spcBef>
                <a:spcPts val="95"/>
              </a:spcBef>
            </a:pP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以投资交易事件来看，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2020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年之前卓源资本对外公布的投资 案仅个位数，仅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2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年明显更加活跃</a:t>
            </a:r>
            <a:r>
              <a:rPr sz="1400" spc="40">
                <a:solidFill>
                  <a:srgbClr val="1F394E"/>
                </a:solidFill>
                <a:latin typeface="Arial Unicode MS"/>
                <a:cs typeface="Arial Unicode MS"/>
              </a:rPr>
              <a:t>，2023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前三季度的投资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出 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手</a:t>
            </a:r>
            <a:r>
              <a:rPr sz="1400" spc="50">
                <a:solidFill>
                  <a:srgbClr val="1F394E"/>
                </a:solidFill>
                <a:latin typeface="Arial Unicode MS"/>
                <a:cs typeface="Arial Unicode MS"/>
              </a:rPr>
              <a:t>24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起，已接近去年全年的水平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  <a:p>
            <a:pPr marL="12700" marR="5080">
              <a:lnSpc>
                <a:spcPct val="150000"/>
              </a:lnSpc>
              <a:spcBef>
                <a:spcPts val="1200"/>
              </a:spcBef>
            </a:pP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本季度卓源资本的投资案例包括企业服务及</a:t>
            </a:r>
            <a:r>
              <a:rPr sz="1400" spc="-40">
                <a:solidFill>
                  <a:srgbClr val="1F394E"/>
                </a:solidFill>
                <a:latin typeface="Arial Unicode MS"/>
                <a:cs typeface="Arial Unicode MS"/>
              </a:rPr>
              <a:t>AI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领域的基流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科 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技、瑛菲网络、博瀚智能，半导体领域的篆芯半导体、埃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瑞 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微、斑岩光子、艾斯谱光电，行业信息化及应用的磅旗（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物 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流）、中科时代（工业自动化），以</a:t>
            </a:r>
            <a:r>
              <a:rPr sz="1400" spc="-20">
                <a:solidFill>
                  <a:srgbClr val="1F394E"/>
                </a:solidFill>
                <a:latin typeface="Arial Unicode MS"/>
                <a:cs typeface="Arial Unicode MS"/>
              </a:rPr>
              <a:t>A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轮前的早期投资为主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285239" y="2790761"/>
            <a:ext cx="634365" cy="2686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>
                <a:solidFill>
                  <a:srgbClr val="F96F18"/>
                </a:solidFill>
                <a:latin typeface="Arial Unicode MS"/>
                <a:cs typeface="Arial Unicode MS"/>
              </a:rPr>
              <a:t>林海</a:t>
            </a:r>
            <a:r>
              <a:rPr sz="1600" spc="-5">
                <a:solidFill>
                  <a:srgbClr val="F96F18"/>
                </a:solidFill>
                <a:latin typeface="Arial Unicode MS"/>
                <a:cs typeface="Arial Unicode MS"/>
              </a:rPr>
              <a:t>卓</a:t>
            </a:r>
            <a:endParaRPr sz="1600">
              <a:latin typeface="Arial Unicode MS"/>
              <a:cs typeface="Arial Unicode MS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709420" y="6286944"/>
            <a:ext cx="3764279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836420"/>
              </a:tabLst>
            </a:pPr>
            <a:r>
              <a:rPr sz="1100" spc="-10">
                <a:solidFill>
                  <a:srgbClr val="585858"/>
                </a:solidFill>
                <a:latin typeface="Arial Unicode MS"/>
                <a:cs typeface="Arial Unicode MS"/>
              </a:rPr>
              <a:t>截止日期</a:t>
            </a:r>
            <a:r>
              <a:rPr sz="1100" spc="5">
                <a:solidFill>
                  <a:srgbClr val="585858"/>
                </a:solidFill>
                <a:latin typeface="Arial Unicode MS"/>
                <a:cs typeface="Arial Unicode MS"/>
              </a:rPr>
              <a:t>：2023</a:t>
            </a:r>
            <a:r>
              <a:rPr sz="1100" spc="-10">
                <a:solidFill>
                  <a:srgbClr val="585858"/>
                </a:solidFill>
                <a:latin typeface="Arial Unicode MS"/>
                <a:cs typeface="Arial Unicode MS"/>
              </a:rPr>
              <a:t>年</a:t>
            </a:r>
            <a:r>
              <a:rPr sz="1100" spc="15">
                <a:solidFill>
                  <a:srgbClr val="585858"/>
                </a:solidFill>
                <a:latin typeface="Arial Unicode MS"/>
                <a:cs typeface="Arial Unicode MS"/>
              </a:rPr>
              <a:t>9</a:t>
            </a:r>
            <a:r>
              <a:rPr sz="1100" spc="-10">
                <a:solidFill>
                  <a:srgbClr val="585858"/>
                </a:solidFill>
                <a:latin typeface="Arial Unicode MS"/>
                <a:cs typeface="Arial Unicode MS"/>
              </a:rPr>
              <a:t>月</a:t>
            </a:r>
            <a:r>
              <a:rPr sz="1100" spc="15">
                <a:solidFill>
                  <a:srgbClr val="585858"/>
                </a:solidFill>
                <a:latin typeface="Arial Unicode MS"/>
                <a:cs typeface="Arial Unicode MS"/>
              </a:rPr>
              <a:t>30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日	</a:t>
            </a:r>
            <a:r>
              <a:rPr sz="1100" spc="-10">
                <a:solidFill>
                  <a:srgbClr val="585858"/>
                </a:solidFill>
                <a:latin typeface="Arial Unicode MS"/>
                <a:cs typeface="Arial Unicode MS"/>
              </a:rPr>
              <a:t>数据来源</a:t>
            </a:r>
            <a:r>
              <a:rPr sz="1100" spc="-45">
                <a:solidFill>
                  <a:srgbClr val="585858"/>
                </a:solidFill>
                <a:latin typeface="Arial Unicode MS"/>
                <a:cs typeface="Arial Unicode MS"/>
              </a:rPr>
              <a:t>：IT</a:t>
            </a:r>
            <a:r>
              <a:rPr sz="1100" spc="-10">
                <a:solidFill>
                  <a:srgbClr val="585858"/>
                </a:solidFill>
                <a:latin typeface="Arial Unicode MS"/>
                <a:cs typeface="Arial Unicode MS"/>
              </a:rPr>
              <a:t>桔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子</a:t>
            </a:r>
            <a:r>
              <a:rPr sz="1100" spc="-30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100" spc="75">
                <a:solidFill>
                  <a:srgbClr val="585858"/>
                </a:solidFill>
                <a:latin typeface="Arial Unicode MS"/>
                <a:cs typeface="Arial Unicode MS"/>
              </a:rPr>
              <a:t>©</a:t>
            </a:r>
            <a:r>
              <a:rPr sz="1100" spc="-50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100" spc="40">
                <a:solidFill>
                  <a:srgbClr val="585858"/>
                </a:solidFill>
                <a:latin typeface="Arial Unicode MS"/>
                <a:cs typeface="Arial Unicode MS"/>
              </a:rPr>
              <a:t>itjuzi.com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6668833" y="822667"/>
            <a:ext cx="5154930" cy="5511800"/>
          </a:xfrm>
          <a:custGeom>
            <a:rect l="l" t="t" r="r" b="b"/>
            <a:pathLst>
              <a:path w="5154930" h="5511800">
                <a:moveTo>
                  <a:pt x="4909337" y="12699"/>
                </a:moveTo>
                <a:lnTo>
                  <a:pt x="245414" y="12699"/>
                </a:lnTo>
                <a:lnTo>
                  <a:pt x="253479" y="0"/>
                </a:lnTo>
                <a:lnTo>
                  <a:pt x="4901272" y="0"/>
                </a:lnTo>
                <a:lnTo>
                  <a:pt x="4909337" y="12699"/>
                </a:lnTo>
                <a:close/>
              </a:path>
              <a:path w="5154930" h="5511800">
                <a:moveTo>
                  <a:pt x="329730" y="25399"/>
                </a:moveTo>
                <a:lnTo>
                  <a:pt x="206362" y="25399"/>
                </a:lnTo>
                <a:lnTo>
                  <a:pt x="213995" y="12699"/>
                </a:lnTo>
                <a:lnTo>
                  <a:pt x="338124" y="12699"/>
                </a:lnTo>
                <a:lnTo>
                  <a:pt x="329730" y="25399"/>
                </a:lnTo>
                <a:close/>
              </a:path>
              <a:path w="5154930" h="5511800">
                <a:moveTo>
                  <a:pt x="4816792" y="25399"/>
                </a:moveTo>
                <a:lnTo>
                  <a:pt x="337959" y="25399"/>
                </a:lnTo>
                <a:lnTo>
                  <a:pt x="338124" y="12699"/>
                </a:lnTo>
                <a:lnTo>
                  <a:pt x="4816640" y="12699"/>
                </a:lnTo>
                <a:lnTo>
                  <a:pt x="4816792" y="25399"/>
                </a:lnTo>
                <a:close/>
              </a:path>
              <a:path w="5154930" h="5511800">
                <a:moveTo>
                  <a:pt x="4948389" y="25399"/>
                </a:moveTo>
                <a:lnTo>
                  <a:pt x="4825034" y="25399"/>
                </a:lnTo>
                <a:lnTo>
                  <a:pt x="4816640" y="12699"/>
                </a:lnTo>
                <a:lnTo>
                  <a:pt x="4940757" y="12699"/>
                </a:lnTo>
                <a:lnTo>
                  <a:pt x="4948389" y="25399"/>
                </a:lnTo>
                <a:close/>
              </a:path>
              <a:path w="5154930" h="5511800">
                <a:moveTo>
                  <a:pt x="244830" y="38099"/>
                </a:moveTo>
                <a:lnTo>
                  <a:pt x="176809" y="38099"/>
                </a:lnTo>
                <a:lnTo>
                  <a:pt x="184048" y="25399"/>
                </a:lnTo>
                <a:lnTo>
                  <a:pt x="252514" y="25399"/>
                </a:lnTo>
                <a:lnTo>
                  <a:pt x="244830" y="38099"/>
                </a:lnTo>
                <a:close/>
              </a:path>
              <a:path w="5154930" h="5511800">
                <a:moveTo>
                  <a:pt x="4977955" y="38099"/>
                </a:moveTo>
                <a:lnTo>
                  <a:pt x="4909934" y="38099"/>
                </a:lnTo>
                <a:lnTo>
                  <a:pt x="4902250" y="25399"/>
                </a:lnTo>
                <a:lnTo>
                  <a:pt x="4970716" y="25399"/>
                </a:lnTo>
                <a:lnTo>
                  <a:pt x="4977955" y="38099"/>
                </a:lnTo>
                <a:close/>
              </a:path>
              <a:path w="5154930" h="5511800">
                <a:moveTo>
                  <a:pt x="209156" y="50799"/>
                </a:moveTo>
                <a:lnTo>
                  <a:pt x="155740" y="50799"/>
                </a:lnTo>
                <a:lnTo>
                  <a:pt x="162648" y="38099"/>
                </a:lnTo>
                <a:lnTo>
                  <a:pt x="216408" y="38099"/>
                </a:lnTo>
                <a:lnTo>
                  <a:pt x="209156" y="50799"/>
                </a:lnTo>
                <a:close/>
              </a:path>
              <a:path w="5154930" h="5511800">
                <a:moveTo>
                  <a:pt x="4999024" y="50799"/>
                </a:moveTo>
                <a:lnTo>
                  <a:pt x="4945608" y="50799"/>
                </a:lnTo>
                <a:lnTo>
                  <a:pt x="4938356" y="38099"/>
                </a:lnTo>
                <a:lnTo>
                  <a:pt x="4992116" y="38099"/>
                </a:lnTo>
                <a:lnTo>
                  <a:pt x="4999024" y="50799"/>
                </a:lnTo>
                <a:close/>
              </a:path>
              <a:path w="5154930" h="5511800">
                <a:moveTo>
                  <a:pt x="182206" y="63499"/>
                </a:moveTo>
                <a:lnTo>
                  <a:pt x="135686" y="63499"/>
                </a:lnTo>
                <a:lnTo>
                  <a:pt x="142252" y="50799"/>
                </a:lnTo>
                <a:lnTo>
                  <a:pt x="189064" y="50799"/>
                </a:lnTo>
                <a:lnTo>
                  <a:pt x="182206" y="63499"/>
                </a:lnTo>
                <a:close/>
              </a:path>
              <a:path w="5154930" h="5511800">
                <a:moveTo>
                  <a:pt x="5019078" y="63499"/>
                </a:moveTo>
                <a:lnTo>
                  <a:pt x="4972558" y="63499"/>
                </a:lnTo>
                <a:lnTo>
                  <a:pt x="4965687" y="50799"/>
                </a:lnTo>
                <a:lnTo>
                  <a:pt x="5012512" y="50799"/>
                </a:lnTo>
                <a:lnTo>
                  <a:pt x="5019078" y="63499"/>
                </a:lnTo>
                <a:close/>
              </a:path>
              <a:path w="5154930" h="5511800">
                <a:moveTo>
                  <a:pt x="163029" y="76199"/>
                </a:moveTo>
                <a:lnTo>
                  <a:pt x="122910" y="76199"/>
                </a:lnTo>
                <a:lnTo>
                  <a:pt x="129235" y="63499"/>
                </a:lnTo>
                <a:lnTo>
                  <a:pt x="169570" y="63499"/>
                </a:lnTo>
                <a:lnTo>
                  <a:pt x="163029" y="76199"/>
                </a:lnTo>
                <a:close/>
              </a:path>
              <a:path w="5154930" h="5511800">
                <a:moveTo>
                  <a:pt x="5031854" y="76199"/>
                </a:moveTo>
                <a:lnTo>
                  <a:pt x="4991735" y="76199"/>
                </a:lnTo>
                <a:lnTo>
                  <a:pt x="4985181" y="63499"/>
                </a:lnTo>
                <a:lnTo>
                  <a:pt x="5025529" y="63499"/>
                </a:lnTo>
                <a:lnTo>
                  <a:pt x="5031854" y="76199"/>
                </a:lnTo>
                <a:close/>
              </a:path>
              <a:path w="5154930" h="5511800">
                <a:moveTo>
                  <a:pt x="144818" y="88899"/>
                </a:moveTo>
                <a:lnTo>
                  <a:pt x="104711" y="88899"/>
                </a:lnTo>
                <a:lnTo>
                  <a:pt x="110655" y="76199"/>
                </a:lnTo>
                <a:lnTo>
                  <a:pt x="151015" y="76199"/>
                </a:lnTo>
                <a:lnTo>
                  <a:pt x="144818" y="88899"/>
                </a:lnTo>
                <a:close/>
              </a:path>
              <a:path w="5154930" h="5511800">
                <a:moveTo>
                  <a:pt x="5050053" y="88899"/>
                </a:moveTo>
                <a:lnTo>
                  <a:pt x="5009946" y="88899"/>
                </a:lnTo>
                <a:lnTo>
                  <a:pt x="5003749" y="76199"/>
                </a:lnTo>
                <a:lnTo>
                  <a:pt x="5044109" y="76199"/>
                </a:lnTo>
                <a:lnTo>
                  <a:pt x="5050053" y="88899"/>
                </a:lnTo>
                <a:close/>
              </a:path>
              <a:path w="5154930" h="5511800">
                <a:moveTo>
                  <a:pt x="127622" y="101599"/>
                </a:moveTo>
                <a:lnTo>
                  <a:pt x="93243" y="101599"/>
                </a:lnTo>
                <a:lnTo>
                  <a:pt x="98907" y="88899"/>
                </a:lnTo>
                <a:lnTo>
                  <a:pt x="133464" y="88899"/>
                </a:lnTo>
                <a:lnTo>
                  <a:pt x="127622" y="101599"/>
                </a:lnTo>
                <a:close/>
              </a:path>
              <a:path w="5154930" h="5511800">
                <a:moveTo>
                  <a:pt x="133235" y="101599"/>
                </a:moveTo>
                <a:lnTo>
                  <a:pt x="133464" y="88899"/>
                </a:lnTo>
                <a:lnTo>
                  <a:pt x="139192" y="88899"/>
                </a:lnTo>
                <a:lnTo>
                  <a:pt x="133235" y="101599"/>
                </a:lnTo>
                <a:close/>
              </a:path>
              <a:path w="5154930" h="5511800">
                <a:moveTo>
                  <a:pt x="5021529" y="101599"/>
                </a:moveTo>
                <a:lnTo>
                  <a:pt x="5015560" y="88899"/>
                </a:lnTo>
                <a:lnTo>
                  <a:pt x="5021300" y="88899"/>
                </a:lnTo>
                <a:lnTo>
                  <a:pt x="5021529" y="101599"/>
                </a:lnTo>
                <a:close/>
              </a:path>
              <a:path w="5154930" h="5511800">
                <a:moveTo>
                  <a:pt x="5061521" y="101599"/>
                </a:moveTo>
                <a:lnTo>
                  <a:pt x="5027142" y="101599"/>
                </a:lnTo>
                <a:lnTo>
                  <a:pt x="5021300" y="88899"/>
                </a:lnTo>
                <a:lnTo>
                  <a:pt x="5055844" y="88899"/>
                </a:lnTo>
                <a:lnTo>
                  <a:pt x="5061521" y="101599"/>
                </a:lnTo>
                <a:close/>
              </a:path>
              <a:path w="5154930" h="5511800">
                <a:moveTo>
                  <a:pt x="116763" y="114299"/>
                </a:moveTo>
                <a:lnTo>
                  <a:pt x="82334" y="114299"/>
                </a:lnTo>
                <a:lnTo>
                  <a:pt x="87718" y="101599"/>
                </a:lnTo>
                <a:lnTo>
                  <a:pt x="122351" y="101599"/>
                </a:lnTo>
                <a:lnTo>
                  <a:pt x="116763" y="114299"/>
                </a:lnTo>
                <a:close/>
              </a:path>
              <a:path w="5154930" h="5511800">
                <a:moveTo>
                  <a:pt x="5072430" y="114299"/>
                </a:moveTo>
                <a:lnTo>
                  <a:pt x="5038001" y="114299"/>
                </a:lnTo>
                <a:lnTo>
                  <a:pt x="5032413" y="101599"/>
                </a:lnTo>
                <a:lnTo>
                  <a:pt x="5067046" y="101599"/>
                </a:lnTo>
                <a:lnTo>
                  <a:pt x="5072430" y="114299"/>
                </a:lnTo>
                <a:close/>
              </a:path>
              <a:path w="5154930" h="5511800">
                <a:moveTo>
                  <a:pt x="106413" y="126999"/>
                </a:moveTo>
                <a:lnTo>
                  <a:pt x="72009" y="126999"/>
                </a:lnTo>
                <a:lnTo>
                  <a:pt x="77101" y="114299"/>
                </a:lnTo>
                <a:lnTo>
                  <a:pt x="111734" y="114299"/>
                </a:lnTo>
                <a:lnTo>
                  <a:pt x="106413" y="126999"/>
                </a:lnTo>
                <a:close/>
              </a:path>
              <a:path w="5154930" h="5511800">
                <a:moveTo>
                  <a:pt x="5082755" y="126999"/>
                </a:moveTo>
                <a:lnTo>
                  <a:pt x="5048351" y="126999"/>
                </a:lnTo>
                <a:lnTo>
                  <a:pt x="5043030" y="114299"/>
                </a:lnTo>
                <a:lnTo>
                  <a:pt x="5077663" y="114299"/>
                </a:lnTo>
                <a:lnTo>
                  <a:pt x="5082755" y="126999"/>
                </a:lnTo>
                <a:close/>
              </a:path>
              <a:path w="5154930" h="5511800">
                <a:moveTo>
                  <a:pt x="91884" y="139699"/>
                </a:moveTo>
                <a:lnTo>
                  <a:pt x="62268" y="139699"/>
                </a:lnTo>
                <a:lnTo>
                  <a:pt x="67056" y="126999"/>
                </a:lnTo>
                <a:lnTo>
                  <a:pt x="96786" y="126999"/>
                </a:lnTo>
                <a:lnTo>
                  <a:pt x="91884" y="139699"/>
                </a:lnTo>
                <a:close/>
              </a:path>
              <a:path w="5154930" h="5511800">
                <a:moveTo>
                  <a:pt x="5092484" y="139699"/>
                </a:moveTo>
                <a:lnTo>
                  <a:pt x="5062880" y="139699"/>
                </a:lnTo>
                <a:lnTo>
                  <a:pt x="5057978" y="126999"/>
                </a:lnTo>
                <a:lnTo>
                  <a:pt x="5087696" y="126999"/>
                </a:lnTo>
                <a:lnTo>
                  <a:pt x="5092484" y="139699"/>
                </a:lnTo>
                <a:close/>
              </a:path>
              <a:path w="5154930" h="5511800">
                <a:moveTo>
                  <a:pt x="82880" y="152399"/>
                </a:moveTo>
                <a:lnTo>
                  <a:pt x="53162" y="152399"/>
                </a:lnTo>
                <a:lnTo>
                  <a:pt x="57632" y="139699"/>
                </a:lnTo>
                <a:lnTo>
                  <a:pt x="87490" y="139699"/>
                </a:lnTo>
                <a:lnTo>
                  <a:pt x="82880" y="152399"/>
                </a:lnTo>
                <a:close/>
              </a:path>
              <a:path w="5154930" h="5511800">
                <a:moveTo>
                  <a:pt x="5101602" y="152399"/>
                </a:moveTo>
                <a:lnTo>
                  <a:pt x="5071884" y="152399"/>
                </a:lnTo>
                <a:lnTo>
                  <a:pt x="5067261" y="139699"/>
                </a:lnTo>
                <a:lnTo>
                  <a:pt x="5097119" y="139699"/>
                </a:lnTo>
                <a:lnTo>
                  <a:pt x="5101602" y="152399"/>
                </a:lnTo>
                <a:close/>
              </a:path>
              <a:path w="5154930" h="5511800">
                <a:moveTo>
                  <a:pt x="74460" y="165099"/>
                </a:moveTo>
                <a:lnTo>
                  <a:pt x="44691" y="165099"/>
                </a:lnTo>
                <a:lnTo>
                  <a:pt x="48844" y="152399"/>
                </a:lnTo>
                <a:lnTo>
                  <a:pt x="78765" y="152399"/>
                </a:lnTo>
                <a:lnTo>
                  <a:pt x="74460" y="165099"/>
                </a:lnTo>
                <a:close/>
              </a:path>
              <a:path w="5154930" h="5511800">
                <a:moveTo>
                  <a:pt x="5110073" y="165099"/>
                </a:moveTo>
                <a:lnTo>
                  <a:pt x="5080304" y="165099"/>
                </a:lnTo>
                <a:lnTo>
                  <a:pt x="5075986" y="152399"/>
                </a:lnTo>
                <a:lnTo>
                  <a:pt x="5105920" y="152399"/>
                </a:lnTo>
                <a:lnTo>
                  <a:pt x="5110073" y="165099"/>
                </a:lnTo>
                <a:close/>
              </a:path>
              <a:path w="5154930" h="5511800">
                <a:moveTo>
                  <a:pt x="59423" y="190499"/>
                </a:moveTo>
                <a:lnTo>
                  <a:pt x="33235" y="190499"/>
                </a:lnTo>
                <a:lnTo>
                  <a:pt x="36880" y="177799"/>
                </a:lnTo>
                <a:lnTo>
                  <a:pt x="40703" y="165099"/>
                </a:lnTo>
                <a:lnTo>
                  <a:pt x="70637" y="165099"/>
                </a:lnTo>
                <a:lnTo>
                  <a:pt x="66636" y="177799"/>
                </a:lnTo>
                <a:lnTo>
                  <a:pt x="63093" y="177799"/>
                </a:lnTo>
                <a:lnTo>
                  <a:pt x="59423" y="190499"/>
                </a:lnTo>
                <a:close/>
              </a:path>
              <a:path w="5154930" h="5511800">
                <a:moveTo>
                  <a:pt x="5121529" y="190499"/>
                </a:moveTo>
                <a:lnTo>
                  <a:pt x="5095341" y="190499"/>
                </a:lnTo>
                <a:lnTo>
                  <a:pt x="5091671" y="177799"/>
                </a:lnTo>
                <a:lnTo>
                  <a:pt x="5088128" y="177799"/>
                </a:lnTo>
                <a:lnTo>
                  <a:pt x="5084127" y="165099"/>
                </a:lnTo>
                <a:lnTo>
                  <a:pt x="5114061" y="165099"/>
                </a:lnTo>
                <a:lnTo>
                  <a:pt x="5117871" y="177799"/>
                </a:lnTo>
                <a:lnTo>
                  <a:pt x="5121529" y="190499"/>
                </a:lnTo>
                <a:close/>
              </a:path>
              <a:path w="5154930" h="5511800">
                <a:moveTo>
                  <a:pt x="52844" y="203199"/>
                </a:moveTo>
                <a:lnTo>
                  <a:pt x="26466" y="203199"/>
                </a:lnTo>
                <a:lnTo>
                  <a:pt x="29768" y="190499"/>
                </a:lnTo>
                <a:lnTo>
                  <a:pt x="56184" y="190499"/>
                </a:lnTo>
                <a:lnTo>
                  <a:pt x="52844" y="203199"/>
                </a:lnTo>
                <a:close/>
              </a:path>
              <a:path w="5154930" h="5511800">
                <a:moveTo>
                  <a:pt x="5128298" y="203199"/>
                </a:moveTo>
                <a:lnTo>
                  <a:pt x="5101920" y="203199"/>
                </a:lnTo>
                <a:lnTo>
                  <a:pt x="5098580" y="190499"/>
                </a:lnTo>
                <a:lnTo>
                  <a:pt x="5124996" y="190499"/>
                </a:lnTo>
                <a:lnTo>
                  <a:pt x="5128298" y="203199"/>
                </a:lnTo>
                <a:close/>
              </a:path>
              <a:path w="5154930" h="5511800">
                <a:moveTo>
                  <a:pt x="44208" y="228599"/>
                </a:moveTo>
                <a:lnTo>
                  <a:pt x="17653" y="228599"/>
                </a:lnTo>
                <a:lnTo>
                  <a:pt x="20408" y="215899"/>
                </a:lnTo>
                <a:lnTo>
                  <a:pt x="23342" y="203199"/>
                </a:lnTo>
                <a:lnTo>
                  <a:pt x="52971" y="203199"/>
                </a:lnTo>
                <a:lnTo>
                  <a:pt x="49796" y="215899"/>
                </a:lnTo>
                <a:lnTo>
                  <a:pt x="47028" y="215899"/>
                </a:lnTo>
                <a:lnTo>
                  <a:pt x="44208" y="228599"/>
                </a:lnTo>
                <a:close/>
              </a:path>
              <a:path w="5154930" h="5511800">
                <a:moveTo>
                  <a:pt x="5137099" y="228599"/>
                </a:moveTo>
                <a:lnTo>
                  <a:pt x="5110556" y="228599"/>
                </a:lnTo>
                <a:lnTo>
                  <a:pt x="5107724" y="215899"/>
                </a:lnTo>
                <a:lnTo>
                  <a:pt x="5104968" y="215899"/>
                </a:lnTo>
                <a:lnTo>
                  <a:pt x="5101793" y="203199"/>
                </a:lnTo>
                <a:lnTo>
                  <a:pt x="5131409" y="203199"/>
                </a:lnTo>
                <a:lnTo>
                  <a:pt x="5134356" y="215899"/>
                </a:lnTo>
                <a:lnTo>
                  <a:pt x="5137099" y="228599"/>
                </a:lnTo>
                <a:close/>
              </a:path>
              <a:path w="5154930" h="5511800">
                <a:moveTo>
                  <a:pt x="39306" y="241299"/>
                </a:moveTo>
                <a:lnTo>
                  <a:pt x="12725" y="241299"/>
                </a:lnTo>
                <a:lnTo>
                  <a:pt x="15100" y="228599"/>
                </a:lnTo>
                <a:lnTo>
                  <a:pt x="41770" y="228599"/>
                </a:lnTo>
                <a:lnTo>
                  <a:pt x="39306" y="241299"/>
                </a:lnTo>
                <a:close/>
              </a:path>
              <a:path w="5154930" h="5511800">
                <a:moveTo>
                  <a:pt x="5142039" y="241299"/>
                </a:moveTo>
                <a:lnTo>
                  <a:pt x="5115458" y="241299"/>
                </a:lnTo>
                <a:lnTo>
                  <a:pt x="5112994" y="228599"/>
                </a:lnTo>
                <a:lnTo>
                  <a:pt x="5139664" y="228599"/>
                </a:lnTo>
                <a:lnTo>
                  <a:pt x="5142039" y="241299"/>
                </a:lnTo>
                <a:close/>
              </a:path>
              <a:path w="5154930" h="5511800">
                <a:moveTo>
                  <a:pt x="33261" y="266699"/>
                </a:moveTo>
                <a:lnTo>
                  <a:pt x="6756" y="266699"/>
                </a:lnTo>
                <a:lnTo>
                  <a:pt x="8547" y="253999"/>
                </a:lnTo>
                <a:lnTo>
                  <a:pt x="10541" y="241299"/>
                </a:lnTo>
                <a:lnTo>
                  <a:pt x="37198" y="241299"/>
                </a:lnTo>
                <a:lnTo>
                  <a:pt x="35102" y="253999"/>
                </a:lnTo>
                <a:lnTo>
                  <a:pt x="33261" y="266699"/>
                </a:lnTo>
                <a:close/>
              </a:path>
              <a:path w="5154930" h="5511800">
                <a:moveTo>
                  <a:pt x="5147995" y="266699"/>
                </a:moveTo>
                <a:lnTo>
                  <a:pt x="5121503" y="266699"/>
                </a:lnTo>
                <a:lnTo>
                  <a:pt x="5119585" y="253999"/>
                </a:lnTo>
                <a:lnTo>
                  <a:pt x="5117566" y="241299"/>
                </a:lnTo>
                <a:lnTo>
                  <a:pt x="5144223" y="241299"/>
                </a:lnTo>
                <a:lnTo>
                  <a:pt x="5146217" y="253999"/>
                </a:lnTo>
                <a:lnTo>
                  <a:pt x="5147995" y="266699"/>
                </a:lnTo>
                <a:close/>
              </a:path>
              <a:path w="5154930" h="5511800">
                <a:moveTo>
                  <a:pt x="27787" y="292099"/>
                </a:moveTo>
                <a:lnTo>
                  <a:pt x="2603" y="292099"/>
                </a:lnTo>
                <a:lnTo>
                  <a:pt x="3784" y="279399"/>
                </a:lnTo>
                <a:lnTo>
                  <a:pt x="5168" y="266699"/>
                </a:lnTo>
                <a:lnTo>
                  <a:pt x="31673" y="266699"/>
                </a:lnTo>
                <a:lnTo>
                  <a:pt x="30149" y="279399"/>
                </a:lnTo>
                <a:lnTo>
                  <a:pt x="28917" y="279399"/>
                </a:lnTo>
                <a:lnTo>
                  <a:pt x="27787" y="292099"/>
                </a:lnTo>
                <a:close/>
              </a:path>
              <a:path w="5154930" h="5511800">
                <a:moveTo>
                  <a:pt x="5152148" y="292099"/>
                </a:moveTo>
                <a:lnTo>
                  <a:pt x="5126977" y="292099"/>
                </a:lnTo>
                <a:lnTo>
                  <a:pt x="5125847" y="279399"/>
                </a:lnTo>
                <a:lnTo>
                  <a:pt x="5124615" y="279399"/>
                </a:lnTo>
                <a:lnTo>
                  <a:pt x="5123078" y="266699"/>
                </a:lnTo>
                <a:lnTo>
                  <a:pt x="5149583" y="266699"/>
                </a:lnTo>
                <a:lnTo>
                  <a:pt x="5150980" y="279399"/>
                </a:lnTo>
                <a:lnTo>
                  <a:pt x="5152148" y="292099"/>
                </a:lnTo>
                <a:close/>
              </a:path>
              <a:path w="5154930" h="5511800">
                <a:moveTo>
                  <a:pt x="25692" y="317499"/>
                </a:moveTo>
                <a:lnTo>
                  <a:pt x="330" y="317499"/>
                </a:lnTo>
                <a:lnTo>
                  <a:pt x="876" y="304799"/>
                </a:lnTo>
                <a:lnTo>
                  <a:pt x="1638" y="292099"/>
                </a:lnTo>
                <a:lnTo>
                  <a:pt x="27825" y="292099"/>
                </a:lnTo>
                <a:lnTo>
                  <a:pt x="26885" y="304799"/>
                </a:lnTo>
                <a:lnTo>
                  <a:pt x="26212" y="304799"/>
                </a:lnTo>
                <a:lnTo>
                  <a:pt x="25692" y="317499"/>
                </a:lnTo>
                <a:close/>
              </a:path>
              <a:path w="5154930" h="5511800">
                <a:moveTo>
                  <a:pt x="5154434" y="317499"/>
                </a:moveTo>
                <a:lnTo>
                  <a:pt x="5129072" y="317499"/>
                </a:lnTo>
                <a:lnTo>
                  <a:pt x="5128539" y="304799"/>
                </a:lnTo>
                <a:lnTo>
                  <a:pt x="5127866" y="304799"/>
                </a:lnTo>
                <a:lnTo>
                  <a:pt x="5126939" y="292099"/>
                </a:lnTo>
                <a:lnTo>
                  <a:pt x="5153126" y="292099"/>
                </a:lnTo>
                <a:lnTo>
                  <a:pt x="5153888" y="304799"/>
                </a:lnTo>
                <a:lnTo>
                  <a:pt x="5154434" y="317499"/>
                </a:lnTo>
                <a:close/>
              </a:path>
              <a:path w="5154930" h="5511800">
                <a:moveTo>
                  <a:pt x="25400" y="5181600"/>
                </a:moveTo>
                <a:lnTo>
                  <a:pt x="0" y="5181600"/>
                </a:lnTo>
                <a:lnTo>
                  <a:pt x="0" y="317499"/>
                </a:lnTo>
                <a:lnTo>
                  <a:pt x="25400" y="317499"/>
                </a:lnTo>
                <a:lnTo>
                  <a:pt x="25400" y="5181600"/>
                </a:lnTo>
                <a:close/>
              </a:path>
              <a:path w="5154930" h="5511800">
                <a:moveTo>
                  <a:pt x="5154764" y="5181600"/>
                </a:moveTo>
                <a:lnTo>
                  <a:pt x="5129364" y="5181600"/>
                </a:lnTo>
                <a:lnTo>
                  <a:pt x="5129364" y="317499"/>
                </a:lnTo>
                <a:lnTo>
                  <a:pt x="5154764" y="317499"/>
                </a:lnTo>
                <a:lnTo>
                  <a:pt x="5154764" y="5181600"/>
                </a:lnTo>
                <a:close/>
              </a:path>
              <a:path w="5154930" h="5511800">
                <a:moveTo>
                  <a:pt x="26924" y="5207000"/>
                </a:moveTo>
                <a:lnTo>
                  <a:pt x="1638" y="5207000"/>
                </a:lnTo>
                <a:lnTo>
                  <a:pt x="876" y="5194300"/>
                </a:lnTo>
                <a:lnTo>
                  <a:pt x="330" y="5181600"/>
                </a:lnTo>
                <a:lnTo>
                  <a:pt x="25692" y="5181600"/>
                </a:lnTo>
                <a:lnTo>
                  <a:pt x="26212" y="5194300"/>
                </a:lnTo>
                <a:lnTo>
                  <a:pt x="26924" y="5207000"/>
                </a:lnTo>
                <a:close/>
              </a:path>
              <a:path w="5154930" h="5511800">
                <a:moveTo>
                  <a:pt x="5153126" y="5207000"/>
                </a:moveTo>
                <a:lnTo>
                  <a:pt x="5127840" y="5207000"/>
                </a:lnTo>
                <a:lnTo>
                  <a:pt x="5128564" y="5194300"/>
                </a:lnTo>
                <a:lnTo>
                  <a:pt x="5129072" y="5181600"/>
                </a:lnTo>
                <a:lnTo>
                  <a:pt x="5154434" y="5181600"/>
                </a:lnTo>
                <a:lnTo>
                  <a:pt x="5153888" y="5194300"/>
                </a:lnTo>
                <a:lnTo>
                  <a:pt x="5153126" y="5207000"/>
                </a:lnTo>
                <a:close/>
              </a:path>
              <a:path w="5154930" h="5511800">
                <a:moveTo>
                  <a:pt x="31673" y="5232400"/>
                </a:moveTo>
                <a:lnTo>
                  <a:pt x="5168" y="5232400"/>
                </a:lnTo>
                <a:lnTo>
                  <a:pt x="3784" y="5219700"/>
                </a:lnTo>
                <a:lnTo>
                  <a:pt x="2603" y="5207000"/>
                </a:lnTo>
                <a:lnTo>
                  <a:pt x="27787" y="5207000"/>
                </a:lnTo>
                <a:lnTo>
                  <a:pt x="28917" y="5219700"/>
                </a:lnTo>
                <a:lnTo>
                  <a:pt x="30149" y="5219700"/>
                </a:lnTo>
                <a:lnTo>
                  <a:pt x="31673" y="5232400"/>
                </a:lnTo>
                <a:close/>
              </a:path>
              <a:path w="5154930" h="5511800">
                <a:moveTo>
                  <a:pt x="5149583" y="5232400"/>
                </a:moveTo>
                <a:lnTo>
                  <a:pt x="5123078" y="5232400"/>
                </a:lnTo>
                <a:lnTo>
                  <a:pt x="5124615" y="5219700"/>
                </a:lnTo>
                <a:lnTo>
                  <a:pt x="5125847" y="5219700"/>
                </a:lnTo>
                <a:lnTo>
                  <a:pt x="5126977" y="5207000"/>
                </a:lnTo>
                <a:lnTo>
                  <a:pt x="5152148" y="5207000"/>
                </a:lnTo>
                <a:lnTo>
                  <a:pt x="5150980" y="5219700"/>
                </a:lnTo>
                <a:lnTo>
                  <a:pt x="5149583" y="5232400"/>
                </a:lnTo>
                <a:close/>
              </a:path>
              <a:path w="5154930" h="5511800">
                <a:moveTo>
                  <a:pt x="37198" y="5257800"/>
                </a:moveTo>
                <a:lnTo>
                  <a:pt x="10541" y="5257800"/>
                </a:lnTo>
                <a:lnTo>
                  <a:pt x="8547" y="5245100"/>
                </a:lnTo>
                <a:lnTo>
                  <a:pt x="6756" y="5232400"/>
                </a:lnTo>
                <a:lnTo>
                  <a:pt x="31610" y="5232400"/>
                </a:lnTo>
                <a:lnTo>
                  <a:pt x="33337" y="5245100"/>
                </a:lnTo>
                <a:lnTo>
                  <a:pt x="35102" y="5245100"/>
                </a:lnTo>
                <a:lnTo>
                  <a:pt x="37198" y="5257800"/>
                </a:lnTo>
                <a:close/>
              </a:path>
              <a:path w="5154930" h="5511800">
                <a:moveTo>
                  <a:pt x="5144223" y="5257800"/>
                </a:moveTo>
                <a:lnTo>
                  <a:pt x="5117566" y="5257800"/>
                </a:lnTo>
                <a:lnTo>
                  <a:pt x="5119662" y="5245100"/>
                </a:lnTo>
                <a:lnTo>
                  <a:pt x="5121427" y="5245100"/>
                </a:lnTo>
                <a:lnTo>
                  <a:pt x="5123154" y="5232400"/>
                </a:lnTo>
                <a:lnTo>
                  <a:pt x="5147995" y="5232400"/>
                </a:lnTo>
                <a:lnTo>
                  <a:pt x="5146217" y="5245100"/>
                </a:lnTo>
                <a:lnTo>
                  <a:pt x="5144223" y="5257800"/>
                </a:lnTo>
                <a:close/>
              </a:path>
              <a:path w="5154930" h="5511800">
                <a:moveTo>
                  <a:pt x="44310" y="5283200"/>
                </a:moveTo>
                <a:lnTo>
                  <a:pt x="17653" y="5283200"/>
                </a:lnTo>
                <a:lnTo>
                  <a:pt x="15100" y="5270500"/>
                </a:lnTo>
                <a:lnTo>
                  <a:pt x="12725" y="5257800"/>
                </a:lnTo>
                <a:lnTo>
                  <a:pt x="39306" y="5257800"/>
                </a:lnTo>
                <a:lnTo>
                  <a:pt x="41770" y="5270500"/>
                </a:lnTo>
                <a:lnTo>
                  <a:pt x="44310" y="5283200"/>
                </a:lnTo>
                <a:close/>
              </a:path>
              <a:path w="5154930" h="5511800">
                <a:moveTo>
                  <a:pt x="5137099" y="5283200"/>
                </a:moveTo>
                <a:lnTo>
                  <a:pt x="5110441" y="5283200"/>
                </a:lnTo>
                <a:lnTo>
                  <a:pt x="5113096" y="5270500"/>
                </a:lnTo>
                <a:lnTo>
                  <a:pt x="5115458" y="5257800"/>
                </a:lnTo>
                <a:lnTo>
                  <a:pt x="5142039" y="5257800"/>
                </a:lnTo>
                <a:lnTo>
                  <a:pt x="5139664" y="5270500"/>
                </a:lnTo>
                <a:lnTo>
                  <a:pt x="5137099" y="5283200"/>
                </a:lnTo>
                <a:close/>
              </a:path>
              <a:path w="5154930" h="5511800">
                <a:moveTo>
                  <a:pt x="49923" y="5295900"/>
                </a:moveTo>
                <a:lnTo>
                  <a:pt x="23342" y="5295900"/>
                </a:lnTo>
                <a:lnTo>
                  <a:pt x="20408" y="5283200"/>
                </a:lnTo>
                <a:lnTo>
                  <a:pt x="46913" y="5283200"/>
                </a:lnTo>
                <a:lnTo>
                  <a:pt x="49923" y="5295900"/>
                </a:lnTo>
                <a:close/>
              </a:path>
              <a:path w="5154930" h="5511800">
                <a:moveTo>
                  <a:pt x="5131409" y="5295900"/>
                </a:moveTo>
                <a:lnTo>
                  <a:pt x="5104841" y="5295900"/>
                </a:lnTo>
                <a:lnTo>
                  <a:pt x="5107838" y="5283200"/>
                </a:lnTo>
                <a:lnTo>
                  <a:pt x="5134356" y="5283200"/>
                </a:lnTo>
                <a:lnTo>
                  <a:pt x="5131409" y="5295900"/>
                </a:lnTo>
                <a:close/>
              </a:path>
              <a:path w="5154930" h="5511800">
                <a:moveTo>
                  <a:pt x="63093" y="5321300"/>
                </a:moveTo>
                <a:lnTo>
                  <a:pt x="33235" y="5321300"/>
                </a:lnTo>
                <a:lnTo>
                  <a:pt x="29768" y="5308600"/>
                </a:lnTo>
                <a:lnTo>
                  <a:pt x="26466" y="5295900"/>
                </a:lnTo>
                <a:lnTo>
                  <a:pt x="52844" y="5295900"/>
                </a:lnTo>
                <a:lnTo>
                  <a:pt x="56184" y="5308600"/>
                </a:lnTo>
                <a:lnTo>
                  <a:pt x="59423" y="5308600"/>
                </a:lnTo>
                <a:lnTo>
                  <a:pt x="63093" y="5321300"/>
                </a:lnTo>
                <a:close/>
              </a:path>
              <a:path w="5154930" h="5511800">
                <a:moveTo>
                  <a:pt x="5121529" y="5321300"/>
                </a:moveTo>
                <a:lnTo>
                  <a:pt x="5091671" y="5321300"/>
                </a:lnTo>
                <a:lnTo>
                  <a:pt x="5095341" y="5308600"/>
                </a:lnTo>
                <a:lnTo>
                  <a:pt x="5098580" y="5308600"/>
                </a:lnTo>
                <a:lnTo>
                  <a:pt x="5101920" y="5295900"/>
                </a:lnTo>
                <a:lnTo>
                  <a:pt x="5128298" y="5295900"/>
                </a:lnTo>
                <a:lnTo>
                  <a:pt x="5124996" y="5308600"/>
                </a:lnTo>
                <a:lnTo>
                  <a:pt x="5121529" y="5321300"/>
                </a:lnTo>
                <a:close/>
              </a:path>
              <a:path w="5154930" h="5511800">
                <a:moveTo>
                  <a:pt x="70637" y="5334000"/>
                </a:moveTo>
                <a:lnTo>
                  <a:pt x="40703" y="5334000"/>
                </a:lnTo>
                <a:lnTo>
                  <a:pt x="36880" y="5321300"/>
                </a:lnTo>
                <a:lnTo>
                  <a:pt x="66636" y="5321300"/>
                </a:lnTo>
                <a:lnTo>
                  <a:pt x="70637" y="5334000"/>
                </a:lnTo>
                <a:close/>
              </a:path>
              <a:path w="5154930" h="5511800">
                <a:moveTo>
                  <a:pt x="5114061" y="5334000"/>
                </a:moveTo>
                <a:lnTo>
                  <a:pt x="5084127" y="5334000"/>
                </a:lnTo>
                <a:lnTo>
                  <a:pt x="5088128" y="5321300"/>
                </a:lnTo>
                <a:lnTo>
                  <a:pt x="5117871" y="5321300"/>
                </a:lnTo>
                <a:lnTo>
                  <a:pt x="5114061" y="5334000"/>
                </a:lnTo>
                <a:close/>
              </a:path>
              <a:path w="5154930" h="5511800">
                <a:moveTo>
                  <a:pt x="78765" y="5346700"/>
                </a:moveTo>
                <a:lnTo>
                  <a:pt x="48844" y="5346700"/>
                </a:lnTo>
                <a:lnTo>
                  <a:pt x="44691" y="5334000"/>
                </a:lnTo>
                <a:lnTo>
                  <a:pt x="74460" y="5334000"/>
                </a:lnTo>
                <a:lnTo>
                  <a:pt x="78765" y="5346700"/>
                </a:lnTo>
                <a:close/>
              </a:path>
              <a:path w="5154930" h="5511800">
                <a:moveTo>
                  <a:pt x="5105920" y="5346700"/>
                </a:moveTo>
                <a:lnTo>
                  <a:pt x="5075986" y="5346700"/>
                </a:lnTo>
                <a:lnTo>
                  <a:pt x="5080304" y="5334000"/>
                </a:lnTo>
                <a:lnTo>
                  <a:pt x="5110073" y="5334000"/>
                </a:lnTo>
                <a:lnTo>
                  <a:pt x="5105920" y="5346700"/>
                </a:lnTo>
                <a:close/>
              </a:path>
              <a:path w="5154930" h="5511800">
                <a:moveTo>
                  <a:pt x="96786" y="5372100"/>
                </a:moveTo>
                <a:lnTo>
                  <a:pt x="62268" y="5372100"/>
                </a:lnTo>
                <a:lnTo>
                  <a:pt x="57632" y="5359400"/>
                </a:lnTo>
                <a:lnTo>
                  <a:pt x="53162" y="5346700"/>
                </a:lnTo>
                <a:lnTo>
                  <a:pt x="82880" y="5346700"/>
                </a:lnTo>
                <a:lnTo>
                  <a:pt x="87490" y="5359400"/>
                </a:lnTo>
                <a:lnTo>
                  <a:pt x="91884" y="5359400"/>
                </a:lnTo>
                <a:lnTo>
                  <a:pt x="96786" y="5372100"/>
                </a:lnTo>
                <a:close/>
              </a:path>
              <a:path w="5154930" h="5511800">
                <a:moveTo>
                  <a:pt x="5092484" y="5372100"/>
                </a:moveTo>
                <a:lnTo>
                  <a:pt x="5057978" y="5372100"/>
                </a:lnTo>
                <a:lnTo>
                  <a:pt x="5062880" y="5359400"/>
                </a:lnTo>
                <a:lnTo>
                  <a:pt x="5067261" y="5359400"/>
                </a:lnTo>
                <a:lnTo>
                  <a:pt x="5071884" y="5346700"/>
                </a:lnTo>
                <a:lnTo>
                  <a:pt x="5101602" y="5346700"/>
                </a:lnTo>
                <a:lnTo>
                  <a:pt x="5097119" y="5359400"/>
                </a:lnTo>
                <a:lnTo>
                  <a:pt x="5092484" y="5372100"/>
                </a:lnTo>
                <a:close/>
              </a:path>
              <a:path w="5154930" h="5511800">
                <a:moveTo>
                  <a:pt x="106616" y="5384800"/>
                </a:moveTo>
                <a:lnTo>
                  <a:pt x="72009" y="5384800"/>
                </a:lnTo>
                <a:lnTo>
                  <a:pt x="67056" y="5372100"/>
                </a:lnTo>
                <a:lnTo>
                  <a:pt x="101434" y="5372100"/>
                </a:lnTo>
                <a:lnTo>
                  <a:pt x="106616" y="5384800"/>
                </a:lnTo>
                <a:close/>
              </a:path>
              <a:path w="5154930" h="5511800">
                <a:moveTo>
                  <a:pt x="5082755" y="5384800"/>
                </a:moveTo>
                <a:lnTo>
                  <a:pt x="5048148" y="5384800"/>
                </a:lnTo>
                <a:lnTo>
                  <a:pt x="5053330" y="5372100"/>
                </a:lnTo>
                <a:lnTo>
                  <a:pt x="5087696" y="5372100"/>
                </a:lnTo>
                <a:lnTo>
                  <a:pt x="5082755" y="5384800"/>
                </a:lnTo>
                <a:close/>
              </a:path>
              <a:path w="5154930" h="5511800">
                <a:moveTo>
                  <a:pt x="116979" y="5397500"/>
                </a:moveTo>
                <a:lnTo>
                  <a:pt x="82334" y="5397500"/>
                </a:lnTo>
                <a:lnTo>
                  <a:pt x="77101" y="5384800"/>
                </a:lnTo>
                <a:lnTo>
                  <a:pt x="111531" y="5384800"/>
                </a:lnTo>
                <a:lnTo>
                  <a:pt x="116979" y="5397500"/>
                </a:lnTo>
                <a:close/>
              </a:path>
              <a:path w="5154930" h="5511800">
                <a:moveTo>
                  <a:pt x="5072430" y="5397500"/>
                </a:moveTo>
                <a:lnTo>
                  <a:pt x="5037785" y="5397500"/>
                </a:lnTo>
                <a:lnTo>
                  <a:pt x="5043233" y="5384800"/>
                </a:lnTo>
                <a:lnTo>
                  <a:pt x="5077663" y="5384800"/>
                </a:lnTo>
                <a:lnTo>
                  <a:pt x="5072430" y="5397500"/>
                </a:lnTo>
                <a:close/>
              </a:path>
              <a:path w="5154930" h="5511800">
                <a:moveTo>
                  <a:pt x="133464" y="5410200"/>
                </a:moveTo>
                <a:lnTo>
                  <a:pt x="98907" y="5410200"/>
                </a:lnTo>
                <a:lnTo>
                  <a:pt x="93243" y="5397500"/>
                </a:lnTo>
                <a:lnTo>
                  <a:pt x="127622" y="5397500"/>
                </a:lnTo>
                <a:lnTo>
                  <a:pt x="133464" y="5410200"/>
                </a:lnTo>
                <a:close/>
              </a:path>
              <a:path w="5154930" h="5511800">
                <a:moveTo>
                  <a:pt x="5055844" y="5410200"/>
                </a:moveTo>
                <a:lnTo>
                  <a:pt x="5021300" y="5410200"/>
                </a:lnTo>
                <a:lnTo>
                  <a:pt x="5027142" y="5397500"/>
                </a:lnTo>
                <a:lnTo>
                  <a:pt x="5061521" y="5397500"/>
                </a:lnTo>
                <a:lnTo>
                  <a:pt x="5055844" y="5410200"/>
                </a:lnTo>
                <a:close/>
              </a:path>
              <a:path w="5154930" h="5511800">
                <a:moveTo>
                  <a:pt x="151015" y="5422900"/>
                </a:moveTo>
                <a:lnTo>
                  <a:pt x="110655" y="5422900"/>
                </a:lnTo>
                <a:lnTo>
                  <a:pt x="104711" y="5410200"/>
                </a:lnTo>
                <a:lnTo>
                  <a:pt x="144818" y="5410200"/>
                </a:lnTo>
                <a:lnTo>
                  <a:pt x="151015" y="5422900"/>
                </a:lnTo>
                <a:close/>
              </a:path>
              <a:path w="5154930" h="5511800">
                <a:moveTo>
                  <a:pt x="5044109" y="5422900"/>
                </a:moveTo>
                <a:lnTo>
                  <a:pt x="5003749" y="5422900"/>
                </a:lnTo>
                <a:lnTo>
                  <a:pt x="5009946" y="5410200"/>
                </a:lnTo>
                <a:lnTo>
                  <a:pt x="5050053" y="5410200"/>
                </a:lnTo>
                <a:lnTo>
                  <a:pt x="5044109" y="5422900"/>
                </a:lnTo>
                <a:close/>
              </a:path>
              <a:path w="5154930" h="5511800">
                <a:moveTo>
                  <a:pt x="163283" y="5435600"/>
                </a:moveTo>
                <a:lnTo>
                  <a:pt x="122910" y="5435600"/>
                </a:lnTo>
                <a:lnTo>
                  <a:pt x="116713" y="5422900"/>
                </a:lnTo>
                <a:lnTo>
                  <a:pt x="156845" y="5422900"/>
                </a:lnTo>
                <a:lnTo>
                  <a:pt x="163283" y="5435600"/>
                </a:lnTo>
                <a:close/>
              </a:path>
              <a:path w="5154930" h="5511800">
                <a:moveTo>
                  <a:pt x="5031854" y="5435600"/>
                </a:moveTo>
                <a:lnTo>
                  <a:pt x="4991481" y="5435600"/>
                </a:lnTo>
                <a:lnTo>
                  <a:pt x="4997919" y="5422900"/>
                </a:lnTo>
                <a:lnTo>
                  <a:pt x="5038039" y="5422900"/>
                </a:lnTo>
                <a:lnTo>
                  <a:pt x="5031854" y="5435600"/>
                </a:lnTo>
                <a:close/>
              </a:path>
              <a:path w="5154930" h="5511800">
                <a:moveTo>
                  <a:pt x="189064" y="5448300"/>
                </a:moveTo>
                <a:lnTo>
                  <a:pt x="142252" y="5448300"/>
                </a:lnTo>
                <a:lnTo>
                  <a:pt x="135686" y="5435600"/>
                </a:lnTo>
                <a:lnTo>
                  <a:pt x="182206" y="5435600"/>
                </a:lnTo>
                <a:lnTo>
                  <a:pt x="189064" y="5448300"/>
                </a:lnTo>
                <a:close/>
              </a:path>
              <a:path w="5154930" h="5511800">
                <a:moveTo>
                  <a:pt x="5012512" y="5448300"/>
                </a:moveTo>
                <a:lnTo>
                  <a:pt x="4965687" y="5448300"/>
                </a:lnTo>
                <a:lnTo>
                  <a:pt x="4972558" y="5435600"/>
                </a:lnTo>
                <a:lnTo>
                  <a:pt x="5019078" y="5435600"/>
                </a:lnTo>
                <a:lnTo>
                  <a:pt x="5012512" y="5448300"/>
                </a:lnTo>
                <a:close/>
              </a:path>
              <a:path w="5154930" h="5511800">
                <a:moveTo>
                  <a:pt x="209435" y="5461000"/>
                </a:moveTo>
                <a:lnTo>
                  <a:pt x="155740" y="5461000"/>
                </a:lnTo>
                <a:lnTo>
                  <a:pt x="148932" y="5448300"/>
                </a:lnTo>
                <a:lnTo>
                  <a:pt x="202272" y="5448300"/>
                </a:lnTo>
                <a:lnTo>
                  <a:pt x="209435" y="5461000"/>
                </a:lnTo>
                <a:close/>
              </a:path>
              <a:path w="5154930" h="5511800">
                <a:moveTo>
                  <a:pt x="4999024" y="5461000"/>
                </a:moveTo>
                <a:lnTo>
                  <a:pt x="4945329" y="5461000"/>
                </a:lnTo>
                <a:lnTo>
                  <a:pt x="4952492" y="5448300"/>
                </a:lnTo>
                <a:lnTo>
                  <a:pt x="5005832" y="5448300"/>
                </a:lnTo>
                <a:lnTo>
                  <a:pt x="4999024" y="5461000"/>
                </a:lnTo>
                <a:close/>
              </a:path>
              <a:path w="5154930" h="5511800">
                <a:moveTo>
                  <a:pt x="245135" y="5473700"/>
                </a:moveTo>
                <a:lnTo>
                  <a:pt x="176809" y="5473700"/>
                </a:lnTo>
                <a:lnTo>
                  <a:pt x="169672" y="5461000"/>
                </a:lnTo>
                <a:lnTo>
                  <a:pt x="237528" y="5461000"/>
                </a:lnTo>
                <a:lnTo>
                  <a:pt x="245135" y="5473700"/>
                </a:lnTo>
                <a:close/>
              </a:path>
              <a:path w="5154930" h="5511800">
                <a:moveTo>
                  <a:pt x="4977955" y="5473700"/>
                </a:moveTo>
                <a:lnTo>
                  <a:pt x="4909629" y="5473700"/>
                </a:lnTo>
                <a:lnTo>
                  <a:pt x="4917236" y="5461000"/>
                </a:lnTo>
                <a:lnTo>
                  <a:pt x="4985080" y="5461000"/>
                </a:lnTo>
                <a:lnTo>
                  <a:pt x="4977955" y="5473700"/>
                </a:lnTo>
                <a:close/>
              </a:path>
              <a:path w="5154930" h="5511800">
                <a:moveTo>
                  <a:pt x="298284" y="5486400"/>
                </a:moveTo>
                <a:lnTo>
                  <a:pt x="206362" y="5486400"/>
                </a:lnTo>
                <a:lnTo>
                  <a:pt x="198831" y="5473700"/>
                </a:lnTo>
                <a:lnTo>
                  <a:pt x="290169" y="5473700"/>
                </a:lnTo>
                <a:lnTo>
                  <a:pt x="298284" y="5486400"/>
                </a:lnTo>
                <a:close/>
              </a:path>
              <a:path w="5154930" h="5511800">
                <a:moveTo>
                  <a:pt x="4948389" y="5486400"/>
                </a:moveTo>
                <a:lnTo>
                  <a:pt x="4856480" y="5486400"/>
                </a:lnTo>
                <a:lnTo>
                  <a:pt x="4864595" y="5473700"/>
                </a:lnTo>
                <a:lnTo>
                  <a:pt x="4955933" y="5473700"/>
                </a:lnTo>
                <a:lnTo>
                  <a:pt x="4948389" y="5486400"/>
                </a:lnTo>
                <a:close/>
              </a:path>
              <a:path w="5154930" h="5511800">
                <a:moveTo>
                  <a:pt x="4917325" y="5499100"/>
                </a:moveTo>
                <a:lnTo>
                  <a:pt x="237439" y="5499100"/>
                </a:lnTo>
                <a:lnTo>
                  <a:pt x="229539" y="5486400"/>
                </a:lnTo>
                <a:lnTo>
                  <a:pt x="4925225" y="5486400"/>
                </a:lnTo>
                <a:lnTo>
                  <a:pt x="4917325" y="5499100"/>
                </a:lnTo>
                <a:close/>
              </a:path>
              <a:path w="5154930" h="5511800">
                <a:moveTo>
                  <a:pt x="4859845" y="5511800"/>
                </a:moveTo>
                <a:lnTo>
                  <a:pt x="294919" y="5511800"/>
                </a:lnTo>
                <a:lnTo>
                  <a:pt x="286499" y="5499100"/>
                </a:lnTo>
                <a:lnTo>
                  <a:pt x="4868265" y="5499100"/>
                </a:lnTo>
                <a:lnTo>
                  <a:pt x="4859845" y="5511800"/>
                </a:lnTo>
                <a:close/>
              </a:path>
            </a:pathLst>
          </a:custGeom>
          <a:solidFill>
            <a:srgbClr val="FF7E2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1442192" y="6035040"/>
            <a:ext cx="423672" cy="33528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6626352" y="723900"/>
            <a:ext cx="423672" cy="33527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4498847" y="894588"/>
            <a:ext cx="1792224" cy="1776983"/>
          </a:xfrm>
          <a:prstGeom prst="rect">
            <a:avLst/>
          </a:prstGeom>
          <a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2547683" y="1746123"/>
            <a:ext cx="2122805" cy="76200"/>
          </a:xfrm>
          <a:custGeom>
            <a:rect l="l" t="t" r="r" b="b"/>
            <a:pathLst>
              <a:path w="2122804" h="76200">
                <a:moveTo>
                  <a:pt x="2046300" y="76200"/>
                </a:moveTo>
                <a:lnTo>
                  <a:pt x="2046143" y="47626"/>
                </a:lnTo>
                <a:lnTo>
                  <a:pt x="2065185" y="47523"/>
                </a:lnTo>
                <a:lnTo>
                  <a:pt x="2065083" y="28473"/>
                </a:lnTo>
                <a:lnTo>
                  <a:pt x="2046037" y="28473"/>
                </a:lnTo>
                <a:lnTo>
                  <a:pt x="2045881" y="0"/>
                </a:lnTo>
                <a:lnTo>
                  <a:pt x="2103614" y="28473"/>
                </a:lnTo>
                <a:lnTo>
                  <a:pt x="2065083" y="28473"/>
                </a:lnTo>
                <a:lnTo>
                  <a:pt x="2103823" y="28576"/>
                </a:lnTo>
                <a:lnTo>
                  <a:pt x="2122284" y="37680"/>
                </a:lnTo>
                <a:lnTo>
                  <a:pt x="2046300" y="76200"/>
                </a:lnTo>
                <a:close/>
              </a:path>
              <a:path w="2122804" h="76200">
                <a:moveTo>
                  <a:pt x="2046143" y="47626"/>
                </a:moveTo>
                <a:lnTo>
                  <a:pt x="2046038" y="28576"/>
                </a:lnTo>
                <a:lnTo>
                  <a:pt x="2065083" y="28473"/>
                </a:lnTo>
                <a:lnTo>
                  <a:pt x="2065185" y="47523"/>
                </a:lnTo>
                <a:lnTo>
                  <a:pt x="2046143" y="47626"/>
                </a:lnTo>
                <a:close/>
              </a:path>
              <a:path w="2122804" h="76200">
                <a:moveTo>
                  <a:pt x="101" y="58674"/>
                </a:moveTo>
                <a:lnTo>
                  <a:pt x="0" y="39624"/>
                </a:lnTo>
                <a:lnTo>
                  <a:pt x="2046038" y="28576"/>
                </a:lnTo>
                <a:lnTo>
                  <a:pt x="2046143" y="47626"/>
                </a:lnTo>
                <a:lnTo>
                  <a:pt x="101" y="58674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2407754" y="3270389"/>
            <a:ext cx="221361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>
                <a:solidFill>
                  <a:srgbClr val="7E7E7E"/>
                </a:solidFill>
                <a:latin typeface="Arial"/>
                <a:cs typeface="Arial"/>
              </a:rPr>
              <a:t>2023Q3</a:t>
            </a:r>
            <a:r>
              <a:rPr sz="1800" b="1">
                <a:solidFill>
                  <a:srgbClr val="7E7E7E"/>
                </a:solidFill>
                <a:latin typeface="微软雅黑"/>
                <a:cs typeface="微软雅黑"/>
              </a:rPr>
              <a:t>投资出手案例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3437356" y="2034565"/>
            <a:ext cx="480695" cy="603885"/>
          </a:xfrm>
          <a:custGeom>
            <a:rect l="l" t="t" r="r" b="b"/>
            <a:pathLst>
              <a:path w="480695" h="603885">
                <a:moveTo>
                  <a:pt x="480669" y="603402"/>
                </a:moveTo>
                <a:lnTo>
                  <a:pt x="0" y="603402"/>
                </a:lnTo>
                <a:lnTo>
                  <a:pt x="0" y="87693"/>
                </a:lnTo>
                <a:lnTo>
                  <a:pt x="95491" y="0"/>
                </a:lnTo>
                <a:lnTo>
                  <a:pt x="480669" y="0"/>
                </a:lnTo>
                <a:lnTo>
                  <a:pt x="480669" y="23279"/>
                </a:lnTo>
                <a:lnTo>
                  <a:pt x="104292" y="23279"/>
                </a:lnTo>
                <a:lnTo>
                  <a:pt x="22745" y="97917"/>
                </a:lnTo>
                <a:lnTo>
                  <a:pt x="22745" y="580326"/>
                </a:lnTo>
                <a:lnTo>
                  <a:pt x="480669" y="580326"/>
                </a:lnTo>
                <a:lnTo>
                  <a:pt x="480669" y="603402"/>
                </a:lnTo>
                <a:close/>
              </a:path>
              <a:path w="480695" h="603885">
                <a:moveTo>
                  <a:pt x="480669" y="580326"/>
                </a:moveTo>
                <a:lnTo>
                  <a:pt x="457708" y="580326"/>
                </a:lnTo>
                <a:lnTo>
                  <a:pt x="457708" y="23279"/>
                </a:lnTo>
                <a:lnTo>
                  <a:pt x="480669" y="23279"/>
                </a:lnTo>
                <a:lnTo>
                  <a:pt x="480669" y="580326"/>
                </a:lnTo>
                <a:close/>
              </a:path>
              <a:path w="480695" h="603885">
                <a:moveTo>
                  <a:pt x="137337" y="147967"/>
                </a:moveTo>
                <a:lnTo>
                  <a:pt x="114350" y="147967"/>
                </a:lnTo>
                <a:lnTo>
                  <a:pt x="114350" y="58127"/>
                </a:lnTo>
                <a:lnTo>
                  <a:pt x="137337" y="58127"/>
                </a:lnTo>
                <a:lnTo>
                  <a:pt x="137337" y="147967"/>
                </a:lnTo>
                <a:close/>
              </a:path>
              <a:path w="480695" h="603885">
                <a:moveTo>
                  <a:pt x="183019" y="147967"/>
                </a:moveTo>
                <a:lnTo>
                  <a:pt x="160045" y="147967"/>
                </a:lnTo>
                <a:lnTo>
                  <a:pt x="160045" y="58127"/>
                </a:lnTo>
                <a:lnTo>
                  <a:pt x="183019" y="58127"/>
                </a:lnTo>
                <a:lnTo>
                  <a:pt x="183019" y="147967"/>
                </a:lnTo>
                <a:close/>
              </a:path>
              <a:path w="480695" h="603885">
                <a:moveTo>
                  <a:pt x="228701" y="147967"/>
                </a:moveTo>
                <a:lnTo>
                  <a:pt x="206006" y="147967"/>
                </a:lnTo>
                <a:lnTo>
                  <a:pt x="206006" y="58127"/>
                </a:lnTo>
                <a:lnTo>
                  <a:pt x="228701" y="58127"/>
                </a:lnTo>
                <a:lnTo>
                  <a:pt x="228701" y="147967"/>
                </a:lnTo>
                <a:close/>
              </a:path>
              <a:path w="480695" h="603885">
                <a:moveTo>
                  <a:pt x="274675" y="147967"/>
                </a:moveTo>
                <a:lnTo>
                  <a:pt x="251688" y="147967"/>
                </a:lnTo>
                <a:lnTo>
                  <a:pt x="251688" y="58127"/>
                </a:lnTo>
                <a:lnTo>
                  <a:pt x="274675" y="58127"/>
                </a:lnTo>
                <a:lnTo>
                  <a:pt x="274675" y="147967"/>
                </a:lnTo>
                <a:close/>
              </a:path>
              <a:path w="480695" h="603885">
                <a:moveTo>
                  <a:pt x="320357" y="147967"/>
                </a:moveTo>
                <a:lnTo>
                  <a:pt x="297370" y="147967"/>
                </a:lnTo>
                <a:lnTo>
                  <a:pt x="297370" y="58127"/>
                </a:lnTo>
                <a:lnTo>
                  <a:pt x="320357" y="58127"/>
                </a:lnTo>
                <a:lnTo>
                  <a:pt x="320357" y="147967"/>
                </a:lnTo>
                <a:close/>
              </a:path>
              <a:path w="480695" h="603885">
                <a:moveTo>
                  <a:pt x="366115" y="147967"/>
                </a:moveTo>
                <a:lnTo>
                  <a:pt x="343331" y="147967"/>
                </a:lnTo>
                <a:lnTo>
                  <a:pt x="343331" y="58127"/>
                </a:lnTo>
                <a:lnTo>
                  <a:pt x="366115" y="58127"/>
                </a:lnTo>
                <a:lnTo>
                  <a:pt x="366115" y="147967"/>
                </a:lnTo>
                <a:close/>
              </a:path>
              <a:path w="480695" h="603885">
                <a:moveTo>
                  <a:pt x="412000" y="147967"/>
                </a:moveTo>
                <a:lnTo>
                  <a:pt x="389026" y="147967"/>
                </a:lnTo>
                <a:lnTo>
                  <a:pt x="389026" y="58127"/>
                </a:lnTo>
                <a:lnTo>
                  <a:pt x="412000" y="58127"/>
                </a:lnTo>
                <a:lnTo>
                  <a:pt x="412000" y="147967"/>
                </a:lnTo>
                <a:close/>
              </a:path>
              <a:path w="480695" h="603885">
                <a:moveTo>
                  <a:pt x="91376" y="180365"/>
                </a:moveTo>
                <a:lnTo>
                  <a:pt x="68668" y="180365"/>
                </a:lnTo>
                <a:lnTo>
                  <a:pt x="68668" y="92925"/>
                </a:lnTo>
                <a:lnTo>
                  <a:pt x="91376" y="92925"/>
                </a:lnTo>
                <a:lnTo>
                  <a:pt x="91376" y="180365"/>
                </a:lnTo>
                <a:close/>
              </a:path>
              <a:path w="480695" h="603885">
                <a:moveTo>
                  <a:pt x="377456" y="545541"/>
                </a:moveTo>
                <a:lnTo>
                  <a:pt x="114350" y="545541"/>
                </a:lnTo>
                <a:lnTo>
                  <a:pt x="101019" y="542793"/>
                </a:lnTo>
                <a:lnTo>
                  <a:pt x="90104" y="535311"/>
                </a:lnTo>
                <a:lnTo>
                  <a:pt x="82730" y="524238"/>
                </a:lnTo>
                <a:lnTo>
                  <a:pt x="80022" y="510717"/>
                </a:lnTo>
                <a:lnTo>
                  <a:pt x="80022" y="324853"/>
                </a:lnTo>
                <a:lnTo>
                  <a:pt x="82730" y="311332"/>
                </a:lnTo>
                <a:lnTo>
                  <a:pt x="90104" y="300259"/>
                </a:lnTo>
                <a:lnTo>
                  <a:pt x="101019" y="292777"/>
                </a:lnTo>
                <a:lnTo>
                  <a:pt x="114350" y="290029"/>
                </a:lnTo>
                <a:lnTo>
                  <a:pt x="377456" y="290029"/>
                </a:lnTo>
                <a:lnTo>
                  <a:pt x="390912" y="292777"/>
                </a:lnTo>
                <a:lnTo>
                  <a:pt x="401891" y="300259"/>
                </a:lnTo>
                <a:lnTo>
                  <a:pt x="409289" y="311332"/>
                </a:lnTo>
                <a:lnTo>
                  <a:pt x="409688" y="313321"/>
                </a:lnTo>
                <a:lnTo>
                  <a:pt x="108127" y="313321"/>
                </a:lnTo>
                <a:lnTo>
                  <a:pt x="102984" y="318541"/>
                </a:lnTo>
                <a:lnTo>
                  <a:pt x="102984" y="517029"/>
                </a:lnTo>
                <a:lnTo>
                  <a:pt x="108127" y="522262"/>
                </a:lnTo>
                <a:lnTo>
                  <a:pt x="409685" y="522262"/>
                </a:lnTo>
                <a:lnTo>
                  <a:pt x="409289" y="524238"/>
                </a:lnTo>
                <a:lnTo>
                  <a:pt x="401891" y="535311"/>
                </a:lnTo>
                <a:lnTo>
                  <a:pt x="390912" y="542793"/>
                </a:lnTo>
                <a:lnTo>
                  <a:pt x="377456" y="545541"/>
                </a:lnTo>
                <a:close/>
              </a:path>
              <a:path w="480695" h="603885">
                <a:moveTo>
                  <a:pt x="409685" y="522262"/>
                </a:moveTo>
                <a:lnTo>
                  <a:pt x="383895" y="522262"/>
                </a:lnTo>
                <a:lnTo>
                  <a:pt x="389039" y="517029"/>
                </a:lnTo>
                <a:lnTo>
                  <a:pt x="389039" y="318541"/>
                </a:lnTo>
                <a:lnTo>
                  <a:pt x="383895" y="313321"/>
                </a:lnTo>
                <a:lnTo>
                  <a:pt x="409688" y="313321"/>
                </a:lnTo>
                <a:lnTo>
                  <a:pt x="412000" y="324853"/>
                </a:lnTo>
                <a:lnTo>
                  <a:pt x="412000" y="510717"/>
                </a:lnTo>
                <a:lnTo>
                  <a:pt x="409685" y="522262"/>
                </a:lnTo>
                <a:close/>
              </a:path>
              <a:path w="480695" h="603885">
                <a:moveTo>
                  <a:pt x="263042" y="359689"/>
                </a:moveTo>
                <a:lnTo>
                  <a:pt x="125704" y="359689"/>
                </a:lnTo>
                <a:lnTo>
                  <a:pt x="125704" y="336626"/>
                </a:lnTo>
                <a:lnTo>
                  <a:pt x="263042" y="336626"/>
                </a:lnTo>
                <a:lnTo>
                  <a:pt x="263042" y="359689"/>
                </a:lnTo>
                <a:close/>
              </a:path>
              <a:path w="480695" h="603885">
                <a:moveTo>
                  <a:pt x="320357" y="406222"/>
                </a:moveTo>
                <a:lnTo>
                  <a:pt x="125704" y="406222"/>
                </a:lnTo>
                <a:lnTo>
                  <a:pt x="125704" y="382955"/>
                </a:lnTo>
                <a:lnTo>
                  <a:pt x="320357" y="382955"/>
                </a:lnTo>
                <a:lnTo>
                  <a:pt x="320357" y="406222"/>
                </a:lnTo>
                <a:close/>
              </a:path>
              <a:path w="480695" h="603885">
                <a:moveTo>
                  <a:pt x="320357" y="452615"/>
                </a:moveTo>
                <a:lnTo>
                  <a:pt x="125704" y="452615"/>
                </a:lnTo>
                <a:lnTo>
                  <a:pt x="125704" y="429348"/>
                </a:lnTo>
                <a:lnTo>
                  <a:pt x="320357" y="429348"/>
                </a:lnTo>
                <a:lnTo>
                  <a:pt x="320357" y="452615"/>
                </a:lnTo>
                <a:close/>
              </a:path>
              <a:path w="480695" h="603885">
                <a:moveTo>
                  <a:pt x="320357" y="498944"/>
                </a:moveTo>
                <a:lnTo>
                  <a:pt x="125704" y="498944"/>
                </a:lnTo>
                <a:lnTo>
                  <a:pt x="125704" y="475881"/>
                </a:lnTo>
                <a:lnTo>
                  <a:pt x="320357" y="475881"/>
                </a:lnTo>
                <a:lnTo>
                  <a:pt x="320357" y="498944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3340239" y="1021778"/>
            <a:ext cx="610235" cy="608965"/>
          </a:xfrm>
          <a:custGeom>
            <a:rect l="l" t="t" r="r" b="b"/>
            <a:pathLst>
              <a:path w="610235" h="608964">
                <a:moveTo>
                  <a:pt x="603973" y="532676"/>
                </a:moveTo>
                <a:lnTo>
                  <a:pt x="5715" y="532676"/>
                </a:lnTo>
                <a:lnTo>
                  <a:pt x="0" y="526973"/>
                </a:lnTo>
                <a:lnTo>
                  <a:pt x="0" y="275856"/>
                </a:lnTo>
                <a:lnTo>
                  <a:pt x="952" y="274904"/>
                </a:lnTo>
                <a:lnTo>
                  <a:pt x="952" y="273951"/>
                </a:lnTo>
                <a:lnTo>
                  <a:pt x="1905" y="272046"/>
                </a:lnTo>
                <a:lnTo>
                  <a:pt x="76212" y="197853"/>
                </a:lnTo>
                <a:lnTo>
                  <a:pt x="76212" y="5714"/>
                </a:lnTo>
                <a:lnTo>
                  <a:pt x="81927" y="0"/>
                </a:lnTo>
                <a:lnTo>
                  <a:pt x="409638" y="0"/>
                </a:lnTo>
                <a:lnTo>
                  <a:pt x="410591" y="952"/>
                </a:lnTo>
                <a:lnTo>
                  <a:pt x="411543" y="952"/>
                </a:lnTo>
                <a:lnTo>
                  <a:pt x="413448" y="1904"/>
                </a:lnTo>
                <a:lnTo>
                  <a:pt x="437271" y="25692"/>
                </a:lnTo>
                <a:lnTo>
                  <a:pt x="101930" y="25692"/>
                </a:lnTo>
                <a:lnTo>
                  <a:pt x="101930" y="233997"/>
                </a:lnTo>
                <a:lnTo>
                  <a:pt x="76212" y="233997"/>
                </a:lnTo>
                <a:lnTo>
                  <a:pt x="43827" y="266344"/>
                </a:lnTo>
                <a:lnTo>
                  <a:pt x="602072" y="266344"/>
                </a:lnTo>
                <a:lnTo>
                  <a:pt x="607783" y="272046"/>
                </a:lnTo>
                <a:lnTo>
                  <a:pt x="608736" y="273951"/>
                </a:lnTo>
                <a:lnTo>
                  <a:pt x="608736" y="274904"/>
                </a:lnTo>
                <a:lnTo>
                  <a:pt x="609688" y="275856"/>
                </a:lnTo>
                <a:lnTo>
                  <a:pt x="609688" y="292023"/>
                </a:lnTo>
                <a:lnTo>
                  <a:pt x="25717" y="292023"/>
                </a:lnTo>
                <a:lnTo>
                  <a:pt x="25717" y="506996"/>
                </a:lnTo>
                <a:lnTo>
                  <a:pt x="609688" y="506996"/>
                </a:lnTo>
                <a:lnTo>
                  <a:pt x="609688" y="526973"/>
                </a:lnTo>
                <a:lnTo>
                  <a:pt x="603973" y="532676"/>
                </a:lnTo>
                <a:close/>
              </a:path>
              <a:path w="610235" h="608964">
                <a:moveTo>
                  <a:pt x="533476" y="266344"/>
                </a:moveTo>
                <a:lnTo>
                  <a:pt x="507758" y="266344"/>
                </a:lnTo>
                <a:lnTo>
                  <a:pt x="507758" y="139826"/>
                </a:lnTo>
                <a:lnTo>
                  <a:pt x="399161" y="139826"/>
                </a:lnTo>
                <a:lnTo>
                  <a:pt x="393433" y="134124"/>
                </a:lnTo>
                <a:lnTo>
                  <a:pt x="393433" y="25692"/>
                </a:lnTo>
                <a:lnTo>
                  <a:pt x="437271" y="25692"/>
                </a:lnTo>
                <a:lnTo>
                  <a:pt x="455370" y="43764"/>
                </a:lnTo>
                <a:lnTo>
                  <a:pt x="419163" y="43764"/>
                </a:lnTo>
                <a:lnTo>
                  <a:pt x="419163" y="114147"/>
                </a:lnTo>
                <a:lnTo>
                  <a:pt x="525860" y="114147"/>
                </a:lnTo>
                <a:lnTo>
                  <a:pt x="531571" y="119849"/>
                </a:lnTo>
                <a:lnTo>
                  <a:pt x="532523" y="121754"/>
                </a:lnTo>
                <a:lnTo>
                  <a:pt x="532523" y="122707"/>
                </a:lnTo>
                <a:lnTo>
                  <a:pt x="533476" y="123659"/>
                </a:lnTo>
                <a:lnTo>
                  <a:pt x="533476" y="197853"/>
                </a:lnTo>
                <a:lnTo>
                  <a:pt x="569676" y="233997"/>
                </a:lnTo>
                <a:lnTo>
                  <a:pt x="533476" y="233997"/>
                </a:lnTo>
                <a:lnTo>
                  <a:pt x="533476" y="266344"/>
                </a:lnTo>
                <a:close/>
              </a:path>
              <a:path w="610235" h="608964">
                <a:moveTo>
                  <a:pt x="525860" y="114147"/>
                </a:moveTo>
                <a:lnTo>
                  <a:pt x="489648" y="114147"/>
                </a:lnTo>
                <a:lnTo>
                  <a:pt x="419163" y="43764"/>
                </a:lnTo>
                <a:lnTo>
                  <a:pt x="455370" y="43764"/>
                </a:lnTo>
                <a:lnTo>
                  <a:pt x="525860" y="114147"/>
                </a:lnTo>
                <a:close/>
              </a:path>
              <a:path w="610235" h="608964">
                <a:moveTo>
                  <a:pt x="101930" y="266344"/>
                </a:moveTo>
                <a:lnTo>
                  <a:pt x="76212" y="266344"/>
                </a:lnTo>
                <a:lnTo>
                  <a:pt x="76212" y="233997"/>
                </a:lnTo>
                <a:lnTo>
                  <a:pt x="101930" y="233997"/>
                </a:lnTo>
                <a:lnTo>
                  <a:pt x="101930" y="266344"/>
                </a:lnTo>
                <a:close/>
              </a:path>
              <a:path w="610235" h="608964">
                <a:moveTo>
                  <a:pt x="602072" y="266344"/>
                </a:moveTo>
                <a:lnTo>
                  <a:pt x="565861" y="266344"/>
                </a:lnTo>
                <a:lnTo>
                  <a:pt x="533476" y="233997"/>
                </a:lnTo>
                <a:lnTo>
                  <a:pt x="569676" y="233997"/>
                </a:lnTo>
                <a:lnTo>
                  <a:pt x="602072" y="266344"/>
                </a:lnTo>
                <a:close/>
              </a:path>
              <a:path w="610235" h="608964">
                <a:moveTo>
                  <a:pt x="609688" y="506996"/>
                </a:moveTo>
                <a:lnTo>
                  <a:pt x="583971" y="506996"/>
                </a:lnTo>
                <a:lnTo>
                  <a:pt x="583971" y="292023"/>
                </a:lnTo>
                <a:lnTo>
                  <a:pt x="609688" y="292023"/>
                </a:lnTo>
                <a:lnTo>
                  <a:pt x="609688" y="506996"/>
                </a:lnTo>
                <a:close/>
              </a:path>
              <a:path w="610235" h="608964">
                <a:moveTo>
                  <a:pt x="247713" y="482257"/>
                </a:moveTo>
                <a:lnTo>
                  <a:pt x="222021" y="482257"/>
                </a:lnTo>
                <a:lnTo>
                  <a:pt x="260096" y="329145"/>
                </a:lnTo>
                <a:lnTo>
                  <a:pt x="293395" y="329145"/>
                </a:lnTo>
                <a:lnTo>
                  <a:pt x="299390" y="353872"/>
                </a:lnTo>
                <a:lnTo>
                  <a:pt x="275323" y="353872"/>
                </a:lnTo>
                <a:lnTo>
                  <a:pt x="259143" y="428993"/>
                </a:lnTo>
                <a:lnTo>
                  <a:pt x="317603" y="428993"/>
                </a:lnTo>
                <a:lnTo>
                  <a:pt x="322678" y="449922"/>
                </a:lnTo>
                <a:lnTo>
                  <a:pt x="256286" y="449922"/>
                </a:lnTo>
                <a:lnTo>
                  <a:pt x="247713" y="482257"/>
                </a:lnTo>
                <a:close/>
              </a:path>
              <a:path w="610235" h="608964">
                <a:moveTo>
                  <a:pt x="372541" y="482257"/>
                </a:moveTo>
                <a:lnTo>
                  <a:pt x="346710" y="482257"/>
                </a:lnTo>
                <a:lnTo>
                  <a:pt x="346710" y="329145"/>
                </a:lnTo>
                <a:lnTo>
                  <a:pt x="372541" y="329145"/>
                </a:lnTo>
                <a:lnTo>
                  <a:pt x="372541" y="482257"/>
                </a:lnTo>
                <a:close/>
              </a:path>
              <a:path w="610235" h="608964">
                <a:moveTo>
                  <a:pt x="317603" y="428993"/>
                </a:moveTo>
                <a:lnTo>
                  <a:pt x="292442" y="428993"/>
                </a:lnTo>
                <a:lnTo>
                  <a:pt x="276263" y="353872"/>
                </a:lnTo>
                <a:lnTo>
                  <a:pt x="299390" y="353872"/>
                </a:lnTo>
                <a:lnTo>
                  <a:pt x="317603" y="428993"/>
                </a:lnTo>
                <a:close/>
              </a:path>
              <a:path w="610235" h="608964">
                <a:moveTo>
                  <a:pt x="330517" y="482257"/>
                </a:moveTo>
                <a:lnTo>
                  <a:pt x="303872" y="482257"/>
                </a:lnTo>
                <a:lnTo>
                  <a:pt x="296252" y="449922"/>
                </a:lnTo>
                <a:lnTo>
                  <a:pt x="322678" y="449922"/>
                </a:lnTo>
                <a:lnTo>
                  <a:pt x="330517" y="482257"/>
                </a:lnTo>
                <a:close/>
              </a:path>
              <a:path w="610235" h="608964">
                <a:moveTo>
                  <a:pt x="527761" y="608774"/>
                </a:moveTo>
                <a:lnTo>
                  <a:pt x="81927" y="608774"/>
                </a:lnTo>
                <a:lnTo>
                  <a:pt x="76212" y="603059"/>
                </a:lnTo>
                <a:lnTo>
                  <a:pt x="76212" y="532676"/>
                </a:lnTo>
                <a:lnTo>
                  <a:pt x="101930" y="532676"/>
                </a:lnTo>
                <a:lnTo>
                  <a:pt x="101930" y="583095"/>
                </a:lnTo>
                <a:lnTo>
                  <a:pt x="533476" y="583095"/>
                </a:lnTo>
                <a:lnTo>
                  <a:pt x="533476" y="603059"/>
                </a:lnTo>
                <a:lnTo>
                  <a:pt x="527761" y="608774"/>
                </a:lnTo>
                <a:close/>
              </a:path>
              <a:path w="610235" h="608964">
                <a:moveTo>
                  <a:pt x="533476" y="583095"/>
                </a:moveTo>
                <a:lnTo>
                  <a:pt x="507758" y="583095"/>
                </a:lnTo>
                <a:lnTo>
                  <a:pt x="507758" y="532676"/>
                </a:lnTo>
                <a:lnTo>
                  <a:pt x="533476" y="532676"/>
                </a:lnTo>
                <a:lnTo>
                  <a:pt x="533476" y="583095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3275076" y="4669535"/>
            <a:ext cx="594360" cy="594360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5050535" y="3907535"/>
            <a:ext cx="1004810" cy="501395"/>
          </a:xfrm>
          <a:prstGeom prst="rect">
            <a:avLst/>
          </a:prstGeom>
          <a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1150619" y="3907535"/>
            <a:ext cx="941832" cy="502919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1322832" y="4674108"/>
            <a:ext cx="598932" cy="583692"/>
          </a:xfrm>
          <a:prstGeom prst="rect">
            <a:avLst/>
          </a:prstGeom>
          <a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107947" y="5385815"/>
            <a:ext cx="1028700" cy="557784"/>
          </a:xfrm>
          <a:prstGeom prst="rect">
            <a:avLst/>
          </a:prstGeom>
          <a:blipFill>
            <a:blip r:embed="rId10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3204972" y="3921759"/>
            <a:ext cx="731520" cy="520191"/>
          </a:xfrm>
          <a:prstGeom prst="rect">
            <a:avLst/>
          </a:prstGeom>
          <a:blipFill>
            <a:blip r:embed="rId1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2892551" y="5462015"/>
            <a:ext cx="1356360" cy="403859"/>
          </a:xfrm>
          <a:prstGeom prst="rect">
            <a:avLst/>
          </a:prstGeom>
          <a:blipFill>
            <a:blip r:embed="rId1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5193791" y="4561332"/>
            <a:ext cx="734567" cy="810768"/>
          </a:xfrm>
          <a:prstGeom prst="rect">
            <a:avLst/>
          </a:prstGeom>
          <a:blipFill>
            <a:blip r:embed="rId1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858011" y="2065020"/>
            <a:ext cx="4431792" cy="2353055"/>
          </a:xfrm>
          <a:prstGeom prst="rect">
            <a:avLst/>
          </a:prstGeom>
          <a:blipFill>
            <a:blip r:embed="rId1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bject 30"/>
          <p:cNvSpPr txBox="1">
            <a:spLocks noGrp="1"/>
          </p:cNvSpPr>
          <p:nvPr>
            <p:ph type="title"/>
          </p:nvPr>
        </p:nvSpPr>
        <p:spPr>
          <a:xfrm>
            <a:off x="1285239" y="105033"/>
            <a:ext cx="723963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60" baseline="-21990">
                <a:solidFill>
                  <a:srgbClr val="F96F18"/>
                </a:solidFill>
              </a:rPr>
              <a:t>2023</a:t>
            </a:r>
            <a:r>
              <a:rPr sz="3600" spc="-179" baseline="-21990">
                <a:solidFill>
                  <a:srgbClr val="F96F18"/>
                </a:solidFill>
              </a:rPr>
              <a:t>Q</a:t>
            </a:r>
            <a:r>
              <a:rPr sz="3600" spc="-60" baseline="-21990">
                <a:solidFill>
                  <a:srgbClr val="F96F18"/>
                </a:solidFill>
              </a:rPr>
              <a:t>3</a:t>
            </a:r>
            <a:r>
              <a:rPr sz="3600" spc="0" baseline="-21990">
                <a:solidFill>
                  <a:srgbClr val="F96F18"/>
                </a:solidFill>
              </a:rPr>
              <a:t>国内新兴</a:t>
            </a:r>
            <a:r>
              <a:rPr sz="3600" spc="-3495" baseline="-21990">
                <a:solidFill>
                  <a:srgbClr val="F96F18"/>
                </a:solidFill>
              </a:rPr>
              <a:t>活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更多</a:t>
            </a:r>
            <a:r>
              <a:rPr sz="1100" b="0" spc="-969">
                <a:solidFill>
                  <a:srgbClr val="FF0000"/>
                </a:solidFill>
                <a:latin typeface="微软雅黑"/>
                <a:cs typeface="微软雅黑"/>
              </a:rPr>
              <a:t>细</a:t>
            </a:r>
            <a:r>
              <a:rPr sz="3600" spc="-2152" baseline="-21990">
                <a:solidFill>
                  <a:srgbClr val="F96F18"/>
                </a:solidFill>
              </a:rPr>
              <a:t>跃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分</a:t>
            </a:r>
            <a:r>
              <a:rPr sz="1100" b="0" spc="-765">
                <a:solidFill>
                  <a:srgbClr val="FF0000"/>
                </a:solidFill>
                <a:latin typeface="微软雅黑"/>
                <a:cs typeface="微软雅黑"/>
              </a:rPr>
              <a:t>领</a:t>
            </a:r>
            <a:r>
              <a:rPr sz="3600" spc="-2460" baseline="-21990">
                <a:solidFill>
                  <a:srgbClr val="F96F18"/>
                </a:solidFill>
              </a:rPr>
              <a:t>投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域</a:t>
            </a:r>
            <a:r>
              <a:rPr sz="1100" b="0" spc="-560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3600" spc="-2767" baseline="-21990">
                <a:solidFill>
                  <a:srgbClr val="F96F18"/>
                </a:solidFill>
              </a:rPr>
              <a:t>资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1100" b="0" spc="-355">
                <a:solidFill>
                  <a:srgbClr val="FF0000"/>
                </a:solidFill>
                <a:latin typeface="微软雅黑"/>
                <a:cs typeface="微软雅黑"/>
              </a:rPr>
              <a:t>请</a:t>
            </a:r>
            <a:r>
              <a:rPr sz="3600" spc="-3075" baseline="-21990">
                <a:solidFill>
                  <a:srgbClr val="F96F18"/>
                </a:solidFill>
              </a:rPr>
              <a:t>机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关</a:t>
            </a:r>
            <a:r>
              <a:rPr sz="1100" b="0" spc="-150">
                <a:solidFill>
                  <a:srgbClr val="FF0000"/>
                </a:solidFill>
                <a:latin typeface="微软雅黑"/>
                <a:cs typeface="微软雅黑"/>
              </a:rPr>
              <a:t>注</a:t>
            </a:r>
            <a:r>
              <a:rPr sz="3600" spc="-3382" baseline="-21990">
                <a:solidFill>
                  <a:srgbClr val="F96F18"/>
                </a:solidFill>
              </a:rPr>
              <a:t>构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搜搜</a:t>
            </a:r>
            <a:r>
              <a:rPr sz="1100" b="0" spc="-1045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3600" spc="-2039" baseline="-21990">
                <a:solidFill>
                  <a:srgbClr val="F96F18"/>
                </a:solidFill>
              </a:rPr>
              <a:t>代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1100" b="0" spc="-840">
                <a:solidFill>
                  <a:srgbClr val="FF0000"/>
                </a:solidFill>
                <a:latin typeface="微软雅黑"/>
                <a:cs typeface="微软雅黑"/>
              </a:rPr>
              <a:t>（</a:t>
            </a:r>
            <a:r>
              <a:rPr sz="3600" spc="-2347" baseline="-21990">
                <a:solidFill>
                  <a:srgbClr val="F96F18"/>
                </a:solidFill>
              </a:rPr>
              <a:t>表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so</a:t>
            </a:r>
            <a:r>
              <a:rPr sz="1100" b="0" spc="-155">
                <a:solidFill>
                  <a:srgbClr val="FF0000"/>
                </a:solidFill>
                <a:latin typeface="微软雅黑"/>
                <a:cs typeface="微软雅黑"/>
              </a:rPr>
              <a:t>s</a:t>
            </a:r>
            <a:r>
              <a:rPr sz="3600" spc="-3375" baseline="-21990">
                <a:solidFill>
                  <a:srgbClr val="F96F18"/>
                </a:solidFill>
              </a:rPr>
              <a:t>：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oyanbao），行研君胃：sosobaogao</a:t>
            </a:r>
            <a:endParaRPr sz="11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177061" y="4881041"/>
            <a:ext cx="4300855" cy="0"/>
          </a:xfrm>
          <a:custGeom>
            <a:rect l="l" t="t" r="r" b="b"/>
            <a:pathLst>
              <a:path w="4300855">
                <a:moveTo>
                  <a:pt x="0" y="0"/>
                </a:moveTo>
                <a:lnTo>
                  <a:pt x="4300550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172299" y="4881041"/>
            <a:ext cx="9525" cy="55880"/>
          </a:xfrm>
          <a:custGeom>
            <a:rect l="l" t="t" r="r" b="b"/>
            <a:pathLst>
              <a:path w="9525" h="55879">
                <a:moveTo>
                  <a:pt x="9525" y="55880"/>
                </a:moveTo>
                <a:lnTo>
                  <a:pt x="0" y="55880"/>
                </a:lnTo>
                <a:lnTo>
                  <a:pt x="0" y="0"/>
                </a:lnTo>
                <a:lnTo>
                  <a:pt x="9525" y="0"/>
                </a:lnTo>
                <a:lnTo>
                  <a:pt x="9525" y="5588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786661" y="4881041"/>
            <a:ext cx="9525" cy="55880"/>
          </a:xfrm>
          <a:custGeom>
            <a:rect l="l" t="t" r="r" b="b"/>
            <a:pathLst>
              <a:path w="9525" h="55879">
                <a:moveTo>
                  <a:pt x="9525" y="55880"/>
                </a:moveTo>
                <a:lnTo>
                  <a:pt x="0" y="55880"/>
                </a:lnTo>
                <a:lnTo>
                  <a:pt x="0" y="0"/>
                </a:lnTo>
                <a:lnTo>
                  <a:pt x="9525" y="0"/>
                </a:lnTo>
                <a:lnTo>
                  <a:pt x="9525" y="5588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401024" y="4881041"/>
            <a:ext cx="9525" cy="55880"/>
          </a:xfrm>
          <a:custGeom>
            <a:rect l="l" t="t" r="r" b="b"/>
            <a:pathLst>
              <a:path w="9525" h="55879">
                <a:moveTo>
                  <a:pt x="9525" y="55880"/>
                </a:moveTo>
                <a:lnTo>
                  <a:pt x="0" y="55880"/>
                </a:lnTo>
                <a:lnTo>
                  <a:pt x="0" y="0"/>
                </a:lnTo>
                <a:lnTo>
                  <a:pt x="9525" y="0"/>
                </a:lnTo>
                <a:lnTo>
                  <a:pt x="9525" y="5588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015386" y="4881041"/>
            <a:ext cx="9525" cy="55880"/>
          </a:xfrm>
          <a:custGeom>
            <a:rect l="l" t="t" r="r" b="b"/>
            <a:pathLst>
              <a:path w="9525" h="55879">
                <a:moveTo>
                  <a:pt x="9525" y="55880"/>
                </a:moveTo>
                <a:lnTo>
                  <a:pt x="0" y="55880"/>
                </a:lnTo>
                <a:lnTo>
                  <a:pt x="0" y="0"/>
                </a:lnTo>
                <a:lnTo>
                  <a:pt x="9525" y="0"/>
                </a:lnTo>
                <a:lnTo>
                  <a:pt x="9525" y="5588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629749" y="4881041"/>
            <a:ext cx="9525" cy="55880"/>
          </a:xfrm>
          <a:custGeom>
            <a:rect l="l" t="t" r="r" b="b"/>
            <a:pathLst>
              <a:path w="9525" h="55879">
                <a:moveTo>
                  <a:pt x="9525" y="55880"/>
                </a:moveTo>
                <a:lnTo>
                  <a:pt x="0" y="55880"/>
                </a:lnTo>
                <a:lnTo>
                  <a:pt x="0" y="0"/>
                </a:lnTo>
                <a:lnTo>
                  <a:pt x="9525" y="0"/>
                </a:lnTo>
                <a:lnTo>
                  <a:pt x="9525" y="5588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0244125" y="4881041"/>
            <a:ext cx="9525" cy="55880"/>
          </a:xfrm>
          <a:custGeom>
            <a:rect l="l" t="t" r="r" b="b"/>
            <a:pathLst>
              <a:path w="9525" h="55879">
                <a:moveTo>
                  <a:pt x="9525" y="55880"/>
                </a:moveTo>
                <a:lnTo>
                  <a:pt x="0" y="55880"/>
                </a:lnTo>
                <a:lnTo>
                  <a:pt x="0" y="0"/>
                </a:lnTo>
                <a:lnTo>
                  <a:pt x="9525" y="0"/>
                </a:lnTo>
                <a:lnTo>
                  <a:pt x="9525" y="5588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0858487" y="4881041"/>
            <a:ext cx="9525" cy="55880"/>
          </a:xfrm>
          <a:custGeom>
            <a:rect l="l" t="t" r="r" b="b"/>
            <a:pathLst>
              <a:path w="9525" h="55879">
                <a:moveTo>
                  <a:pt x="9525" y="55880"/>
                </a:moveTo>
                <a:lnTo>
                  <a:pt x="0" y="55880"/>
                </a:lnTo>
                <a:lnTo>
                  <a:pt x="0" y="0"/>
                </a:lnTo>
                <a:lnTo>
                  <a:pt x="9525" y="0"/>
                </a:lnTo>
                <a:lnTo>
                  <a:pt x="9525" y="5588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1472850" y="4881041"/>
            <a:ext cx="9525" cy="55880"/>
          </a:xfrm>
          <a:custGeom>
            <a:rect l="l" t="t" r="r" b="b"/>
            <a:pathLst>
              <a:path w="9525" h="55879">
                <a:moveTo>
                  <a:pt x="9525" y="55880"/>
                </a:moveTo>
                <a:lnTo>
                  <a:pt x="0" y="55880"/>
                </a:lnTo>
                <a:lnTo>
                  <a:pt x="0" y="0"/>
                </a:lnTo>
                <a:lnTo>
                  <a:pt x="9525" y="0"/>
                </a:lnTo>
                <a:lnTo>
                  <a:pt x="9525" y="5588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447688" y="1686280"/>
            <a:ext cx="3759401" cy="1840356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7340104" y="1491348"/>
            <a:ext cx="2882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5">
                <a:solidFill>
                  <a:srgbClr val="585858"/>
                </a:solidFill>
                <a:latin typeface="Arial Unicode MS"/>
                <a:cs typeface="Arial Unicode MS"/>
              </a:rPr>
              <a:t>336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992719" y="2269439"/>
            <a:ext cx="2882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5">
                <a:solidFill>
                  <a:srgbClr val="585858"/>
                </a:solidFill>
                <a:latin typeface="Arial Unicode MS"/>
                <a:cs typeface="Arial Unicode MS"/>
              </a:rPr>
              <a:t>241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568829" y="2226690"/>
            <a:ext cx="2882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5">
                <a:solidFill>
                  <a:srgbClr val="585858"/>
                </a:solidFill>
                <a:latin typeface="Arial Unicode MS"/>
                <a:cs typeface="Arial Unicode MS"/>
              </a:rPr>
              <a:t>248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9183192" y="2621457"/>
            <a:ext cx="2882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5">
                <a:solidFill>
                  <a:srgbClr val="585858"/>
                </a:solidFill>
                <a:latin typeface="Arial Unicode MS"/>
                <a:cs typeface="Arial Unicode MS"/>
              </a:rPr>
              <a:t>206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797554" y="2856433"/>
            <a:ext cx="2882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5">
                <a:solidFill>
                  <a:srgbClr val="585858"/>
                </a:solidFill>
                <a:latin typeface="Arial Unicode MS"/>
                <a:cs typeface="Arial Unicode MS"/>
              </a:rPr>
              <a:t>181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0411917" y="3166605"/>
            <a:ext cx="2882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5">
                <a:solidFill>
                  <a:srgbClr val="585858"/>
                </a:solidFill>
                <a:latin typeface="Arial Unicode MS"/>
                <a:cs typeface="Arial Unicode MS"/>
              </a:rPr>
              <a:t>148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1026279" y="2950425"/>
            <a:ext cx="2882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5">
                <a:solidFill>
                  <a:srgbClr val="585858"/>
                </a:solidFill>
                <a:latin typeface="Arial Unicode MS"/>
                <a:cs typeface="Arial Unicode MS"/>
              </a:rPr>
              <a:t>171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1539207" y="4786680"/>
            <a:ext cx="9144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1539207" y="4316780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50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1539207" y="3846880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100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1539207" y="3376980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150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1539207" y="2907080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200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1539207" y="2437180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250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1539207" y="1967280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300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11539207" y="1497380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350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212621" y="4950256"/>
            <a:ext cx="4229100" cy="5029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spc="-20">
                <a:solidFill>
                  <a:srgbClr val="585858"/>
                </a:solidFill>
                <a:latin typeface="Microsoft JhengHei"/>
                <a:cs typeface="Microsoft JhengHei"/>
              </a:rPr>
              <a:t>2022Q1 2022Q2 2022Q3 2022Q4 2023Q1 2023Q2</a:t>
            </a:r>
            <a:r>
              <a:rPr sz="1100" b="1" spc="125">
                <a:solidFill>
                  <a:srgbClr val="585858"/>
                </a:solidFill>
                <a:latin typeface="Microsoft JhengHei"/>
                <a:cs typeface="Microsoft JhengHei"/>
              </a:rPr>
              <a:t> </a:t>
            </a:r>
            <a:r>
              <a:rPr sz="1100" b="1" spc="-20">
                <a:solidFill>
                  <a:srgbClr val="585858"/>
                </a:solidFill>
                <a:latin typeface="Microsoft JhengHei"/>
                <a:cs typeface="Microsoft JhengHei"/>
              </a:rPr>
              <a:t>2023Q3</a:t>
            </a:r>
            <a:endParaRPr sz="1100">
              <a:latin typeface="Microsoft JhengHei"/>
              <a:cs typeface="Microsoft JhengHei"/>
            </a:endParaRPr>
          </a:p>
          <a:p>
            <a:pPr marL="531495">
              <a:lnSpc>
                <a:spcPct val="100000"/>
              </a:lnSpc>
              <a:spcBef>
                <a:spcPts val="1230"/>
              </a:spcBef>
              <a:tabLst>
                <a:tab pos="2186305"/>
              </a:tabLst>
            </a:pP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截止日期</a:t>
            </a:r>
            <a:r>
              <a:rPr sz="1000" spc="0">
                <a:solidFill>
                  <a:srgbClr val="585858"/>
                </a:solidFill>
                <a:latin typeface="Arial Unicode MS"/>
                <a:cs typeface="Arial Unicode MS"/>
              </a:rPr>
              <a:t>：2023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年</a:t>
            </a: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9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月</a:t>
            </a:r>
            <a:r>
              <a:rPr sz="1000" spc="10">
                <a:solidFill>
                  <a:srgbClr val="585858"/>
                </a:solidFill>
                <a:latin typeface="Arial Unicode MS"/>
                <a:cs typeface="Arial Unicode MS"/>
              </a:rPr>
              <a:t>30</a:t>
            </a:r>
            <a:r>
              <a:rPr sz="1000" spc="-25">
                <a:solidFill>
                  <a:srgbClr val="585858"/>
                </a:solidFill>
                <a:latin typeface="Arial Unicode MS"/>
                <a:cs typeface="Arial Unicode MS"/>
              </a:rPr>
              <a:t>日	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数据来源</a:t>
            </a:r>
            <a:r>
              <a:rPr sz="1000" spc="-40">
                <a:solidFill>
                  <a:srgbClr val="585858"/>
                </a:solidFill>
                <a:latin typeface="Arial Unicode MS"/>
                <a:cs typeface="Arial Unicode MS"/>
              </a:rPr>
              <a:t>：IT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桔</a:t>
            </a:r>
            <a:r>
              <a:rPr sz="1000" spc="-25">
                <a:solidFill>
                  <a:srgbClr val="585858"/>
                </a:solidFill>
                <a:latin typeface="Arial Unicode MS"/>
                <a:cs typeface="Arial Unicode MS"/>
              </a:rPr>
              <a:t>子</a:t>
            </a:r>
            <a:r>
              <a:rPr sz="1000" spc="-10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000" spc="60">
                <a:solidFill>
                  <a:srgbClr val="585858"/>
                </a:solidFill>
                <a:latin typeface="Arial Unicode MS"/>
                <a:cs typeface="Arial Unicode MS"/>
              </a:rPr>
              <a:t>©</a:t>
            </a:r>
            <a:r>
              <a:rPr sz="1000" spc="-25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000" spc="35">
                <a:solidFill>
                  <a:srgbClr val="585858"/>
                </a:solidFill>
                <a:latin typeface="Arial Unicode MS"/>
                <a:cs typeface="Arial Unicode MS"/>
              </a:rPr>
              <a:t>itjuzi.com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381000" y="0"/>
            <a:ext cx="181610" cy="1183005"/>
          </a:xfrm>
          <a:custGeom>
            <a:rect l="l" t="t" r="r" b="b"/>
            <a:pathLst>
              <a:path w="181609" h="1183005">
                <a:moveTo>
                  <a:pt x="181356" y="1182624"/>
                </a:moveTo>
                <a:lnTo>
                  <a:pt x="181356" y="0"/>
                </a:lnTo>
                <a:lnTo>
                  <a:pt x="0" y="0"/>
                </a:lnTo>
                <a:lnTo>
                  <a:pt x="0" y="1182624"/>
                </a:lnTo>
                <a:lnTo>
                  <a:pt x="181356" y="1182624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617219" y="1523"/>
            <a:ext cx="180340" cy="1049020"/>
          </a:xfrm>
          <a:custGeom>
            <a:rect l="l" t="t" r="r" b="b"/>
            <a:pathLst>
              <a:path w="180340" h="1049020">
                <a:moveTo>
                  <a:pt x="179832" y="1048512"/>
                </a:moveTo>
                <a:lnTo>
                  <a:pt x="179832" y="0"/>
                </a:lnTo>
                <a:lnTo>
                  <a:pt x="0" y="0"/>
                </a:lnTo>
                <a:lnTo>
                  <a:pt x="0" y="1048512"/>
                </a:lnTo>
                <a:lnTo>
                  <a:pt x="179832" y="1048512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859536" y="0"/>
            <a:ext cx="180340" cy="899160"/>
          </a:xfrm>
          <a:custGeom>
            <a:rect l="l" t="t" r="r" b="b"/>
            <a:pathLst>
              <a:path w="180340" h="899160">
                <a:moveTo>
                  <a:pt x="179831" y="899160"/>
                </a:moveTo>
                <a:lnTo>
                  <a:pt x="179831" y="0"/>
                </a:lnTo>
                <a:lnTo>
                  <a:pt x="0" y="0"/>
                </a:lnTo>
                <a:lnTo>
                  <a:pt x="0" y="899160"/>
                </a:lnTo>
                <a:lnTo>
                  <a:pt x="179831" y="899160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10644454" y="187077"/>
            <a:ext cx="1360606" cy="497295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 txBox="1"/>
          <p:nvPr/>
        </p:nvSpPr>
        <p:spPr>
          <a:xfrm>
            <a:off x="742950" y="6438900"/>
            <a:ext cx="63125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24405"/>
                <a:tab pos="4211955"/>
              </a:tabLst>
            </a:pP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仅统计已公开</a:t>
            </a:r>
            <a:r>
              <a:rPr sz="1200" spc="-55">
                <a:solidFill>
                  <a:srgbClr val="585858"/>
                </a:solidFill>
                <a:latin typeface="Arial Unicode MS"/>
                <a:cs typeface="Arial Unicode MS"/>
              </a:rPr>
              <a:t>FA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的交易事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件	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截止日期</a:t>
            </a:r>
            <a:r>
              <a:rPr sz="1200" spc="5">
                <a:solidFill>
                  <a:srgbClr val="585858"/>
                </a:solidFill>
                <a:latin typeface="Arial Unicode MS"/>
                <a:cs typeface="Arial Unicode MS"/>
              </a:rPr>
              <a:t>：2023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年</a:t>
            </a:r>
            <a:r>
              <a:rPr sz="1200" spc="15">
                <a:solidFill>
                  <a:srgbClr val="585858"/>
                </a:solidFill>
                <a:latin typeface="Arial Unicode MS"/>
                <a:cs typeface="Arial Unicode MS"/>
              </a:rPr>
              <a:t>9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月</a:t>
            </a:r>
            <a:r>
              <a:rPr sz="1200" spc="15">
                <a:solidFill>
                  <a:srgbClr val="585858"/>
                </a:solidFill>
                <a:latin typeface="Arial Unicode MS"/>
                <a:cs typeface="Arial Unicode MS"/>
              </a:rPr>
              <a:t>30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日	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数据来源</a:t>
            </a:r>
            <a:r>
              <a:rPr sz="1200" spc="-45">
                <a:solidFill>
                  <a:srgbClr val="585858"/>
                </a:solidFill>
                <a:latin typeface="Arial Unicode MS"/>
                <a:cs typeface="Arial Unicode MS"/>
              </a:rPr>
              <a:t>：IT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桔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子 </a:t>
            </a:r>
            <a:r>
              <a:rPr sz="1200" spc="75">
                <a:solidFill>
                  <a:srgbClr val="585858"/>
                </a:solidFill>
                <a:latin typeface="Arial Unicode MS"/>
                <a:cs typeface="Arial Unicode MS"/>
              </a:rPr>
              <a:t>©</a:t>
            </a:r>
            <a:r>
              <a:rPr sz="1200" spc="-45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1200" spc="40">
                <a:solidFill>
                  <a:srgbClr val="585858"/>
                </a:solidFill>
                <a:latin typeface="Arial Unicode MS"/>
                <a:cs typeface="Arial Unicode MS"/>
              </a:rPr>
              <a:t>itjuzi.com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1412735" y="696658"/>
            <a:ext cx="5342890" cy="0"/>
          </a:xfrm>
          <a:custGeom>
            <a:rect l="l" t="t" r="r" b="b"/>
            <a:pathLst>
              <a:path w="5342890">
                <a:moveTo>
                  <a:pt x="0" y="0"/>
                </a:moveTo>
                <a:lnTo>
                  <a:pt x="5342889" y="0"/>
                </a:lnTo>
              </a:path>
            </a:pathLst>
          </a:custGeom>
          <a:ln w="25400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1412735" y="6365938"/>
            <a:ext cx="5342890" cy="0"/>
          </a:xfrm>
          <a:custGeom>
            <a:rect l="l" t="t" r="r" b="b"/>
            <a:pathLst>
              <a:path w="5342890">
                <a:moveTo>
                  <a:pt x="0" y="0"/>
                </a:moveTo>
                <a:lnTo>
                  <a:pt x="5342889" y="0"/>
                </a:lnTo>
              </a:path>
            </a:pathLst>
          </a:custGeom>
          <a:ln w="25400">
            <a:solidFill>
              <a:srgbClr val="000000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bject 35"/>
          <p:cNvSpPr txBox="1"/>
          <p:nvPr/>
        </p:nvSpPr>
        <p:spPr>
          <a:xfrm>
            <a:off x="5548490" y="1191323"/>
            <a:ext cx="91757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0">
                <a:latin typeface="微软雅黑"/>
                <a:cs typeface="微软雅黑"/>
              </a:rPr>
              <a:t>促成交易数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5941555" y="1682178"/>
            <a:ext cx="13271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55">
                <a:latin typeface="Arial Unicode MS"/>
                <a:cs typeface="Arial Unicode MS"/>
              </a:rPr>
              <a:t>8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5941555" y="2163508"/>
            <a:ext cx="13271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55">
                <a:latin typeface="Arial Unicode MS"/>
                <a:cs typeface="Arial Unicode MS"/>
              </a:rPr>
              <a:t>8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5941555" y="2644838"/>
            <a:ext cx="13271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55">
                <a:latin typeface="Arial Unicode MS"/>
                <a:cs typeface="Arial Unicode MS"/>
              </a:rPr>
              <a:t>8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5941555" y="3126168"/>
            <a:ext cx="13271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55">
                <a:latin typeface="Arial Unicode MS"/>
                <a:cs typeface="Arial Unicode MS"/>
              </a:rPr>
              <a:t>6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5941555" y="3607498"/>
            <a:ext cx="13271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55">
                <a:latin typeface="Arial Unicode MS"/>
                <a:cs typeface="Arial Unicode MS"/>
              </a:rPr>
              <a:t>5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5941555" y="4088828"/>
            <a:ext cx="13271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55">
                <a:latin typeface="Arial Unicode MS"/>
                <a:cs typeface="Arial Unicode MS"/>
              </a:rPr>
              <a:t>5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5940920" y="4570158"/>
            <a:ext cx="13271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25">
                <a:latin typeface="微软雅黑"/>
                <a:cs typeface="微软雅黑"/>
              </a:rPr>
              <a:t>5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5941555" y="5051488"/>
            <a:ext cx="13271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55">
                <a:latin typeface="Arial Unicode MS"/>
                <a:cs typeface="Arial Unicode MS"/>
              </a:rPr>
              <a:t>4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5941555" y="5532818"/>
            <a:ext cx="13271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55">
                <a:latin typeface="Arial Unicode MS"/>
                <a:cs typeface="Arial Unicode MS"/>
              </a:rPr>
              <a:t>4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5941555" y="6005893"/>
            <a:ext cx="13271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55">
                <a:latin typeface="Arial Unicode MS"/>
                <a:cs typeface="Arial Unicode MS"/>
              </a:rPr>
              <a:t>4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7040676" y="1035570"/>
            <a:ext cx="47898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6600"/>
                </a:solidFill>
                <a:latin typeface="微软雅黑"/>
                <a:cs typeface="微软雅黑"/>
              </a:rPr>
              <a:t>近</a:t>
            </a:r>
            <a:r>
              <a:rPr sz="1800" b="1" spc="-125">
                <a:solidFill>
                  <a:srgbClr val="FF6600"/>
                </a:solidFill>
                <a:latin typeface="微软雅黑"/>
                <a:cs typeface="微软雅黑"/>
              </a:rPr>
              <a:t>7</a:t>
            </a:r>
            <a:r>
              <a:rPr sz="1800" b="1">
                <a:solidFill>
                  <a:srgbClr val="FF6600"/>
                </a:solidFill>
                <a:latin typeface="微软雅黑"/>
                <a:cs typeface="微软雅黑"/>
              </a:rPr>
              <a:t>个季度</a:t>
            </a:r>
            <a:r>
              <a:rPr sz="1800" b="1" spc="-65">
                <a:solidFill>
                  <a:srgbClr val="FF6600"/>
                </a:solidFill>
                <a:latin typeface="微软雅黑"/>
                <a:cs typeface="微软雅黑"/>
              </a:rPr>
              <a:t>FA</a:t>
            </a:r>
            <a:r>
              <a:rPr sz="1800" b="1">
                <a:solidFill>
                  <a:srgbClr val="FF6600"/>
                </a:solidFill>
                <a:latin typeface="微软雅黑"/>
                <a:cs typeface="微软雅黑"/>
              </a:rPr>
              <a:t>参与的新经济私募股权交易事件数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1899780" y="767257"/>
            <a:ext cx="3197860" cy="5478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6600"/>
                </a:solidFill>
                <a:latin typeface="微软雅黑"/>
                <a:cs typeface="微软雅黑"/>
              </a:rPr>
              <a:t>本季度活跃</a:t>
            </a:r>
            <a:r>
              <a:rPr sz="1800" b="1" spc="-65">
                <a:solidFill>
                  <a:srgbClr val="FF6600"/>
                </a:solidFill>
                <a:latin typeface="微软雅黑"/>
                <a:cs typeface="微软雅黑"/>
              </a:rPr>
              <a:t>FA</a:t>
            </a:r>
            <a:r>
              <a:rPr sz="1800" b="1">
                <a:solidFill>
                  <a:srgbClr val="FF6600"/>
                </a:solidFill>
                <a:latin typeface="微软雅黑"/>
                <a:cs typeface="微软雅黑"/>
              </a:rPr>
              <a:t>机构</a:t>
            </a:r>
            <a:r>
              <a:rPr sz="1800" b="1" spc="-110">
                <a:solidFill>
                  <a:srgbClr val="FF6600"/>
                </a:solidFill>
                <a:latin typeface="微软雅黑"/>
                <a:cs typeface="微软雅黑"/>
              </a:rPr>
              <a:t>TOP10</a:t>
            </a:r>
            <a:endParaRPr sz="1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185"/>
              </a:spcBef>
              <a:tabLst>
                <a:tab pos="1400175"/>
              </a:tabLst>
            </a:pPr>
            <a:r>
              <a:rPr sz="1400" b="1" spc="0">
                <a:latin typeface="微软雅黑"/>
                <a:cs typeface="微软雅黑"/>
              </a:rPr>
              <a:t>机构名称	促成融资总额（亿元）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850">
              <a:latin typeface="Times New Roman"/>
              <a:cs typeface="Times New Roman"/>
            </a:endParaRPr>
          </a:p>
          <a:p>
            <a:pPr marL="13335">
              <a:lnSpc>
                <a:spcPct val="100000"/>
              </a:lnSpc>
              <a:tabLst>
                <a:tab pos="2055495"/>
              </a:tabLst>
            </a:pPr>
            <a:r>
              <a:rPr sz="1400">
                <a:latin typeface="Arial Unicode MS"/>
                <a:cs typeface="Arial Unicode MS"/>
              </a:rPr>
              <a:t>华兴资</a:t>
            </a:r>
            <a:r>
              <a:rPr sz="1400" spc="0">
                <a:latin typeface="Arial Unicode MS"/>
                <a:cs typeface="Arial Unicode MS"/>
              </a:rPr>
              <a:t>本	</a:t>
            </a:r>
            <a:r>
              <a:rPr sz="1400" spc="35">
                <a:latin typeface="Arial Unicode MS"/>
                <a:cs typeface="Arial Unicode MS"/>
              </a:rPr>
              <a:t>48.45</a:t>
            </a:r>
            <a:endParaRPr sz="14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800">
              <a:latin typeface="Times New Roman"/>
              <a:cs typeface="Times New Roman"/>
            </a:endParaRPr>
          </a:p>
          <a:p>
            <a:pPr marL="13335">
              <a:lnSpc>
                <a:spcPct val="100000"/>
              </a:lnSpc>
              <a:tabLst>
                <a:tab pos="2096135"/>
              </a:tabLst>
            </a:pPr>
            <a:r>
              <a:rPr sz="1400">
                <a:latin typeface="Arial Unicode MS"/>
                <a:cs typeface="Arial Unicode MS"/>
              </a:rPr>
              <a:t>浩悦资</a:t>
            </a:r>
            <a:r>
              <a:rPr sz="1400" spc="0">
                <a:latin typeface="Arial Unicode MS"/>
                <a:cs typeface="Arial Unicode MS"/>
              </a:rPr>
              <a:t>本	</a:t>
            </a:r>
            <a:r>
              <a:rPr sz="1400" spc="-85">
                <a:latin typeface="Arial Unicode MS"/>
                <a:cs typeface="Arial Unicode MS"/>
              </a:rPr>
              <a:t>11.97</a:t>
            </a:r>
            <a:endParaRPr sz="14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800">
              <a:latin typeface="Times New Roman"/>
              <a:cs typeface="Times New Roman"/>
            </a:endParaRPr>
          </a:p>
          <a:p>
            <a:pPr marL="13335">
              <a:lnSpc>
                <a:spcPct val="100000"/>
              </a:lnSpc>
              <a:tabLst>
                <a:tab pos="2126615"/>
              </a:tabLst>
            </a:pPr>
            <a:r>
              <a:rPr sz="1400">
                <a:latin typeface="Arial Unicode MS"/>
                <a:cs typeface="Arial Unicode MS"/>
              </a:rPr>
              <a:t>凯乘资</a:t>
            </a:r>
            <a:r>
              <a:rPr sz="1400" spc="0">
                <a:latin typeface="Arial Unicode MS"/>
                <a:cs typeface="Arial Unicode MS"/>
              </a:rPr>
              <a:t>本	</a:t>
            </a:r>
            <a:r>
              <a:rPr sz="1400" spc="-30">
                <a:latin typeface="Arial Unicode MS"/>
                <a:cs typeface="Arial Unicode MS"/>
              </a:rPr>
              <a:t>14.4</a:t>
            </a:r>
            <a:endParaRPr sz="14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800">
              <a:latin typeface="Times New Roman"/>
              <a:cs typeface="Times New Roman"/>
            </a:endParaRPr>
          </a:p>
          <a:p>
            <a:pPr marL="13335">
              <a:lnSpc>
                <a:spcPct val="100000"/>
              </a:lnSpc>
              <a:tabLst>
                <a:tab pos="2221230"/>
              </a:tabLst>
            </a:pPr>
            <a:r>
              <a:rPr sz="1400">
                <a:latin typeface="Arial Unicode MS"/>
                <a:cs typeface="Arial Unicode MS"/>
              </a:rPr>
              <a:t>泰合资</a:t>
            </a:r>
            <a:r>
              <a:rPr sz="1400" spc="0">
                <a:latin typeface="Arial Unicode MS"/>
                <a:cs typeface="Arial Unicode MS"/>
              </a:rPr>
              <a:t>本	</a:t>
            </a:r>
            <a:r>
              <a:rPr sz="1400" spc="-220">
                <a:latin typeface="Arial Unicode MS"/>
                <a:cs typeface="Arial Unicode MS"/>
              </a:rPr>
              <a:t>11</a:t>
            </a:r>
            <a:endParaRPr sz="14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800">
              <a:latin typeface="Times New Roman"/>
              <a:cs typeface="Times New Roman"/>
            </a:endParaRPr>
          </a:p>
          <a:p>
            <a:pPr marL="13335">
              <a:lnSpc>
                <a:spcPct val="100000"/>
              </a:lnSpc>
              <a:tabLst>
                <a:tab pos="2126615"/>
              </a:tabLst>
            </a:pPr>
            <a:r>
              <a:rPr sz="1400">
                <a:latin typeface="Arial Unicode MS"/>
                <a:cs typeface="Arial Unicode MS"/>
              </a:rPr>
              <a:t>光源资</a:t>
            </a:r>
            <a:r>
              <a:rPr sz="1400" spc="0">
                <a:latin typeface="Arial Unicode MS"/>
                <a:cs typeface="Arial Unicode MS"/>
              </a:rPr>
              <a:t>本	</a:t>
            </a:r>
            <a:r>
              <a:rPr sz="1400" spc="-30">
                <a:latin typeface="Arial Unicode MS"/>
                <a:cs typeface="Arial Unicode MS"/>
              </a:rPr>
              <a:t>14.6</a:t>
            </a:r>
            <a:endParaRPr sz="14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800">
              <a:latin typeface="Times New Roman"/>
              <a:cs typeface="Times New Roman"/>
            </a:endParaRPr>
          </a:p>
          <a:p>
            <a:pPr marL="13335">
              <a:lnSpc>
                <a:spcPct val="100000"/>
              </a:lnSpc>
              <a:tabLst>
                <a:tab pos="2108835"/>
              </a:tabLst>
            </a:pPr>
            <a:r>
              <a:rPr sz="1400">
                <a:latin typeface="Arial Unicode MS"/>
                <a:cs typeface="Arial Unicode MS"/>
              </a:rPr>
              <a:t>云岫资</a:t>
            </a:r>
            <a:r>
              <a:rPr sz="1400" spc="0">
                <a:latin typeface="Arial Unicode MS"/>
                <a:cs typeface="Arial Unicode MS"/>
              </a:rPr>
              <a:t>本	</a:t>
            </a:r>
            <a:r>
              <a:rPr sz="1400" spc="35">
                <a:latin typeface="Arial Unicode MS"/>
                <a:cs typeface="Arial Unicode MS"/>
              </a:rPr>
              <a:t>38.3</a:t>
            </a:r>
            <a:endParaRPr sz="14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800">
              <a:latin typeface="Times New Roman"/>
              <a:cs typeface="Times New Roman"/>
            </a:endParaRPr>
          </a:p>
          <a:p>
            <a:pPr marL="13335">
              <a:lnSpc>
                <a:spcPct val="100000"/>
              </a:lnSpc>
              <a:tabLst>
                <a:tab pos="2131695"/>
              </a:tabLst>
            </a:pPr>
            <a:r>
              <a:rPr sz="1400">
                <a:latin typeface="Arial Unicode MS"/>
                <a:cs typeface="Arial Unicode MS"/>
              </a:rPr>
              <a:t>多维资</a:t>
            </a:r>
            <a:r>
              <a:rPr sz="1400" spc="0">
                <a:latin typeface="Arial Unicode MS"/>
                <a:cs typeface="Arial Unicode MS"/>
              </a:rPr>
              <a:t>本	</a:t>
            </a:r>
            <a:r>
              <a:rPr sz="1400" spc="-50">
                <a:latin typeface="Arial Unicode MS"/>
                <a:cs typeface="Arial Unicode MS"/>
              </a:rPr>
              <a:t>17.5</a:t>
            </a:r>
            <a:endParaRPr sz="14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800">
              <a:latin typeface="Times New Roman"/>
              <a:cs typeface="Times New Roman"/>
            </a:endParaRPr>
          </a:p>
          <a:p>
            <a:pPr marL="13335">
              <a:lnSpc>
                <a:spcPct val="100000"/>
              </a:lnSpc>
              <a:tabLst>
                <a:tab pos="2179955"/>
              </a:tabLst>
            </a:pPr>
            <a:r>
              <a:rPr sz="1400">
                <a:latin typeface="Arial Unicode MS"/>
                <a:cs typeface="Arial Unicode MS"/>
              </a:rPr>
              <a:t>指数资</a:t>
            </a:r>
            <a:r>
              <a:rPr sz="1400" spc="0">
                <a:latin typeface="Arial Unicode MS"/>
                <a:cs typeface="Arial Unicode MS"/>
              </a:rPr>
              <a:t>本	</a:t>
            </a:r>
            <a:r>
              <a:rPr sz="1400" spc="-60">
                <a:latin typeface="Arial Unicode MS"/>
                <a:cs typeface="Arial Unicode MS"/>
              </a:rPr>
              <a:t>1.9</a:t>
            </a:r>
            <a:endParaRPr sz="14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800">
              <a:latin typeface="Times New Roman"/>
              <a:cs typeface="Times New Roman"/>
            </a:endParaRPr>
          </a:p>
          <a:p>
            <a:pPr marL="13335">
              <a:lnSpc>
                <a:spcPct val="100000"/>
              </a:lnSpc>
              <a:tabLst>
                <a:tab pos="2162175"/>
              </a:tabLst>
            </a:pPr>
            <a:r>
              <a:rPr sz="1400">
                <a:latin typeface="Arial Unicode MS"/>
                <a:cs typeface="Arial Unicode MS"/>
              </a:rPr>
              <a:t>一苇资</a:t>
            </a:r>
            <a:r>
              <a:rPr sz="1400" spc="0">
                <a:latin typeface="Arial Unicode MS"/>
                <a:cs typeface="Arial Unicode MS"/>
              </a:rPr>
              <a:t>本	</a:t>
            </a:r>
            <a:r>
              <a:rPr sz="1400" spc="25">
                <a:latin typeface="Arial Unicode MS"/>
                <a:cs typeface="Arial Unicode MS"/>
              </a:rPr>
              <a:t>4.6</a:t>
            </a:r>
            <a:endParaRPr sz="14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750">
              <a:latin typeface="Times New Roman"/>
              <a:cs typeface="Times New Roman"/>
            </a:endParaRPr>
          </a:p>
          <a:p>
            <a:pPr marL="13335">
              <a:lnSpc>
                <a:spcPct val="100000"/>
              </a:lnSpc>
              <a:tabLst>
                <a:tab pos="2179955"/>
              </a:tabLst>
            </a:pPr>
            <a:r>
              <a:rPr sz="1400">
                <a:latin typeface="Arial Unicode MS"/>
                <a:cs typeface="Arial Unicode MS"/>
              </a:rPr>
              <a:t>跃为资</a:t>
            </a:r>
            <a:r>
              <a:rPr sz="1400" spc="0">
                <a:latin typeface="Arial Unicode MS"/>
                <a:cs typeface="Arial Unicode MS"/>
              </a:rPr>
              <a:t>本	</a:t>
            </a:r>
            <a:r>
              <a:rPr sz="1400" spc="-60">
                <a:latin typeface="Arial Unicode MS"/>
                <a:cs typeface="Arial Unicode MS"/>
              </a:rPr>
              <a:t>1.6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48" name="object 48"/>
          <p:cNvSpPr/>
          <p:nvPr/>
        </p:nvSpPr>
        <p:spPr>
          <a:xfrm>
            <a:off x="678180" y="3048000"/>
            <a:ext cx="906780" cy="355091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678180" y="3494532"/>
            <a:ext cx="563880" cy="355091"/>
          </a:xfrm>
          <a:prstGeom prst="rect">
            <a:avLst/>
          </a:prstGeom>
          <a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678180" y="1644395"/>
            <a:ext cx="913407" cy="350520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1168908" y="5547359"/>
            <a:ext cx="323215" cy="323215"/>
          </a:xfrm>
          <a:custGeom>
            <a:rect l="l" t="t" r="r" b="b"/>
            <a:pathLst>
              <a:path w="323215" h="323214">
                <a:moveTo>
                  <a:pt x="199644" y="123444"/>
                </a:moveTo>
                <a:lnTo>
                  <a:pt x="123444" y="123444"/>
                </a:lnTo>
                <a:lnTo>
                  <a:pt x="161544" y="0"/>
                </a:lnTo>
                <a:lnTo>
                  <a:pt x="199644" y="123444"/>
                </a:lnTo>
                <a:close/>
              </a:path>
              <a:path w="323215" h="323214">
                <a:moveTo>
                  <a:pt x="60960" y="323088"/>
                </a:moveTo>
                <a:lnTo>
                  <a:pt x="99060" y="199644"/>
                </a:lnTo>
                <a:lnTo>
                  <a:pt x="0" y="123444"/>
                </a:lnTo>
                <a:lnTo>
                  <a:pt x="323088" y="123444"/>
                </a:lnTo>
                <a:lnTo>
                  <a:pt x="222504" y="199644"/>
                </a:lnTo>
                <a:lnTo>
                  <a:pt x="237668" y="246888"/>
                </a:lnTo>
                <a:lnTo>
                  <a:pt x="161544" y="246888"/>
                </a:lnTo>
                <a:lnTo>
                  <a:pt x="60960" y="323088"/>
                </a:lnTo>
                <a:close/>
              </a:path>
              <a:path w="323215" h="323214">
                <a:moveTo>
                  <a:pt x="262128" y="323088"/>
                </a:moveTo>
                <a:lnTo>
                  <a:pt x="161544" y="246888"/>
                </a:lnTo>
                <a:lnTo>
                  <a:pt x="237668" y="246888"/>
                </a:lnTo>
                <a:lnTo>
                  <a:pt x="262128" y="323088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1207008" y="4504944"/>
            <a:ext cx="323215" cy="325120"/>
          </a:xfrm>
          <a:custGeom>
            <a:rect l="l" t="t" r="r" b="b"/>
            <a:pathLst>
              <a:path w="323215" h="325120">
                <a:moveTo>
                  <a:pt x="199644" y="123443"/>
                </a:moveTo>
                <a:lnTo>
                  <a:pt x="123444" y="123443"/>
                </a:lnTo>
                <a:lnTo>
                  <a:pt x="161544" y="0"/>
                </a:lnTo>
                <a:lnTo>
                  <a:pt x="199644" y="123443"/>
                </a:lnTo>
                <a:close/>
              </a:path>
              <a:path w="323215" h="325120">
                <a:moveTo>
                  <a:pt x="60960" y="324611"/>
                </a:moveTo>
                <a:lnTo>
                  <a:pt x="99060" y="199643"/>
                </a:lnTo>
                <a:lnTo>
                  <a:pt x="0" y="123443"/>
                </a:lnTo>
                <a:lnTo>
                  <a:pt x="323088" y="123443"/>
                </a:lnTo>
                <a:lnTo>
                  <a:pt x="224028" y="199643"/>
                </a:lnTo>
                <a:lnTo>
                  <a:pt x="238431" y="246887"/>
                </a:lnTo>
                <a:lnTo>
                  <a:pt x="161544" y="246887"/>
                </a:lnTo>
                <a:lnTo>
                  <a:pt x="60960" y="324611"/>
                </a:lnTo>
                <a:close/>
              </a:path>
              <a:path w="323215" h="325120">
                <a:moveTo>
                  <a:pt x="262128" y="324611"/>
                </a:moveTo>
                <a:lnTo>
                  <a:pt x="161544" y="246887"/>
                </a:lnTo>
                <a:lnTo>
                  <a:pt x="238431" y="246887"/>
                </a:lnTo>
                <a:lnTo>
                  <a:pt x="262128" y="324611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678180" y="2138172"/>
            <a:ext cx="964691" cy="284988"/>
          </a:xfrm>
          <a:prstGeom prst="rect">
            <a:avLst/>
          </a:prstGeom>
          <a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678180" y="2554223"/>
            <a:ext cx="1094232" cy="391667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858011" y="2065020"/>
            <a:ext cx="4431792" cy="2353055"/>
          </a:xfrm>
          <a:prstGeom prst="rect">
            <a:avLst/>
          </a:prstGeom>
          <a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7071359" y="2065020"/>
            <a:ext cx="4431792" cy="2353055"/>
          </a:xfrm>
          <a:prstGeom prst="rect">
            <a:avLst/>
          </a:prstGeom>
          <a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7" name="object 57"/>
          <p:cNvSpPr txBox="1">
            <a:spLocks noGrp="1"/>
          </p:cNvSpPr>
          <p:nvPr>
            <p:ph type="title"/>
          </p:nvPr>
        </p:nvSpPr>
        <p:spPr>
          <a:xfrm>
            <a:off x="1285239" y="105033"/>
            <a:ext cx="723963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60" baseline="-11574">
                <a:solidFill>
                  <a:srgbClr val="F96F18"/>
                </a:solidFill>
              </a:rPr>
              <a:t>2023</a:t>
            </a:r>
            <a:r>
              <a:rPr sz="3600" spc="-179" baseline="-11574">
                <a:solidFill>
                  <a:srgbClr val="F96F18"/>
                </a:solidFill>
              </a:rPr>
              <a:t>Q</a:t>
            </a:r>
            <a:r>
              <a:rPr sz="3600" spc="-60" baseline="-11574">
                <a:solidFill>
                  <a:srgbClr val="F96F18"/>
                </a:solidFill>
              </a:rPr>
              <a:t>3</a:t>
            </a:r>
            <a:r>
              <a:rPr sz="3600" spc="0" baseline="-11574">
                <a:solidFill>
                  <a:srgbClr val="F96F18"/>
                </a:solidFill>
              </a:rPr>
              <a:t>国内新经</a:t>
            </a:r>
            <a:r>
              <a:rPr sz="3600" spc="-3495" baseline="-11574">
                <a:solidFill>
                  <a:srgbClr val="F96F18"/>
                </a:solidFill>
              </a:rPr>
              <a:t>济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更多</a:t>
            </a:r>
            <a:r>
              <a:rPr sz="1100" b="0" spc="-969">
                <a:solidFill>
                  <a:srgbClr val="FF0000"/>
                </a:solidFill>
                <a:latin typeface="微软雅黑"/>
                <a:cs typeface="微软雅黑"/>
              </a:rPr>
              <a:t>细</a:t>
            </a:r>
            <a:r>
              <a:rPr sz="3600" spc="-2152" baseline="-11574">
                <a:solidFill>
                  <a:srgbClr val="F96F18"/>
                </a:solidFill>
              </a:rPr>
              <a:t>投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分</a:t>
            </a:r>
            <a:r>
              <a:rPr sz="1100" b="0" spc="-765">
                <a:solidFill>
                  <a:srgbClr val="FF0000"/>
                </a:solidFill>
                <a:latin typeface="微软雅黑"/>
                <a:cs typeface="微软雅黑"/>
              </a:rPr>
              <a:t>领</a:t>
            </a:r>
            <a:r>
              <a:rPr sz="3600" spc="-2460" baseline="-11574">
                <a:solidFill>
                  <a:srgbClr val="F96F18"/>
                </a:solidFill>
              </a:rPr>
              <a:t>资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域</a:t>
            </a:r>
            <a:r>
              <a:rPr sz="1100" b="0" spc="-560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3600" spc="-2767" baseline="-11574">
                <a:solidFill>
                  <a:srgbClr val="F96F18"/>
                </a:solidFill>
              </a:rPr>
              <a:t>顾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1100" b="0" spc="-355">
                <a:solidFill>
                  <a:srgbClr val="FF0000"/>
                </a:solidFill>
                <a:latin typeface="微软雅黑"/>
                <a:cs typeface="微软雅黑"/>
              </a:rPr>
              <a:t>请</a:t>
            </a:r>
            <a:r>
              <a:rPr sz="3600" spc="-3075" baseline="-11574">
                <a:solidFill>
                  <a:srgbClr val="F96F18"/>
                </a:solidFill>
              </a:rPr>
              <a:t>问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关</a:t>
            </a:r>
            <a:r>
              <a:rPr sz="1100" b="0" spc="-150">
                <a:solidFill>
                  <a:srgbClr val="FF0000"/>
                </a:solidFill>
                <a:latin typeface="微软雅黑"/>
                <a:cs typeface="微软雅黑"/>
              </a:rPr>
              <a:t>注</a:t>
            </a:r>
            <a:r>
              <a:rPr sz="3600" spc="-3382" baseline="-11574">
                <a:solidFill>
                  <a:srgbClr val="F96F18"/>
                </a:solidFill>
              </a:rPr>
              <a:t>势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搜搜</a:t>
            </a:r>
            <a:r>
              <a:rPr sz="1100" b="0" spc="-1045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3600" spc="-2039" baseline="-11574">
                <a:solidFill>
                  <a:srgbClr val="F96F18"/>
                </a:solidFill>
              </a:rPr>
              <a:t>力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1100" b="0" spc="-840">
                <a:solidFill>
                  <a:srgbClr val="FF0000"/>
                </a:solidFill>
                <a:latin typeface="微软雅黑"/>
                <a:cs typeface="微软雅黑"/>
              </a:rPr>
              <a:t>（</a:t>
            </a:r>
            <a:r>
              <a:rPr sz="3600" spc="-2347" baseline="-11574">
                <a:solidFill>
                  <a:srgbClr val="F96F18"/>
                </a:solidFill>
              </a:rPr>
              <a:t>榜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so</a:t>
            </a:r>
            <a:r>
              <a:rPr sz="1100" b="0" spc="-155">
                <a:solidFill>
                  <a:srgbClr val="FF0000"/>
                </a:solidFill>
                <a:latin typeface="微软雅黑"/>
                <a:cs typeface="微软雅黑"/>
              </a:rPr>
              <a:t>s</a:t>
            </a:r>
            <a:r>
              <a:rPr sz="3600" spc="-3375" baseline="-11574">
                <a:solidFill>
                  <a:srgbClr val="F96F18"/>
                </a:solidFill>
              </a:rPr>
              <a:t>：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oyanbao），行研君胃：sosobaogao</a:t>
            </a:r>
            <a:endParaRPr sz="11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3428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6350"/>
                </a:moveTo>
                <a:lnTo>
                  <a:pt x="0" y="0"/>
                </a:lnTo>
                <a:lnTo>
                  <a:pt x="6350" y="0"/>
                </a:lnTo>
                <a:lnTo>
                  <a:pt x="0" y="6350"/>
                </a:lnTo>
                <a:close/>
              </a:path>
              <a:path w="12192000" h="6858000">
                <a:moveTo>
                  <a:pt x="12192000" y="6853555"/>
                </a:moveTo>
                <a:lnTo>
                  <a:pt x="6350" y="6853555"/>
                </a:lnTo>
                <a:lnTo>
                  <a:pt x="6350" y="0"/>
                </a:lnTo>
                <a:lnTo>
                  <a:pt x="12192000" y="0"/>
                </a:lnTo>
                <a:lnTo>
                  <a:pt x="12192000" y="6853555"/>
                </a:lnTo>
                <a:close/>
              </a:path>
              <a:path w="12192000" h="6858000">
                <a:moveTo>
                  <a:pt x="6350" y="6847205"/>
                </a:moveTo>
                <a:lnTo>
                  <a:pt x="0" y="6847205"/>
                </a:lnTo>
                <a:lnTo>
                  <a:pt x="0" y="6350"/>
                </a:lnTo>
                <a:lnTo>
                  <a:pt x="6350" y="6350"/>
                </a:lnTo>
                <a:lnTo>
                  <a:pt x="6350" y="6847205"/>
                </a:lnTo>
                <a:close/>
              </a:path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6847205"/>
                </a:lnTo>
                <a:lnTo>
                  <a:pt x="6350" y="6853555"/>
                </a:lnTo>
                <a:lnTo>
                  <a:pt x="12192000" y="6853555"/>
                </a:lnTo>
                <a:lnTo>
                  <a:pt x="12192000" y="68580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6858000"/>
                </a:moveTo>
                <a:lnTo>
                  <a:pt x="12192000" y="6858000"/>
                </a:lnTo>
                <a:lnTo>
                  <a:pt x="1219200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F66400">
              <a:alpha val="87799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146490" y="0"/>
            <a:ext cx="7898383" cy="6858000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088890" y="2113788"/>
            <a:ext cx="1955800" cy="553720"/>
          </a:xfrm>
          <a:custGeom>
            <a:rect l="l" t="t" r="r" b="b"/>
            <a:pathLst>
              <a:path w="1955800" h="553719">
                <a:moveTo>
                  <a:pt x="1641094" y="553212"/>
                </a:moveTo>
                <a:lnTo>
                  <a:pt x="315213" y="553212"/>
                </a:lnTo>
                <a:lnTo>
                  <a:pt x="264022" y="549760"/>
                </a:lnTo>
                <a:lnTo>
                  <a:pt x="215483" y="539407"/>
                </a:lnTo>
                <a:lnTo>
                  <a:pt x="170241" y="522727"/>
                </a:lnTo>
                <a:lnTo>
                  <a:pt x="128941" y="500292"/>
                </a:lnTo>
                <a:lnTo>
                  <a:pt x="92227" y="472678"/>
                </a:lnTo>
                <a:lnTo>
                  <a:pt x="60743" y="440457"/>
                </a:lnTo>
                <a:lnTo>
                  <a:pt x="35134" y="404204"/>
                </a:lnTo>
                <a:lnTo>
                  <a:pt x="16045" y="364492"/>
                </a:lnTo>
                <a:lnTo>
                  <a:pt x="4118" y="321895"/>
                </a:lnTo>
                <a:lnTo>
                  <a:pt x="0" y="276987"/>
                </a:lnTo>
                <a:lnTo>
                  <a:pt x="4118" y="232078"/>
                </a:lnTo>
                <a:lnTo>
                  <a:pt x="16045" y="189475"/>
                </a:lnTo>
                <a:lnTo>
                  <a:pt x="35134" y="149749"/>
                </a:lnTo>
                <a:lnTo>
                  <a:pt x="60743" y="113467"/>
                </a:lnTo>
                <a:lnTo>
                  <a:pt x="92227" y="81200"/>
                </a:lnTo>
                <a:lnTo>
                  <a:pt x="128941" y="53516"/>
                </a:lnTo>
                <a:lnTo>
                  <a:pt x="170241" y="30985"/>
                </a:lnTo>
                <a:lnTo>
                  <a:pt x="215483" y="14176"/>
                </a:lnTo>
                <a:lnTo>
                  <a:pt x="264022" y="3657"/>
                </a:lnTo>
                <a:lnTo>
                  <a:pt x="315213" y="0"/>
                </a:lnTo>
                <a:lnTo>
                  <a:pt x="1641094" y="0"/>
                </a:lnTo>
                <a:lnTo>
                  <a:pt x="1692148" y="3657"/>
                </a:lnTo>
                <a:lnTo>
                  <a:pt x="1740577" y="14176"/>
                </a:lnTo>
                <a:lnTo>
                  <a:pt x="1785732" y="30985"/>
                </a:lnTo>
                <a:lnTo>
                  <a:pt x="1826968" y="53516"/>
                </a:lnTo>
                <a:lnTo>
                  <a:pt x="1863636" y="81200"/>
                </a:lnTo>
                <a:lnTo>
                  <a:pt x="1895088" y="113467"/>
                </a:lnTo>
                <a:lnTo>
                  <a:pt x="1920678" y="149749"/>
                </a:lnTo>
                <a:lnTo>
                  <a:pt x="1939758" y="189475"/>
                </a:lnTo>
                <a:lnTo>
                  <a:pt x="1951681" y="232078"/>
                </a:lnTo>
                <a:lnTo>
                  <a:pt x="1955800" y="276987"/>
                </a:lnTo>
                <a:lnTo>
                  <a:pt x="1951681" y="321895"/>
                </a:lnTo>
                <a:lnTo>
                  <a:pt x="1939758" y="364492"/>
                </a:lnTo>
                <a:lnTo>
                  <a:pt x="1920678" y="404204"/>
                </a:lnTo>
                <a:lnTo>
                  <a:pt x="1895088" y="440457"/>
                </a:lnTo>
                <a:lnTo>
                  <a:pt x="1863636" y="472678"/>
                </a:lnTo>
                <a:lnTo>
                  <a:pt x="1826968" y="500292"/>
                </a:lnTo>
                <a:lnTo>
                  <a:pt x="1785732" y="522727"/>
                </a:lnTo>
                <a:lnTo>
                  <a:pt x="1740577" y="539407"/>
                </a:lnTo>
                <a:lnTo>
                  <a:pt x="1692148" y="549760"/>
                </a:lnTo>
                <a:lnTo>
                  <a:pt x="1641094" y="55321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128200" y="579310"/>
            <a:ext cx="5936869" cy="5936869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4000500" y="2872739"/>
            <a:ext cx="4108450" cy="1093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45" algn="ctr">
              <a:lnSpc>
                <a:spcPct val="100000"/>
              </a:lnSpc>
              <a:spcBef>
                <a:spcPts val="105"/>
              </a:spcBef>
            </a:pPr>
            <a:r>
              <a:rPr sz="3500" spc="100">
                <a:solidFill>
                  <a:srgbClr val="FFFFFF"/>
                </a:solidFill>
                <a:latin typeface="Arial Unicode MS"/>
                <a:cs typeface="Arial Unicode MS"/>
              </a:rPr>
              <a:t>2</a:t>
            </a:r>
            <a:r>
              <a:rPr sz="3500" spc="-365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100">
                <a:solidFill>
                  <a:srgbClr val="FFFFFF"/>
                </a:solidFill>
                <a:latin typeface="Arial Unicode MS"/>
                <a:cs typeface="Arial Unicode MS"/>
              </a:rPr>
              <a:t>0</a:t>
            </a:r>
            <a:r>
              <a:rPr sz="3500" spc="-365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100">
                <a:solidFill>
                  <a:srgbClr val="FFFFFF"/>
                </a:solidFill>
                <a:latin typeface="Arial Unicode MS"/>
                <a:cs typeface="Arial Unicode MS"/>
              </a:rPr>
              <a:t>2</a:t>
            </a:r>
            <a:r>
              <a:rPr sz="3500" spc="-365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100">
                <a:solidFill>
                  <a:srgbClr val="FFFFFF"/>
                </a:solidFill>
                <a:latin typeface="Arial Unicode MS"/>
                <a:cs typeface="Arial Unicode MS"/>
              </a:rPr>
              <a:t>3</a:t>
            </a:r>
            <a:r>
              <a:rPr sz="3500" spc="-365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-55">
                <a:solidFill>
                  <a:srgbClr val="FFFFFF"/>
                </a:solidFill>
                <a:latin typeface="Arial Unicode MS"/>
                <a:cs typeface="Arial Unicode MS"/>
              </a:rPr>
              <a:t>年</a:t>
            </a:r>
            <a:r>
              <a:rPr sz="3500" spc="-33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-110">
                <a:solidFill>
                  <a:srgbClr val="FFFFFF"/>
                </a:solidFill>
                <a:latin typeface="Arial Unicode MS"/>
                <a:cs typeface="Arial Unicode MS"/>
              </a:rPr>
              <a:t>Q</a:t>
            </a:r>
            <a:r>
              <a:rPr sz="3500" spc="-38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100">
                <a:solidFill>
                  <a:srgbClr val="FFFFFF"/>
                </a:solidFill>
                <a:latin typeface="Arial Unicode MS"/>
                <a:cs typeface="Arial Unicode MS"/>
              </a:rPr>
              <a:t>3</a:t>
            </a:r>
            <a:endParaRPr sz="3500">
              <a:latin typeface="Arial Unicode MS"/>
              <a:cs typeface="Arial Unicode MS"/>
            </a:endParaRPr>
          </a:p>
          <a:p>
            <a:pPr algn="ctr">
              <a:lnSpc>
                <a:spcPct val="100000"/>
              </a:lnSpc>
            </a:pPr>
            <a:r>
              <a:rPr sz="3500" spc="-55">
                <a:solidFill>
                  <a:srgbClr val="FFFFFF"/>
                </a:solidFill>
                <a:latin typeface="Arial Unicode MS"/>
                <a:cs typeface="Arial Unicode MS"/>
              </a:rPr>
              <a:t>中</a:t>
            </a:r>
            <a:r>
              <a:rPr sz="3500" spc="-335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-55">
                <a:solidFill>
                  <a:srgbClr val="FFFFFF"/>
                </a:solidFill>
                <a:latin typeface="Arial Unicode MS"/>
                <a:cs typeface="Arial Unicode MS"/>
              </a:rPr>
              <a:t>国</a:t>
            </a:r>
            <a:r>
              <a:rPr sz="3500" spc="-335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-55">
                <a:solidFill>
                  <a:srgbClr val="FFFFFF"/>
                </a:solidFill>
                <a:latin typeface="Arial Unicode MS"/>
                <a:cs typeface="Arial Unicode MS"/>
              </a:rPr>
              <a:t>并</a:t>
            </a:r>
            <a:r>
              <a:rPr sz="3500" spc="-335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-55">
                <a:solidFill>
                  <a:srgbClr val="FFFFFF"/>
                </a:solidFill>
                <a:latin typeface="Arial Unicode MS"/>
                <a:cs typeface="Arial Unicode MS"/>
              </a:rPr>
              <a:t>购</a:t>
            </a:r>
            <a:r>
              <a:rPr sz="3500" spc="-335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-55">
                <a:solidFill>
                  <a:srgbClr val="FFFFFF"/>
                </a:solidFill>
                <a:latin typeface="Arial Unicode MS"/>
                <a:cs typeface="Arial Unicode MS"/>
              </a:rPr>
              <a:t>数</a:t>
            </a:r>
            <a:r>
              <a:rPr sz="3500" spc="-335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-55">
                <a:solidFill>
                  <a:srgbClr val="FFFFFF"/>
                </a:solidFill>
                <a:latin typeface="Arial Unicode MS"/>
                <a:cs typeface="Arial Unicode MS"/>
              </a:rPr>
              <a:t>据</a:t>
            </a:r>
            <a:r>
              <a:rPr sz="3500" spc="-335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-55">
                <a:solidFill>
                  <a:srgbClr val="FFFFFF"/>
                </a:solidFill>
                <a:latin typeface="Arial Unicode MS"/>
                <a:cs typeface="Arial Unicode MS"/>
              </a:rPr>
              <a:t>详</a:t>
            </a:r>
            <a:r>
              <a:rPr sz="3500" spc="-335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3500" spc="-55">
                <a:solidFill>
                  <a:srgbClr val="FFFFFF"/>
                </a:solidFill>
                <a:latin typeface="Arial Unicode MS"/>
                <a:cs typeface="Arial Unicode MS"/>
              </a:rPr>
              <a:t>情</a:t>
            </a:r>
            <a:endParaRPr sz="3500">
              <a:latin typeface="Arial Unicode MS"/>
              <a:cs typeface="Arial Unicode MS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904229" y="4847024"/>
            <a:ext cx="384175" cy="327025"/>
          </a:xfrm>
          <a:custGeom>
            <a:rect l="l" t="t" r="r" b="b"/>
            <a:pathLst>
              <a:path w="384175" h="327025">
                <a:moveTo>
                  <a:pt x="205149" y="326885"/>
                </a:moveTo>
                <a:lnTo>
                  <a:pt x="190603" y="323975"/>
                </a:lnTo>
                <a:lnTo>
                  <a:pt x="178053" y="315245"/>
                </a:lnTo>
                <a:lnTo>
                  <a:pt x="169345" y="302258"/>
                </a:lnTo>
                <a:lnTo>
                  <a:pt x="166443" y="287724"/>
                </a:lnTo>
                <a:lnTo>
                  <a:pt x="169345" y="273372"/>
                </a:lnTo>
                <a:lnTo>
                  <a:pt x="178053" y="260927"/>
                </a:lnTo>
                <a:lnTo>
                  <a:pt x="236118" y="201758"/>
                </a:lnTo>
                <a:lnTo>
                  <a:pt x="38709" y="201758"/>
                </a:lnTo>
                <a:lnTo>
                  <a:pt x="23681" y="198832"/>
                </a:lnTo>
                <a:lnTo>
                  <a:pt x="11372" y="190722"/>
                </a:lnTo>
                <a:lnTo>
                  <a:pt x="3055" y="178430"/>
                </a:lnTo>
                <a:lnTo>
                  <a:pt x="0" y="162960"/>
                </a:lnTo>
                <a:lnTo>
                  <a:pt x="3055" y="147896"/>
                </a:lnTo>
                <a:lnTo>
                  <a:pt x="11372" y="135559"/>
                </a:lnTo>
                <a:lnTo>
                  <a:pt x="23681" y="127223"/>
                </a:lnTo>
                <a:lnTo>
                  <a:pt x="38709" y="124161"/>
                </a:lnTo>
                <a:lnTo>
                  <a:pt x="236118" y="124161"/>
                </a:lnTo>
                <a:lnTo>
                  <a:pt x="178053" y="65957"/>
                </a:lnTo>
                <a:lnTo>
                  <a:pt x="172977" y="60211"/>
                </a:lnTo>
                <a:lnTo>
                  <a:pt x="169349" y="53466"/>
                </a:lnTo>
                <a:lnTo>
                  <a:pt x="167172" y="46179"/>
                </a:lnTo>
                <a:lnTo>
                  <a:pt x="166446" y="38804"/>
                </a:lnTo>
                <a:lnTo>
                  <a:pt x="167172" y="31558"/>
                </a:lnTo>
                <a:lnTo>
                  <a:pt x="205149" y="0"/>
                </a:lnTo>
                <a:lnTo>
                  <a:pt x="219694" y="2909"/>
                </a:lnTo>
                <a:lnTo>
                  <a:pt x="232244" y="11639"/>
                </a:lnTo>
                <a:lnTo>
                  <a:pt x="384174" y="162960"/>
                </a:lnTo>
                <a:lnTo>
                  <a:pt x="232244" y="315245"/>
                </a:lnTo>
                <a:lnTo>
                  <a:pt x="219694" y="323975"/>
                </a:lnTo>
                <a:lnTo>
                  <a:pt x="205149" y="32688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5219065" y="2188209"/>
            <a:ext cx="169862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50950"/>
              </a:tabLst>
            </a:pPr>
            <a:r>
              <a:rPr sz="2400" b="0" spc="-114">
                <a:solidFill>
                  <a:srgbClr val="F66400"/>
                </a:solidFill>
                <a:latin typeface="Arial Unicode MS"/>
                <a:cs typeface="Arial Unicode MS"/>
              </a:rPr>
              <a:t>P </a:t>
            </a:r>
            <a:r>
              <a:rPr sz="2400" b="0" spc="85">
                <a:solidFill>
                  <a:srgbClr val="F66400"/>
                </a:solidFill>
                <a:latin typeface="Arial Unicode MS"/>
                <a:cs typeface="Arial Unicode MS"/>
              </a:rPr>
              <a:t>A</a:t>
            </a:r>
            <a:r>
              <a:rPr sz="2400" b="0" spc="50">
                <a:solidFill>
                  <a:srgbClr val="F66400"/>
                </a:solidFill>
                <a:latin typeface="Arial Unicode MS"/>
                <a:cs typeface="Arial Unicode MS"/>
              </a:rPr>
              <a:t> </a:t>
            </a:r>
            <a:r>
              <a:rPr sz="2400" b="0" spc="-204">
                <a:solidFill>
                  <a:srgbClr val="F66400"/>
                </a:solidFill>
                <a:latin typeface="Arial Unicode MS"/>
                <a:cs typeface="Arial Unicode MS"/>
              </a:rPr>
              <a:t>R</a:t>
            </a:r>
            <a:r>
              <a:rPr sz="2400" b="0" spc="-40">
                <a:solidFill>
                  <a:srgbClr val="F66400"/>
                </a:solidFill>
                <a:latin typeface="Arial Unicode MS"/>
                <a:cs typeface="Arial Unicode MS"/>
              </a:rPr>
              <a:t> </a:t>
            </a:r>
            <a:r>
              <a:rPr sz="2400" b="0" spc="-165">
                <a:solidFill>
                  <a:srgbClr val="F66400"/>
                </a:solidFill>
                <a:latin typeface="Arial Unicode MS"/>
                <a:cs typeface="Arial Unicode MS"/>
              </a:rPr>
              <a:t>T	</a:t>
            </a:r>
            <a:r>
              <a:rPr sz="2400" b="0" spc="60">
                <a:solidFill>
                  <a:srgbClr val="F66400"/>
                </a:solidFill>
                <a:latin typeface="Arial Unicode MS"/>
                <a:cs typeface="Arial Unicode MS"/>
              </a:rPr>
              <a:t>0</a:t>
            </a:r>
            <a:r>
              <a:rPr sz="2400" b="0" spc="-140">
                <a:solidFill>
                  <a:srgbClr val="F66400"/>
                </a:solidFill>
                <a:latin typeface="Arial Unicode MS"/>
                <a:cs typeface="Arial Unicode MS"/>
              </a:rPr>
              <a:t> </a:t>
            </a:r>
            <a:r>
              <a:rPr sz="2400" b="0" spc="60">
                <a:solidFill>
                  <a:srgbClr val="F66400"/>
                </a:solidFill>
                <a:latin typeface="Arial Unicode MS"/>
                <a:cs typeface="Arial Unicode MS"/>
              </a:rPr>
              <a:t>2</a:t>
            </a:r>
            <a:endParaRPr sz="2400">
              <a:latin typeface="Arial Unicode MS"/>
              <a:cs typeface="Arial Unicode MS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10114788" y="397763"/>
            <a:ext cx="1565148" cy="583691"/>
          </a:xfrm>
          <a:prstGeom prst="rect">
            <a:avLst/>
          </a:prstGeom>
          <a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1000" y="0"/>
            <a:ext cx="181610" cy="1183005"/>
          </a:xfrm>
          <a:custGeom>
            <a:rect l="l" t="t" r="r" b="b"/>
            <a:pathLst>
              <a:path w="181609" h="1183005">
                <a:moveTo>
                  <a:pt x="181356" y="1182624"/>
                </a:moveTo>
                <a:lnTo>
                  <a:pt x="181356" y="0"/>
                </a:lnTo>
                <a:lnTo>
                  <a:pt x="0" y="0"/>
                </a:lnTo>
                <a:lnTo>
                  <a:pt x="0" y="1182624"/>
                </a:lnTo>
                <a:lnTo>
                  <a:pt x="181356" y="1182624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17219" y="1523"/>
            <a:ext cx="180340" cy="1049020"/>
          </a:xfrm>
          <a:custGeom>
            <a:rect l="l" t="t" r="r" b="b"/>
            <a:pathLst>
              <a:path w="180340" h="1049020">
                <a:moveTo>
                  <a:pt x="179832" y="1048512"/>
                </a:moveTo>
                <a:lnTo>
                  <a:pt x="179832" y="0"/>
                </a:lnTo>
                <a:lnTo>
                  <a:pt x="0" y="0"/>
                </a:lnTo>
                <a:lnTo>
                  <a:pt x="0" y="1048512"/>
                </a:lnTo>
                <a:lnTo>
                  <a:pt x="179832" y="1048512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59536" y="0"/>
            <a:ext cx="180340" cy="899160"/>
          </a:xfrm>
          <a:custGeom>
            <a:rect l="l" t="t" r="r" b="b"/>
            <a:pathLst>
              <a:path w="180340" h="899160">
                <a:moveTo>
                  <a:pt x="179831" y="899160"/>
                </a:moveTo>
                <a:lnTo>
                  <a:pt x="179831" y="0"/>
                </a:lnTo>
                <a:lnTo>
                  <a:pt x="0" y="0"/>
                </a:lnTo>
                <a:lnTo>
                  <a:pt x="0" y="899160"/>
                </a:lnTo>
                <a:lnTo>
                  <a:pt x="179831" y="899160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0527944" y="422418"/>
            <a:ext cx="1305763" cy="489140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720648" y="5299418"/>
            <a:ext cx="10580370" cy="9455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8450" marR="5080" indent="-285750">
              <a:lnSpc>
                <a:spcPct val="119900"/>
              </a:lnSpc>
              <a:spcBef>
                <a:spcPts val="100"/>
              </a:spcBef>
              <a:buClr>
                <a:srgbClr val="F66400"/>
              </a:buClr>
              <a:buFont typeface="Wingdings"/>
              <a:buChar char=""/>
              <a:tabLst>
                <a:tab pos="297815"/>
                <a:tab pos="298450"/>
              </a:tabLst>
            </a:pPr>
            <a:r>
              <a:rPr sz="1400" spc="-10">
                <a:solidFill>
                  <a:srgbClr val="1F394E"/>
                </a:solidFill>
                <a:latin typeface="Arial Unicode MS"/>
                <a:cs typeface="Arial Unicode MS"/>
              </a:rPr>
              <a:t>新经济领域整体并购交易事件数量持续下滑</a:t>
            </a:r>
            <a:r>
              <a:rPr sz="1400" spc="-25">
                <a:solidFill>
                  <a:srgbClr val="1F394E"/>
                </a:solidFill>
                <a:latin typeface="Arial Unicode MS"/>
                <a:cs typeface="Arial Unicode MS"/>
              </a:rPr>
              <a:t>。</a:t>
            </a:r>
            <a:r>
              <a:rPr sz="1400" spc="15">
                <a:solidFill>
                  <a:srgbClr val="1F394E"/>
                </a:solidFill>
                <a:latin typeface="Arial Unicode MS"/>
                <a:cs typeface="Arial Unicode MS"/>
              </a:rPr>
              <a:t>2023</a:t>
            </a:r>
            <a:r>
              <a:rPr sz="1400" spc="-10">
                <a:solidFill>
                  <a:srgbClr val="1F394E"/>
                </a:solidFill>
                <a:latin typeface="Arial Unicode MS"/>
                <a:cs typeface="Arial Unicode MS"/>
              </a:rPr>
              <a:t>年</a:t>
            </a:r>
            <a:r>
              <a:rPr sz="1400" spc="-15">
                <a:solidFill>
                  <a:srgbClr val="1F394E"/>
                </a:solidFill>
                <a:latin typeface="Arial Unicode MS"/>
                <a:cs typeface="Arial Unicode MS"/>
              </a:rPr>
              <a:t>Q3</a:t>
            </a:r>
            <a:r>
              <a:rPr sz="1400" spc="-10">
                <a:solidFill>
                  <a:srgbClr val="1F394E"/>
                </a:solidFill>
                <a:latin typeface="Arial Unicode MS"/>
                <a:cs typeface="Arial Unicode MS"/>
              </a:rPr>
              <a:t>新经济领域发生并购事件</a:t>
            </a:r>
            <a:r>
              <a:rPr sz="1400" spc="15">
                <a:solidFill>
                  <a:srgbClr val="1F394E"/>
                </a:solidFill>
                <a:latin typeface="Arial Unicode MS"/>
                <a:cs typeface="Arial Unicode MS"/>
              </a:rPr>
              <a:t>59</a:t>
            </a:r>
            <a:r>
              <a:rPr sz="1400" spc="-10">
                <a:solidFill>
                  <a:srgbClr val="1F394E"/>
                </a:solidFill>
                <a:latin typeface="Arial Unicode MS"/>
                <a:cs typeface="Arial Unicode MS"/>
              </a:rPr>
              <a:t>起</a:t>
            </a:r>
            <a:r>
              <a:rPr sz="1400" spc="-25">
                <a:solidFill>
                  <a:srgbClr val="1F394E"/>
                </a:solidFill>
                <a:latin typeface="Arial Unicode MS"/>
                <a:cs typeface="Arial Unicode MS"/>
              </a:rPr>
              <a:t>，</a:t>
            </a:r>
            <a:r>
              <a:rPr sz="1400" spc="-10">
                <a:solidFill>
                  <a:srgbClr val="1F394E"/>
                </a:solidFill>
                <a:latin typeface="Arial Unicode MS"/>
                <a:cs typeface="Arial Unicode MS"/>
              </a:rPr>
              <a:t>较上季度下滑</a:t>
            </a:r>
            <a:r>
              <a:rPr sz="1400">
                <a:solidFill>
                  <a:srgbClr val="1F394E"/>
                </a:solidFill>
                <a:latin typeface="Arial Unicode MS"/>
                <a:cs typeface="Arial Unicode MS"/>
              </a:rPr>
              <a:t>20.27%，</a:t>
            </a:r>
            <a:r>
              <a:rPr sz="1400" spc="-10">
                <a:solidFill>
                  <a:srgbClr val="1F394E"/>
                </a:solidFill>
                <a:latin typeface="Arial Unicode MS"/>
                <a:cs typeface="Arial Unicode MS"/>
              </a:rPr>
              <a:t>为</a:t>
            </a:r>
            <a:r>
              <a:rPr sz="1400" spc="5">
                <a:solidFill>
                  <a:srgbClr val="1F394E"/>
                </a:solidFill>
                <a:latin typeface="Arial Unicode MS"/>
                <a:cs typeface="Arial Unicode MS"/>
              </a:rPr>
              <a:t>2023Q1</a:t>
            </a:r>
            <a:r>
              <a:rPr sz="1400" spc="-10">
                <a:solidFill>
                  <a:srgbClr val="1F394E"/>
                </a:solidFill>
                <a:latin typeface="Arial Unicode MS"/>
                <a:cs typeface="Arial Unicode MS"/>
              </a:rPr>
              <a:t>交易数</a:t>
            </a:r>
            <a:r>
              <a:rPr sz="1400" spc="-20">
                <a:solidFill>
                  <a:srgbClr val="1F394E"/>
                </a:solidFill>
                <a:latin typeface="Arial Unicode MS"/>
                <a:cs typeface="Arial Unicode MS"/>
              </a:rPr>
              <a:t>量 </a:t>
            </a:r>
            <a:r>
              <a:rPr sz="1400" spc="-10">
                <a:solidFill>
                  <a:srgbClr val="1F394E"/>
                </a:solidFill>
                <a:latin typeface="Arial Unicode MS"/>
                <a:cs typeface="Arial Unicode MS"/>
              </a:rPr>
              <a:t>的一半</a:t>
            </a:r>
            <a:r>
              <a:rPr sz="1400" spc="-25">
                <a:solidFill>
                  <a:srgbClr val="1F394E"/>
                </a:solidFill>
                <a:latin typeface="Arial Unicode MS"/>
                <a:cs typeface="Arial Unicode MS"/>
              </a:rPr>
              <a:t>。</a:t>
            </a:r>
            <a:r>
              <a:rPr sz="1400" spc="-10">
                <a:solidFill>
                  <a:srgbClr val="1F394E"/>
                </a:solidFill>
                <a:latin typeface="Arial Unicode MS"/>
                <a:cs typeface="Arial Unicode MS"/>
              </a:rPr>
              <a:t>不过因巨额交易事件的出现</a:t>
            </a:r>
            <a:r>
              <a:rPr sz="1400" spc="0">
                <a:solidFill>
                  <a:srgbClr val="1F394E"/>
                </a:solidFill>
                <a:latin typeface="Arial Unicode MS"/>
                <a:cs typeface="Arial Unicode MS"/>
              </a:rPr>
              <a:t>，2023Q3</a:t>
            </a:r>
            <a:r>
              <a:rPr sz="1400" spc="-10">
                <a:solidFill>
                  <a:srgbClr val="1F394E"/>
                </a:solidFill>
                <a:latin typeface="Arial Unicode MS"/>
                <a:cs typeface="Arial Unicode MS"/>
              </a:rPr>
              <a:t>并购交易总额出现上升</a:t>
            </a:r>
            <a:r>
              <a:rPr sz="1400" spc="-20">
                <a:solidFill>
                  <a:srgbClr val="1F394E"/>
                </a:solidFill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  <a:p>
            <a:pPr marL="298450" indent="-285750">
              <a:lnSpc>
                <a:spcPct val="100000"/>
              </a:lnSpc>
              <a:spcBef>
                <a:spcPts val="1535"/>
              </a:spcBef>
              <a:buClr>
                <a:srgbClr val="F66400"/>
              </a:buClr>
              <a:buFont typeface="Wingdings"/>
              <a:buChar char=""/>
              <a:tabLst>
                <a:tab pos="297815"/>
                <a:tab pos="298450"/>
              </a:tabLst>
            </a:pPr>
            <a:r>
              <a:rPr sz="1400" spc="5">
                <a:solidFill>
                  <a:srgbClr val="1F394E"/>
                </a:solidFill>
                <a:latin typeface="Arial Unicode MS"/>
                <a:cs typeface="Arial Unicode MS"/>
              </a:rPr>
              <a:t>2023Q3</a:t>
            </a:r>
            <a:r>
              <a:rPr sz="1400" spc="-10">
                <a:solidFill>
                  <a:srgbClr val="1F394E"/>
                </a:solidFill>
                <a:latin typeface="Arial Unicode MS"/>
                <a:cs typeface="Arial Unicode MS"/>
              </a:rPr>
              <a:t>并购交易金额仍集中在</a:t>
            </a:r>
            <a:r>
              <a:rPr sz="1400" spc="15">
                <a:solidFill>
                  <a:srgbClr val="1F394E"/>
                </a:solidFill>
                <a:latin typeface="Arial Unicode MS"/>
                <a:cs typeface="Arial Unicode MS"/>
              </a:rPr>
              <a:t>1</a:t>
            </a:r>
            <a:r>
              <a:rPr sz="1400" spc="-10">
                <a:solidFill>
                  <a:srgbClr val="1F394E"/>
                </a:solidFill>
                <a:latin typeface="Arial Unicode MS"/>
                <a:cs typeface="Arial Unicode MS"/>
              </a:rPr>
              <a:t>亿元</a:t>
            </a:r>
            <a:r>
              <a:rPr sz="1400" spc="80">
                <a:solidFill>
                  <a:srgbClr val="1F394E"/>
                </a:solidFill>
                <a:latin typeface="Arial Unicode MS"/>
                <a:cs typeface="Arial Unicode MS"/>
              </a:rPr>
              <a:t>-5</a:t>
            </a:r>
            <a:r>
              <a:rPr sz="1400" spc="-10">
                <a:solidFill>
                  <a:srgbClr val="1F394E"/>
                </a:solidFill>
                <a:latin typeface="Arial Unicode MS"/>
                <a:cs typeface="Arial Unicode MS"/>
              </a:rPr>
              <a:t>亿元区间</a:t>
            </a:r>
            <a:r>
              <a:rPr sz="1400" spc="-25">
                <a:solidFill>
                  <a:srgbClr val="1F394E"/>
                </a:solidFill>
                <a:latin typeface="Arial Unicode MS"/>
                <a:cs typeface="Arial Unicode MS"/>
              </a:rPr>
              <a:t>，</a:t>
            </a:r>
            <a:r>
              <a:rPr sz="1400" spc="-10">
                <a:solidFill>
                  <a:srgbClr val="1F394E"/>
                </a:solidFill>
                <a:latin typeface="Arial Unicode MS"/>
                <a:cs typeface="Arial Unicode MS"/>
              </a:rPr>
              <a:t>与上季度相比</a:t>
            </a:r>
            <a:r>
              <a:rPr sz="1400" spc="5">
                <a:solidFill>
                  <a:srgbClr val="1F394E"/>
                </a:solidFill>
                <a:latin typeface="Arial Unicode MS"/>
                <a:cs typeface="Arial Unicode MS"/>
              </a:rPr>
              <a:t>2023Q3</a:t>
            </a:r>
            <a:r>
              <a:rPr sz="1400" spc="325">
                <a:solidFill>
                  <a:srgbClr val="1F394E"/>
                </a:solidFill>
                <a:latin typeface="Arial Unicode MS"/>
                <a:cs typeface="Arial Unicode MS"/>
              </a:rPr>
              <a:t> </a:t>
            </a:r>
            <a:r>
              <a:rPr sz="1400" spc="15">
                <a:solidFill>
                  <a:srgbClr val="1F394E"/>
                </a:solidFill>
                <a:latin typeface="Arial Unicode MS"/>
                <a:cs typeface="Arial Unicode MS"/>
              </a:rPr>
              <a:t>5</a:t>
            </a:r>
            <a:r>
              <a:rPr sz="1400" spc="-10">
                <a:solidFill>
                  <a:srgbClr val="1F394E"/>
                </a:solidFill>
                <a:latin typeface="Arial Unicode MS"/>
                <a:cs typeface="Arial Unicode MS"/>
              </a:rPr>
              <a:t>亿元</a:t>
            </a:r>
            <a:r>
              <a:rPr sz="1400" spc="60">
                <a:solidFill>
                  <a:srgbClr val="1F394E"/>
                </a:solidFill>
                <a:latin typeface="Arial Unicode MS"/>
                <a:cs typeface="Arial Unicode MS"/>
              </a:rPr>
              <a:t>-10</a:t>
            </a:r>
            <a:r>
              <a:rPr sz="1400" spc="-10">
                <a:solidFill>
                  <a:srgbClr val="1F394E"/>
                </a:solidFill>
                <a:latin typeface="Arial Unicode MS"/>
                <a:cs typeface="Arial Unicode MS"/>
              </a:rPr>
              <a:t>亿元并购交易事件增加</a:t>
            </a:r>
            <a:r>
              <a:rPr sz="1400" spc="-20">
                <a:solidFill>
                  <a:srgbClr val="1F394E"/>
                </a:solidFill>
                <a:latin typeface="Arial Unicode MS"/>
                <a:cs typeface="Arial Unicode MS"/>
              </a:rPr>
              <a:t>。</a:t>
            </a:r>
            <a:endParaRPr sz="1400">
              <a:latin typeface="Arial Unicode MS"/>
              <a:cs typeface="Arial Unicode MS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548640" y="5217795"/>
            <a:ext cx="11102340" cy="1295400"/>
          </a:xfrm>
          <a:custGeom>
            <a:rect l="l" t="t" r="r" b="b"/>
            <a:pathLst>
              <a:path w="11102340" h="1295400">
                <a:moveTo>
                  <a:pt x="10954639" y="12699"/>
                </a:moveTo>
                <a:lnTo>
                  <a:pt x="147701" y="12699"/>
                </a:lnTo>
                <a:lnTo>
                  <a:pt x="158165" y="0"/>
                </a:lnTo>
                <a:lnTo>
                  <a:pt x="10944174" y="0"/>
                </a:lnTo>
                <a:lnTo>
                  <a:pt x="10954639" y="12699"/>
                </a:lnTo>
                <a:close/>
              </a:path>
              <a:path w="11102340" h="1295400">
                <a:moveTo>
                  <a:pt x="10984547" y="25399"/>
                </a:moveTo>
                <a:lnTo>
                  <a:pt x="117792" y="25399"/>
                </a:lnTo>
                <a:lnTo>
                  <a:pt x="127508" y="12699"/>
                </a:lnTo>
                <a:lnTo>
                  <a:pt x="10974832" y="12699"/>
                </a:lnTo>
                <a:lnTo>
                  <a:pt x="10984547" y="25399"/>
                </a:lnTo>
                <a:close/>
              </a:path>
              <a:path w="11102340" h="1295400">
                <a:moveTo>
                  <a:pt x="147091" y="38099"/>
                </a:moveTo>
                <a:lnTo>
                  <a:pt x="99237" y="38099"/>
                </a:lnTo>
                <a:lnTo>
                  <a:pt x="108369" y="25399"/>
                </a:lnTo>
                <a:lnTo>
                  <a:pt x="156730" y="25399"/>
                </a:lnTo>
                <a:lnTo>
                  <a:pt x="147091" y="38099"/>
                </a:lnTo>
                <a:close/>
              </a:path>
              <a:path w="11102340" h="1295400">
                <a:moveTo>
                  <a:pt x="11003102" y="38099"/>
                </a:moveTo>
                <a:lnTo>
                  <a:pt x="10955248" y="38099"/>
                </a:lnTo>
                <a:lnTo>
                  <a:pt x="10945609" y="25399"/>
                </a:lnTo>
                <a:lnTo>
                  <a:pt x="10993970" y="25399"/>
                </a:lnTo>
                <a:lnTo>
                  <a:pt x="11003102" y="38099"/>
                </a:lnTo>
                <a:close/>
              </a:path>
              <a:path w="11102340" h="1295400">
                <a:moveTo>
                  <a:pt x="121297" y="50799"/>
                </a:moveTo>
                <a:lnTo>
                  <a:pt x="81915" y="50799"/>
                </a:lnTo>
                <a:lnTo>
                  <a:pt x="90411" y="38099"/>
                </a:lnTo>
                <a:lnTo>
                  <a:pt x="130187" y="38099"/>
                </a:lnTo>
                <a:lnTo>
                  <a:pt x="121297" y="50799"/>
                </a:lnTo>
                <a:close/>
              </a:path>
              <a:path w="11102340" h="1295400">
                <a:moveTo>
                  <a:pt x="11020425" y="50799"/>
                </a:moveTo>
                <a:lnTo>
                  <a:pt x="10981042" y="50799"/>
                </a:lnTo>
                <a:lnTo>
                  <a:pt x="10972152" y="38099"/>
                </a:lnTo>
                <a:lnTo>
                  <a:pt x="11011928" y="38099"/>
                </a:lnTo>
                <a:lnTo>
                  <a:pt x="11020425" y="50799"/>
                </a:lnTo>
                <a:close/>
              </a:path>
              <a:path w="11102340" h="1295400">
                <a:moveTo>
                  <a:pt x="105384" y="63499"/>
                </a:moveTo>
                <a:lnTo>
                  <a:pt x="65925" y="63499"/>
                </a:lnTo>
                <a:lnTo>
                  <a:pt x="73748" y="50799"/>
                </a:lnTo>
                <a:lnTo>
                  <a:pt x="113703" y="50799"/>
                </a:lnTo>
                <a:lnTo>
                  <a:pt x="105384" y="63499"/>
                </a:lnTo>
                <a:close/>
              </a:path>
              <a:path w="11102340" h="1295400">
                <a:moveTo>
                  <a:pt x="11036414" y="63499"/>
                </a:moveTo>
                <a:lnTo>
                  <a:pt x="10996955" y="63499"/>
                </a:lnTo>
                <a:lnTo>
                  <a:pt x="10988636" y="50799"/>
                </a:lnTo>
                <a:lnTo>
                  <a:pt x="11028591" y="50799"/>
                </a:lnTo>
                <a:lnTo>
                  <a:pt x="11036414" y="63499"/>
                </a:lnTo>
                <a:close/>
              </a:path>
              <a:path w="11102340" h="1295400">
                <a:moveTo>
                  <a:pt x="77076" y="88899"/>
                </a:moveTo>
                <a:lnTo>
                  <a:pt x="44729" y="88899"/>
                </a:lnTo>
                <a:lnTo>
                  <a:pt x="51409" y="76199"/>
                </a:lnTo>
                <a:lnTo>
                  <a:pt x="58483" y="63499"/>
                </a:lnTo>
                <a:lnTo>
                  <a:pt x="98310" y="63499"/>
                </a:lnTo>
                <a:lnTo>
                  <a:pt x="90601" y="76199"/>
                </a:lnTo>
                <a:lnTo>
                  <a:pt x="84099" y="76199"/>
                </a:lnTo>
                <a:lnTo>
                  <a:pt x="77076" y="88899"/>
                </a:lnTo>
                <a:close/>
              </a:path>
              <a:path w="11102340" h="1295400">
                <a:moveTo>
                  <a:pt x="11057610" y="88899"/>
                </a:moveTo>
                <a:lnTo>
                  <a:pt x="11025263" y="88899"/>
                </a:lnTo>
                <a:lnTo>
                  <a:pt x="11018240" y="76199"/>
                </a:lnTo>
                <a:lnTo>
                  <a:pt x="11011738" y="76199"/>
                </a:lnTo>
                <a:lnTo>
                  <a:pt x="11004029" y="63499"/>
                </a:lnTo>
                <a:lnTo>
                  <a:pt x="11043856" y="63499"/>
                </a:lnTo>
                <a:lnTo>
                  <a:pt x="11050930" y="76199"/>
                </a:lnTo>
                <a:lnTo>
                  <a:pt x="11057610" y="88899"/>
                </a:lnTo>
                <a:close/>
              </a:path>
              <a:path w="11102340" h="1295400">
                <a:moveTo>
                  <a:pt x="49352" y="126999"/>
                </a:moveTo>
                <a:lnTo>
                  <a:pt x="22199" y="126999"/>
                </a:lnTo>
                <a:lnTo>
                  <a:pt x="27178" y="114299"/>
                </a:lnTo>
                <a:lnTo>
                  <a:pt x="32588" y="101599"/>
                </a:lnTo>
                <a:lnTo>
                  <a:pt x="38442" y="88899"/>
                </a:lnTo>
                <a:lnTo>
                  <a:pt x="71183" y="88899"/>
                </a:lnTo>
                <a:lnTo>
                  <a:pt x="64884" y="101599"/>
                </a:lnTo>
                <a:lnTo>
                  <a:pt x="59664" y="101599"/>
                </a:lnTo>
                <a:lnTo>
                  <a:pt x="54140" y="114299"/>
                </a:lnTo>
                <a:lnTo>
                  <a:pt x="54457" y="114299"/>
                </a:lnTo>
                <a:lnTo>
                  <a:pt x="49352" y="126999"/>
                </a:lnTo>
                <a:close/>
              </a:path>
              <a:path w="11102340" h="1295400">
                <a:moveTo>
                  <a:pt x="11080140" y="126999"/>
                </a:moveTo>
                <a:lnTo>
                  <a:pt x="11052987" y="126999"/>
                </a:lnTo>
                <a:lnTo>
                  <a:pt x="11047882" y="114299"/>
                </a:lnTo>
                <a:lnTo>
                  <a:pt x="11048199" y="114299"/>
                </a:lnTo>
                <a:lnTo>
                  <a:pt x="11042675" y="101599"/>
                </a:lnTo>
                <a:lnTo>
                  <a:pt x="11037455" y="101599"/>
                </a:lnTo>
                <a:lnTo>
                  <a:pt x="11031156" y="88899"/>
                </a:lnTo>
                <a:lnTo>
                  <a:pt x="11063884" y="88899"/>
                </a:lnTo>
                <a:lnTo>
                  <a:pt x="11069751" y="101599"/>
                </a:lnTo>
                <a:lnTo>
                  <a:pt x="11075162" y="114299"/>
                </a:lnTo>
                <a:lnTo>
                  <a:pt x="11080140" y="126999"/>
                </a:lnTo>
                <a:close/>
              </a:path>
              <a:path w="11102340" h="1295400">
                <a:moveTo>
                  <a:pt x="27647" y="190499"/>
                </a:moveTo>
                <a:lnTo>
                  <a:pt x="2603" y="190499"/>
                </a:lnTo>
                <a:lnTo>
                  <a:pt x="4572" y="177799"/>
                </a:lnTo>
                <a:lnTo>
                  <a:pt x="7086" y="165099"/>
                </a:lnTo>
                <a:lnTo>
                  <a:pt x="10121" y="152399"/>
                </a:lnTo>
                <a:lnTo>
                  <a:pt x="13665" y="139699"/>
                </a:lnTo>
                <a:lnTo>
                  <a:pt x="17691" y="126999"/>
                </a:lnTo>
                <a:lnTo>
                  <a:pt x="45212" y="126999"/>
                </a:lnTo>
                <a:lnTo>
                  <a:pt x="40970" y="139699"/>
                </a:lnTo>
                <a:lnTo>
                  <a:pt x="41211" y="139699"/>
                </a:lnTo>
                <a:lnTo>
                  <a:pt x="37401" y="152399"/>
                </a:lnTo>
                <a:lnTo>
                  <a:pt x="37617" y="152399"/>
                </a:lnTo>
                <a:lnTo>
                  <a:pt x="34277" y="165099"/>
                </a:lnTo>
                <a:lnTo>
                  <a:pt x="31762" y="165099"/>
                </a:lnTo>
                <a:lnTo>
                  <a:pt x="29387" y="177799"/>
                </a:lnTo>
                <a:lnTo>
                  <a:pt x="29514" y="177799"/>
                </a:lnTo>
                <a:lnTo>
                  <a:pt x="27647" y="190499"/>
                </a:lnTo>
                <a:close/>
              </a:path>
              <a:path w="11102340" h="1295400">
                <a:moveTo>
                  <a:pt x="11099736" y="190499"/>
                </a:moveTo>
                <a:lnTo>
                  <a:pt x="11074692" y="190499"/>
                </a:lnTo>
                <a:lnTo>
                  <a:pt x="11072825" y="177799"/>
                </a:lnTo>
                <a:lnTo>
                  <a:pt x="11070577" y="165099"/>
                </a:lnTo>
                <a:lnTo>
                  <a:pt x="11068062" y="165099"/>
                </a:lnTo>
                <a:lnTo>
                  <a:pt x="11064722" y="152399"/>
                </a:lnTo>
                <a:lnTo>
                  <a:pt x="11064938" y="152399"/>
                </a:lnTo>
                <a:lnTo>
                  <a:pt x="11061128" y="139699"/>
                </a:lnTo>
                <a:lnTo>
                  <a:pt x="11061369" y="139699"/>
                </a:lnTo>
                <a:lnTo>
                  <a:pt x="11057128" y="126999"/>
                </a:lnTo>
                <a:lnTo>
                  <a:pt x="11084648" y="126999"/>
                </a:lnTo>
                <a:lnTo>
                  <a:pt x="11088674" y="139699"/>
                </a:lnTo>
                <a:lnTo>
                  <a:pt x="11092218" y="152399"/>
                </a:lnTo>
                <a:lnTo>
                  <a:pt x="11095253" y="165099"/>
                </a:lnTo>
                <a:lnTo>
                  <a:pt x="11097767" y="177799"/>
                </a:lnTo>
                <a:lnTo>
                  <a:pt x="11099736" y="190499"/>
                </a:lnTo>
                <a:close/>
              </a:path>
              <a:path w="11102340" h="1295400">
                <a:moveTo>
                  <a:pt x="26416" y="203199"/>
                </a:moveTo>
                <a:lnTo>
                  <a:pt x="660" y="203199"/>
                </a:lnTo>
                <a:lnTo>
                  <a:pt x="1155" y="190499"/>
                </a:lnTo>
                <a:lnTo>
                  <a:pt x="27025" y="190499"/>
                </a:lnTo>
                <a:lnTo>
                  <a:pt x="26416" y="203199"/>
                </a:lnTo>
                <a:close/>
              </a:path>
              <a:path w="11102340" h="1295400">
                <a:moveTo>
                  <a:pt x="11101679" y="203199"/>
                </a:moveTo>
                <a:lnTo>
                  <a:pt x="11075924" y="203199"/>
                </a:lnTo>
                <a:lnTo>
                  <a:pt x="11075314" y="190499"/>
                </a:lnTo>
                <a:lnTo>
                  <a:pt x="11101184" y="190499"/>
                </a:lnTo>
                <a:lnTo>
                  <a:pt x="11101679" y="203199"/>
                </a:lnTo>
                <a:close/>
              </a:path>
              <a:path w="11102340" h="1295400">
                <a:moveTo>
                  <a:pt x="25463" y="215899"/>
                </a:moveTo>
                <a:lnTo>
                  <a:pt x="76" y="215899"/>
                </a:lnTo>
                <a:lnTo>
                  <a:pt x="292" y="203199"/>
                </a:lnTo>
                <a:lnTo>
                  <a:pt x="25666" y="203199"/>
                </a:lnTo>
                <a:lnTo>
                  <a:pt x="25463" y="215899"/>
                </a:lnTo>
                <a:close/>
              </a:path>
              <a:path w="11102340" h="1295400">
                <a:moveTo>
                  <a:pt x="11102263" y="215899"/>
                </a:moveTo>
                <a:lnTo>
                  <a:pt x="11076876" y="215899"/>
                </a:lnTo>
                <a:lnTo>
                  <a:pt x="11076673" y="203199"/>
                </a:lnTo>
                <a:lnTo>
                  <a:pt x="11102047" y="203199"/>
                </a:lnTo>
                <a:lnTo>
                  <a:pt x="11102263" y="215899"/>
                </a:lnTo>
                <a:close/>
              </a:path>
              <a:path w="11102340" h="1295400">
                <a:moveTo>
                  <a:pt x="25463" y="1079499"/>
                </a:moveTo>
                <a:lnTo>
                  <a:pt x="76" y="1079499"/>
                </a:lnTo>
                <a:lnTo>
                  <a:pt x="0" y="215899"/>
                </a:lnTo>
                <a:lnTo>
                  <a:pt x="25400" y="215899"/>
                </a:lnTo>
                <a:lnTo>
                  <a:pt x="25463" y="1079499"/>
                </a:lnTo>
                <a:close/>
              </a:path>
              <a:path w="11102340" h="1295400">
                <a:moveTo>
                  <a:pt x="11102263" y="1079499"/>
                </a:moveTo>
                <a:lnTo>
                  <a:pt x="11076876" y="1079499"/>
                </a:lnTo>
                <a:lnTo>
                  <a:pt x="11076940" y="215899"/>
                </a:lnTo>
                <a:lnTo>
                  <a:pt x="11102340" y="215899"/>
                </a:lnTo>
                <a:lnTo>
                  <a:pt x="11102263" y="1079499"/>
                </a:lnTo>
                <a:close/>
              </a:path>
              <a:path w="11102340" h="1295400">
                <a:moveTo>
                  <a:pt x="26441" y="1092199"/>
                </a:moveTo>
                <a:lnTo>
                  <a:pt x="1155" y="1092199"/>
                </a:lnTo>
                <a:lnTo>
                  <a:pt x="660" y="1079499"/>
                </a:lnTo>
                <a:lnTo>
                  <a:pt x="25971" y="1079499"/>
                </a:lnTo>
                <a:lnTo>
                  <a:pt x="26441" y="1092199"/>
                </a:lnTo>
                <a:close/>
              </a:path>
              <a:path w="11102340" h="1295400">
                <a:moveTo>
                  <a:pt x="11101184" y="1092199"/>
                </a:moveTo>
                <a:lnTo>
                  <a:pt x="11075898" y="1092199"/>
                </a:lnTo>
                <a:lnTo>
                  <a:pt x="11076368" y="1079499"/>
                </a:lnTo>
                <a:lnTo>
                  <a:pt x="11101679" y="1079499"/>
                </a:lnTo>
                <a:lnTo>
                  <a:pt x="11101184" y="1092199"/>
                </a:lnTo>
                <a:close/>
              </a:path>
              <a:path w="11102340" h="1295400">
                <a:moveTo>
                  <a:pt x="34467" y="1130299"/>
                </a:moveTo>
                <a:lnTo>
                  <a:pt x="7086" y="1130299"/>
                </a:lnTo>
                <a:lnTo>
                  <a:pt x="4572" y="1117599"/>
                </a:lnTo>
                <a:lnTo>
                  <a:pt x="2603" y="1104899"/>
                </a:lnTo>
                <a:lnTo>
                  <a:pt x="1803" y="1092199"/>
                </a:lnTo>
                <a:lnTo>
                  <a:pt x="26987" y="1092199"/>
                </a:lnTo>
                <a:lnTo>
                  <a:pt x="27724" y="1104899"/>
                </a:lnTo>
                <a:lnTo>
                  <a:pt x="29387" y="1104899"/>
                </a:lnTo>
                <a:lnTo>
                  <a:pt x="31762" y="1117599"/>
                </a:lnTo>
                <a:lnTo>
                  <a:pt x="31610" y="1117599"/>
                </a:lnTo>
                <a:lnTo>
                  <a:pt x="34467" y="1130299"/>
                </a:lnTo>
                <a:close/>
              </a:path>
              <a:path w="11102340" h="1295400">
                <a:moveTo>
                  <a:pt x="29514" y="1104899"/>
                </a:moveTo>
                <a:lnTo>
                  <a:pt x="27724" y="1104899"/>
                </a:lnTo>
                <a:lnTo>
                  <a:pt x="27647" y="1092199"/>
                </a:lnTo>
                <a:lnTo>
                  <a:pt x="29514" y="1104899"/>
                </a:lnTo>
                <a:close/>
              </a:path>
              <a:path w="11102340" h="1295400">
                <a:moveTo>
                  <a:pt x="11074615" y="1104899"/>
                </a:moveTo>
                <a:lnTo>
                  <a:pt x="11072825" y="1104899"/>
                </a:lnTo>
                <a:lnTo>
                  <a:pt x="11074692" y="1092199"/>
                </a:lnTo>
                <a:lnTo>
                  <a:pt x="11074615" y="1104899"/>
                </a:lnTo>
                <a:close/>
              </a:path>
              <a:path w="11102340" h="1295400">
                <a:moveTo>
                  <a:pt x="11095253" y="1130299"/>
                </a:moveTo>
                <a:lnTo>
                  <a:pt x="11067872" y="1130299"/>
                </a:lnTo>
                <a:lnTo>
                  <a:pt x="11070729" y="1117599"/>
                </a:lnTo>
                <a:lnTo>
                  <a:pt x="11070577" y="1117599"/>
                </a:lnTo>
                <a:lnTo>
                  <a:pt x="11072952" y="1104899"/>
                </a:lnTo>
                <a:lnTo>
                  <a:pt x="11074615" y="1104899"/>
                </a:lnTo>
                <a:lnTo>
                  <a:pt x="11075352" y="1092199"/>
                </a:lnTo>
                <a:lnTo>
                  <a:pt x="11100536" y="1092199"/>
                </a:lnTo>
                <a:lnTo>
                  <a:pt x="11099736" y="1104899"/>
                </a:lnTo>
                <a:lnTo>
                  <a:pt x="11097767" y="1117599"/>
                </a:lnTo>
                <a:lnTo>
                  <a:pt x="11095253" y="1130299"/>
                </a:lnTo>
                <a:close/>
              </a:path>
              <a:path w="11102340" h="1295400">
                <a:moveTo>
                  <a:pt x="59664" y="1181099"/>
                </a:moveTo>
                <a:lnTo>
                  <a:pt x="27178" y="1181099"/>
                </a:lnTo>
                <a:lnTo>
                  <a:pt x="22199" y="1168399"/>
                </a:lnTo>
                <a:lnTo>
                  <a:pt x="17691" y="1155699"/>
                </a:lnTo>
                <a:lnTo>
                  <a:pt x="13665" y="1142999"/>
                </a:lnTo>
                <a:lnTo>
                  <a:pt x="10121" y="1130299"/>
                </a:lnTo>
                <a:lnTo>
                  <a:pt x="34277" y="1130299"/>
                </a:lnTo>
                <a:lnTo>
                  <a:pt x="37617" y="1142999"/>
                </a:lnTo>
                <a:lnTo>
                  <a:pt x="40970" y="1142999"/>
                </a:lnTo>
                <a:lnTo>
                  <a:pt x="45212" y="1155699"/>
                </a:lnTo>
                <a:lnTo>
                  <a:pt x="44945" y="1155699"/>
                </a:lnTo>
                <a:lnTo>
                  <a:pt x="49644" y="1168399"/>
                </a:lnTo>
                <a:lnTo>
                  <a:pt x="54140" y="1168399"/>
                </a:lnTo>
                <a:lnTo>
                  <a:pt x="59664" y="1181099"/>
                </a:lnTo>
                <a:close/>
              </a:path>
              <a:path w="11102340" h="1295400">
                <a:moveTo>
                  <a:pt x="11075162" y="1181099"/>
                </a:moveTo>
                <a:lnTo>
                  <a:pt x="11042675" y="1181099"/>
                </a:lnTo>
                <a:lnTo>
                  <a:pt x="11048199" y="1168399"/>
                </a:lnTo>
                <a:lnTo>
                  <a:pt x="11052695" y="1168399"/>
                </a:lnTo>
                <a:lnTo>
                  <a:pt x="11057394" y="1155699"/>
                </a:lnTo>
                <a:lnTo>
                  <a:pt x="11057128" y="1155699"/>
                </a:lnTo>
                <a:lnTo>
                  <a:pt x="11061369" y="1142999"/>
                </a:lnTo>
                <a:lnTo>
                  <a:pt x="11064722" y="1142999"/>
                </a:lnTo>
                <a:lnTo>
                  <a:pt x="11068062" y="1130299"/>
                </a:lnTo>
                <a:lnTo>
                  <a:pt x="11092218" y="1130299"/>
                </a:lnTo>
                <a:lnTo>
                  <a:pt x="11088674" y="1142999"/>
                </a:lnTo>
                <a:lnTo>
                  <a:pt x="11084648" y="1155699"/>
                </a:lnTo>
                <a:lnTo>
                  <a:pt x="11080140" y="1168399"/>
                </a:lnTo>
                <a:lnTo>
                  <a:pt x="11075162" y="1181099"/>
                </a:lnTo>
                <a:close/>
              </a:path>
              <a:path w="11102340" h="1295400">
                <a:moveTo>
                  <a:pt x="77482" y="1206499"/>
                </a:moveTo>
                <a:lnTo>
                  <a:pt x="44729" y="1206499"/>
                </a:lnTo>
                <a:lnTo>
                  <a:pt x="38442" y="1193799"/>
                </a:lnTo>
                <a:lnTo>
                  <a:pt x="32588" y="1181099"/>
                </a:lnTo>
                <a:lnTo>
                  <a:pt x="59321" y="1181099"/>
                </a:lnTo>
                <a:lnTo>
                  <a:pt x="65252" y="1193799"/>
                </a:lnTo>
                <a:lnTo>
                  <a:pt x="70802" y="1193799"/>
                </a:lnTo>
                <a:lnTo>
                  <a:pt x="77482" y="1206499"/>
                </a:lnTo>
                <a:close/>
              </a:path>
              <a:path w="11102340" h="1295400">
                <a:moveTo>
                  <a:pt x="11057610" y="1206499"/>
                </a:moveTo>
                <a:lnTo>
                  <a:pt x="11024857" y="1206499"/>
                </a:lnTo>
                <a:lnTo>
                  <a:pt x="11031537" y="1193799"/>
                </a:lnTo>
                <a:lnTo>
                  <a:pt x="11037087" y="1193799"/>
                </a:lnTo>
                <a:lnTo>
                  <a:pt x="11043018" y="1181099"/>
                </a:lnTo>
                <a:lnTo>
                  <a:pt x="11069751" y="1181099"/>
                </a:lnTo>
                <a:lnTo>
                  <a:pt x="11063884" y="1193799"/>
                </a:lnTo>
                <a:lnTo>
                  <a:pt x="11057610" y="1206499"/>
                </a:lnTo>
                <a:close/>
              </a:path>
              <a:path w="11102340" h="1295400">
                <a:moveTo>
                  <a:pt x="105867" y="1231899"/>
                </a:moveTo>
                <a:lnTo>
                  <a:pt x="65925" y="1231899"/>
                </a:lnTo>
                <a:lnTo>
                  <a:pt x="58483" y="1219199"/>
                </a:lnTo>
                <a:lnTo>
                  <a:pt x="51409" y="1206499"/>
                </a:lnTo>
                <a:lnTo>
                  <a:pt x="83680" y="1206499"/>
                </a:lnTo>
                <a:lnTo>
                  <a:pt x="91046" y="1219199"/>
                </a:lnTo>
                <a:lnTo>
                  <a:pt x="97840" y="1219199"/>
                </a:lnTo>
                <a:lnTo>
                  <a:pt x="105867" y="1231899"/>
                </a:lnTo>
                <a:close/>
              </a:path>
              <a:path w="11102340" h="1295400">
                <a:moveTo>
                  <a:pt x="11036414" y="1231899"/>
                </a:moveTo>
                <a:lnTo>
                  <a:pt x="10996472" y="1231899"/>
                </a:lnTo>
                <a:lnTo>
                  <a:pt x="11004499" y="1219199"/>
                </a:lnTo>
                <a:lnTo>
                  <a:pt x="11011293" y="1219199"/>
                </a:lnTo>
                <a:lnTo>
                  <a:pt x="11018659" y="1206499"/>
                </a:lnTo>
                <a:lnTo>
                  <a:pt x="11050930" y="1206499"/>
                </a:lnTo>
                <a:lnTo>
                  <a:pt x="11043856" y="1219199"/>
                </a:lnTo>
                <a:lnTo>
                  <a:pt x="11036414" y="1231899"/>
                </a:lnTo>
                <a:close/>
              </a:path>
              <a:path w="11102340" h="1295400">
                <a:moveTo>
                  <a:pt x="121818" y="1244599"/>
                </a:moveTo>
                <a:lnTo>
                  <a:pt x="81915" y="1244599"/>
                </a:lnTo>
                <a:lnTo>
                  <a:pt x="73748" y="1231899"/>
                </a:lnTo>
                <a:lnTo>
                  <a:pt x="113207" y="1231899"/>
                </a:lnTo>
                <a:lnTo>
                  <a:pt x="121818" y="1244599"/>
                </a:lnTo>
                <a:close/>
              </a:path>
              <a:path w="11102340" h="1295400">
                <a:moveTo>
                  <a:pt x="11020425" y="1244599"/>
                </a:moveTo>
                <a:lnTo>
                  <a:pt x="10980521" y="1244599"/>
                </a:lnTo>
                <a:lnTo>
                  <a:pt x="10989144" y="1231899"/>
                </a:lnTo>
                <a:lnTo>
                  <a:pt x="11028591" y="1231899"/>
                </a:lnTo>
                <a:lnTo>
                  <a:pt x="11020425" y="1244599"/>
                </a:lnTo>
                <a:close/>
              </a:path>
              <a:path w="11102340" h="1295400">
                <a:moveTo>
                  <a:pt x="147662" y="1257299"/>
                </a:moveTo>
                <a:lnTo>
                  <a:pt x="99237" y="1257299"/>
                </a:lnTo>
                <a:lnTo>
                  <a:pt x="90411" y="1244599"/>
                </a:lnTo>
                <a:lnTo>
                  <a:pt x="138252" y="1244599"/>
                </a:lnTo>
                <a:lnTo>
                  <a:pt x="147662" y="1257299"/>
                </a:lnTo>
                <a:close/>
              </a:path>
              <a:path w="11102340" h="1295400">
                <a:moveTo>
                  <a:pt x="11003102" y="1257299"/>
                </a:moveTo>
                <a:lnTo>
                  <a:pt x="10954677" y="1257299"/>
                </a:lnTo>
                <a:lnTo>
                  <a:pt x="10964087" y="1244599"/>
                </a:lnTo>
                <a:lnTo>
                  <a:pt x="11011928" y="1244599"/>
                </a:lnTo>
                <a:lnTo>
                  <a:pt x="11003102" y="1257299"/>
                </a:lnTo>
                <a:close/>
              </a:path>
              <a:path w="11102340" h="1295400">
                <a:moveTo>
                  <a:pt x="185153" y="1269999"/>
                </a:moveTo>
                <a:lnTo>
                  <a:pt x="117792" y="1269999"/>
                </a:lnTo>
                <a:lnTo>
                  <a:pt x="108369" y="1257299"/>
                </a:lnTo>
                <a:lnTo>
                  <a:pt x="174879" y="1257299"/>
                </a:lnTo>
                <a:lnTo>
                  <a:pt x="185153" y="1269999"/>
                </a:lnTo>
                <a:close/>
              </a:path>
              <a:path w="11102340" h="1295400">
                <a:moveTo>
                  <a:pt x="10984547" y="1269999"/>
                </a:moveTo>
                <a:lnTo>
                  <a:pt x="10917186" y="1269999"/>
                </a:lnTo>
                <a:lnTo>
                  <a:pt x="10927461" y="1257299"/>
                </a:lnTo>
                <a:lnTo>
                  <a:pt x="10993970" y="1257299"/>
                </a:lnTo>
                <a:lnTo>
                  <a:pt x="10984547" y="1269999"/>
                </a:lnTo>
                <a:close/>
              </a:path>
              <a:path w="11102340" h="1295400">
                <a:moveTo>
                  <a:pt x="10954639" y="1282699"/>
                </a:moveTo>
                <a:lnTo>
                  <a:pt x="147701" y="1282699"/>
                </a:lnTo>
                <a:lnTo>
                  <a:pt x="137477" y="1269999"/>
                </a:lnTo>
                <a:lnTo>
                  <a:pt x="10964862" y="1269999"/>
                </a:lnTo>
                <a:lnTo>
                  <a:pt x="10954639" y="1282699"/>
                </a:lnTo>
                <a:close/>
              </a:path>
              <a:path w="11102340" h="1295400">
                <a:moveTo>
                  <a:pt x="10911573" y="1295399"/>
                </a:moveTo>
                <a:lnTo>
                  <a:pt x="190766" y="1295399"/>
                </a:lnTo>
                <a:lnTo>
                  <a:pt x="179755" y="1282699"/>
                </a:lnTo>
                <a:lnTo>
                  <a:pt x="10922584" y="1282699"/>
                </a:lnTo>
                <a:lnTo>
                  <a:pt x="10911573" y="1295399"/>
                </a:lnTo>
                <a:close/>
              </a:path>
            </a:pathLst>
          </a:custGeom>
          <a:solidFill>
            <a:srgbClr val="FF7E2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642937" y="1249997"/>
            <a:ext cx="5488940" cy="3778885"/>
          </a:xfrm>
          <a:custGeom>
            <a:rect l="l" t="t" r="r" b="b"/>
            <a:pathLst>
              <a:path w="5488940" h="3778885">
                <a:moveTo>
                  <a:pt x="5484177" y="3778885"/>
                </a:moveTo>
                <a:lnTo>
                  <a:pt x="4762" y="3778885"/>
                </a:lnTo>
                <a:lnTo>
                  <a:pt x="3289" y="3778656"/>
                </a:lnTo>
                <a:lnTo>
                  <a:pt x="1968" y="3777970"/>
                </a:lnTo>
                <a:lnTo>
                  <a:pt x="914" y="3776916"/>
                </a:lnTo>
                <a:lnTo>
                  <a:pt x="228" y="3775595"/>
                </a:lnTo>
                <a:lnTo>
                  <a:pt x="0" y="3774122"/>
                </a:lnTo>
                <a:lnTo>
                  <a:pt x="0" y="4762"/>
                </a:lnTo>
                <a:lnTo>
                  <a:pt x="4762" y="0"/>
                </a:lnTo>
                <a:lnTo>
                  <a:pt x="5484177" y="0"/>
                </a:lnTo>
                <a:lnTo>
                  <a:pt x="5488940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3769360"/>
                </a:lnTo>
                <a:lnTo>
                  <a:pt x="4762" y="3769360"/>
                </a:lnTo>
                <a:lnTo>
                  <a:pt x="9525" y="3774122"/>
                </a:lnTo>
                <a:lnTo>
                  <a:pt x="5488940" y="3774122"/>
                </a:lnTo>
                <a:lnTo>
                  <a:pt x="5488711" y="3775595"/>
                </a:lnTo>
                <a:lnTo>
                  <a:pt x="5488025" y="3776916"/>
                </a:lnTo>
                <a:lnTo>
                  <a:pt x="5486971" y="3777970"/>
                </a:lnTo>
                <a:lnTo>
                  <a:pt x="5485650" y="3778656"/>
                </a:lnTo>
                <a:lnTo>
                  <a:pt x="5484177" y="3778885"/>
                </a:lnTo>
                <a:close/>
              </a:path>
              <a:path w="5488940" h="3778885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5488940" h="3778885">
                <a:moveTo>
                  <a:pt x="5479415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5479415" y="4762"/>
                </a:lnTo>
                <a:lnTo>
                  <a:pt x="5479415" y="9525"/>
                </a:lnTo>
                <a:close/>
              </a:path>
              <a:path w="5488940" h="3778885">
                <a:moveTo>
                  <a:pt x="5479415" y="3774122"/>
                </a:moveTo>
                <a:lnTo>
                  <a:pt x="5479415" y="4762"/>
                </a:lnTo>
                <a:lnTo>
                  <a:pt x="5484177" y="9525"/>
                </a:lnTo>
                <a:lnTo>
                  <a:pt x="5488940" y="9525"/>
                </a:lnTo>
                <a:lnTo>
                  <a:pt x="5488940" y="3769359"/>
                </a:lnTo>
                <a:lnTo>
                  <a:pt x="5484177" y="3769360"/>
                </a:lnTo>
                <a:lnTo>
                  <a:pt x="5479415" y="3774122"/>
                </a:lnTo>
                <a:close/>
              </a:path>
              <a:path w="5488940" h="3778885">
                <a:moveTo>
                  <a:pt x="5488940" y="9525"/>
                </a:moveTo>
                <a:lnTo>
                  <a:pt x="5484177" y="9525"/>
                </a:lnTo>
                <a:lnTo>
                  <a:pt x="5479415" y="4762"/>
                </a:lnTo>
                <a:lnTo>
                  <a:pt x="5488940" y="4762"/>
                </a:lnTo>
                <a:lnTo>
                  <a:pt x="5488940" y="9525"/>
                </a:lnTo>
                <a:close/>
              </a:path>
              <a:path w="5488940" h="3778885">
                <a:moveTo>
                  <a:pt x="9525" y="3774122"/>
                </a:moveTo>
                <a:lnTo>
                  <a:pt x="4762" y="3769360"/>
                </a:lnTo>
                <a:lnTo>
                  <a:pt x="9525" y="3769360"/>
                </a:lnTo>
                <a:lnTo>
                  <a:pt x="9525" y="3774122"/>
                </a:lnTo>
                <a:close/>
              </a:path>
              <a:path w="5488940" h="3778885">
                <a:moveTo>
                  <a:pt x="5479415" y="3774122"/>
                </a:moveTo>
                <a:lnTo>
                  <a:pt x="9525" y="3774122"/>
                </a:lnTo>
                <a:lnTo>
                  <a:pt x="9525" y="3769360"/>
                </a:lnTo>
                <a:lnTo>
                  <a:pt x="5479415" y="3769360"/>
                </a:lnTo>
                <a:lnTo>
                  <a:pt x="5479415" y="3774122"/>
                </a:lnTo>
                <a:close/>
              </a:path>
              <a:path w="5488940" h="3778885">
                <a:moveTo>
                  <a:pt x="5488940" y="3774122"/>
                </a:moveTo>
                <a:lnTo>
                  <a:pt x="5479415" y="3774122"/>
                </a:lnTo>
                <a:lnTo>
                  <a:pt x="5484177" y="3769360"/>
                </a:lnTo>
                <a:lnTo>
                  <a:pt x="5488940" y="3769359"/>
                </a:lnTo>
                <a:lnTo>
                  <a:pt x="5488940" y="3774122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244422" y="2671978"/>
            <a:ext cx="300990" cy="1775460"/>
          </a:xfrm>
          <a:custGeom>
            <a:rect l="l" t="t" r="r" b="b"/>
            <a:pathLst>
              <a:path w="300990" h="1775460">
                <a:moveTo>
                  <a:pt x="0" y="0"/>
                </a:moveTo>
                <a:lnTo>
                  <a:pt x="300481" y="0"/>
                </a:lnTo>
                <a:lnTo>
                  <a:pt x="300481" y="1775460"/>
                </a:lnTo>
                <a:lnTo>
                  <a:pt x="0" y="1775460"/>
                </a:lnTo>
                <a:lnTo>
                  <a:pt x="0" y="0"/>
                </a:lnTo>
                <a:close/>
              </a:path>
            </a:pathLst>
          </a:custGeom>
          <a:solidFill>
            <a:srgbClr val="F8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905495" y="2239784"/>
            <a:ext cx="300990" cy="2207895"/>
          </a:xfrm>
          <a:custGeom>
            <a:rect l="l" t="t" r="r" b="b"/>
            <a:pathLst>
              <a:path w="300989" h="2207895">
                <a:moveTo>
                  <a:pt x="0" y="0"/>
                </a:moveTo>
                <a:lnTo>
                  <a:pt x="300481" y="0"/>
                </a:lnTo>
                <a:lnTo>
                  <a:pt x="300481" y="2207641"/>
                </a:lnTo>
                <a:lnTo>
                  <a:pt x="0" y="2207641"/>
                </a:lnTo>
                <a:lnTo>
                  <a:pt x="0" y="0"/>
                </a:lnTo>
                <a:close/>
              </a:path>
            </a:pathLst>
          </a:custGeom>
          <a:solidFill>
            <a:srgbClr val="F8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566555" y="2636926"/>
            <a:ext cx="300990" cy="1811020"/>
          </a:xfrm>
          <a:custGeom>
            <a:rect l="l" t="t" r="r" b="b"/>
            <a:pathLst>
              <a:path w="300989" h="1811020">
                <a:moveTo>
                  <a:pt x="0" y="0"/>
                </a:moveTo>
                <a:lnTo>
                  <a:pt x="300481" y="0"/>
                </a:lnTo>
                <a:lnTo>
                  <a:pt x="300481" y="1810499"/>
                </a:lnTo>
                <a:lnTo>
                  <a:pt x="0" y="1810499"/>
                </a:lnTo>
                <a:lnTo>
                  <a:pt x="0" y="0"/>
                </a:lnTo>
                <a:close/>
              </a:path>
            </a:pathLst>
          </a:custGeom>
          <a:solidFill>
            <a:srgbClr val="F8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3227628" y="2660294"/>
            <a:ext cx="300990" cy="1787525"/>
          </a:xfrm>
          <a:custGeom>
            <a:rect l="l" t="t" r="r" b="b"/>
            <a:pathLst>
              <a:path w="300989" h="1787525">
                <a:moveTo>
                  <a:pt x="0" y="0"/>
                </a:moveTo>
                <a:lnTo>
                  <a:pt x="300482" y="0"/>
                </a:lnTo>
                <a:lnTo>
                  <a:pt x="300482" y="1787131"/>
                </a:lnTo>
                <a:lnTo>
                  <a:pt x="0" y="1787131"/>
                </a:lnTo>
                <a:lnTo>
                  <a:pt x="0" y="0"/>
                </a:lnTo>
                <a:close/>
              </a:path>
            </a:pathLst>
          </a:custGeom>
          <a:solidFill>
            <a:srgbClr val="F8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3888689" y="3022396"/>
            <a:ext cx="300990" cy="1425575"/>
          </a:xfrm>
          <a:custGeom>
            <a:rect l="l" t="t" r="r" b="b"/>
            <a:pathLst>
              <a:path w="300989" h="1425575">
                <a:moveTo>
                  <a:pt x="0" y="0"/>
                </a:moveTo>
                <a:lnTo>
                  <a:pt x="300482" y="0"/>
                </a:lnTo>
                <a:lnTo>
                  <a:pt x="300482" y="1425041"/>
                </a:lnTo>
                <a:lnTo>
                  <a:pt x="0" y="1425041"/>
                </a:lnTo>
                <a:lnTo>
                  <a:pt x="0" y="0"/>
                </a:lnTo>
                <a:close/>
              </a:path>
            </a:pathLst>
          </a:custGeom>
          <a:solidFill>
            <a:srgbClr val="F8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549749" y="3583063"/>
            <a:ext cx="300990" cy="864869"/>
          </a:xfrm>
          <a:custGeom>
            <a:rect l="l" t="t" r="r" b="b"/>
            <a:pathLst>
              <a:path w="300989" h="864869">
                <a:moveTo>
                  <a:pt x="0" y="0"/>
                </a:moveTo>
                <a:lnTo>
                  <a:pt x="300482" y="0"/>
                </a:lnTo>
                <a:lnTo>
                  <a:pt x="300482" y="864362"/>
                </a:lnTo>
                <a:lnTo>
                  <a:pt x="0" y="864362"/>
                </a:lnTo>
                <a:lnTo>
                  <a:pt x="0" y="0"/>
                </a:lnTo>
                <a:close/>
              </a:path>
            </a:pathLst>
          </a:custGeom>
          <a:solidFill>
            <a:srgbClr val="F8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5210822" y="3758272"/>
            <a:ext cx="300990" cy="689610"/>
          </a:xfrm>
          <a:custGeom>
            <a:rect l="l" t="t" r="r" b="b"/>
            <a:pathLst>
              <a:path w="300989" h="689610">
                <a:moveTo>
                  <a:pt x="0" y="0"/>
                </a:moveTo>
                <a:lnTo>
                  <a:pt x="300482" y="0"/>
                </a:lnTo>
                <a:lnTo>
                  <a:pt x="300482" y="689152"/>
                </a:lnTo>
                <a:lnTo>
                  <a:pt x="0" y="689152"/>
                </a:lnTo>
                <a:lnTo>
                  <a:pt x="0" y="0"/>
                </a:lnTo>
                <a:close/>
              </a:path>
            </a:pathLst>
          </a:custGeom>
          <a:solidFill>
            <a:srgbClr val="F8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064133" y="4447425"/>
            <a:ext cx="4627880" cy="0"/>
          </a:xfrm>
          <a:custGeom>
            <a:rect l="l" t="t" r="r" b="b"/>
            <a:pathLst>
              <a:path w="4627880">
                <a:moveTo>
                  <a:pt x="0" y="0"/>
                </a:moveTo>
                <a:lnTo>
                  <a:pt x="4627460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642937" y="1249997"/>
            <a:ext cx="5488940" cy="3778885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1269568" y="2416708"/>
            <a:ext cx="25019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10">
                <a:solidFill>
                  <a:srgbClr val="404040"/>
                </a:solidFill>
                <a:latin typeface="Microsoft JhengHei"/>
                <a:cs typeface="Microsoft JhengHei"/>
              </a:rPr>
              <a:t>152</a:t>
            </a:r>
            <a:endParaRPr sz="1000">
              <a:latin typeface="Microsoft JhengHei"/>
              <a:cs typeface="Microsoft JhengHe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930641" y="1984514"/>
            <a:ext cx="25019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10">
                <a:solidFill>
                  <a:srgbClr val="404040"/>
                </a:solidFill>
                <a:latin typeface="Microsoft JhengHei"/>
                <a:cs typeface="Microsoft JhengHei"/>
              </a:rPr>
              <a:t>189</a:t>
            </a:r>
            <a:endParaRPr sz="1000">
              <a:latin typeface="Microsoft JhengHei"/>
              <a:cs typeface="Microsoft JhengHe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591701" y="2381656"/>
            <a:ext cx="25019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10">
                <a:solidFill>
                  <a:srgbClr val="404040"/>
                </a:solidFill>
                <a:latin typeface="Microsoft JhengHei"/>
                <a:cs typeface="Microsoft JhengHei"/>
              </a:rPr>
              <a:t>155</a:t>
            </a:r>
            <a:endParaRPr sz="1000">
              <a:latin typeface="Microsoft JhengHei"/>
              <a:cs typeface="Microsoft JhengHe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244113" y="2771482"/>
            <a:ext cx="25019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10">
                <a:solidFill>
                  <a:srgbClr val="404040"/>
                </a:solidFill>
                <a:latin typeface="Microsoft JhengHei"/>
                <a:cs typeface="Microsoft JhengHei"/>
              </a:rPr>
              <a:t>153</a:t>
            </a:r>
            <a:endParaRPr sz="1000">
              <a:latin typeface="Microsoft JhengHei"/>
              <a:cs typeface="Microsoft JhengHe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913835" y="2767127"/>
            <a:ext cx="25019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10">
                <a:solidFill>
                  <a:srgbClr val="404040"/>
                </a:solidFill>
                <a:latin typeface="Microsoft JhengHei"/>
                <a:cs typeface="Microsoft JhengHei"/>
              </a:rPr>
              <a:t>122</a:t>
            </a:r>
            <a:endParaRPr sz="1000">
              <a:latin typeface="Microsoft JhengHei"/>
              <a:cs typeface="Microsoft JhengHe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612360" y="3327793"/>
            <a:ext cx="17526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10">
                <a:solidFill>
                  <a:srgbClr val="404040"/>
                </a:solidFill>
                <a:latin typeface="Microsoft JhengHei"/>
                <a:cs typeface="Microsoft JhengHei"/>
              </a:rPr>
              <a:t>74</a:t>
            </a:r>
            <a:endParaRPr sz="1000">
              <a:latin typeface="Microsoft JhengHei"/>
              <a:cs typeface="Microsoft JhengHe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216863" y="2974467"/>
            <a:ext cx="35560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704.1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877936" y="3211588"/>
            <a:ext cx="35560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582.3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2538996" y="3524630"/>
            <a:ext cx="35560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421.5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260623" y="2323464"/>
            <a:ext cx="35560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990.1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861130" y="3521900"/>
            <a:ext cx="35560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422.9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4522203" y="4007421"/>
            <a:ext cx="355600" cy="177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173.5</a:t>
            </a:r>
            <a:endParaRPr sz="1000">
              <a:latin typeface="Arial Unicode MS"/>
              <a:cs typeface="Arial Unicode MS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183263" y="3295776"/>
            <a:ext cx="355600" cy="4997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404040"/>
                </a:solidFill>
                <a:latin typeface="Arial Unicode MS"/>
                <a:cs typeface="Arial Unicode MS"/>
              </a:rPr>
              <a:t>400.1</a:t>
            </a:r>
            <a:endParaRPr sz="10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150">
              <a:latin typeface="Times New Roman"/>
              <a:cs typeface="Times New Roman"/>
            </a:endParaRPr>
          </a:p>
          <a:p>
            <a:pPr marL="34290" algn="ctr">
              <a:lnSpc>
                <a:spcPct val="100000"/>
              </a:lnSpc>
            </a:pPr>
            <a:r>
              <a:rPr sz="1000" b="1" spc="-10">
                <a:solidFill>
                  <a:srgbClr val="404040"/>
                </a:solidFill>
                <a:latin typeface="Microsoft JhengHei"/>
                <a:cs typeface="Microsoft JhengHei"/>
              </a:rPr>
              <a:t>59</a:t>
            </a:r>
            <a:endParaRPr sz="1000">
              <a:latin typeface="Microsoft JhengHei"/>
              <a:cs typeface="Microsoft JhengHei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753188" y="4352849"/>
            <a:ext cx="9144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753188" y="3963593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200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5753188" y="3574338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400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5753188" y="3185083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600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5753188" y="2795828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800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5753188" y="2406573"/>
            <a:ext cx="2895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1000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5753188" y="2017318"/>
            <a:ext cx="2895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1200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778637" y="2017318"/>
            <a:ext cx="223520" cy="24980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200</a:t>
            </a:r>
            <a:endParaRPr sz="900">
              <a:latin typeface="Arial Unicode MS"/>
              <a:cs typeface="Arial Unicode MS"/>
            </a:endParaRPr>
          </a:p>
          <a:p>
            <a:pPr algn="ctr">
              <a:lnSpc>
                <a:spcPct val="100000"/>
              </a:lnSpc>
              <a:spcBef>
                <a:spcPts val="755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180</a:t>
            </a:r>
            <a:endParaRPr sz="900">
              <a:latin typeface="Arial Unicode MS"/>
              <a:cs typeface="Arial Unicode MS"/>
            </a:endParaRPr>
          </a:p>
          <a:p>
            <a:pPr algn="ctr">
              <a:lnSpc>
                <a:spcPct val="100000"/>
              </a:lnSpc>
              <a:spcBef>
                <a:spcPts val="76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160</a:t>
            </a:r>
            <a:endParaRPr sz="900">
              <a:latin typeface="Arial Unicode MS"/>
              <a:cs typeface="Arial Unicode MS"/>
            </a:endParaRPr>
          </a:p>
          <a:p>
            <a:pPr algn="ctr">
              <a:lnSpc>
                <a:spcPct val="100000"/>
              </a:lnSpc>
              <a:spcBef>
                <a:spcPts val="76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140</a:t>
            </a:r>
            <a:endParaRPr sz="900">
              <a:latin typeface="Arial Unicode MS"/>
              <a:cs typeface="Arial Unicode MS"/>
            </a:endParaRPr>
          </a:p>
          <a:p>
            <a:pPr algn="ctr">
              <a:lnSpc>
                <a:spcPct val="100000"/>
              </a:lnSpc>
              <a:spcBef>
                <a:spcPts val="76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120</a:t>
            </a:r>
            <a:endParaRPr sz="900">
              <a:latin typeface="Arial Unicode MS"/>
              <a:cs typeface="Arial Unicode MS"/>
            </a:endParaRPr>
          </a:p>
          <a:p>
            <a:pPr algn="ctr">
              <a:lnSpc>
                <a:spcPct val="100000"/>
              </a:lnSpc>
              <a:spcBef>
                <a:spcPts val="76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100</a:t>
            </a:r>
            <a:endParaRPr sz="900">
              <a:latin typeface="Arial Unicode MS"/>
              <a:cs typeface="Arial Unicode MS"/>
            </a:endParaRPr>
          </a:p>
          <a:p>
            <a:pPr marL="65405" algn="ctr">
              <a:lnSpc>
                <a:spcPct val="100000"/>
              </a:lnSpc>
              <a:spcBef>
                <a:spcPts val="76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80</a:t>
            </a:r>
            <a:endParaRPr sz="900">
              <a:latin typeface="Arial Unicode MS"/>
              <a:cs typeface="Arial Unicode MS"/>
            </a:endParaRPr>
          </a:p>
          <a:p>
            <a:pPr marL="65405" algn="ctr">
              <a:lnSpc>
                <a:spcPct val="100000"/>
              </a:lnSpc>
              <a:spcBef>
                <a:spcPts val="76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60</a:t>
            </a:r>
            <a:endParaRPr sz="900">
              <a:latin typeface="Arial Unicode MS"/>
              <a:cs typeface="Arial Unicode MS"/>
            </a:endParaRPr>
          </a:p>
          <a:p>
            <a:pPr marL="65405" algn="ctr">
              <a:lnSpc>
                <a:spcPct val="100000"/>
              </a:lnSpc>
              <a:spcBef>
                <a:spcPts val="76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40</a:t>
            </a:r>
            <a:endParaRPr sz="900">
              <a:latin typeface="Arial Unicode MS"/>
              <a:cs typeface="Arial Unicode MS"/>
            </a:endParaRPr>
          </a:p>
          <a:p>
            <a:pPr marL="65405" algn="ctr">
              <a:lnSpc>
                <a:spcPct val="100000"/>
              </a:lnSpc>
              <a:spcBef>
                <a:spcPts val="76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20</a:t>
            </a:r>
            <a:endParaRPr sz="900">
              <a:latin typeface="Arial Unicode MS"/>
              <a:cs typeface="Arial Unicode MS"/>
            </a:endParaRPr>
          </a:p>
          <a:p>
            <a:pPr marL="131445" algn="ctr">
              <a:lnSpc>
                <a:spcPct val="100000"/>
              </a:lnSpc>
              <a:spcBef>
                <a:spcPts val="755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1128267" y="4516640"/>
            <a:ext cx="53276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solidFill>
                  <a:srgbClr val="585858"/>
                </a:solidFill>
                <a:latin typeface="Arial Unicode MS"/>
                <a:cs typeface="Arial Unicode MS"/>
              </a:rPr>
              <a:t>2022</a:t>
            </a:r>
            <a:r>
              <a:rPr sz="1100" spc="0">
                <a:solidFill>
                  <a:srgbClr val="585858"/>
                </a:solidFill>
                <a:latin typeface="Arial Unicode MS"/>
                <a:cs typeface="Arial Unicode MS"/>
              </a:rPr>
              <a:t>Q</a:t>
            </a:r>
            <a:r>
              <a:rPr sz="1100" spc="15">
                <a:solidFill>
                  <a:srgbClr val="585858"/>
                </a:solidFill>
                <a:latin typeface="Arial Unicode MS"/>
                <a:cs typeface="Arial Unicode MS"/>
              </a:rPr>
              <a:t>1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5094478" y="4516640"/>
            <a:ext cx="53276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solidFill>
                  <a:srgbClr val="585858"/>
                </a:solidFill>
                <a:latin typeface="Arial Unicode MS"/>
                <a:cs typeface="Arial Unicode MS"/>
              </a:rPr>
              <a:t>2023</a:t>
            </a:r>
            <a:r>
              <a:rPr sz="1100" spc="0">
                <a:solidFill>
                  <a:srgbClr val="585858"/>
                </a:solidFill>
                <a:latin typeface="Arial Unicode MS"/>
                <a:cs typeface="Arial Unicode MS"/>
              </a:rPr>
              <a:t>Q</a:t>
            </a:r>
            <a:r>
              <a:rPr sz="1100" spc="15">
                <a:solidFill>
                  <a:srgbClr val="585858"/>
                </a:solidFill>
                <a:latin typeface="Arial Unicode MS"/>
                <a:cs typeface="Arial Unicode MS"/>
              </a:rPr>
              <a:t>3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2791167" y="1757095"/>
            <a:ext cx="16548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31520"/>
              </a:tabLst>
            </a:pP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数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量	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金额</a:t>
            </a:r>
            <a:r>
              <a:rPr sz="1200" spc="-25">
                <a:solidFill>
                  <a:srgbClr val="585858"/>
                </a:solidFill>
                <a:latin typeface="Arial Unicode MS"/>
                <a:cs typeface="Arial Unicode MS"/>
              </a:rPr>
              <a:t>（</a:t>
            </a:r>
            <a:r>
              <a:rPr sz="1200" spc="-10">
                <a:solidFill>
                  <a:srgbClr val="585858"/>
                </a:solidFill>
                <a:latin typeface="Arial Unicode MS"/>
                <a:cs typeface="Arial Unicode MS"/>
              </a:rPr>
              <a:t>亿元</a:t>
            </a:r>
            <a:r>
              <a:rPr sz="1200" spc="-20">
                <a:solidFill>
                  <a:srgbClr val="585858"/>
                </a:solidFill>
                <a:latin typeface="Arial Unicode MS"/>
                <a:cs typeface="Arial Unicode MS"/>
              </a:rPr>
              <a:t>）</a:t>
            </a:r>
            <a:endParaRPr sz="1200">
              <a:latin typeface="Arial Unicode MS"/>
              <a:cs typeface="Arial Unicode MS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1789302" y="4516640"/>
            <a:ext cx="3176905" cy="4349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673100"/>
                <a:tab pos="1334135"/>
                <a:tab pos="1995170"/>
                <a:tab pos="2656205"/>
              </a:tabLst>
            </a:pPr>
            <a:r>
              <a:rPr sz="1100" spc="5">
                <a:solidFill>
                  <a:srgbClr val="585858"/>
                </a:solidFill>
                <a:latin typeface="Arial Unicode MS"/>
                <a:cs typeface="Arial Unicode MS"/>
              </a:rPr>
              <a:t>2022</a:t>
            </a:r>
            <a:r>
              <a:rPr sz="1100" spc="0">
                <a:solidFill>
                  <a:srgbClr val="585858"/>
                </a:solidFill>
                <a:latin typeface="Arial Unicode MS"/>
                <a:cs typeface="Arial Unicode MS"/>
              </a:rPr>
              <a:t>Q</a:t>
            </a:r>
            <a:r>
              <a:rPr sz="1100" spc="15">
                <a:solidFill>
                  <a:srgbClr val="585858"/>
                </a:solidFill>
                <a:latin typeface="Arial Unicode MS"/>
                <a:cs typeface="Arial Unicode MS"/>
              </a:rPr>
              <a:t>2</a:t>
            </a:r>
            <a:r>
              <a:rPr sz="1100">
                <a:solidFill>
                  <a:srgbClr val="585858"/>
                </a:solidFill>
                <a:latin typeface="Arial Unicode MS"/>
                <a:cs typeface="Arial Unicode MS"/>
              </a:rPr>
              <a:t>	</a:t>
            </a:r>
            <a:r>
              <a:rPr sz="1100" spc="5">
                <a:solidFill>
                  <a:srgbClr val="585858"/>
                </a:solidFill>
                <a:latin typeface="Arial Unicode MS"/>
                <a:cs typeface="Arial Unicode MS"/>
              </a:rPr>
              <a:t>2022</a:t>
            </a:r>
            <a:r>
              <a:rPr sz="1100" spc="0">
                <a:solidFill>
                  <a:srgbClr val="585858"/>
                </a:solidFill>
                <a:latin typeface="Arial Unicode MS"/>
                <a:cs typeface="Arial Unicode MS"/>
              </a:rPr>
              <a:t>Q</a:t>
            </a:r>
            <a:r>
              <a:rPr sz="1100" spc="15">
                <a:solidFill>
                  <a:srgbClr val="585858"/>
                </a:solidFill>
                <a:latin typeface="Arial Unicode MS"/>
                <a:cs typeface="Arial Unicode MS"/>
              </a:rPr>
              <a:t>3</a:t>
            </a:r>
            <a:r>
              <a:rPr sz="1100">
                <a:solidFill>
                  <a:srgbClr val="585858"/>
                </a:solidFill>
                <a:latin typeface="Arial Unicode MS"/>
                <a:cs typeface="Arial Unicode MS"/>
              </a:rPr>
              <a:t>	</a:t>
            </a:r>
            <a:r>
              <a:rPr sz="1100" spc="5">
                <a:solidFill>
                  <a:srgbClr val="585858"/>
                </a:solidFill>
                <a:latin typeface="Arial Unicode MS"/>
                <a:cs typeface="Arial Unicode MS"/>
              </a:rPr>
              <a:t>2022</a:t>
            </a:r>
            <a:r>
              <a:rPr sz="1100" spc="0">
                <a:solidFill>
                  <a:srgbClr val="585858"/>
                </a:solidFill>
                <a:latin typeface="Arial Unicode MS"/>
                <a:cs typeface="Arial Unicode MS"/>
              </a:rPr>
              <a:t>Q</a:t>
            </a:r>
            <a:r>
              <a:rPr sz="1100" spc="15">
                <a:solidFill>
                  <a:srgbClr val="585858"/>
                </a:solidFill>
                <a:latin typeface="Arial Unicode MS"/>
                <a:cs typeface="Arial Unicode MS"/>
              </a:rPr>
              <a:t>4</a:t>
            </a:r>
            <a:r>
              <a:rPr sz="1100">
                <a:solidFill>
                  <a:srgbClr val="585858"/>
                </a:solidFill>
                <a:latin typeface="Arial Unicode MS"/>
                <a:cs typeface="Arial Unicode MS"/>
              </a:rPr>
              <a:t>	</a:t>
            </a:r>
            <a:r>
              <a:rPr sz="1100" spc="5">
                <a:solidFill>
                  <a:srgbClr val="585858"/>
                </a:solidFill>
                <a:latin typeface="Arial Unicode MS"/>
                <a:cs typeface="Arial Unicode MS"/>
              </a:rPr>
              <a:t>2023</a:t>
            </a:r>
            <a:r>
              <a:rPr sz="1100" spc="0">
                <a:solidFill>
                  <a:srgbClr val="585858"/>
                </a:solidFill>
                <a:latin typeface="Arial Unicode MS"/>
                <a:cs typeface="Arial Unicode MS"/>
              </a:rPr>
              <a:t>Q</a:t>
            </a:r>
            <a:r>
              <a:rPr sz="1100" spc="15">
                <a:solidFill>
                  <a:srgbClr val="585858"/>
                </a:solidFill>
                <a:latin typeface="Arial Unicode MS"/>
                <a:cs typeface="Arial Unicode MS"/>
              </a:rPr>
              <a:t>1</a:t>
            </a:r>
            <a:r>
              <a:rPr sz="1100">
                <a:solidFill>
                  <a:srgbClr val="585858"/>
                </a:solidFill>
                <a:latin typeface="Arial Unicode MS"/>
                <a:cs typeface="Arial Unicode MS"/>
              </a:rPr>
              <a:t>	</a:t>
            </a:r>
            <a:r>
              <a:rPr sz="1100" spc="5">
                <a:solidFill>
                  <a:srgbClr val="585858"/>
                </a:solidFill>
                <a:latin typeface="Arial Unicode MS"/>
                <a:cs typeface="Arial Unicode MS"/>
              </a:rPr>
              <a:t>2023</a:t>
            </a:r>
            <a:r>
              <a:rPr sz="1100" spc="0">
                <a:solidFill>
                  <a:srgbClr val="585858"/>
                </a:solidFill>
                <a:latin typeface="Arial Unicode MS"/>
                <a:cs typeface="Arial Unicode MS"/>
              </a:rPr>
              <a:t>Q</a:t>
            </a:r>
            <a:r>
              <a:rPr sz="1100" spc="15">
                <a:solidFill>
                  <a:srgbClr val="585858"/>
                </a:solidFill>
                <a:latin typeface="Arial Unicode MS"/>
                <a:cs typeface="Arial Unicode MS"/>
              </a:rPr>
              <a:t>2</a:t>
            </a:r>
            <a:endParaRPr sz="1100">
              <a:latin typeface="Arial Unicode MS"/>
              <a:cs typeface="Arial Unicode MS"/>
            </a:endParaRPr>
          </a:p>
          <a:p>
            <a:pPr marL="73660">
              <a:lnSpc>
                <a:spcPct val="100000"/>
              </a:lnSpc>
              <a:spcBef>
                <a:spcPts val="815"/>
              </a:spcBef>
            </a:pPr>
            <a:r>
              <a:rPr sz="900" spc="-10">
                <a:solidFill>
                  <a:srgbClr val="585858"/>
                </a:solidFill>
                <a:latin typeface="Arial Unicode MS"/>
                <a:cs typeface="Arial Unicode MS"/>
              </a:rPr>
              <a:t>截止日期</a:t>
            </a:r>
            <a:r>
              <a:rPr sz="900" spc="0">
                <a:solidFill>
                  <a:srgbClr val="585858"/>
                </a:solidFill>
                <a:latin typeface="Arial Unicode MS"/>
                <a:cs typeface="Arial Unicode MS"/>
              </a:rPr>
              <a:t>：2023</a:t>
            </a:r>
            <a:r>
              <a:rPr sz="900" spc="-10">
                <a:solidFill>
                  <a:srgbClr val="585858"/>
                </a:solidFill>
                <a:latin typeface="Arial Unicode MS"/>
                <a:cs typeface="Arial Unicode MS"/>
              </a:rPr>
              <a:t>年</a:t>
            </a: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9</a:t>
            </a:r>
            <a:r>
              <a:rPr sz="900" spc="-10">
                <a:solidFill>
                  <a:srgbClr val="585858"/>
                </a:solidFill>
                <a:latin typeface="Arial Unicode MS"/>
                <a:cs typeface="Arial Unicode MS"/>
              </a:rPr>
              <a:t>月</a:t>
            </a: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30</a:t>
            </a:r>
            <a:r>
              <a:rPr sz="900" spc="-15">
                <a:solidFill>
                  <a:srgbClr val="585858"/>
                </a:solidFill>
                <a:latin typeface="Arial Unicode MS"/>
                <a:cs typeface="Arial Unicode MS"/>
              </a:rPr>
              <a:t>日</a:t>
            </a:r>
            <a:r>
              <a:rPr sz="900" spc="200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900" spc="-10">
                <a:solidFill>
                  <a:srgbClr val="585858"/>
                </a:solidFill>
                <a:latin typeface="Arial Unicode MS"/>
                <a:cs typeface="Arial Unicode MS"/>
              </a:rPr>
              <a:t>数据来源</a:t>
            </a:r>
            <a:r>
              <a:rPr sz="900" spc="-35">
                <a:solidFill>
                  <a:srgbClr val="585858"/>
                </a:solidFill>
                <a:latin typeface="Arial Unicode MS"/>
                <a:cs typeface="Arial Unicode MS"/>
              </a:rPr>
              <a:t>：IT</a:t>
            </a:r>
            <a:r>
              <a:rPr sz="900" spc="-10">
                <a:solidFill>
                  <a:srgbClr val="585858"/>
                </a:solidFill>
                <a:latin typeface="Arial Unicode MS"/>
                <a:cs typeface="Arial Unicode MS"/>
              </a:rPr>
              <a:t>桔</a:t>
            </a:r>
            <a:r>
              <a:rPr sz="900" spc="-15">
                <a:solidFill>
                  <a:srgbClr val="585858"/>
                </a:solidFill>
                <a:latin typeface="Arial Unicode MS"/>
                <a:cs typeface="Arial Unicode MS"/>
              </a:rPr>
              <a:t>子 </a:t>
            </a:r>
            <a:r>
              <a:rPr sz="900" spc="55">
                <a:solidFill>
                  <a:srgbClr val="585858"/>
                </a:solidFill>
                <a:latin typeface="Arial Unicode MS"/>
                <a:cs typeface="Arial Unicode MS"/>
              </a:rPr>
              <a:t>©</a:t>
            </a:r>
            <a:r>
              <a:rPr sz="900" spc="-30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900" spc="30">
                <a:solidFill>
                  <a:srgbClr val="585858"/>
                </a:solidFill>
                <a:latin typeface="Arial Unicode MS"/>
                <a:cs typeface="Arial Unicode MS"/>
              </a:rPr>
              <a:t>itjuzi.com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6240462" y="1249997"/>
            <a:ext cx="5403215" cy="3778250"/>
          </a:xfrm>
          <a:custGeom>
            <a:rect l="l" t="t" r="r" b="b"/>
            <a:pathLst>
              <a:path w="5403215" h="3778250">
                <a:moveTo>
                  <a:pt x="5398452" y="3778250"/>
                </a:moveTo>
                <a:lnTo>
                  <a:pt x="4762" y="3778250"/>
                </a:lnTo>
                <a:lnTo>
                  <a:pt x="3289" y="3778021"/>
                </a:lnTo>
                <a:lnTo>
                  <a:pt x="1968" y="3777335"/>
                </a:lnTo>
                <a:lnTo>
                  <a:pt x="914" y="3776281"/>
                </a:lnTo>
                <a:lnTo>
                  <a:pt x="228" y="3774960"/>
                </a:lnTo>
                <a:lnTo>
                  <a:pt x="0" y="3773487"/>
                </a:lnTo>
                <a:lnTo>
                  <a:pt x="0" y="4762"/>
                </a:lnTo>
                <a:lnTo>
                  <a:pt x="4762" y="0"/>
                </a:lnTo>
                <a:lnTo>
                  <a:pt x="5398452" y="0"/>
                </a:lnTo>
                <a:lnTo>
                  <a:pt x="5403215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3768725"/>
                </a:lnTo>
                <a:lnTo>
                  <a:pt x="4762" y="3768725"/>
                </a:lnTo>
                <a:lnTo>
                  <a:pt x="9525" y="3773487"/>
                </a:lnTo>
                <a:lnTo>
                  <a:pt x="5403215" y="3773487"/>
                </a:lnTo>
                <a:lnTo>
                  <a:pt x="5402986" y="3774960"/>
                </a:lnTo>
                <a:lnTo>
                  <a:pt x="5402300" y="3776281"/>
                </a:lnTo>
                <a:lnTo>
                  <a:pt x="5401246" y="3777335"/>
                </a:lnTo>
                <a:lnTo>
                  <a:pt x="5399925" y="3778021"/>
                </a:lnTo>
                <a:lnTo>
                  <a:pt x="5398452" y="3778250"/>
                </a:lnTo>
                <a:close/>
              </a:path>
              <a:path w="5403215" h="3778250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5403215" h="3778250">
                <a:moveTo>
                  <a:pt x="5393690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5393690" y="4762"/>
                </a:lnTo>
                <a:lnTo>
                  <a:pt x="5393690" y="9525"/>
                </a:lnTo>
                <a:close/>
              </a:path>
              <a:path w="5403215" h="3778250">
                <a:moveTo>
                  <a:pt x="5393690" y="3773487"/>
                </a:moveTo>
                <a:lnTo>
                  <a:pt x="5393690" y="4762"/>
                </a:lnTo>
                <a:lnTo>
                  <a:pt x="5398452" y="9525"/>
                </a:lnTo>
                <a:lnTo>
                  <a:pt x="5403215" y="9525"/>
                </a:lnTo>
                <a:lnTo>
                  <a:pt x="5403215" y="3768725"/>
                </a:lnTo>
                <a:lnTo>
                  <a:pt x="5398452" y="3768725"/>
                </a:lnTo>
                <a:lnTo>
                  <a:pt x="5393690" y="3773487"/>
                </a:lnTo>
                <a:close/>
              </a:path>
              <a:path w="5403215" h="3778250">
                <a:moveTo>
                  <a:pt x="5403215" y="9525"/>
                </a:moveTo>
                <a:lnTo>
                  <a:pt x="5398452" y="9525"/>
                </a:lnTo>
                <a:lnTo>
                  <a:pt x="5393690" y="4762"/>
                </a:lnTo>
                <a:lnTo>
                  <a:pt x="5403215" y="4762"/>
                </a:lnTo>
                <a:lnTo>
                  <a:pt x="5403215" y="9525"/>
                </a:lnTo>
                <a:close/>
              </a:path>
              <a:path w="5403215" h="3778250">
                <a:moveTo>
                  <a:pt x="9525" y="3773487"/>
                </a:moveTo>
                <a:lnTo>
                  <a:pt x="4762" y="3768725"/>
                </a:lnTo>
                <a:lnTo>
                  <a:pt x="9525" y="3768725"/>
                </a:lnTo>
                <a:lnTo>
                  <a:pt x="9525" y="3773487"/>
                </a:lnTo>
                <a:close/>
              </a:path>
              <a:path w="5403215" h="3778250">
                <a:moveTo>
                  <a:pt x="5393690" y="3773487"/>
                </a:moveTo>
                <a:lnTo>
                  <a:pt x="9525" y="3773487"/>
                </a:lnTo>
                <a:lnTo>
                  <a:pt x="9525" y="3768725"/>
                </a:lnTo>
                <a:lnTo>
                  <a:pt x="5393690" y="3768725"/>
                </a:lnTo>
                <a:lnTo>
                  <a:pt x="5393690" y="3773487"/>
                </a:lnTo>
                <a:close/>
              </a:path>
              <a:path w="5403215" h="3778250">
                <a:moveTo>
                  <a:pt x="5403215" y="3773487"/>
                </a:moveTo>
                <a:lnTo>
                  <a:pt x="5393690" y="3773487"/>
                </a:lnTo>
                <a:lnTo>
                  <a:pt x="5398452" y="3768725"/>
                </a:lnTo>
                <a:lnTo>
                  <a:pt x="5403215" y="3768725"/>
                </a:lnTo>
                <a:lnTo>
                  <a:pt x="5403215" y="3773487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11319370" y="4164355"/>
            <a:ext cx="186690" cy="0"/>
          </a:xfrm>
          <a:custGeom>
            <a:rect l="l" t="t" r="r" b="b"/>
            <a:pathLst>
              <a:path w="186690">
                <a:moveTo>
                  <a:pt x="0" y="0"/>
                </a:moveTo>
                <a:lnTo>
                  <a:pt x="186118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10636910" y="4164355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9954450" y="4164355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9271990" y="4164355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8589530" y="4164355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7907070" y="4164355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7224610" y="4164355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6728282" y="4164355"/>
            <a:ext cx="186690" cy="0"/>
          </a:xfrm>
          <a:custGeom>
            <a:rect l="l" t="t" r="r" b="b"/>
            <a:pathLst>
              <a:path w="186690">
                <a:moveTo>
                  <a:pt x="0" y="0"/>
                </a:moveTo>
                <a:lnTo>
                  <a:pt x="186118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11319370" y="3941800"/>
            <a:ext cx="186690" cy="0"/>
          </a:xfrm>
          <a:custGeom>
            <a:rect l="l" t="t" r="r" b="b"/>
            <a:pathLst>
              <a:path w="186690">
                <a:moveTo>
                  <a:pt x="0" y="0"/>
                </a:moveTo>
                <a:lnTo>
                  <a:pt x="186118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10636910" y="3941800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9954450" y="3941800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9271990" y="3941800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8589530" y="3941800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7907070" y="3941800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7224610" y="3941800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6728282" y="3941800"/>
            <a:ext cx="186690" cy="0"/>
          </a:xfrm>
          <a:custGeom>
            <a:rect l="l" t="t" r="r" b="b"/>
            <a:pathLst>
              <a:path w="186690">
                <a:moveTo>
                  <a:pt x="0" y="0"/>
                </a:moveTo>
                <a:lnTo>
                  <a:pt x="186118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11319370" y="3719245"/>
            <a:ext cx="186690" cy="0"/>
          </a:xfrm>
          <a:custGeom>
            <a:rect l="l" t="t" r="r" b="b"/>
            <a:pathLst>
              <a:path w="186690">
                <a:moveTo>
                  <a:pt x="0" y="0"/>
                </a:moveTo>
                <a:lnTo>
                  <a:pt x="186118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10636910" y="3719245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9954450" y="3719245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9271990" y="3719245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8589530" y="3719245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7907070" y="3719245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7224610" y="3719245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6728282" y="3719245"/>
            <a:ext cx="186690" cy="0"/>
          </a:xfrm>
          <a:custGeom>
            <a:rect l="l" t="t" r="r" b="b"/>
            <a:pathLst>
              <a:path w="186690">
                <a:moveTo>
                  <a:pt x="0" y="0"/>
                </a:moveTo>
                <a:lnTo>
                  <a:pt x="186118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11319370" y="3496690"/>
            <a:ext cx="186690" cy="0"/>
          </a:xfrm>
          <a:custGeom>
            <a:rect l="l" t="t" r="r" b="b"/>
            <a:pathLst>
              <a:path w="186690">
                <a:moveTo>
                  <a:pt x="0" y="0"/>
                </a:moveTo>
                <a:lnTo>
                  <a:pt x="186118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10636910" y="3496690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9954450" y="3496690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9271990" y="3496690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8589530" y="3496690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7907070" y="3496690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7224610" y="3496690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6728282" y="3496690"/>
            <a:ext cx="186690" cy="0"/>
          </a:xfrm>
          <a:custGeom>
            <a:rect l="l" t="t" r="r" b="b"/>
            <a:pathLst>
              <a:path w="186690">
                <a:moveTo>
                  <a:pt x="0" y="0"/>
                </a:moveTo>
                <a:lnTo>
                  <a:pt x="186118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11319370" y="3274136"/>
            <a:ext cx="186690" cy="0"/>
          </a:xfrm>
          <a:custGeom>
            <a:rect l="l" t="t" r="r" b="b"/>
            <a:pathLst>
              <a:path w="186690">
                <a:moveTo>
                  <a:pt x="0" y="0"/>
                </a:moveTo>
                <a:lnTo>
                  <a:pt x="186118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10636910" y="3274136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9954450" y="3274136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9271990" y="3274136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8589530" y="3274136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7907070" y="3274136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7224610" y="3274136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6728282" y="3274136"/>
            <a:ext cx="186690" cy="0"/>
          </a:xfrm>
          <a:custGeom>
            <a:rect l="l" t="t" r="r" b="b"/>
            <a:pathLst>
              <a:path w="186690">
                <a:moveTo>
                  <a:pt x="0" y="0"/>
                </a:moveTo>
                <a:lnTo>
                  <a:pt x="186118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11319370" y="3051581"/>
            <a:ext cx="186690" cy="0"/>
          </a:xfrm>
          <a:custGeom>
            <a:rect l="l" t="t" r="r" b="b"/>
            <a:pathLst>
              <a:path w="186690">
                <a:moveTo>
                  <a:pt x="0" y="0"/>
                </a:moveTo>
                <a:lnTo>
                  <a:pt x="186118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10636910" y="3051581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9954450" y="3051581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9271990" y="3051581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8589530" y="3051581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7907070" y="3051581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7224610" y="3051581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6728282" y="3051581"/>
            <a:ext cx="186690" cy="0"/>
          </a:xfrm>
          <a:custGeom>
            <a:rect l="l" t="t" r="r" b="b"/>
            <a:pathLst>
              <a:path w="186690">
                <a:moveTo>
                  <a:pt x="0" y="0"/>
                </a:moveTo>
                <a:lnTo>
                  <a:pt x="186118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11319370" y="2829026"/>
            <a:ext cx="186690" cy="0"/>
          </a:xfrm>
          <a:custGeom>
            <a:rect l="l" t="t" r="r" b="b"/>
            <a:pathLst>
              <a:path w="186690">
                <a:moveTo>
                  <a:pt x="0" y="0"/>
                </a:moveTo>
                <a:lnTo>
                  <a:pt x="186118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10636910" y="2829026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9954450" y="2829026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9271990" y="2829026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8589530" y="2829026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7" name="object 97"/>
          <p:cNvSpPr/>
          <p:nvPr/>
        </p:nvSpPr>
        <p:spPr>
          <a:xfrm>
            <a:off x="7907070" y="2829026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7224610" y="2829026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6728282" y="2829026"/>
            <a:ext cx="186690" cy="0"/>
          </a:xfrm>
          <a:custGeom>
            <a:rect l="l" t="t" r="r" b="b"/>
            <a:pathLst>
              <a:path w="186690">
                <a:moveTo>
                  <a:pt x="0" y="0"/>
                </a:moveTo>
                <a:lnTo>
                  <a:pt x="186118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11319370" y="2606471"/>
            <a:ext cx="186690" cy="0"/>
          </a:xfrm>
          <a:custGeom>
            <a:rect l="l" t="t" r="r" b="b"/>
            <a:pathLst>
              <a:path w="186690">
                <a:moveTo>
                  <a:pt x="0" y="0"/>
                </a:moveTo>
                <a:lnTo>
                  <a:pt x="186118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10636910" y="2606471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9954450" y="2606471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9271990" y="2606471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8589530" y="2606471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7907070" y="2606471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7224610" y="2606471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6728282" y="2606471"/>
            <a:ext cx="186690" cy="0"/>
          </a:xfrm>
          <a:custGeom>
            <a:rect l="l" t="t" r="r" b="b"/>
            <a:pathLst>
              <a:path w="186690">
                <a:moveTo>
                  <a:pt x="0" y="0"/>
                </a:moveTo>
                <a:lnTo>
                  <a:pt x="186118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10636910" y="2383917"/>
            <a:ext cx="868680" cy="0"/>
          </a:xfrm>
          <a:custGeom>
            <a:rect l="l" t="t" r="r" b="b"/>
            <a:pathLst>
              <a:path w="868678">
                <a:moveTo>
                  <a:pt x="0" y="0"/>
                </a:moveTo>
                <a:lnTo>
                  <a:pt x="868578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9954450" y="2383917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0" name="object 110"/>
          <p:cNvSpPr/>
          <p:nvPr/>
        </p:nvSpPr>
        <p:spPr>
          <a:xfrm>
            <a:off x="9271990" y="2383917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1" name="object 111"/>
          <p:cNvSpPr/>
          <p:nvPr/>
        </p:nvSpPr>
        <p:spPr>
          <a:xfrm>
            <a:off x="8589530" y="2383917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2" name="object 112"/>
          <p:cNvSpPr/>
          <p:nvPr/>
        </p:nvSpPr>
        <p:spPr>
          <a:xfrm>
            <a:off x="7907070" y="2383917"/>
            <a:ext cx="372745" cy="0"/>
          </a:xfrm>
          <a:custGeom>
            <a:rect l="l" t="t" r="r" b="b"/>
            <a:pathLst>
              <a:path w="372745">
                <a:moveTo>
                  <a:pt x="0" y="0"/>
                </a:moveTo>
                <a:lnTo>
                  <a:pt x="372249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3" name="object 113"/>
          <p:cNvSpPr/>
          <p:nvPr/>
        </p:nvSpPr>
        <p:spPr>
          <a:xfrm>
            <a:off x="6728282" y="2383917"/>
            <a:ext cx="868680" cy="0"/>
          </a:xfrm>
          <a:custGeom>
            <a:rect l="l" t="t" r="r" b="b"/>
            <a:pathLst>
              <a:path w="868678">
                <a:moveTo>
                  <a:pt x="0" y="0"/>
                </a:moveTo>
                <a:lnTo>
                  <a:pt x="868578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4" name="object 114"/>
          <p:cNvSpPr/>
          <p:nvPr/>
        </p:nvSpPr>
        <p:spPr>
          <a:xfrm>
            <a:off x="6728282" y="2161362"/>
            <a:ext cx="4777740" cy="0"/>
          </a:xfrm>
          <a:custGeom>
            <a:rect l="l" t="t" r="r" b="b"/>
            <a:pathLst>
              <a:path w="4777740">
                <a:moveTo>
                  <a:pt x="0" y="0"/>
                </a:moveTo>
                <a:lnTo>
                  <a:pt x="4777206" y="0"/>
                </a:lnTo>
              </a:path>
            </a:pathLst>
          </a:custGeom>
          <a:ln w="9525">
            <a:solidFill>
              <a:srgbClr val="E6E6E6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5" name="object 115"/>
          <p:cNvSpPr/>
          <p:nvPr/>
        </p:nvSpPr>
        <p:spPr>
          <a:xfrm>
            <a:off x="6914400" y="4342981"/>
            <a:ext cx="310515" cy="44450"/>
          </a:xfrm>
          <a:custGeom>
            <a:rect l="l" t="t" r="r" b="b"/>
            <a:pathLst>
              <a:path w="310515" h="44450">
                <a:moveTo>
                  <a:pt x="0" y="43929"/>
                </a:moveTo>
                <a:lnTo>
                  <a:pt x="310210" y="43929"/>
                </a:lnTo>
                <a:lnTo>
                  <a:pt x="310210" y="0"/>
                </a:lnTo>
                <a:lnTo>
                  <a:pt x="0" y="0"/>
                </a:lnTo>
                <a:lnTo>
                  <a:pt x="0" y="43929"/>
                </a:lnTo>
                <a:close/>
              </a:path>
            </a:pathLst>
          </a:custGeom>
          <a:solidFill>
            <a:srgbClr val="E38312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6" name="object 116"/>
          <p:cNvSpPr/>
          <p:nvPr/>
        </p:nvSpPr>
        <p:spPr>
          <a:xfrm>
            <a:off x="7596860" y="4316247"/>
            <a:ext cx="310515" cy="71120"/>
          </a:xfrm>
          <a:custGeom>
            <a:rect l="l" t="t" r="r" b="b"/>
            <a:pathLst>
              <a:path w="310515" h="71120">
                <a:moveTo>
                  <a:pt x="0" y="70650"/>
                </a:moveTo>
                <a:lnTo>
                  <a:pt x="310210" y="70650"/>
                </a:lnTo>
                <a:lnTo>
                  <a:pt x="310210" y="0"/>
                </a:lnTo>
                <a:lnTo>
                  <a:pt x="0" y="0"/>
                </a:lnTo>
                <a:lnTo>
                  <a:pt x="0" y="70650"/>
                </a:lnTo>
                <a:close/>
              </a:path>
            </a:pathLst>
          </a:custGeom>
          <a:solidFill>
            <a:srgbClr val="E38312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7" name="object 117"/>
          <p:cNvSpPr/>
          <p:nvPr/>
        </p:nvSpPr>
        <p:spPr>
          <a:xfrm>
            <a:off x="8279320" y="4185894"/>
            <a:ext cx="310515" cy="201295"/>
          </a:xfrm>
          <a:custGeom>
            <a:rect l="l" t="t" r="r" b="b"/>
            <a:pathLst>
              <a:path w="310515" h="201295">
                <a:moveTo>
                  <a:pt x="0" y="0"/>
                </a:moveTo>
                <a:lnTo>
                  <a:pt x="310210" y="0"/>
                </a:lnTo>
                <a:lnTo>
                  <a:pt x="310210" y="201015"/>
                </a:lnTo>
                <a:lnTo>
                  <a:pt x="0" y="201015"/>
                </a:lnTo>
                <a:lnTo>
                  <a:pt x="0" y="0"/>
                </a:lnTo>
                <a:close/>
              </a:path>
            </a:pathLst>
          </a:custGeom>
          <a:solidFill>
            <a:srgbClr val="E38312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8961780" y="4255985"/>
            <a:ext cx="310515" cy="131445"/>
          </a:xfrm>
          <a:custGeom>
            <a:rect l="l" t="t" r="r" b="b"/>
            <a:pathLst>
              <a:path w="310515" h="131445">
                <a:moveTo>
                  <a:pt x="0" y="0"/>
                </a:moveTo>
                <a:lnTo>
                  <a:pt x="310210" y="0"/>
                </a:lnTo>
                <a:lnTo>
                  <a:pt x="310210" y="130911"/>
                </a:lnTo>
                <a:lnTo>
                  <a:pt x="0" y="130911"/>
                </a:lnTo>
                <a:lnTo>
                  <a:pt x="0" y="0"/>
                </a:lnTo>
                <a:close/>
              </a:path>
            </a:pathLst>
          </a:custGeom>
          <a:solidFill>
            <a:srgbClr val="E38312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9" name="object 119"/>
          <p:cNvSpPr/>
          <p:nvPr/>
        </p:nvSpPr>
        <p:spPr>
          <a:xfrm>
            <a:off x="9644240" y="4240974"/>
            <a:ext cx="310515" cy="146050"/>
          </a:xfrm>
          <a:custGeom>
            <a:rect l="l" t="t" r="r" b="b"/>
            <a:pathLst>
              <a:path w="310515" h="146050">
                <a:moveTo>
                  <a:pt x="0" y="0"/>
                </a:moveTo>
                <a:lnTo>
                  <a:pt x="310210" y="0"/>
                </a:lnTo>
                <a:lnTo>
                  <a:pt x="310210" y="145935"/>
                </a:lnTo>
                <a:lnTo>
                  <a:pt x="0" y="145935"/>
                </a:lnTo>
                <a:lnTo>
                  <a:pt x="0" y="0"/>
                </a:lnTo>
                <a:close/>
              </a:path>
            </a:pathLst>
          </a:custGeom>
          <a:solidFill>
            <a:srgbClr val="E38312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0" name="object 120"/>
          <p:cNvSpPr/>
          <p:nvPr/>
        </p:nvSpPr>
        <p:spPr>
          <a:xfrm>
            <a:off x="10326699" y="4326750"/>
            <a:ext cx="310515" cy="60325"/>
          </a:xfrm>
          <a:custGeom>
            <a:rect l="l" t="t" r="r" b="b"/>
            <a:pathLst>
              <a:path w="310515" h="60325">
                <a:moveTo>
                  <a:pt x="0" y="60147"/>
                </a:moveTo>
                <a:lnTo>
                  <a:pt x="310210" y="60147"/>
                </a:lnTo>
                <a:lnTo>
                  <a:pt x="310210" y="0"/>
                </a:lnTo>
                <a:lnTo>
                  <a:pt x="0" y="0"/>
                </a:lnTo>
                <a:lnTo>
                  <a:pt x="0" y="60147"/>
                </a:lnTo>
                <a:close/>
              </a:path>
            </a:pathLst>
          </a:custGeom>
          <a:solidFill>
            <a:srgbClr val="E38312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1" name="object 121"/>
          <p:cNvSpPr/>
          <p:nvPr/>
        </p:nvSpPr>
        <p:spPr>
          <a:xfrm>
            <a:off x="11009159" y="4349178"/>
            <a:ext cx="310515" cy="38100"/>
          </a:xfrm>
          <a:custGeom>
            <a:rect l="l" t="t" r="r" b="b"/>
            <a:pathLst>
              <a:path w="310515" h="38100">
                <a:moveTo>
                  <a:pt x="0" y="37719"/>
                </a:moveTo>
                <a:lnTo>
                  <a:pt x="310210" y="37719"/>
                </a:lnTo>
                <a:lnTo>
                  <a:pt x="310210" y="0"/>
                </a:lnTo>
                <a:lnTo>
                  <a:pt x="0" y="0"/>
                </a:lnTo>
                <a:lnTo>
                  <a:pt x="0" y="37719"/>
                </a:lnTo>
                <a:close/>
              </a:path>
            </a:pathLst>
          </a:custGeom>
          <a:solidFill>
            <a:srgbClr val="E38312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2" name="object 122"/>
          <p:cNvSpPr/>
          <p:nvPr/>
        </p:nvSpPr>
        <p:spPr>
          <a:xfrm>
            <a:off x="6909637" y="4338218"/>
            <a:ext cx="320040" cy="48895"/>
          </a:xfrm>
          <a:custGeom>
            <a:rect l="l" t="t" r="r" b="b"/>
            <a:pathLst>
              <a:path w="320040" h="48895">
                <a:moveTo>
                  <a:pt x="319735" y="48691"/>
                </a:moveTo>
                <a:lnTo>
                  <a:pt x="0" y="48691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4"/>
                </a:lnTo>
                <a:lnTo>
                  <a:pt x="9525" y="9524"/>
                </a:lnTo>
                <a:lnTo>
                  <a:pt x="9525" y="43929"/>
                </a:lnTo>
                <a:lnTo>
                  <a:pt x="4762" y="43929"/>
                </a:lnTo>
                <a:lnTo>
                  <a:pt x="9525" y="48691"/>
                </a:lnTo>
                <a:lnTo>
                  <a:pt x="319735" y="48691"/>
                </a:lnTo>
                <a:close/>
              </a:path>
              <a:path w="320040" h="48895">
                <a:moveTo>
                  <a:pt x="9525" y="9524"/>
                </a:moveTo>
                <a:lnTo>
                  <a:pt x="4762" y="9524"/>
                </a:lnTo>
                <a:lnTo>
                  <a:pt x="9525" y="4762"/>
                </a:lnTo>
                <a:lnTo>
                  <a:pt x="9525" y="9524"/>
                </a:lnTo>
                <a:close/>
              </a:path>
              <a:path w="320040" h="48895">
                <a:moveTo>
                  <a:pt x="310210" y="9524"/>
                </a:moveTo>
                <a:lnTo>
                  <a:pt x="9525" y="9524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4"/>
                </a:lnTo>
                <a:close/>
              </a:path>
              <a:path w="320040" h="48895">
                <a:moveTo>
                  <a:pt x="310210" y="48691"/>
                </a:moveTo>
                <a:lnTo>
                  <a:pt x="310210" y="4762"/>
                </a:lnTo>
                <a:lnTo>
                  <a:pt x="314972" y="9524"/>
                </a:lnTo>
                <a:lnTo>
                  <a:pt x="319735" y="9524"/>
                </a:lnTo>
                <a:lnTo>
                  <a:pt x="319735" y="43929"/>
                </a:lnTo>
                <a:lnTo>
                  <a:pt x="314972" y="43929"/>
                </a:lnTo>
                <a:lnTo>
                  <a:pt x="310210" y="48691"/>
                </a:lnTo>
                <a:close/>
              </a:path>
              <a:path w="320040" h="48895">
                <a:moveTo>
                  <a:pt x="319735" y="9524"/>
                </a:moveTo>
                <a:lnTo>
                  <a:pt x="314972" y="9524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4"/>
                </a:lnTo>
                <a:close/>
              </a:path>
              <a:path w="320040" h="48895">
                <a:moveTo>
                  <a:pt x="9525" y="48691"/>
                </a:moveTo>
                <a:lnTo>
                  <a:pt x="4762" y="43929"/>
                </a:lnTo>
                <a:lnTo>
                  <a:pt x="9525" y="43929"/>
                </a:lnTo>
                <a:lnTo>
                  <a:pt x="9525" y="48691"/>
                </a:lnTo>
                <a:close/>
              </a:path>
              <a:path w="320040" h="48895">
                <a:moveTo>
                  <a:pt x="310210" y="48691"/>
                </a:moveTo>
                <a:lnTo>
                  <a:pt x="9525" y="48691"/>
                </a:lnTo>
                <a:lnTo>
                  <a:pt x="9525" y="43929"/>
                </a:lnTo>
                <a:lnTo>
                  <a:pt x="310210" y="43929"/>
                </a:lnTo>
                <a:lnTo>
                  <a:pt x="310210" y="48691"/>
                </a:lnTo>
                <a:close/>
              </a:path>
              <a:path w="320040" h="48895">
                <a:moveTo>
                  <a:pt x="319735" y="48691"/>
                </a:moveTo>
                <a:lnTo>
                  <a:pt x="310210" y="48691"/>
                </a:lnTo>
                <a:lnTo>
                  <a:pt x="314972" y="43929"/>
                </a:lnTo>
                <a:lnTo>
                  <a:pt x="319735" y="43929"/>
                </a:lnTo>
                <a:lnTo>
                  <a:pt x="319735" y="4869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3" name="object 123"/>
          <p:cNvSpPr/>
          <p:nvPr/>
        </p:nvSpPr>
        <p:spPr>
          <a:xfrm>
            <a:off x="7592097" y="4311484"/>
            <a:ext cx="320040" cy="75565"/>
          </a:xfrm>
          <a:custGeom>
            <a:rect l="l" t="t" r="r" b="b"/>
            <a:pathLst>
              <a:path w="320040" h="75564">
                <a:moveTo>
                  <a:pt x="319735" y="75425"/>
                </a:moveTo>
                <a:lnTo>
                  <a:pt x="0" y="75425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70662"/>
                </a:lnTo>
                <a:lnTo>
                  <a:pt x="4762" y="70662"/>
                </a:lnTo>
                <a:lnTo>
                  <a:pt x="9525" y="75425"/>
                </a:lnTo>
                <a:lnTo>
                  <a:pt x="319735" y="75425"/>
                </a:lnTo>
                <a:close/>
              </a:path>
              <a:path w="320040" h="75564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20040" h="75564">
                <a:moveTo>
                  <a:pt x="310210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5"/>
                </a:lnTo>
                <a:close/>
              </a:path>
              <a:path w="320040" h="75564">
                <a:moveTo>
                  <a:pt x="310210" y="75425"/>
                </a:moveTo>
                <a:lnTo>
                  <a:pt x="310210" y="4762"/>
                </a:lnTo>
                <a:lnTo>
                  <a:pt x="314972" y="9525"/>
                </a:lnTo>
                <a:lnTo>
                  <a:pt x="319735" y="9525"/>
                </a:lnTo>
                <a:lnTo>
                  <a:pt x="319735" y="70662"/>
                </a:lnTo>
                <a:lnTo>
                  <a:pt x="314972" y="70662"/>
                </a:lnTo>
                <a:lnTo>
                  <a:pt x="310210" y="75425"/>
                </a:lnTo>
                <a:close/>
              </a:path>
              <a:path w="320040" h="75564">
                <a:moveTo>
                  <a:pt x="319735" y="9525"/>
                </a:moveTo>
                <a:lnTo>
                  <a:pt x="314972" y="9525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5"/>
                </a:lnTo>
                <a:close/>
              </a:path>
              <a:path w="320040" h="75564">
                <a:moveTo>
                  <a:pt x="9525" y="75425"/>
                </a:moveTo>
                <a:lnTo>
                  <a:pt x="4762" y="70662"/>
                </a:lnTo>
                <a:lnTo>
                  <a:pt x="9525" y="70662"/>
                </a:lnTo>
                <a:lnTo>
                  <a:pt x="9525" y="75425"/>
                </a:lnTo>
                <a:close/>
              </a:path>
              <a:path w="320040" h="75564">
                <a:moveTo>
                  <a:pt x="310210" y="75425"/>
                </a:moveTo>
                <a:lnTo>
                  <a:pt x="9525" y="75425"/>
                </a:lnTo>
                <a:lnTo>
                  <a:pt x="9525" y="70662"/>
                </a:lnTo>
                <a:lnTo>
                  <a:pt x="310210" y="70662"/>
                </a:lnTo>
                <a:lnTo>
                  <a:pt x="310210" y="75425"/>
                </a:lnTo>
                <a:close/>
              </a:path>
              <a:path w="320040" h="75564">
                <a:moveTo>
                  <a:pt x="319735" y="75425"/>
                </a:moveTo>
                <a:lnTo>
                  <a:pt x="310210" y="75425"/>
                </a:lnTo>
                <a:lnTo>
                  <a:pt x="314972" y="70662"/>
                </a:lnTo>
                <a:lnTo>
                  <a:pt x="319735" y="70662"/>
                </a:lnTo>
                <a:lnTo>
                  <a:pt x="319735" y="754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4" name="object 124"/>
          <p:cNvSpPr/>
          <p:nvPr/>
        </p:nvSpPr>
        <p:spPr>
          <a:xfrm>
            <a:off x="8274557" y="4181131"/>
            <a:ext cx="320040" cy="206375"/>
          </a:xfrm>
          <a:custGeom>
            <a:rect l="l" t="t" r="r" b="b"/>
            <a:pathLst>
              <a:path w="320040" h="206375">
                <a:moveTo>
                  <a:pt x="9525" y="205778"/>
                </a:moveTo>
                <a:lnTo>
                  <a:pt x="0" y="205778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201015"/>
                </a:lnTo>
                <a:lnTo>
                  <a:pt x="4762" y="201015"/>
                </a:lnTo>
                <a:lnTo>
                  <a:pt x="9525" y="205778"/>
                </a:lnTo>
                <a:close/>
              </a:path>
              <a:path w="320040" h="206375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20040" h="206375">
                <a:moveTo>
                  <a:pt x="310210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5"/>
                </a:lnTo>
                <a:close/>
              </a:path>
              <a:path w="320040" h="206375">
                <a:moveTo>
                  <a:pt x="310210" y="205778"/>
                </a:moveTo>
                <a:lnTo>
                  <a:pt x="310210" y="4762"/>
                </a:lnTo>
                <a:lnTo>
                  <a:pt x="314972" y="9525"/>
                </a:lnTo>
                <a:lnTo>
                  <a:pt x="319735" y="9525"/>
                </a:lnTo>
                <a:lnTo>
                  <a:pt x="319735" y="201015"/>
                </a:lnTo>
                <a:lnTo>
                  <a:pt x="314972" y="201015"/>
                </a:lnTo>
                <a:lnTo>
                  <a:pt x="310210" y="205778"/>
                </a:lnTo>
                <a:close/>
              </a:path>
              <a:path w="320040" h="206375">
                <a:moveTo>
                  <a:pt x="319735" y="9525"/>
                </a:moveTo>
                <a:lnTo>
                  <a:pt x="314972" y="9525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5"/>
                </a:lnTo>
                <a:close/>
              </a:path>
              <a:path w="320040" h="206375">
                <a:moveTo>
                  <a:pt x="9525" y="205778"/>
                </a:moveTo>
                <a:lnTo>
                  <a:pt x="4762" y="201015"/>
                </a:lnTo>
                <a:lnTo>
                  <a:pt x="9525" y="201015"/>
                </a:lnTo>
                <a:lnTo>
                  <a:pt x="9525" y="205778"/>
                </a:lnTo>
                <a:close/>
              </a:path>
              <a:path w="320040" h="206375">
                <a:moveTo>
                  <a:pt x="310210" y="205778"/>
                </a:moveTo>
                <a:lnTo>
                  <a:pt x="9525" y="205778"/>
                </a:lnTo>
                <a:lnTo>
                  <a:pt x="9525" y="201015"/>
                </a:lnTo>
                <a:lnTo>
                  <a:pt x="310210" y="201015"/>
                </a:lnTo>
                <a:lnTo>
                  <a:pt x="310210" y="205778"/>
                </a:lnTo>
                <a:close/>
              </a:path>
              <a:path w="320040" h="206375">
                <a:moveTo>
                  <a:pt x="319735" y="205778"/>
                </a:moveTo>
                <a:lnTo>
                  <a:pt x="310210" y="205778"/>
                </a:lnTo>
                <a:lnTo>
                  <a:pt x="314972" y="201015"/>
                </a:lnTo>
                <a:lnTo>
                  <a:pt x="319735" y="201015"/>
                </a:lnTo>
                <a:lnTo>
                  <a:pt x="319735" y="20577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5" name="object 125"/>
          <p:cNvSpPr/>
          <p:nvPr/>
        </p:nvSpPr>
        <p:spPr>
          <a:xfrm>
            <a:off x="8957017" y="4251223"/>
            <a:ext cx="320040" cy="135890"/>
          </a:xfrm>
          <a:custGeom>
            <a:rect l="l" t="t" r="r" b="b"/>
            <a:pathLst>
              <a:path w="320040" h="135889">
                <a:moveTo>
                  <a:pt x="9525" y="135686"/>
                </a:moveTo>
                <a:lnTo>
                  <a:pt x="0" y="135686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130924"/>
                </a:lnTo>
                <a:lnTo>
                  <a:pt x="4762" y="130924"/>
                </a:lnTo>
                <a:lnTo>
                  <a:pt x="9525" y="135686"/>
                </a:lnTo>
                <a:close/>
              </a:path>
              <a:path w="320040" h="135889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20040" h="135889">
                <a:moveTo>
                  <a:pt x="310210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5"/>
                </a:lnTo>
                <a:close/>
              </a:path>
              <a:path w="320040" h="135889">
                <a:moveTo>
                  <a:pt x="310210" y="135686"/>
                </a:moveTo>
                <a:lnTo>
                  <a:pt x="310210" y="4762"/>
                </a:lnTo>
                <a:lnTo>
                  <a:pt x="314972" y="9525"/>
                </a:lnTo>
                <a:lnTo>
                  <a:pt x="319735" y="9525"/>
                </a:lnTo>
                <a:lnTo>
                  <a:pt x="319735" y="130924"/>
                </a:lnTo>
                <a:lnTo>
                  <a:pt x="314972" y="130924"/>
                </a:lnTo>
                <a:lnTo>
                  <a:pt x="310210" y="135686"/>
                </a:lnTo>
                <a:close/>
              </a:path>
              <a:path w="320040" h="135889">
                <a:moveTo>
                  <a:pt x="319735" y="9525"/>
                </a:moveTo>
                <a:lnTo>
                  <a:pt x="314972" y="9525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5"/>
                </a:lnTo>
                <a:close/>
              </a:path>
              <a:path w="320040" h="135889">
                <a:moveTo>
                  <a:pt x="9525" y="135686"/>
                </a:moveTo>
                <a:lnTo>
                  <a:pt x="4762" y="130924"/>
                </a:lnTo>
                <a:lnTo>
                  <a:pt x="9525" y="130924"/>
                </a:lnTo>
                <a:lnTo>
                  <a:pt x="9525" y="135686"/>
                </a:lnTo>
                <a:close/>
              </a:path>
              <a:path w="320040" h="135889">
                <a:moveTo>
                  <a:pt x="310210" y="135686"/>
                </a:moveTo>
                <a:lnTo>
                  <a:pt x="9525" y="135686"/>
                </a:lnTo>
                <a:lnTo>
                  <a:pt x="9525" y="130924"/>
                </a:lnTo>
                <a:lnTo>
                  <a:pt x="310210" y="130924"/>
                </a:lnTo>
                <a:lnTo>
                  <a:pt x="310210" y="135686"/>
                </a:lnTo>
                <a:close/>
              </a:path>
              <a:path w="320040" h="135889">
                <a:moveTo>
                  <a:pt x="319735" y="135686"/>
                </a:moveTo>
                <a:lnTo>
                  <a:pt x="310210" y="135686"/>
                </a:lnTo>
                <a:lnTo>
                  <a:pt x="314972" y="130924"/>
                </a:lnTo>
                <a:lnTo>
                  <a:pt x="319735" y="130924"/>
                </a:lnTo>
                <a:lnTo>
                  <a:pt x="319735" y="13568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6" name="object 126"/>
          <p:cNvSpPr/>
          <p:nvPr/>
        </p:nvSpPr>
        <p:spPr>
          <a:xfrm>
            <a:off x="9639477" y="4236211"/>
            <a:ext cx="320040" cy="151130"/>
          </a:xfrm>
          <a:custGeom>
            <a:rect l="l" t="t" r="r" b="b"/>
            <a:pathLst>
              <a:path w="320040" h="151129">
                <a:moveTo>
                  <a:pt x="319735" y="150698"/>
                </a:moveTo>
                <a:lnTo>
                  <a:pt x="0" y="150698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4"/>
                </a:lnTo>
                <a:lnTo>
                  <a:pt x="9525" y="9524"/>
                </a:lnTo>
                <a:lnTo>
                  <a:pt x="9525" y="145935"/>
                </a:lnTo>
                <a:lnTo>
                  <a:pt x="4762" y="145935"/>
                </a:lnTo>
                <a:lnTo>
                  <a:pt x="9525" y="150698"/>
                </a:lnTo>
                <a:lnTo>
                  <a:pt x="319735" y="150698"/>
                </a:lnTo>
                <a:close/>
              </a:path>
              <a:path w="320040" h="151129">
                <a:moveTo>
                  <a:pt x="9525" y="9524"/>
                </a:moveTo>
                <a:lnTo>
                  <a:pt x="4762" y="9524"/>
                </a:lnTo>
                <a:lnTo>
                  <a:pt x="9525" y="4762"/>
                </a:lnTo>
                <a:lnTo>
                  <a:pt x="9525" y="9524"/>
                </a:lnTo>
                <a:close/>
              </a:path>
              <a:path w="320040" h="151129">
                <a:moveTo>
                  <a:pt x="310210" y="9524"/>
                </a:moveTo>
                <a:lnTo>
                  <a:pt x="9525" y="9524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4"/>
                </a:lnTo>
                <a:close/>
              </a:path>
              <a:path w="320040" h="151129">
                <a:moveTo>
                  <a:pt x="310210" y="150698"/>
                </a:moveTo>
                <a:lnTo>
                  <a:pt x="310210" y="4762"/>
                </a:lnTo>
                <a:lnTo>
                  <a:pt x="314972" y="9524"/>
                </a:lnTo>
                <a:lnTo>
                  <a:pt x="319735" y="9524"/>
                </a:lnTo>
                <a:lnTo>
                  <a:pt x="319735" y="145935"/>
                </a:lnTo>
                <a:lnTo>
                  <a:pt x="314972" y="145935"/>
                </a:lnTo>
                <a:lnTo>
                  <a:pt x="310210" y="150698"/>
                </a:lnTo>
                <a:close/>
              </a:path>
              <a:path w="320040" h="151129">
                <a:moveTo>
                  <a:pt x="319735" y="9524"/>
                </a:moveTo>
                <a:lnTo>
                  <a:pt x="314972" y="9524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4"/>
                </a:lnTo>
                <a:close/>
              </a:path>
              <a:path w="320040" h="151129">
                <a:moveTo>
                  <a:pt x="9525" y="150698"/>
                </a:moveTo>
                <a:lnTo>
                  <a:pt x="4762" y="145935"/>
                </a:lnTo>
                <a:lnTo>
                  <a:pt x="9525" y="145935"/>
                </a:lnTo>
                <a:lnTo>
                  <a:pt x="9525" y="150698"/>
                </a:lnTo>
                <a:close/>
              </a:path>
              <a:path w="320040" h="151129">
                <a:moveTo>
                  <a:pt x="310210" y="150698"/>
                </a:moveTo>
                <a:lnTo>
                  <a:pt x="9525" y="150698"/>
                </a:lnTo>
                <a:lnTo>
                  <a:pt x="9525" y="145935"/>
                </a:lnTo>
                <a:lnTo>
                  <a:pt x="310210" y="145935"/>
                </a:lnTo>
                <a:lnTo>
                  <a:pt x="310210" y="150698"/>
                </a:lnTo>
                <a:close/>
              </a:path>
              <a:path w="320040" h="151129">
                <a:moveTo>
                  <a:pt x="319735" y="150698"/>
                </a:moveTo>
                <a:lnTo>
                  <a:pt x="310210" y="150698"/>
                </a:lnTo>
                <a:lnTo>
                  <a:pt x="314972" y="145935"/>
                </a:lnTo>
                <a:lnTo>
                  <a:pt x="319735" y="145935"/>
                </a:lnTo>
                <a:lnTo>
                  <a:pt x="319735" y="15069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7" name="object 127"/>
          <p:cNvSpPr/>
          <p:nvPr/>
        </p:nvSpPr>
        <p:spPr>
          <a:xfrm>
            <a:off x="10321937" y="4321987"/>
            <a:ext cx="320040" cy="65405"/>
          </a:xfrm>
          <a:custGeom>
            <a:rect l="l" t="t" r="r" b="b"/>
            <a:pathLst>
              <a:path w="320040" h="65404">
                <a:moveTo>
                  <a:pt x="319735" y="64922"/>
                </a:moveTo>
                <a:lnTo>
                  <a:pt x="0" y="64922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60159"/>
                </a:lnTo>
                <a:lnTo>
                  <a:pt x="4762" y="60159"/>
                </a:lnTo>
                <a:lnTo>
                  <a:pt x="9525" y="64922"/>
                </a:lnTo>
                <a:lnTo>
                  <a:pt x="319735" y="64922"/>
                </a:lnTo>
                <a:close/>
              </a:path>
              <a:path w="320040" h="65404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20040" h="65404">
                <a:moveTo>
                  <a:pt x="310210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5"/>
                </a:lnTo>
                <a:close/>
              </a:path>
              <a:path w="320040" h="65404">
                <a:moveTo>
                  <a:pt x="310210" y="64922"/>
                </a:moveTo>
                <a:lnTo>
                  <a:pt x="310210" y="4762"/>
                </a:lnTo>
                <a:lnTo>
                  <a:pt x="314972" y="9525"/>
                </a:lnTo>
                <a:lnTo>
                  <a:pt x="319735" y="9525"/>
                </a:lnTo>
                <a:lnTo>
                  <a:pt x="319735" y="60159"/>
                </a:lnTo>
                <a:lnTo>
                  <a:pt x="314972" y="60159"/>
                </a:lnTo>
                <a:lnTo>
                  <a:pt x="310210" y="64922"/>
                </a:lnTo>
                <a:close/>
              </a:path>
              <a:path w="320040" h="65404">
                <a:moveTo>
                  <a:pt x="319735" y="9525"/>
                </a:moveTo>
                <a:lnTo>
                  <a:pt x="314972" y="9525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5"/>
                </a:lnTo>
                <a:close/>
              </a:path>
              <a:path w="320040" h="65404">
                <a:moveTo>
                  <a:pt x="9525" y="64922"/>
                </a:moveTo>
                <a:lnTo>
                  <a:pt x="4762" y="60159"/>
                </a:lnTo>
                <a:lnTo>
                  <a:pt x="9525" y="60159"/>
                </a:lnTo>
                <a:lnTo>
                  <a:pt x="9525" y="64922"/>
                </a:lnTo>
                <a:close/>
              </a:path>
              <a:path w="320040" h="65404">
                <a:moveTo>
                  <a:pt x="310210" y="64922"/>
                </a:moveTo>
                <a:lnTo>
                  <a:pt x="9525" y="64922"/>
                </a:lnTo>
                <a:lnTo>
                  <a:pt x="9525" y="60159"/>
                </a:lnTo>
                <a:lnTo>
                  <a:pt x="310210" y="60159"/>
                </a:lnTo>
                <a:lnTo>
                  <a:pt x="310210" y="64922"/>
                </a:lnTo>
                <a:close/>
              </a:path>
              <a:path w="320040" h="65404">
                <a:moveTo>
                  <a:pt x="319735" y="64922"/>
                </a:moveTo>
                <a:lnTo>
                  <a:pt x="310210" y="64922"/>
                </a:lnTo>
                <a:lnTo>
                  <a:pt x="314972" y="60159"/>
                </a:lnTo>
                <a:lnTo>
                  <a:pt x="319735" y="60159"/>
                </a:lnTo>
                <a:lnTo>
                  <a:pt x="319735" y="6492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8" name="object 128"/>
          <p:cNvSpPr/>
          <p:nvPr/>
        </p:nvSpPr>
        <p:spPr>
          <a:xfrm>
            <a:off x="11004397" y="4344415"/>
            <a:ext cx="320040" cy="42545"/>
          </a:xfrm>
          <a:custGeom>
            <a:rect l="l" t="t" r="r" b="b"/>
            <a:pathLst>
              <a:path w="320040" h="42545">
                <a:moveTo>
                  <a:pt x="9525" y="42494"/>
                </a:moveTo>
                <a:lnTo>
                  <a:pt x="0" y="42494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37731"/>
                </a:lnTo>
                <a:lnTo>
                  <a:pt x="4762" y="37731"/>
                </a:lnTo>
                <a:lnTo>
                  <a:pt x="9525" y="42494"/>
                </a:lnTo>
                <a:close/>
              </a:path>
              <a:path w="320040" h="42545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20040" h="42545">
                <a:moveTo>
                  <a:pt x="310210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5"/>
                </a:lnTo>
                <a:close/>
              </a:path>
              <a:path w="320040" h="42545">
                <a:moveTo>
                  <a:pt x="310210" y="42494"/>
                </a:moveTo>
                <a:lnTo>
                  <a:pt x="310210" y="4762"/>
                </a:lnTo>
                <a:lnTo>
                  <a:pt x="314972" y="9525"/>
                </a:lnTo>
                <a:lnTo>
                  <a:pt x="319735" y="9524"/>
                </a:lnTo>
                <a:lnTo>
                  <a:pt x="319735" y="37731"/>
                </a:lnTo>
                <a:lnTo>
                  <a:pt x="314972" y="37731"/>
                </a:lnTo>
                <a:lnTo>
                  <a:pt x="310210" y="42494"/>
                </a:lnTo>
                <a:close/>
              </a:path>
              <a:path w="320040" h="42545">
                <a:moveTo>
                  <a:pt x="319735" y="9524"/>
                </a:moveTo>
                <a:lnTo>
                  <a:pt x="314972" y="9525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4"/>
                </a:lnTo>
                <a:close/>
              </a:path>
              <a:path w="320040" h="42545">
                <a:moveTo>
                  <a:pt x="9525" y="42494"/>
                </a:moveTo>
                <a:lnTo>
                  <a:pt x="4762" y="37731"/>
                </a:lnTo>
                <a:lnTo>
                  <a:pt x="9525" y="37731"/>
                </a:lnTo>
                <a:lnTo>
                  <a:pt x="9525" y="42494"/>
                </a:lnTo>
                <a:close/>
              </a:path>
              <a:path w="320040" h="42545">
                <a:moveTo>
                  <a:pt x="310210" y="42494"/>
                </a:moveTo>
                <a:lnTo>
                  <a:pt x="9525" y="42494"/>
                </a:lnTo>
                <a:lnTo>
                  <a:pt x="9525" y="37731"/>
                </a:lnTo>
                <a:lnTo>
                  <a:pt x="310210" y="37731"/>
                </a:lnTo>
                <a:lnTo>
                  <a:pt x="310210" y="42494"/>
                </a:lnTo>
                <a:close/>
              </a:path>
              <a:path w="320040" h="42545">
                <a:moveTo>
                  <a:pt x="319735" y="42494"/>
                </a:moveTo>
                <a:lnTo>
                  <a:pt x="310210" y="42494"/>
                </a:lnTo>
                <a:lnTo>
                  <a:pt x="314972" y="37731"/>
                </a:lnTo>
                <a:lnTo>
                  <a:pt x="319735" y="37731"/>
                </a:lnTo>
                <a:lnTo>
                  <a:pt x="319735" y="4249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9" name="object 129"/>
          <p:cNvSpPr/>
          <p:nvPr/>
        </p:nvSpPr>
        <p:spPr>
          <a:xfrm>
            <a:off x="6914400" y="3669461"/>
            <a:ext cx="310515" cy="673735"/>
          </a:xfrm>
          <a:custGeom>
            <a:rect l="l" t="t" r="r" b="b"/>
            <a:pathLst>
              <a:path w="310515" h="673735">
                <a:moveTo>
                  <a:pt x="0" y="0"/>
                </a:moveTo>
                <a:lnTo>
                  <a:pt x="310210" y="0"/>
                </a:lnTo>
                <a:lnTo>
                  <a:pt x="310210" y="673519"/>
                </a:lnTo>
                <a:lnTo>
                  <a:pt x="0" y="673519"/>
                </a:lnTo>
                <a:lnTo>
                  <a:pt x="0" y="0"/>
                </a:lnTo>
                <a:close/>
              </a:path>
            </a:pathLst>
          </a:custGeom>
          <a:solidFill>
            <a:srgbClr val="F8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0" name="object 130"/>
          <p:cNvSpPr/>
          <p:nvPr/>
        </p:nvSpPr>
        <p:spPr>
          <a:xfrm>
            <a:off x="7596860" y="3845242"/>
            <a:ext cx="310515" cy="471170"/>
          </a:xfrm>
          <a:custGeom>
            <a:rect l="l" t="t" r="r" b="b"/>
            <a:pathLst>
              <a:path w="310515" h="471170">
                <a:moveTo>
                  <a:pt x="0" y="0"/>
                </a:moveTo>
                <a:lnTo>
                  <a:pt x="310210" y="0"/>
                </a:lnTo>
                <a:lnTo>
                  <a:pt x="310210" y="471017"/>
                </a:lnTo>
                <a:lnTo>
                  <a:pt x="0" y="471017"/>
                </a:lnTo>
                <a:lnTo>
                  <a:pt x="0" y="0"/>
                </a:lnTo>
                <a:close/>
              </a:path>
            </a:pathLst>
          </a:custGeom>
          <a:solidFill>
            <a:srgbClr val="F8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1" name="object 131"/>
          <p:cNvSpPr/>
          <p:nvPr/>
        </p:nvSpPr>
        <p:spPr>
          <a:xfrm>
            <a:off x="8279320" y="3740772"/>
            <a:ext cx="310515" cy="445134"/>
          </a:xfrm>
          <a:custGeom>
            <a:rect l="l" t="t" r="r" b="b"/>
            <a:pathLst>
              <a:path w="310515" h="445134">
                <a:moveTo>
                  <a:pt x="0" y="0"/>
                </a:moveTo>
                <a:lnTo>
                  <a:pt x="310210" y="0"/>
                </a:lnTo>
                <a:lnTo>
                  <a:pt x="310210" y="445109"/>
                </a:lnTo>
                <a:lnTo>
                  <a:pt x="0" y="445109"/>
                </a:lnTo>
                <a:lnTo>
                  <a:pt x="0" y="0"/>
                </a:lnTo>
                <a:close/>
              </a:path>
            </a:pathLst>
          </a:custGeom>
          <a:solidFill>
            <a:srgbClr val="F8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2" name="object 132"/>
          <p:cNvSpPr/>
          <p:nvPr/>
        </p:nvSpPr>
        <p:spPr>
          <a:xfrm>
            <a:off x="8961780" y="3659606"/>
            <a:ext cx="310515" cy="596900"/>
          </a:xfrm>
          <a:custGeom>
            <a:rect l="l" t="t" r="r" b="b"/>
            <a:pathLst>
              <a:path w="310515" h="596900">
                <a:moveTo>
                  <a:pt x="0" y="0"/>
                </a:moveTo>
                <a:lnTo>
                  <a:pt x="310210" y="0"/>
                </a:lnTo>
                <a:lnTo>
                  <a:pt x="310210" y="596391"/>
                </a:lnTo>
                <a:lnTo>
                  <a:pt x="0" y="596391"/>
                </a:lnTo>
                <a:lnTo>
                  <a:pt x="0" y="0"/>
                </a:lnTo>
                <a:close/>
              </a:path>
            </a:pathLst>
          </a:custGeom>
          <a:solidFill>
            <a:srgbClr val="F8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3" name="object 133"/>
          <p:cNvSpPr/>
          <p:nvPr/>
        </p:nvSpPr>
        <p:spPr>
          <a:xfrm>
            <a:off x="9644240" y="3693705"/>
            <a:ext cx="310515" cy="547370"/>
          </a:xfrm>
          <a:custGeom>
            <a:rect l="l" t="t" r="r" b="b"/>
            <a:pathLst>
              <a:path w="310515" h="547370">
                <a:moveTo>
                  <a:pt x="0" y="0"/>
                </a:moveTo>
                <a:lnTo>
                  <a:pt x="310210" y="0"/>
                </a:lnTo>
                <a:lnTo>
                  <a:pt x="310210" y="547268"/>
                </a:lnTo>
                <a:lnTo>
                  <a:pt x="0" y="547268"/>
                </a:lnTo>
                <a:lnTo>
                  <a:pt x="0" y="0"/>
                </a:lnTo>
                <a:close/>
              </a:path>
            </a:pathLst>
          </a:custGeom>
          <a:solidFill>
            <a:srgbClr val="F8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4" name="object 134"/>
          <p:cNvSpPr/>
          <p:nvPr/>
        </p:nvSpPr>
        <p:spPr>
          <a:xfrm>
            <a:off x="10326699" y="3815486"/>
            <a:ext cx="310515" cy="511809"/>
          </a:xfrm>
          <a:custGeom>
            <a:rect l="l" t="t" r="r" b="b"/>
            <a:pathLst>
              <a:path w="310515" h="511809">
                <a:moveTo>
                  <a:pt x="0" y="0"/>
                </a:moveTo>
                <a:lnTo>
                  <a:pt x="310210" y="0"/>
                </a:lnTo>
                <a:lnTo>
                  <a:pt x="310210" y="511276"/>
                </a:lnTo>
                <a:lnTo>
                  <a:pt x="0" y="511276"/>
                </a:lnTo>
                <a:lnTo>
                  <a:pt x="0" y="0"/>
                </a:lnTo>
                <a:close/>
              </a:path>
            </a:pathLst>
          </a:custGeom>
          <a:solidFill>
            <a:srgbClr val="F8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5" name="object 135"/>
          <p:cNvSpPr/>
          <p:nvPr/>
        </p:nvSpPr>
        <p:spPr>
          <a:xfrm>
            <a:off x="11009159" y="3745649"/>
            <a:ext cx="310515" cy="603885"/>
          </a:xfrm>
          <a:custGeom>
            <a:rect l="l" t="t" r="r" b="b"/>
            <a:pathLst>
              <a:path w="310515" h="603885">
                <a:moveTo>
                  <a:pt x="0" y="0"/>
                </a:moveTo>
                <a:lnTo>
                  <a:pt x="310210" y="0"/>
                </a:lnTo>
                <a:lnTo>
                  <a:pt x="310210" y="603542"/>
                </a:lnTo>
                <a:lnTo>
                  <a:pt x="0" y="603542"/>
                </a:lnTo>
                <a:lnTo>
                  <a:pt x="0" y="0"/>
                </a:lnTo>
                <a:close/>
              </a:path>
            </a:pathLst>
          </a:custGeom>
          <a:solidFill>
            <a:srgbClr val="F864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6" name="object 136"/>
          <p:cNvSpPr/>
          <p:nvPr/>
        </p:nvSpPr>
        <p:spPr>
          <a:xfrm>
            <a:off x="6909637" y="3664699"/>
            <a:ext cx="320040" cy="683260"/>
          </a:xfrm>
          <a:custGeom>
            <a:rect l="l" t="t" r="r" b="b"/>
            <a:pathLst>
              <a:path w="320040" h="683260">
                <a:moveTo>
                  <a:pt x="314972" y="683044"/>
                </a:moveTo>
                <a:lnTo>
                  <a:pt x="4762" y="683044"/>
                </a:lnTo>
                <a:lnTo>
                  <a:pt x="3289" y="682815"/>
                </a:lnTo>
                <a:lnTo>
                  <a:pt x="1968" y="682129"/>
                </a:lnTo>
                <a:lnTo>
                  <a:pt x="914" y="681075"/>
                </a:lnTo>
                <a:lnTo>
                  <a:pt x="241" y="679754"/>
                </a:lnTo>
                <a:lnTo>
                  <a:pt x="0" y="678281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673519"/>
                </a:lnTo>
                <a:lnTo>
                  <a:pt x="4762" y="673519"/>
                </a:lnTo>
                <a:lnTo>
                  <a:pt x="9525" y="678281"/>
                </a:lnTo>
                <a:lnTo>
                  <a:pt x="319735" y="678281"/>
                </a:lnTo>
                <a:lnTo>
                  <a:pt x="319506" y="679754"/>
                </a:lnTo>
                <a:lnTo>
                  <a:pt x="318833" y="681075"/>
                </a:lnTo>
                <a:lnTo>
                  <a:pt x="317779" y="682129"/>
                </a:lnTo>
                <a:lnTo>
                  <a:pt x="316445" y="682815"/>
                </a:lnTo>
                <a:lnTo>
                  <a:pt x="314972" y="683044"/>
                </a:lnTo>
                <a:close/>
              </a:path>
              <a:path w="320040" h="683260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20040" h="683260">
                <a:moveTo>
                  <a:pt x="310210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5"/>
                </a:lnTo>
                <a:close/>
              </a:path>
              <a:path w="320040" h="683260">
                <a:moveTo>
                  <a:pt x="310210" y="678281"/>
                </a:moveTo>
                <a:lnTo>
                  <a:pt x="310210" y="4762"/>
                </a:lnTo>
                <a:lnTo>
                  <a:pt x="314972" y="9525"/>
                </a:lnTo>
                <a:lnTo>
                  <a:pt x="319735" y="9525"/>
                </a:lnTo>
                <a:lnTo>
                  <a:pt x="319735" y="673519"/>
                </a:lnTo>
                <a:lnTo>
                  <a:pt x="314972" y="673519"/>
                </a:lnTo>
                <a:lnTo>
                  <a:pt x="310210" y="678281"/>
                </a:lnTo>
                <a:close/>
              </a:path>
              <a:path w="320040" h="683260">
                <a:moveTo>
                  <a:pt x="319735" y="9525"/>
                </a:moveTo>
                <a:lnTo>
                  <a:pt x="314972" y="9525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5"/>
                </a:lnTo>
                <a:close/>
              </a:path>
              <a:path w="320040" h="683260">
                <a:moveTo>
                  <a:pt x="9525" y="678281"/>
                </a:moveTo>
                <a:lnTo>
                  <a:pt x="4762" y="673519"/>
                </a:lnTo>
                <a:lnTo>
                  <a:pt x="9525" y="673519"/>
                </a:lnTo>
                <a:lnTo>
                  <a:pt x="9525" y="678281"/>
                </a:lnTo>
                <a:close/>
              </a:path>
              <a:path w="320040" h="683260">
                <a:moveTo>
                  <a:pt x="310210" y="678281"/>
                </a:moveTo>
                <a:lnTo>
                  <a:pt x="9525" y="678281"/>
                </a:lnTo>
                <a:lnTo>
                  <a:pt x="9525" y="673519"/>
                </a:lnTo>
                <a:lnTo>
                  <a:pt x="310210" y="673519"/>
                </a:lnTo>
                <a:lnTo>
                  <a:pt x="310210" y="678281"/>
                </a:lnTo>
                <a:close/>
              </a:path>
              <a:path w="320040" h="683260">
                <a:moveTo>
                  <a:pt x="319735" y="678281"/>
                </a:moveTo>
                <a:lnTo>
                  <a:pt x="310210" y="678281"/>
                </a:lnTo>
                <a:lnTo>
                  <a:pt x="314972" y="673519"/>
                </a:lnTo>
                <a:lnTo>
                  <a:pt x="319735" y="673519"/>
                </a:lnTo>
                <a:lnTo>
                  <a:pt x="319735" y="67828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7" name="object 137"/>
          <p:cNvSpPr/>
          <p:nvPr/>
        </p:nvSpPr>
        <p:spPr>
          <a:xfrm>
            <a:off x="7592097" y="3840479"/>
            <a:ext cx="320040" cy="480695"/>
          </a:xfrm>
          <a:custGeom>
            <a:rect l="l" t="t" r="r" b="b"/>
            <a:pathLst>
              <a:path w="320040" h="480695">
                <a:moveTo>
                  <a:pt x="314972" y="480529"/>
                </a:moveTo>
                <a:lnTo>
                  <a:pt x="4762" y="480529"/>
                </a:lnTo>
                <a:lnTo>
                  <a:pt x="3289" y="480301"/>
                </a:lnTo>
                <a:lnTo>
                  <a:pt x="1968" y="479628"/>
                </a:lnTo>
                <a:lnTo>
                  <a:pt x="914" y="478574"/>
                </a:lnTo>
                <a:lnTo>
                  <a:pt x="241" y="477240"/>
                </a:lnTo>
                <a:lnTo>
                  <a:pt x="0" y="475767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471004"/>
                </a:lnTo>
                <a:lnTo>
                  <a:pt x="4762" y="471004"/>
                </a:lnTo>
                <a:lnTo>
                  <a:pt x="9525" y="475767"/>
                </a:lnTo>
                <a:lnTo>
                  <a:pt x="319735" y="475767"/>
                </a:lnTo>
                <a:lnTo>
                  <a:pt x="319506" y="477240"/>
                </a:lnTo>
                <a:lnTo>
                  <a:pt x="318833" y="478574"/>
                </a:lnTo>
                <a:lnTo>
                  <a:pt x="317779" y="479628"/>
                </a:lnTo>
                <a:lnTo>
                  <a:pt x="316445" y="480301"/>
                </a:lnTo>
                <a:lnTo>
                  <a:pt x="314972" y="480529"/>
                </a:lnTo>
                <a:close/>
              </a:path>
              <a:path w="320040" h="480695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20040" h="480695">
                <a:moveTo>
                  <a:pt x="310210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5"/>
                </a:lnTo>
                <a:close/>
              </a:path>
              <a:path w="320040" h="480695">
                <a:moveTo>
                  <a:pt x="310210" y="475767"/>
                </a:moveTo>
                <a:lnTo>
                  <a:pt x="310210" y="4762"/>
                </a:lnTo>
                <a:lnTo>
                  <a:pt x="314972" y="9525"/>
                </a:lnTo>
                <a:lnTo>
                  <a:pt x="319735" y="9525"/>
                </a:lnTo>
                <a:lnTo>
                  <a:pt x="319735" y="471004"/>
                </a:lnTo>
                <a:lnTo>
                  <a:pt x="314972" y="471004"/>
                </a:lnTo>
                <a:lnTo>
                  <a:pt x="310210" y="475767"/>
                </a:lnTo>
                <a:close/>
              </a:path>
              <a:path w="320040" h="480695">
                <a:moveTo>
                  <a:pt x="319735" y="9525"/>
                </a:moveTo>
                <a:lnTo>
                  <a:pt x="314972" y="9525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5"/>
                </a:lnTo>
                <a:close/>
              </a:path>
              <a:path w="320040" h="480695">
                <a:moveTo>
                  <a:pt x="9525" y="475767"/>
                </a:moveTo>
                <a:lnTo>
                  <a:pt x="4762" y="471004"/>
                </a:lnTo>
                <a:lnTo>
                  <a:pt x="9525" y="471004"/>
                </a:lnTo>
                <a:lnTo>
                  <a:pt x="9525" y="475767"/>
                </a:lnTo>
                <a:close/>
              </a:path>
              <a:path w="320040" h="480695">
                <a:moveTo>
                  <a:pt x="310210" y="475767"/>
                </a:moveTo>
                <a:lnTo>
                  <a:pt x="9525" y="475767"/>
                </a:lnTo>
                <a:lnTo>
                  <a:pt x="9525" y="471004"/>
                </a:lnTo>
                <a:lnTo>
                  <a:pt x="310210" y="471004"/>
                </a:lnTo>
                <a:lnTo>
                  <a:pt x="310210" y="475767"/>
                </a:lnTo>
                <a:close/>
              </a:path>
              <a:path w="320040" h="480695">
                <a:moveTo>
                  <a:pt x="319735" y="475767"/>
                </a:moveTo>
                <a:lnTo>
                  <a:pt x="310210" y="475767"/>
                </a:lnTo>
                <a:lnTo>
                  <a:pt x="314972" y="471004"/>
                </a:lnTo>
                <a:lnTo>
                  <a:pt x="319735" y="471004"/>
                </a:lnTo>
                <a:lnTo>
                  <a:pt x="319735" y="47576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8" name="object 138"/>
          <p:cNvSpPr/>
          <p:nvPr/>
        </p:nvSpPr>
        <p:spPr>
          <a:xfrm>
            <a:off x="8274557" y="3736009"/>
            <a:ext cx="320040" cy="454659"/>
          </a:xfrm>
          <a:custGeom>
            <a:rect l="l" t="t" r="r" b="b"/>
            <a:pathLst>
              <a:path w="320040" h="454659">
                <a:moveTo>
                  <a:pt x="314972" y="454647"/>
                </a:moveTo>
                <a:lnTo>
                  <a:pt x="4762" y="454647"/>
                </a:lnTo>
                <a:lnTo>
                  <a:pt x="3289" y="454406"/>
                </a:lnTo>
                <a:lnTo>
                  <a:pt x="1968" y="453732"/>
                </a:lnTo>
                <a:lnTo>
                  <a:pt x="914" y="452678"/>
                </a:lnTo>
                <a:lnTo>
                  <a:pt x="241" y="451345"/>
                </a:lnTo>
                <a:lnTo>
                  <a:pt x="0" y="449884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445122"/>
                </a:lnTo>
                <a:lnTo>
                  <a:pt x="4762" y="445122"/>
                </a:lnTo>
                <a:lnTo>
                  <a:pt x="9525" y="449884"/>
                </a:lnTo>
                <a:lnTo>
                  <a:pt x="319735" y="449884"/>
                </a:lnTo>
                <a:lnTo>
                  <a:pt x="319506" y="451345"/>
                </a:lnTo>
                <a:lnTo>
                  <a:pt x="318820" y="452678"/>
                </a:lnTo>
                <a:lnTo>
                  <a:pt x="317766" y="453732"/>
                </a:lnTo>
                <a:lnTo>
                  <a:pt x="316445" y="454406"/>
                </a:lnTo>
                <a:lnTo>
                  <a:pt x="314972" y="454647"/>
                </a:lnTo>
                <a:close/>
              </a:path>
              <a:path w="320040" h="454659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20040" h="454659">
                <a:moveTo>
                  <a:pt x="310210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5"/>
                </a:lnTo>
                <a:close/>
              </a:path>
              <a:path w="320040" h="454659">
                <a:moveTo>
                  <a:pt x="310210" y="449884"/>
                </a:moveTo>
                <a:lnTo>
                  <a:pt x="310210" y="4762"/>
                </a:lnTo>
                <a:lnTo>
                  <a:pt x="314972" y="9525"/>
                </a:lnTo>
                <a:lnTo>
                  <a:pt x="319735" y="9525"/>
                </a:lnTo>
                <a:lnTo>
                  <a:pt x="319735" y="445122"/>
                </a:lnTo>
                <a:lnTo>
                  <a:pt x="314972" y="445122"/>
                </a:lnTo>
                <a:lnTo>
                  <a:pt x="310210" y="449884"/>
                </a:lnTo>
                <a:close/>
              </a:path>
              <a:path w="320040" h="454659">
                <a:moveTo>
                  <a:pt x="319735" y="9525"/>
                </a:moveTo>
                <a:lnTo>
                  <a:pt x="314972" y="9525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5"/>
                </a:lnTo>
                <a:close/>
              </a:path>
              <a:path w="320040" h="454659">
                <a:moveTo>
                  <a:pt x="9525" y="449884"/>
                </a:moveTo>
                <a:lnTo>
                  <a:pt x="4762" y="445122"/>
                </a:lnTo>
                <a:lnTo>
                  <a:pt x="9525" y="445122"/>
                </a:lnTo>
                <a:lnTo>
                  <a:pt x="9525" y="449884"/>
                </a:lnTo>
                <a:close/>
              </a:path>
              <a:path w="320040" h="454659">
                <a:moveTo>
                  <a:pt x="310210" y="449884"/>
                </a:moveTo>
                <a:lnTo>
                  <a:pt x="9525" y="449884"/>
                </a:lnTo>
                <a:lnTo>
                  <a:pt x="9525" y="445122"/>
                </a:lnTo>
                <a:lnTo>
                  <a:pt x="310210" y="445122"/>
                </a:lnTo>
                <a:lnTo>
                  <a:pt x="310210" y="449884"/>
                </a:lnTo>
                <a:close/>
              </a:path>
              <a:path w="320040" h="454659">
                <a:moveTo>
                  <a:pt x="319735" y="449884"/>
                </a:moveTo>
                <a:lnTo>
                  <a:pt x="310210" y="449884"/>
                </a:lnTo>
                <a:lnTo>
                  <a:pt x="314972" y="445122"/>
                </a:lnTo>
                <a:lnTo>
                  <a:pt x="319735" y="445122"/>
                </a:lnTo>
                <a:lnTo>
                  <a:pt x="319735" y="44988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9" name="object 139"/>
          <p:cNvSpPr/>
          <p:nvPr/>
        </p:nvSpPr>
        <p:spPr>
          <a:xfrm>
            <a:off x="8957017" y="3654843"/>
            <a:ext cx="320040" cy="606425"/>
          </a:xfrm>
          <a:custGeom>
            <a:rect l="l" t="t" r="r" b="b"/>
            <a:pathLst>
              <a:path w="320040" h="606425">
                <a:moveTo>
                  <a:pt x="314972" y="605904"/>
                </a:moveTo>
                <a:lnTo>
                  <a:pt x="4762" y="605904"/>
                </a:lnTo>
                <a:lnTo>
                  <a:pt x="3289" y="605675"/>
                </a:lnTo>
                <a:lnTo>
                  <a:pt x="1968" y="605002"/>
                </a:lnTo>
                <a:lnTo>
                  <a:pt x="914" y="603948"/>
                </a:lnTo>
                <a:lnTo>
                  <a:pt x="228" y="602615"/>
                </a:lnTo>
                <a:lnTo>
                  <a:pt x="0" y="601141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596379"/>
                </a:lnTo>
                <a:lnTo>
                  <a:pt x="4762" y="596379"/>
                </a:lnTo>
                <a:lnTo>
                  <a:pt x="9525" y="601141"/>
                </a:lnTo>
                <a:lnTo>
                  <a:pt x="319735" y="601141"/>
                </a:lnTo>
                <a:lnTo>
                  <a:pt x="319506" y="602615"/>
                </a:lnTo>
                <a:lnTo>
                  <a:pt x="318820" y="603948"/>
                </a:lnTo>
                <a:lnTo>
                  <a:pt x="317766" y="605002"/>
                </a:lnTo>
                <a:lnTo>
                  <a:pt x="316445" y="605675"/>
                </a:lnTo>
                <a:lnTo>
                  <a:pt x="314972" y="605904"/>
                </a:lnTo>
                <a:close/>
              </a:path>
              <a:path w="320040" h="606425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20040" h="606425">
                <a:moveTo>
                  <a:pt x="310210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5"/>
                </a:lnTo>
                <a:close/>
              </a:path>
              <a:path w="320040" h="606425">
                <a:moveTo>
                  <a:pt x="310210" y="601141"/>
                </a:moveTo>
                <a:lnTo>
                  <a:pt x="310210" y="4762"/>
                </a:lnTo>
                <a:lnTo>
                  <a:pt x="314972" y="9525"/>
                </a:lnTo>
                <a:lnTo>
                  <a:pt x="319735" y="9525"/>
                </a:lnTo>
                <a:lnTo>
                  <a:pt x="319735" y="596379"/>
                </a:lnTo>
                <a:lnTo>
                  <a:pt x="314972" y="596379"/>
                </a:lnTo>
                <a:lnTo>
                  <a:pt x="310210" y="601141"/>
                </a:lnTo>
                <a:close/>
              </a:path>
              <a:path w="320040" h="606425">
                <a:moveTo>
                  <a:pt x="319735" y="9525"/>
                </a:moveTo>
                <a:lnTo>
                  <a:pt x="314972" y="9525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5"/>
                </a:lnTo>
                <a:close/>
              </a:path>
              <a:path w="320040" h="606425">
                <a:moveTo>
                  <a:pt x="9525" y="601141"/>
                </a:moveTo>
                <a:lnTo>
                  <a:pt x="4762" y="596379"/>
                </a:lnTo>
                <a:lnTo>
                  <a:pt x="9525" y="596379"/>
                </a:lnTo>
                <a:lnTo>
                  <a:pt x="9525" y="601141"/>
                </a:lnTo>
                <a:close/>
              </a:path>
              <a:path w="320040" h="606425">
                <a:moveTo>
                  <a:pt x="310210" y="601141"/>
                </a:moveTo>
                <a:lnTo>
                  <a:pt x="9525" y="601141"/>
                </a:lnTo>
                <a:lnTo>
                  <a:pt x="9525" y="596379"/>
                </a:lnTo>
                <a:lnTo>
                  <a:pt x="310210" y="596379"/>
                </a:lnTo>
                <a:lnTo>
                  <a:pt x="310210" y="601141"/>
                </a:lnTo>
                <a:close/>
              </a:path>
              <a:path w="320040" h="606425">
                <a:moveTo>
                  <a:pt x="319735" y="601141"/>
                </a:moveTo>
                <a:lnTo>
                  <a:pt x="310210" y="601141"/>
                </a:lnTo>
                <a:lnTo>
                  <a:pt x="314972" y="596379"/>
                </a:lnTo>
                <a:lnTo>
                  <a:pt x="319735" y="596379"/>
                </a:lnTo>
                <a:lnTo>
                  <a:pt x="319735" y="60114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0" name="object 140"/>
          <p:cNvSpPr/>
          <p:nvPr/>
        </p:nvSpPr>
        <p:spPr>
          <a:xfrm>
            <a:off x="9639477" y="3688943"/>
            <a:ext cx="320040" cy="556895"/>
          </a:xfrm>
          <a:custGeom>
            <a:rect l="l" t="t" r="r" b="b"/>
            <a:pathLst>
              <a:path w="320040" h="556895">
                <a:moveTo>
                  <a:pt x="314972" y="556793"/>
                </a:moveTo>
                <a:lnTo>
                  <a:pt x="4762" y="556793"/>
                </a:lnTo>
                <a:lnTo>
                  <a:pt x="3289" y="556552"/>
                </a:lnTo>
                <a:lnTo>
                  <a:pt x="1968" y="555879"/>
                </a:lnTo>
                <a:lnTo>
                  <a:pt x="914" y="554824"/>
                </a:lnTo>
                <a:lnTo>
                  <a:pt x="228" y="553491"/>
                </a:lnTo>
                <a:lnTo>
                  <a:pt x="0" y="552030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4"/>
                </a:lnTo>
                <a:lnTo>
                  <a:pt x="9525" y="9524"/>
                </a:lnTo>
                <a:lnTo>
                  <a:pt x="9525" y="547268"/>
                </a:lnTo>
                <a:lnTo>
                  <a:pt x="4762" y="547268"/>
                </a:lnTo>
                <a:lnTo>
                  <a:pt x="9525" y="552030"/>
                </a:lnTo>
                <a:lnTo>
                  <a:pt x="319735" y="552030"/>
                </a:lnTo>
                <a:lnTo>
                  <a:pt x="319506" y="553491"/>
                </a:lnTo>
                <a:lnTo>
                  <a:pt x="318820" y="554824"/>
                </a:lnTo>
                <a:lnTo>
                  <a:pt x="317766" y="555879"/>
                </a:lnTo>
                <a:lnTo>
                  <a:pt x="316445" y="556552"/>
                </a:lnTo>
                <a:lnTo>
                  <a:pt x="314972" y="556793"/>
                </a:lnTo>
                <a:close/>
              </a:path>
              <a:path w="320040" h="556895">
                <a:moveTo>
                  <a:pt x="9525" y="9524"/>
                </a:moveTo>
                <a:lnTo>
                  <a:pt x="4762" y="9524"/>
                </a:lnTo>
                <a:lnTo>
                  <a:pt x="9525" y="4762"/>
                </a:lnTo>
                <a:lnTo>
                  <a:pt x="9525" y="9524"/>
                </a:lnTo>
                <a:close/>
              </a:path>
              <a:path w="320040" h="556895">
                <a:moveTo>
                  <a:pt x="310210" y="9524"/>
                </a:moveTo>
                <a:lnTo>
                  <a:pt x="9525" y="9524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4"/>
                </a:lnTo>
                <a:close/>
              </a:path>
              <a:path w="320040" h="556895">
                <a:moveTo>
                  <a:pt x="310210" y="552030"/>
                </a:moveTo>
                <a:lnTo>
                  <a:pt x="310210" y="4762"/>
                </a:lnTo>
                <a:lnTo>
                  <a:pt x="314972" y="9524"/>
                </a:lnTo>
                <a:lnTo>
                  <a:pt x="319735" y="9524"/>
                </a:lnTo>
                <a:lnTo>
                  <a:pt x="319735" y="547268"/>
                </a:lnTo>
                <a:lnTo>
                  <a:pt x="314972" y="547268"/>
                </a:lnTo>
                <a:lnTo>
                  <a:pt x="310210" y="552030"/>
                </a:lnTo>
                <a:close/>
              </a:path>
              <a:path w="320040" h="556895">
                <a:moveTo>
                  <a:pt x="319735" y="9524"/>
                </a:moveTo>
                <a:lnTo>
                  <a:pt x="314972" y="9524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4"/>
                </a:lnTo>
                <a:close/>
              </a:path>
              <a:path w="320040" h="556895">
                <a:moveTo>
                  <a:pt x="9525" y="552030"/>
                </a:moveTo>
                <a:lnTo>
                  <a:pt x="4762" y="547268"/>
                </a:lnTo>
                <a:lnTo>
                  <a:pt x="9525" y="547268"/>
                </a:lnTo>
                <a:lnTo>
                  <a:pt x="9525" y="552030"/>
                </a:lnTo>
                <a:close/>
              </a:path>
              <a:path w="320040" h="556895">
                <a:moveTo>
                  <a:pt x="310210" y="552030"/>
                </a:moveTo>
                <a:lnTo>
                  <a:pt x="9525" y="552030"/>
                </a:lnTo>
                <a:lnTo>
                  <a:pt x="9525" y="547268"/>
                </a:lnTo>
                <a:lnTo>
                  <a:pt x="310210" y="547268"/>
                </a:lnTo>
                <a:lnTo>
                  <a:pt x="310210" y="552030"/>
                </a:lnTo>
                <a:close/>
              </a:path>
              <a:path w="320040" h="556895">
                <a:moveTo>
                  <a:pt x="319735" y="552030"/>
                </a:moveTo>
                <a:lnTo>
                  <a:pt x="310210" y="552030"/>
                </a:lnTo>
                <a:lnTo>
                  <a:pt x="314972" y="547268"/>
                </a:lnTo>
                <a:lnTo>
                  <a:pt x="319735" y="547268"/>
                </a:lnTo>
                <a:lnTo>
                  <a:pt x="319735" y="55203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1" name="object 141"/>
          <p:cNvSpPr/>
          <p:nvPr/>
        </p:nvSpPr>
        <p:spPr>
          <a:xfrm>
            <a:off x="10321937" y="3810723"/>
            <a:ext cx="320040" cy="521334"/>
          </a:xfrm>
          <a:custGeom>
            <a:rect l="l" t="t" r="r" b="b"/>
            <a:pathLst>
              <a:path w="320040" h="521334">
                <a:moveTo>
                  <a:pt x="314972" y="520788"/>
                </a:moveTo>
                <a:lnTo>
                  <a:pt x="4762" y="520788"/>
                </a:lnTo>
                <a:lnTo>
                  <a:pt x="3289" y="520560"/>
                </a:lnTo>
                <a:lnTo>
                  <a:pt x="1968" y="519887"/>
                </a:lnTo>
                <a:lnTo>
                  <a:pt x="914" y="518833"/>
                </a:lnTo>
                <a:lnTo>
                  <a:pt x="228" y="517499"/>
                </a:lnTo>
                <a:lnTo>
                  <a:pt x="0" y="516026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511263"/>
                </a:lnTo>
                <a:lnTo>
                  <a:pt x="4762" y="511263"/>
                </a:lnTo>
                <a:lnTo>
                  <a:pt x="9525" y="516026"/>
                </a:lnTo>
                <a:lnTo>
                  <a:pt x="319735" y="516026"/>
                </a:lnTo>
                <a:lnTo>
                  <a:pt x="319493" y="517499"/>
                </a:lnTo>
                <a:lnTo>
                  <a:pt x="318820" y="518833"/>
                </a:lnTo>
                <a:lnTo>
                  <a:pt x="317766" y="519887"/>
                </a:lnTo>
                <a:lnTo>
                  <a:pt x="316445" y="520560"/>
                </a:lnTo>
                <a:lnTo>
                  <a:pt x="314972" y="520788"/>
                </a:lnTo>
                <a:close/>
              </a:path>
              <a:path w="320040" h="521334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20040" h="521334">
                <a:moveTo>
                  <a:pt x="310210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5"/>
                </a:lnTo>
                <a:close/>
              </a:path>
              <a:path w="320040" h="521334">
                <a:moveTo>
                  <a:pt x="310210" y="516026"/>
                </a:moveTo>
                <a:lnTo>
                  <a:pt x="310210" y="4762"/>
                </a:lnTo>
                <a:lnTo>
                  <a:pt x="314972" y="9525"/>
                </a:lnTo>
                <a:lnTo>
                  <a:pt x="319735" y="9525"/>
                </a:lnTo>
                <a:lnTo>
                  <a:pt x="319735" y="511263"/>
                </a:lnTo>
                <a:lnTo>
                  <a:pt x="314972" y="511263"/>
                </a:lnTo>
                <a:lnTo>
                  <a:pt x="310210" y="516026"/>
                </a:lnTo>
                <a:close/>
              </a:path>
              <a:path w="320040" h="521334">
                <a:moveTo>
                  <a:pt x="319735" y="9525"/>
                </a:moveTo>
                <a:lnTo>
                  <a:pt x="314972" y="9525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5"/>
                </a:lnTo>
                <a:close/>
              </a:path>
              <a:path w="320040" h="521334">
                <a:moveTo>
                  <a:pt x="9525" y="516026"/>
                </a:moveTo>
                <a:lnTo>
                  <a:pt x="4762" y="511263"/>
                </a:lnTo>
                <a:lnTo>
                  <a:pt x="9525" y="511263"/>
                </a:lnTo>
                <a:lnTo>
                  <a:pt x="9525" y="516026"/>
                </a:lnTo>
                <a:close/>
              </a:path>
              <a:path w="320040" h="521334">
                <a:moveTo>
                  <a:pt x="310210" y="516026"/>
                </a:moveTo>
                <a:lnTo>
                  <a:pt x="9525" y="516026"/>
                </a:lnTo>
                <a:lnTo>
                  <a:pt x="9525" y="511263"/>
                </a:lnTo>
                <a:lnTo>
                  <a:pt x="310210" y="511263"/>
                </a:lnTo>
                <a:lnTo>
                  <a:pt x="310210" y="516026"/>
                </a:lnTo>
                <a:close/>
              </a:path>
              <a:path w="320040" h="521334">
                <a:moveTo>
                  <a:pt x="319735" y="516026"/>
                </a:moveTo>
                <a:lnTo>
                  <a:pt x="310210" y="516026"/>
                </a:lnTo>
                <a:lnTo>
                  <a:pt x="314972" y="511263"/>
                </a:lnTo>
                <a:lnTo>
                  <a:pt x="319735" y="511263"/>
                </a:lnTo>
                <a:lnTo>
                  <a:pt x="319735" y="51602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2" name="object 142"/>
          <p:cNvSpPr/>
          <p:nvPr/>
        </p:nvSpPr>
        <p:spPr>
          <a:xfrm>
            <a:off x="11004397" y="3740886"/>
            <a:ext cx="320040" cy="613410"/>
          </a:xfrm>
          <a:custGeom>
            <a:rect l="l" t="t" r="r" b="b"/>
            <a:pathLst>
              <a:path w="320040" h="613410">
                <a:moveTo>
                  <a:pt x="314972" y="613054"/>
                </a:moveTo>
                <a:lnTo>
                  <a:pt x="4762" y="613054"/>
                </a:lnTo>
                <a:lnTo>
                  <a:pt x="3289" y="612825"/>
                </a:lnTo>
                <a:lnTo>
                  <a:pt x="1955" y="612152"/>
                </a:lnTo>
                <a:lnTo>
                  <a:pt x="901" y="611098"/>
                </a:lnTo>
                <a:lnTo>
                  <a:pt x="228" y="609765"/>
                </a:lnTo>
                <a:lnTo>
                  <a:pt x="0" y="608291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603529"/>
                </a:lnTo>
                <a:lnTo>
                  <a:pt x="4762" y="603529"/>
                </a:lnTo>
                <a:lnTo>
                  <a:pt x="9525" y="608291"/>
                </a:lnTo>
                <a:lnTo>
                  <a:pt x="319735" y="608291"/>
                </a:lnTo>
                <a:lnTo>
                  <a:pt x="319493" y="609765"/>
                </a:lnTo>
                <a:lnTo>
                  <a:pt x="318820" y="611098"/>
                </a:lnTo>
                <a:lnTo>
                  <a:pt x="317766" y="612152"/>
                </a:lnTo>
                <a:lnTo>
                  <a:pt x="316445" y="612825"/>
                </a:lnTo>
                <a:lnTo>
                  <a:pt x="314972" y="613054"/>
                </a:lnTo>
                <a:close/>
              </a:path>
              <a:path w="320040" h="613410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20040" h="613410">
                <a:moveTo>
                  <a:pt x="310210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5"/>
                </a:lnTo>
                <a:close/>
              </a:path>
              <a:path w="320040" h="613410">
                <a:moveTo>
                  <a:pt x="310210" y="608291"/>
                </a:moveTo>
                <a:lnTo>
                  <a:pt x="310210" y="4762"/>
                </a:lnTo>
                <a:lnTo>
                  <a:pt x="314972" y="9525"/>
                </a:lnTo>
                <a:lnTo>
                  <a:pt x="319735" y="9525"/>
                </a:lnTo>
                <a:lnTo>
                  <a:pt x="319735" y="603529"/>
                </a:lnTo>
                <a:lnTo>
                  <a:pt x="314972" y="603529"/>
                </a:lnTo>
                <a:lnTo>
                  <a:pt x="310210" y="608291"/>
                </a:lnTo>
                <a:close/>
              </a:path>
              <a:path w="320040" h="613410">
                <a:moveTo>
                  <a:pt x="319735" y="9525"/>
                </a:moveTo>
                <a:lnTo>
                  <a:pt x="314972" y="9525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5"/>
                </a:lnTo>
                <a:close/>
              </a:path>
              <a:path w="320040" h="613410">
                <a:moveTo>
                  <a:pt x="9525" y="608291"/>
                </a:moveTo>
                <a:lnTo>
                  <a:pt x="4762" y="603529"/>
                </a:lnTo>
                <a:lnTo>
                  <a:pt x="9525" y="603529"/>
                </a:lnTo>
                <a:lnTo>
                  <a:pt x="9525" y="608291"/>
                </a:lnTo>
                <a:close/>
              </a:path>
              <a:path w="320040" h="613410">
                <a:moveTo>
                  <a:pt x="310210" y="608291"/>
                </a:moveTo>
                <a:lnTo>
                  <a:pt x="9525" y="608291"/>
                </a:lnTo>
                <a:lnTo>
                  <a:pt x="9525" y="603529"/>
                </a:lnTo>
                <a:lnTo>
                  <a:pt x="310210" y="603529"/>
                </a:lnTo>
                <a:lnTo>
                  <a:pt x="310210" y="608291"/>
                </a:lnTo>
                <a:close/>
              </a:path>
              <a:path w="320040" h="613410">
                <a:moveTo>
                  <a:pt x="319735" y="608291"/>
                </a:moveTo>
                <a:lnTo>
                  <a:pt x="310210" y="608291"/>
                </a:lnTo>
                <a:lnTo>
                  <a:pt x="314972" y="603529"/>
                </a:lnTo>
                <a:lnTo>
                  <a:pt x="319735" y="603529"/>
                </a:lnTo>
                <a:lnTo>
                  <a:pt x="319735" y="60829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3" name="object 143"/>
          <p:cNvSpPr/>
          <p:nvPr/>
        </p:nvSpPr>
        <p:spPr>
          <a:xfrm>
            <a:off x="6914400" y="2439555"/>
            <a:ext cx="310515" cy="1229995"/>
          </a:xfrm>
          <a:custGeom>
            <a:rect l="l" t="t" r="r" b="b"/>
            <a:pathLst>
              <a:path w="310515" h="1229995">
                <a:moveTo>
                  <a:pt x="0" y="0"/>
                </a:moveTo>
                <a:lnTo>
                  <a:pt x="310210" y="0"/>
                </a:lnTo>
                <a:lnTo>
                  <a:pt x="310210" y="1229906"/>
                </a:lnTo>
                <a:lnTo>
                  <a:pt x="0" y="1229906"/>
                </a:lnTo>
                <a:lnTo>
                  <a:pt x="0" y="0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4" name="object 144"/>
          <p:cNvSpPr/>
          <p:nvPr/>
        </p:nvSpPr>
        <p:spPr>
          <a:xfrm>
            <a:off x="7596860" y="2467521"/>
            <a:ext cx="310515" cy="1377950"/>
          </a:xfrm>
          <a:custGeom>
            <a:rect l="l" t="t" r="r" b="b"/>
            <a:pathLst>
              <a:path w="310515" h="1377950">
                <a:moveTo>
                  <a:pt x="0" y="0"/>
                </a:moveTo>
                <a:lnTo>
                  <a:pt x="310210" y="0"/>
                </a:lnTo>
                <a:lnTo>
                  <a:pt x="310210" y="1377721"/>
                </a:lnTo>
                <a:lnTo>
                  <a:pt x="0" y="1377721"/>
                </a:lnTo>
                <a:lnTo>
                  <a:pt x="0" y="0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5" name="object 145"/>
          <p:cNvSpPr/>
          <p:nvPr/>
        </p:nvSpPr>
        <p:spPr>
          <a:xfrm>
            <a:off x="8279320" y="2333663"/>
            <a:ext cx="310515" cy="1407160"/>
          </a:xfrm>
          <a:custGeom>
            <a:rect l="l" t="t" r="r" b="b"/>
            <a:pathLst>
              <a:path w="310515" h="1407160">
                <a:moveTo>
                  <a:pt x="0" y="0"/>
                </a:moveTo>
                <a:lnTo>
                  <a:pt x="310210" y="0"/>
                </a:lnTo>
                <a:lnTo>
                  <a:pt x="310210" y="1407121"/>
                </a:lnTo>
                <a:lnTo>
                  <a:pt x="0" y="1407121"/>
                </a:lnTo>
                <a:lnTo>
                  <a:pt x="0" y="0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6" name="object 146"/>
          <p:cNvSpPr/>
          <p:nvPr/>
        </p:nvSpPr>
        <p:spPr>
          <a:xfrm>
            <a:off x="8961780" y="2452281"/>
            <a:ext cx="310515" cy="1207770"/>
          </a:xfrm>
          <a:custGeom>
            <a:rect l="l" t="t" r="r" b="b"/>
            <a:pathLst>
              <a:path w="310515" h="1207770">
                <a:moveTo>
                  <a:pt x="0" y="0"/>
                </a:moveTo>
                <a:lnTo>
                  <a:pt x="310210" y="0"/>
                </a:lnTo>
                <a:lnTo>
                  <a:pt x="310210" y="1207325"/>
                </a:lnTo>
                <a:lnTo>
                  <a:pt x="0" y="1207325"/>
                </a:lnTo>
                <a:lnTo>
                  <a:pt x="0" y="0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7" name="object 147"/>
          <p:cNvSpPr/>
          <p:nvPr/>
        </p:nvSpPr>
        <p:spPr>
          <a:xfrm>
            <a:off x="9644240" y="2471470"/>
            <a:ext cx="310515" cy="1222375"/>
          </a:xfrm>
          <a:custGeom>
            <a:rect l="l" t="t" r="r" b="b"/>
            <a:pathLst>
              <a:path w="310515" h="1222375">
                <a:moveTo>
                  <a:pt x="0" y="0"/>
                </a:moveTo>
                <a:lnTo>
                  <a:pt x="310210" y="0"/>
                </a:lnTo>
                <a:lnTo>
                  <a:pt x="310210" y="1222222"/>
                </a:lnTo>
                <a:lnTo>
                  <a:pt x="0" y="1222222"/>
                </a:lnTo>
                <a:lnTo>
                  <a:pt x="0" y="0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8" name="object 148"/>
          <p:cNvSpPr/>
          <p:nvPr/>
        </p:nvSpPr>
        <p:spPr>
          <a:xfrm>
            <a:off x="10326699" y="2371877"/>
            <a:ext cx="310515" cy="1443990"/>
          </a:xfrm>
          <a:custGeom>
            <a:rect l="l" t="t" r="r" b="b"/>
            <a:pathLst>
              <a:path w="310515" h="1443989">
                <a:moveTo>
                  <a:pt x="0" y="0"/>
                </a:moveTo>
                <a:lnTo>
                  <a:pt x="310210" y="0"/>
                </a:lnTo>
                <a:lnTo>
                  <a:pt x="310210" y="1443596"/>
                </a:lnTo>
                <a:lnTo>
                  <a:pt x="0" y="1443596"/>
                </a:lnTo>
                <a:lnTo>
                  <a:pt x="0" y="0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9" name="object 149"/>
          <p:cNvSpPr/>
          <p:nvPr/>
        </p:nvSpPr>
        <p:spPr>
          <a:xfrm>
            <a:off x="11009159" y="2538564"/>
            <a:ext cx="310515" cy="1207135"/>
          </a:xfrm>
          <a:custGeom>
            <a:rect l="l" t="t" r="r" b="b"/>
            <a:pathLst>
              <a:path w="310515" h="1207135">
                <a:moveTo>
                  <a:pt x="0" y="0"/>
                </a:moveTo>
                <a:lnTo>
                  <a:pt x="310210" y="0"/>
                </a:lnTo>
                <a:lnTo>
                  <a:pt x="310210" y="1207071"/>
                </a:lnTo>
                <a:lnTo>
                  <a:pt x="0" y="1207071"/>
                </a:lnTo>
                <a:lnTo>
                  <a:pt x="0" y="0"/>
                </a:lnTo>
                <a:close/>
              </a:path>
            </a:pathLst>
          </a:custGeom>
          <a:solidFill>
            <a:srgbClr val="8E5A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0" name="object 150"/>
          <p:cNvSpPr/>
          <p:nvPr/>
        </p:nvSpPr>
        <p:spPr>
          <a:xfrm>
            <a:off x="6909637" y="2434793"/>
            <a:ext cx="320040" cy="1239520"/>
          </a:xfrm>
          <a:custGeom>
            <a:rect l="l" t="t" r="r" b="b"/>
            <a:pathLst>
              <a:path w="320040" h="1239520">
                <a:moveTo>
                  <a:pt x="314972" y="1239431"/>
                </a:moveTo>
                <a:lnTo>
                  <a:pt x="4762" y="1239431"/>
                </a:lnTo>
                <a:lnTo>
                  <a:pt x="3289" y="1239189"/>
                </a:lnTo>
                <a:lnTo>
                  <a:pt x="1968" y="1238516"/>
                </a:lnTo>
                <a:lnTo>
                  <a:pt x="914" y="1237462"/>
                </a:lnTo>
                <a:lnTo>
                  <a:pt x="241" y="1236141"/>
                </a:lnTo>
                <a:lnTo>
                  <a:pt x="0" y="1234668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1229906"/>
                </a:lnTo>
                <a:lnTo>
                  <a:pt x="4762" y="1229906"/>
                </a:lnTo>
                <a:lnTo>
                  <a:pt x="9525" y="1234668"/>
                </a:lnTo>
                <a:lnTo>
                  <a:pt x="319735" y="1234668"/>
                </a:lnTo>
                <a:lnTo>
                  <a:pt x="319506" y="1236141"/>
                </a:lnTo>
                <a:lnTo>
                  <a:pt x="318833" y="1237462"/>
                </a:lnTo>
                <a:lnTo>
                  <a:pt x="317779" y="1238516"/>
                </a:lnTo>
                <a:lnTo>
                  <a:pt x="316445" y="1239189"/>
                </a:lnTo>
                <a:lnTo>
                  <a:pt x="314972" y="1239431"/>
                </a:lnTo>
                <a:close/>
              </a:path>
              <a:path w="320040" h="1239520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20040" h="1239520">
                <a:moveTo>
                  <a:pt x="310210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5"/>
                </a:lnTo>
                <a:close/>
              </a:path>
              <a:path w="320040" h="1239520">
                <a:moveTo>
                  <a:pt x="310210" y="1234668"/>
                </a:moveTo>
                <a:lnTo>
                  <a:pt x="310210" y="4762"/>
                </a:lnTo>
                <a:lnTo>
                  <a:pt x="314972" y="9525"/>
                </a:lnTo>
                <a:lnTo>
                  <a:pt x="319735" y="9525"/>
                </a:lnTo>
                <a:lnTo>
                  <a:pt x="319735" y="1229906"/>
                </a:lnTo>
                <a:lnTo>
                  <a:pt x="314972" y="1229906"/>
                </a:lnTo>
                <a:lnTo>
                  <a:pt x="310210" y="1234668"/>
                </a:lnTo>
                <a:close/>
              </a:path>
              <a:path w="320040" h="1239520">
                <a:moveTo>
                  <a:pt x="319735" y="9525"/>
                </a:moveTo>
                <a:lnTo>
                  <a:pt x="314972" y="9525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5"/>
                </a:lnTo>
                <a:close/>
              </a:path>
              <a:path w="320040" h="1239520">
                <a:moveTo>
                  <a:pt x="9525" y="1234668"/>
                </a:moveTo>
                <a:lnTo>
                  <a:pt x="4762" y="1229906"/>
                </a:lnTo>
                <a:lnTo>
                  <a:pt x="9525" y="1229906"/>
                </a:lnTo>
                <a:lnTo>
                  <a:pt x="9525" y="1234668"/>
                </a:lnTo>
                <a:close/>
              </a:path>
              <a:path w="320040" h="1239520">
                <a:moveTo>
                  <a:pt x="310210" y="1234668"/>
                </a:moveTo>
                <a:lnTo>
                  <a:pt x="9525" y="1234668"/>
                </a:lnTo>
                <a:lnTo>
                  <a:pt x="9525" y="1229906"/>
                </a:lnTo>
                <a:lnTo>
                  <a:pt x="310210" y="1229906"/>
                </a:lnTo>
                <a:lnTo>
                  <a:pt x="310210" y="1234668"/>
                </a:lnTo>
                <a:close/>
              </a:path>
              <a:path w="320040" h="1239520">
                <a:moveTo>
                  <a:pt x="319735" y="1234668"/>
                </a:moveTo>
                <a:lnTo>
                  <a:pt x="310210" y="1234668"/>
                </a:lnTo>
                <a:lnTo>
                  <a:pt x="314972" y="1229906"/>
                </a:lnTo>
                <a:lnTo>
                  <a:pt x="319735" y="1229906"/>
                </a:lnTo>
                <a:lnTo>
                  <a:pt x="319735" y="123466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1" name="object 151"/>
          <p:cNvSpPr/>
          <p:nvPr/>
        </p:nvSpPr>
        <p:spPr>
          <a:xfrm>
            <a:off x="7592097" y="2462758"/>
            <a:ext cx="320040" cy="1387475"/>
          </a:xfrm>
          <a:custGeom>
            <a:rect l="l" t="t" r="r" b="b"/>
            <a:pathLst>
              <a:path w="320040" h="1387475">
                <a:moveTo>
                  <a:pt x="314972" y="1387246"/>
                </a:moveTo>
                <a:lnTo>
                  <a:pt x="4762" y="1387246"/>
                </a:lnTo>
                <a:lnTo>
                  <a:pt x="3289" y="1387005"/>
                </a:lnTo>
                <a:lnTo>
                  <a:pt x="1968" y="1386332"/>
                </a:lnTo>
                <a:lnTo>
                  <a:pt x="914" y="1385277"/>
                </a:lnTo>
                <a:lnTo>
                  <a:pt x="241" y="1383957"/>
                </a:lnTo>
                <a:lnTo>
                  <a:pt x="0" y="1382483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1377721"/>
                </a:lnTo>
                <a:lnTo>
                  <a:pt x="4762" y="1377721"/>
                </a:lnTo>
                <a:lnTo>
                  <a:pt x="9525" y="1382483"/>
                </a:lnTo>
                <a:lnTo>
                  <a:pt x="319735" y="1382483"/>
                </a:lnTo>
                <a:lnTo>
                  <a:pt x="319506" y="1383957"/>
                </a:lnTo>
                <a:lnTo>
                  <a:pt x="318833" y="1385277"/>
                </a:lnTo>
                <a:lnTo>
                  <a:pt x="317779" y="1386332"/>
                </a:lnTo>
                <a:lnTo>
                  <a:pt x="316445" y="1387005"/>
                </a:lnTo>
                <a:lnTo>
                  <a:pt x="314972" y="1387246"/>
                </a:lnTo>
                <a:close/>
              </a:path>
              <a:path w="320040" h="1387475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20040" h="1387475">
                <a:moveTo>
                  <a:pt x="310210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5"/>
                </a:lnTo>
                <a:close/>
              </a:path>
              <a:path w="320040" h="1387475">
                <a:moveTo>
                  <a:pt x="310210" y="1382483"/>
                </a:moveTo>
                <a:lnTo>
                  <a:pt x="310210" y="4762"/>
                </a:lnTo>
                <a:lnTo>
                  <a:pt x="314972" y="9525"/>
                </a:lnTo>
                <a:lnTo>
                  <a:pt x="319735" y="9525"/>
                </a:lnTo>
                <a:lnTo>
                  <a:pt x="319735" y="1377721"/>
                </a:lnTo>
                <a:lnTo>
                  <a:pt x="314972" y="1377721"/>
                </a:lnTo>
                <a:lnTo>
                  <a:pt x="310210" y="1382483"/>
                </a:lnTo>
                <a:close/>
              </a:path>
              <a:path w="320040" h="1387475">
                <a:moveTo>
                  <a:pt x="319735" y="9525"/>
                </a:moveTo>
                <a:lnTo>
                  <a:pt x="314972" y="9525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5"/>
                </a:lnTo>
                <a:close/>
              </a:path>
              <a:path w="320040" h="1387475">
                <a:moveTo>
                  <a:pt x="9525" y="1382483"/>
                </a:moveTo>
                <a:lnTo>
                  <a:pt x="4762" y="1377721"/>
                </a:lnTo>
                <a:lnTo>
                  <a:pt x="9525" y="1377721"/>
                </a:lnTo>
                <a:lnTo>
                  <a:pt x="9525" y="1382483"/>
                </a:lnTo>
                <a:close/>
              </a:path>
              <a:path w="320040" h="1387475">
                <a:moveTo>
                  <a:pt x="310210" y="1382483"/>
                </a:moveTo>
                <a:lnTo>
                  <a:pt x="9525" y="1382483"/>
                </a:lnTo>
                <a:lnTo>
                  <a:pt x="9525" y="1377721"/>
                </a:lnTo>
                <a:lnTo>
                  <a:pt x="310210" y="1377721"/>
                </a:lnTo>
                <a:lnTo>
                  <a:pt x="310210" y="1382483"/>
                </a:lnTo>
                <a:close/>
              </a:path>
              <a:path w="320040" h="1387475">
                <a:moveTo>
                  <a:pt x="319735" y="1382483"/>
                </a:moveTo>
                <a:lnTo>
                  <a:pt x="310210" y="1382483"/>
                </a:lnTo>
                <a:lnTo>
                  <a:pt x="314972" y="1377721"/>
                </a:lnTo>
                <a:lnTo>
                  <a:pt x="319735" y="1377721"/>
                </a:lnTo>
                <a:lnTo>
                  <a:pt x="319735" y="138248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2" name="object 152"/>
          <p:cNvSpPr/>
          <p:nvPr/>
        </p:nvSpPr>
        <p:spPr>
          <a:xfrm>
            <a:off x="8274557" y="2328900"/>
            <a:ext cx="320040" cy="1416685"/>
          </a:xfrm>
          <a:custGeom>
            <a:rect l="l" t="t" r="r" b="b"/>
            <a:pathLst>
              <a:path w="320040" h="1416685">
                <a:moveTo>
                  <a:pt x="314972" y="1416634"/>
                </a:moveTo>
                <a:lnTo>
                  <a:pt x="4762" y="1416634"/>
                </a:lnTo>
                <a:lnTo>
                  <a:pt x="3289" y="1416405"/>
                </a:lnTo>
                <a:lnTo>
                  <a:pt x="1968" y="1415732"/>
                </a:lnTo>
                <a:lnTo>
                  <a:pt x="914" y="1414678"/>
                </a:lnTo>
                <a:lnTo>
                  <a:pt x="241" y="1413344"/>
                </a:lnTo>
                <a:lnTo>
                  <a:pt x="0" y="1411871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1407109"/>
                </a:lnTo>
                <a:lnTo>
                  <a:pt x="4762" y="1407109"/>
                </a:lnTo>
                <a:lnTo>
                  <a:pt x="9525" y="1411871"/>
                </a:lnTo>
                <a:lnTo>
                  <a:pt x="319735" y="1411871"/>
                </a:lnTo>
                <a:lnTo>
                  <a:pt x="319506" y="1413344"/>
                </a:lnTo>
                <a:lnTo>
                  <a:pt x="318820" y="1414678"/>
                </a:lnTo>
                <a:lnTo>
                  <a:pt x="317766" y="1415732"/>
                </a:lnTo>
                <a:lnTo>
                  <a:pt x="316445" y="1416405"/>
                </a:lnTo>
                <a:lnTo>
                  <a:pt x="314972" y="1416634"/>
                </a:lnTo>
                <a:close/>
              </a:path>
              <a:path w="320040" h="1416685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20040" h="1416685">
                <a:moveTo>
                  <a:pt x="310210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5"/>
                </a:lnTo>
                <a:close/>
              </a:path>
              <a:path w="320040" h="1416685">
                <a:moveTo>
                  <a:pt x="310210" y="1411871"/>
                </a:moveTo>
                <a:lnTo>
                  <a:pt x="310210" y="4762"/>
                </a:lnTo>
                <a:lnTo>
                  <a:pt x="314972" y="9525"/>
                </a:lnTo>
                <a:lnTo>
                  <a:pt x="319735" y="9525"/>
                </a:lnTo>
                <a:lnTo>
                  <a:pt x="319735" y="1407109"/>
                </a:lnTo>
                <a:lnTo>
                  <a:pt x="314972" y="1407109"/>
                </a:lnTo>
                <a:lnTo>
                  <a:pt x="310210" y="1411871"/>
                </a:lnTo>
                <a:close/>
              </a:path>
              <a:path w="320040" h="1416685">
                <a:moveTo>
                  <a:pt x="319735" y="9525"/>
                </a:moveTo>
                <a:lnTo>
                  <a:pt x="314972" y="9525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5"/>
                </a:lnTo>
                <a:close/>
              </a:path>
              <a:path w="320040" h="1416685">
                <a:moveTo>
                  <a:pt x="9525" y="1411871"/>
                </a:moveTo>
                <a:lnTo>
                  <a:pt x="4762" y="1407109"/>
                </a:lnTo>
                <a:lnTo>
                  <a:pt x="9525" y="1407109"/>
                </a:lnTo>
                <a:lnTo>
                  <a:pt x="9525" y="1411871"/>
                </a:lnTo>
                <a:close/>
              </a:path>
              <a:path w="320040" h="1416685">
                <a:moveTo>
                  <a:pt x="310210" y="1411871"/>
                </a:moveTo>
                <a:lnTo>
                  <a:pt x="9525" y="1411871"/>
                </a:lnTo>
                <a:lnTo>
                  <a:pt x="9525" y="1407109"/>
                </a:lnTo>
                <a:lnTo>
                  <a:pt x="310210" y="1407109"/>
                </a:lnTo>
                <a:lnTo>
                  <a:pt x="310210" y="1411871"/>
                </a:lnTo>
                <a:close/>
              </a:path>
              <a:path w="320040" h="1416685">
                <a:moveTo>
                  <a:pt x="319735" y="1411871"/>
                </a:moveTo>
                <a:lnTo>
                  <a:pt x="310210" y="1411871"/>
                </a:lnTo>
                <a:lnTo>
                  <a:pt x="314972" y="1407109"/>
                </a:lnTo>
                <a:lnTo>
                  <a:pt x="319735" y="1407109"/>
                </a:lnTo>
                <a:lnTo>
                  <a:pt x="319735" y="141187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3" name="object 153"/>
          <p:cNvSpPr/>
          <p:nvPr/>
        </p:nvSpPr>
        <p:spPr>
          <a:xfrm>
            <a:off x="8957017" y="2447518"/>
            <a:ext cx="320040" cy="1217295"/>
          </a:xfrm>
          <a:custGeom>
            <a:rect l="l" t="t" r="r" b="b"/>
            <a:pathLst>
              <a:path w="320040" h="1217295">
                <a:moveTo>
                  <a:pt x="314972" y="1216850"/>
                </a:moveTo>
                <a:lnTo>
                  <a:pt x="4762" y="1216850"/>
                </a:lnTo>
                <a:lnTo>
                  <a:pt x="3289" y="1216609"/>
                </a:lnTo>
                <a:lnTo>
                  <a:pt x="1968" y="1215936"/>
                </a:lnTo>
                <a:lnTo>
                  <a:pt x="914" y="1214882"/>
                </a:lnTo>
                <a:lnTo>
                  <a:pt x="228" y="1213561"/>
                </a:lnTo>
                <a:lnTo>
                  <a:pt x="0" y="1212088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1207325"/>
                </a:lnTo>
                <a:lnTo>
                  <a:pt x="4762" y="1207325"/>
                </a:lnTo>
                <a:lnTo>
                  <a:pt x="9525" y="1212088"/>
                </a:lnTo>
                <a:lnTo>
                  <a:pt x="319735" y="1212088"/>
                </a:lnTo>
                <a:lnTo>
                  <a:pt x="319506" y="1213561"/>
                </a:lnTo>
                <a:lnTo>
                  <a:pt x="318820" y="1214882"/>
                </a:lnTo>
                <a:lnTo>
                  <a:pt x="317766" y="1215936"/>
                </a:lnTo>
                <a:lnTo>
                  <a:pt x="316445" y="1216609"/>
                </a:lnTo>
                <a:lnTo>
                  <a:pt x="314972" y="1216850"/>
                </a:lnTo>
                <a:close/>
              </a:path>
              <a:path w="320040" h="1217295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20040" h="1217295">
                <a:moveTo>
                  <a:pt x="310210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5"/>
                </a:lnTo>
                <a:close/>
              </a:path>
              <a:path w="320040" h="1217295">
                <a:moveTo>
                  <a:pt x="310210" y="1212088"/>
                </a:moveTo>
                <a:lnTo>
                  <a:pt x="310210" y="4762"/>
                </a:lnTo>
                <a:lnTo>
                  <a:pt x="314972" y="9525"/>
                </a:lnTo>
                <a:lnTo>
                  <a:pt x="319735" y="9525"/>
                </a:lnTo>
                <a:lnTo>
                  <a:pt x="319735" y="1207325"/>
                </a:lnTo>
                <a:lnTo>
                  <a:pt x="314972" y="1207325"/>
                </a:lnTo>
                <a:lnTo>
                  <a:pt x="310210" y="1212088"/>
                </a:lnTo>
                <a:close/>
              </a:path>
              <a:path w="320040" h="1217295">
                <a:moveTo>
                  <a:pt x="319735" y="9525"/>
                </a:moveTo>
                <a:lnTo>
                  <a:pt x="314972" y="9525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5"/>
                </a:lnTo>
                <a:close/>
              </a:path>
              <a:path w="320040" h="1217295">
                <a:moveTo>
                  <a:pt x="9525" y="1212088"/>
                </a:moveTo>
                <a:lnTo>
                  <a:pt x="4762" y="1207325"/>
                </a:lnTo>
                <a:lnTo>
                  <a:pt x="9525" y="1207325"/>
                </a:lnTo>
                <a:lnTo>
                  <a:pt x="9525" y="1212088"/>
                </a:lnTo>
                <a:close/>
              </a:path>
              <a:path w="320040" h="1217295">
                <a:moveTo>
                  <a:pt x="310210" y="1212088"/>
                </a:moveTo>
                <a:lnTo>
                  <a:pt x="9525" y="1212088"/>
                </a:lnTo>
                <a:lnTo>
                  <a:pt x="9525" y="1207325"/>
                </a:lnTo>
                <a:lnTo>
                  <a:pt x="310210" y="1207325"/>
                </a:lnTo>
                <a:lnTo>
                  <a:pt x="310210" y="1212088"/>
                </a:lnTo>
                <a:close/>
              </a:path>
              <a:path w="320040" h="1217295">
                <a:moveTo>
                  <a:pt x="319735" y="1212088"/>
                </a:moveTo>
                <a:lnTo>
                  <a:pt x="310210" y="1212088"/>
                </a:lnTo>
                <a:lnTo>
                  <a:pt x="314972" y="1207325"/>
                </a:lnTo>
                <a:lnTo>
                  <a:pt x="319735" y="1207325"/>
                </a:lnTo>
                <a:lnTo>
                  <a:pt x="319735" y="121208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4" name="object 154"/>
          <p:cNvSpPr/>
          <p:nvPr/>
        </p:nvSpPr>
        <p:spPr>
          <a:xfrm>
            <a:off x="9639477" y="2466708"/>
            <a:ext cx="320040" cy="1231900"/>
          </a:xfrm>
          <a:custGeom>
            <a:rect l="l" t="t" r="r" b="b"/>
            <a:pathLst>
              <a:path w="320040" h="1231900">
                <a:moveTo>
                  <a:pt x="314972" y="1231760"/>
                </a:moveTo>
                <a:lnTo>
                  <a:pt x="4762" y="1231760"/>
                </a:lnTo>
                <a:lnTo>
                  <a:pt x="3289" y="1231519"/>
                </a:lnTo>
                <a:lnTo>
                  <a:pt x="1968" y="1230845"/>
                </a:lnTo>
                <a:lnTo>
                  <a:pt x="914" y="1229791"/>
                </a:lnTo>
                <a:lnTo>
                  <a:pt x="228" y="1228471"/>
                </a:lnTo>
                <a:lnTo>
                  <a:pt x="0" y="1226997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1222235"/>
                </a:lnTo>
                <a:lnTo>
                  <a:pt x="4762" y="1222235"/>
                </a:lnTo>
                <a:lnTo>
                  <a:pt x="9525" y="1226997"/>
                </a:lnTo>
                <a:lnTo>
                  <a:pt x="319735" y="1226997"/>
                </a:lnTo>
                <a:lnTo>
                  <a:pt x="319506" y="1228471"/>
                </a:lnTo>
                <a:lnTo>
                  <a:pt x="318820" y="1229791"/>
                </a:lnTo>
                <a:lnTo>
                  <a:pt x="317766" y="1230845"/>
                </a:lnTo>
                <a:lnTo>
                  <a:pt x="316445" y="1231519"/>
                </a:lnTo>
                <a:lnTo>
                  <a:pt x="314972" y="1231760"/>
                </a:lnTo>
                <a:close/>
              </a:path>
              <a:path w="320040" h="1231900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20040" h="1231900">
                <a:moveTo>
                  <a:pt x="310210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5"/>
                </a:lnTo>
                <a:close/>
              </a:path>
              <a:path w="320040" h="1231900">
                <a:moveTo>
                  <a:pt x="310210" y="1226997"/>
                </a:moveTo>
                <a:lnTo>
                  <a:pt x="310210" y="4762"/>
                </a:lnTo>
                <a:lnTo>
                  <a:pt x="314972" y="9525"/>
                </a:lnTo>
                <a:lnTo>
                  <a:pt x="319735" y="9525"/>
                </a:lnTo>
                <a:lnTo>
                  <a:pt x="319735" y="1222235"/>
                </a:lnTo>
                <a:lnTo>
                  <a:pt x="314972" y="1222235"/>
                </a:lnTo>
                <a:lnTo>
                  <a:pt x="310210" y="1226997"/>
                </a:lnTo>
                <a:close/>
              </a:path>
              <a:path w="320040" h="1231900">
                <a:moveTo>
                  <a:pt x="319735" y="9525"/>
                </a:moveTo>
                <a:lnTo>
                  <a:pt x="314972" y="9525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5"/>
                </a:lnTo>
                <a:close/>
              </a:path>
              <a:path w="320040" h="1231900">
                <a:moveTo>
                  <a:pt x="9525" y="1226997"/>
                </a:moveTo>
                <a:lnTo>
                  <a:pt x="4762" y="1222235"/>
                </a:lnTo>
                <a:lnTo>
                  <a:pt x="9525" y="1222235"/>
                </a:lnTo>
                <a:lnTo>
                  <a:pt x="9525" y="1226997"/>
                </a:lnTo>
                <a:close/>
              </a:path>
              <a:path w="320040" h="1231900">
                <a:moveTo>
                  <a:pt x="310210" y="1226997"/>
                </a:moveTo>
                <a:lnTo>
                  <a:pt x="9525" y="1226997"/>
                </a:lnTo>
                <a:lnTo>
                  <a:pt x="9525" y="1222235"/>
                </a:lnTo>
                <a:lnTo>
                  <a:pt x="310210" y="1222235"/>
                </a:lnTo>
                <a:lnTo>
                  <a:pt x="310210" y="1226997"/>
                </a:lnTo>
                <a:close/>
              </a:path>
              <a:path w="320040" h="1231900">
                <a:moveTo>
                  <a:pt x="319735" y="1226997"/>
                </a:moveTo>
                <a:lnTo>
                  <a:pt x="310210" y="1226997"/>
                </a:lnTo>
                <a:lnTo>
                  <a:pt x="314972" y="1222235"/>
                </a:lnTo>
                <a:lnTo>
                  <a:pt x="319735" y="1222235"/>
                </a:lnTo>
                <a:lnTo>
                  <a:pt x="319735" y="122699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5" name="object 155"/>
          <p:cNvSpPr/>
          <p:nvPr/>
        </p:nvSpPr>
        <p:spPr>
          <a:xfrm>
            <a:off x="10321937" y="2367114"/>
            <a:ext cx="320040" cy="1453515"/>
          </a:xfrm>
          <a:custGeom>
            <a:rect l="l" t="t" r="r" b="b"/>
            <a:pathLst>
              <a:path w="320040" h="1453514">
                <a:moveTo>
                  <a:pt x="314972" y="1453134"/>
                </a:moveTo>
                <a:lnTo>
                  <a:pt x="4762" y="1453134"/>
                </a:lnTo>
                <a:lnTo>
                  <a:pt x="3289" y="1452892"/>
                </a:lnTo>
                <a:lnTo>
                  <a:pt x="1968" y="1452219"/>
                </a:lnTo>
                <a:lnTo>
                  <a:pt x="914" y="1451165"/>
                </a:lnTo>
                <a:lnTo>
                  <a:pt x="228" y="1449832"/>
                </a:lnTo>
                <a:lnTo>
                  <a:pt x="0" y="1448371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1443608"/>
                </a:lnTo>
                <a:lnTo>
                  <a:pt x="4762" y="1443608"/>
                </a:lnTo>
                <a:lnTo>
                  <a:pt x="9525" y="1448371"/>
                </a:lnTo>
                <a:lnTo>
                  <a:pt x="319735" y="1448371"/>
                </a:lnTo>
                <a:lnTo>
                  <a:pt x="319493" y="1449832"/>
                </a:lnTo>
                <a:lnTo>
                  <a:pt x="318820" y="1451165"/>
                </a:lnTo>
                <a:lnTo>
                  <a:pt x="317766" y="1452219"/>
                </a:lnTo>
                <a:lnTo>
                  <a:pt x="316445" y="1452892"/>
                </a:lnTo>
                <a:lnTo>
                  <a:pt x="314972" y="1453134"/>
                </a:lnTo>
                <a:close/>
              </a:path>
              <a:path w="320040" h="1453514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20040" h="1453514">
                <a:moveTo>
                  <a:pt x="310210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5"/>
                </a:lnTo>
                <a:close/>
              </a:path>
              <a:path w="320040" h="1453514">
                <a:moveTo>
                  <a:pt x="310210" y="1448371"/>
                </a:moveTo>
                <a:lnTo>
                  <a:pt x="310210" y="4762"/>
                </a:lnTo>
                <a:lnTo>
                  <a:pt x="314972" y="9525"/>
                </a:lnTo>
                <a:lnTo>
                  <a:pt x="319735" y="9525"/>
                </a:lnTo>
                <a:lnTo>
                  <a:pt x="319735" y="1443608"/>
                </a:lnTo>
                <a:lnTo>
                  <a:pt x="314972" y="1443608"/>
                </a:lnTo>
                <a:lnTo>
                  <a:pt x="310210" y="1448371"/>
                </a:lnTo>
                <a:close/>
              </a:path>
              <a:path w="320040" h="1453514">
                <a:moveTo>
                  <a:pt x="319735" y="9525"/>
                </a:moveTo>
                <a:lnTo>
                  <a:pt x="314972" y="9525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5"/>
                </a:lnTo>
                <a:close/>
              </a:path>
              <a:path w="320040" h="1453514">
                <a:moveTo>
                  <a:pt x="9525" y="1448371"/>
                </a:moveTo>
                <a:lnTo>
                  <a:pt x="4762" y="1443608"/>
                </a:lnTo>
                <a:lnTo>
                  <a:pt x="9525" y="1443608"/>
                </a:lnTo>
                <a:lnTo>
                  <a:pt x="9525" y="1448371"/>
                </a:lnTo>
                <a:close/>
              </a:path>
              <a:path w="320040" h="1453514">
                <a:moveTo>
                  <a:pt x="310210" y="1448371"/>
                </a:moveTo>
                <a:lnTo>
                  <a:pt x="9525" y="1448371"/>
                </a:lnTo>
                <a:lnTo>
                  <a:pt x="9525" y="1443608"/>
                </a:lnTo>
                <a:lnTo>
                  <a:pt x="310210" y="1443608"/>
                </a:lnTo>
                <a:lnTo>
                  <a:pt x="310210" y="1448371"/>
                </a:lnTo>
                <a:close/>
              </a:path>
              <a:path w="320040" h="1453514">
                <a:moveTo>
                  <a:pt x="319735" y="1448371"/>
                </a:moveTo>
                <a:lnTo>
                  <a:pt x="310210" y="1448371"/>
                </a:lnTo>
                <a:lnTo>
                  <a:pt x="314972" y="1443608"/>
                </a:lnTo>
                <a:lnTo>
                  <a:pt x="319735" y="1443608"/>
                </a:lnTo>
                <a:lnTo>
                  <a:pt x="319735" y="144837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6" name="object 156"/>
          <p:cNvSpPr/>
          <p:nvPr/>
        </p:nvSpPr>
        <p:spPr>
          <a:xfrm>
            <a:off x="11004397" y="2533802"/>
            <a:ext cx="320040" cy="1216660"/>
          </a:xfrm>
          <a:custGeom>
            <a:rect l="l" t="t" r="r" b="b"/>
            <a:pathLst>
              <a:path w="320040" h="1216660">
                <a:moveTo>
                  <a:pt x="314972" y="1216609"/>
                </a:moveTo>
                <a:lnTo>
                  <a:pt x="4762" y="1216609"/>
                </a:lnTo>
                <a:lnTo>
                  <a:pt x="3289" y="1216367"/>
                </a:lnTo>
                <a:lnTo>
                  <a:pt x="1955" y="1215694"/>
                </a:lnTo>
                <a:lnTo>
                  <a:pt x="901" y="1214640"/>
                </a:lnTo>
                <a:lnTo>
                  <a:pt x="228" y="1213319"/>
                </a:lnTo>
                <a:lnTo>
                  <a:pt x="0" y="1211846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1207084"/>
                </a:lnTo>
                <a:lnTo>
                  <a:pt x="4762" y="1207084"/>
                </a:lnTo>
                <a:lnTo>
                  <a:pt x="9525" y="1211846"/>
                </a:lnTo>
                <a:lnTo>
                  <a:pt x="319735" y="1211846"/>
                </a:lnTo>
                <a:lnTo>
                  <a:pt x="319493" y="1213319"/>
                </a:lnTo>
                <a:lnTo>
                  <a:pt x="318820" y="1214640"/>
                </a:lnTo>
                <a:lnTo>
                  <a:pt x="317766" y="1215694"/>
                </a:lnTo>
                <a:lnTo>
                  <a:pt x="316445" y="1216367"/>
                </a:lnTo>
                <a:lnTo>
                  <a:pt x="314972" y="1216609"/>
                </a:lnTo>
                <a:close/>
              </a:path>
              <a:path w="320040" h="1216660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20040" h="1216660">
                <a:moveTo>
                  <a:pt x="310210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5"/>
                </a:lnTo>
                <a:close/>
              </a:path>
              <a:path w="320040" h="1216660">
                <a:moveTo>
                  <a:pt x="310210" y="1211846"/>
                </a:moveTo>
                <a:lnTo>
                  <a:pt x="310210" y="4762"/>
                </a:lnTo>
                <a:lnTo>
                  <a:pt x="314972" y="9525"/>
                </a:lnTo>
                <a:lnTo>
                  <a:pt x="319735" y="9525"/>
                </a:lnTo>
                <a:lnTo>
                  <a:pt x="319735" y="1207084"/>
                </a:lnTo>
                <a:lnTo>
                  <a:pt x="314972" y="1207084"/>
                </a:lnTo>
                <a:lnTo>
                  <a:pt x="310210" y="1211846"/>
                </a:lnTo>
                <a:close/>
              </a:path>
              <a:path w="320040" h="1216660">
                <a:moveTo>
                  <a:pt x="319735" y="9525"/>
                </a:moveTo>
                <a:lnTo>
                  <a:pt x="314972" y="9525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5"/>
                </a:lnTo>
                <a:close/>
              </a:path>
              <a:path w="320040" h="1216660">
                <a:moveTo>
                  <a:pt x="9525" y="1211846"/>
                </a:moveTo>
                <a:lnTo>
                  <a:pt x="4762" y="1207084"/>
                </a:lnTo>
                <a:lnTo>
                  <a:pt x="9525" y="1207084"/>
                </a:lnTo>
                <a:lnTo>
                  <a:pt x="9525" y="1211846"/>
                </a:lnTo>
                <a:close/>
              </a:path>
              <a:path w="320040" h="1216660">
                <a:moveTo>
                  <a:pt x="310210" y="1211846"/>
                </a:moveTo>
                <a:lnTo>
                  <a:pt x="9525" y="1211846"/>
                </a:lnTo>
                <a:lnTo>
                  <a:pt x="9525" y="1207084"/>
                </a:lnTo>
                <a:lnTo>
                  <a:pt x="310210" y="1207084"/>
                </a:lnTo>
                <a:lnTo>
                  <a:pt x="310210" y="1211846"/>
                </a:lnTo>
                <a:close/>
              </a:path>
              <a:path w="320040" h="1216660">
                <a:moveTo>
                  <a:pt x="319735" y="1211846"/>
                </a:moveTo>
                <a:lnTo>
                  <a:pt x="310210" y="1211846"/>
                </a:lnTo>
                <a:lnTo>
                  <a:pt x="314972" y="1207084"/>
                </a:lnTo>
                <a:lnTo>
                  <a:pt x="319735" y="1207084"/>
                </a:lnTo>
                <a:lnTo>
                  <a:pt x="319735" y="121184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7" name="object 157"/>
          <p:cNvSpPr/>
          <p:nvPr/>
        </p:nvSpPr>
        <p:spPr>
          <a:xfrm>
            <a:off x="6914400" y="2380983"/>
            <a:ext cx="310515" cy="59055"/>
          </a:xfrm>
          <a:custGeom>
            <a:rect l="l" t="t" r="r" b="b"/>
            <a:pathLst>
              <a:path w="310515" h="59055">
                <a:moveTo>
                  <a:pt x="0" y="58572"/>
                </a:moveTo>
                <a:lnTo>
                  <a:pt x="310210" y="58572"/>
                </a:lnTo>
                <a:lnTo>
                  <a:pt x="310210" y="0"/>
                </a:lnTo>
                <a:lnTo>
                  <a:pt x="0" y="0"/>
                </a:lnTo>
                <a:lnTo>
                  <a:pt x="0" y="58572"/>
                </a:lnTo>
                <a:close/>
              </a:path>
            </a:pathLst>
          </a:custGeom>
          <a:solidFill>
            <a:srgbClr val="9B835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8" name="object 158"/>
          <p:cNvSpPr/>
          <p:nvPr/>
        </p:nvSpPr>
        <p:spPr>
          <a:xfrm>
            <a:off x="7596860" y="2255558"/>
            <a:ext cx="310515" cy="212090"/>
          </a:xfrm>
          <a:custGeom>
            <a:rect l="l" t="t" r="r" b="b"/>
            <a:pathLst>
              <a:path w="310515" h="212089">
                <a:moveTo>
                  <a:pt x="0" y="0"/>
                </a:moveTo>
                <a:lnTo>
                  <a:pt x="310210" y="0"/>
                </a:lnTo>
                <a:lnTo>
                  <a:pt x="310210" y="211962"/>
                </a:lnTo>
                <a:lnTo>
                  <a:pt x="0" y="211962"/>
                </a:lnTo>
                <a:lnTo>
                  <a:pt x="0" y="0"/>
                </a:lnTo>
                <a:close/>
              </a:path>
            </a:pathLst>
          </a:custGeom>
          <a:solidFill>
            <a:srgbClr val="9B835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9" name="object 159"/>
          <p:cNvSpPr/>
          <p:nvPr/>
        </p:nvSpPr>
        <p:spPr>
          <a:xfrm>
            <a:off x="8279320" y="2247506"/>
            <a:ext cx="310515" cy="86360"/>
          </a:xfrm>
          <a:custGeom>
            <a:rect l="l" t="t" r="r" b="b"/>
            <a:pathLst>
              <a:path w="310515" h="86360">
                <a:moveTo>
                  <a:pt x="0" y="0"/>
                </a:moveTo>
                <a:lnTo>
                  <a:pt x="310210" y="0"/>
                </a:lnTo>
                <a:lnTo>
                  <a:pt x="310210" y="86144"/>
                </a:lnTo>
                <a:lnTo>
                  <a:pt x="0" y="86144"/>
                </a:lnTo>
                <a:lnTo>
                  <a:pt x="0" y="0"/>
                </a:lnTo>
                <a:close/>
              </a:path>
            </a:pathLst>
          </a:custGeom>
          <a:solidFill>
            <a:srgbClr val="9B835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0" name="object 160"/>
          <p:cNvSpPr/>
          <p:nvPr/>
        </p:nvSpPr>
        <p:spPr>
          <a:xfrm>
            <a:off x="8961780" y="2365006"/>
            <a:ext cx="310515" cy="87630"/>
          </a:xfrm>
          <a:custGeom>
            <a:rect l="l" t="t" r="r" b="b"/>
            <a:pathLst>
              <a:path w="310515" h="87630">
                <a:moveTo>
                  <a:pt x="0" y="0"/>
                </a:moveTo>
                <a:lnTo>
                  <a:pt x="310210" y="0"/>
                </a:lnTo>
                <a:lnTo>
                  <a:pt x="310210" y="87274"/>
                </a:lnTo>
                <a:lnTo>
                  <a:pt x="0" y="87274"/>
                </a:lnTo>
                <a:lnTo>
                  <a:pt x="0" y="0"/>
                </a:lnTo>
                <a:close/>
              </a:path>
            </a:pathLst>
          </a:custGeom>
          <a:solidFill>
            <a:srgbClr val="9B835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1" name="object 161"/>
          <p:cNvSpPr/>
          <p:nvPr/>
        </p:nvSpPr>
        <p:spPr>
          <a:xfrm>
            <a:off x="9644240" y="2270810"/>
            <a:ext cx="310515" cy="200660"/>
          </a:xfrm>
          <a:custGeom>
            <a:rect l="l" t="t" r="r" b="b"/>
            <a:pathLst>
              <a:path w="310515" h="200660">
                <a:moveTo>
                  <a:pt x="0" y="0"/>
                </a:moveTo>
                <a:lnTo>
                  <a:pt x="310210" y="0"/>
                </a:lnTo>
                <a:lnTo>
                  <a:pt x="310210" y="200660"/>
                </a:lnTo>
                <a:lnTo>
                  <a:pt x="0" y="200660"/>
                </a:lnTo>
                <a:lnTo>
                  <a:pt x="0" y="0"/>
                </a:lnTo>
                <a:close/>
              </a:path>
            </a:pathLst>
          </a:custGeom>
          <a:solidFill>
            <a:srgbClr val="9B835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2" name="object 162"/>
          <p:cNvSpPr/>
          <p:nvPr/>
        </p:nvSpPr>
        <p:spPr>
          <a:xfrm>
            <a:off x="10326699" y="2341803"/>
            <a:ext cx="310515" cy="30480"/>
          </a:xfrm>
          <a:custGeom>
            <a:rect l="l" t="t" r="r" b="b"/>
            <a:pathLst>
              <a:path w="310515" h="30480">
                <a:moveTo>
                  <a:pt x="0" y="30073"/>
                </a:moveTo>
                <a:lnTo>
                  <a:pt x="310210" y="30073"/>
                </a:lnTo>
                <a:lnTo>
                  <a:pt x="310210" y="0"/>
                </a:lnTo>
                <a:lnTo>
                  <a:pt x="0" y="0"/>
                </a:lnTo>
                <a:lnTo>
                  <a:pt x="0" y="30073"/>
                </a:lnTo>
                <a:close/>
              </a:path>
            </a:pathLst>
          </a:custGeom>
          <a:solidFill>
            <a:srgbClr val="9B835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3" name="object 163"/>
          <p:cNvSpPr/>
          <p:nvPr/>
        </p:nvSpPr>
        <p:spPr>
          <a:xfrm>
            <a:off x="11009159" y="2387688"/>
            <a:ext cx="310515" cy="151130"/>
          </a:xfrm>
          <a:custGeom>
            <a:rect l="l" t="t" r="r" b="b"/>
            <a:pathLst>
              <a:path w="310515" h="151130">
                <a:moveTo>
                  <a:pt x="0" y="0"/>
                </a:moveTo>
                <a:lnTo>
                  <a:pt x="310210" y="0"/>
                </a:lnTo>
                <a:lnTo>
                  <a:pt x="310210" y="150888"/>
                </a:lnTo>
                <a:lnTo>
                  <a:pt x="0" y="150888"/>
                </a:lnTo>
                <a:lnTo>
                  <a:pt x="0" y="0"/>
                </a:lnTo>
                <a:close/>
              </a:path>
            </a:pathLst>
          </a:custGeom>
          <a:solidFill>
            <a:srgbClr val="9B8356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4" name="object 164"/>
          <p:cNvSpPr/>
          <p:nvPr/>
        </p:nvSpPr>
        <p:spPr>
          <a:xfrm>
            <a:off x="6909637" y="2376220"/>
            <a:ext cx="320040" cy="68580"/>
          </a:xfrm>
          <a:custGeom>
            <a:rect l="l" t="t" r="r" b="b"/>
            <a:pathLst>
              <a:path w="320040" h="68580">
                <a:moveTo>
                  <a:pt x="314972" y="68097"/>
                </a:moveTo>
                <a:lnTo>
                  <a:pt x="4762" y="68097"/>
                </a:lnTo>
                <a:lnTo>
                  <a:pt x="3289" y="67856"/>
                </a:lnTo>
                <a:lnTo>
                  <a:pt x="1968" y="67183"/>
                </a:lnTo>
                <a:lnTo>
                  <a:pt x="914" y="66128"/>
                </a:lnTo>
                <a:lnTo>
                  <a:pt x="241" y="64808"/>
                </a:lnTo>
                <a:lnTo>
                  <a:pt x="0" y="63334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58572"/>
                </a:lnTo>
                <a:lnTo>
                  <a:pt x="4762" y="58572"/>
                </a:lnTo>
                <a:lnTo>
                  <a:pt x="9525" y="63334"/>
                </a:lnTo>
                <a:lnTo>
                  <a:pt x="319735" y="63334"/>
                </a:lnTo>
                <a:lnTo>
                  <a:pt x="319506" y="64808"/>
                </a:lnTo>
                <a:lnTo>
                  <a:pt x="318833" y="66128"/>
                </a:lnTo>
                <a:lnTo>
                  <a:pt x="317779" y="67183"/>
                </a:lnTo>
                <a:lnTo>
                  <a:pt x="316445" y="67856"/>
                </a:lnTo>
                <a:lnTo>
                  <a:pt x="314972" y="68097"/>
                </a:lnTo>
                <a:close/>
              </a:path>
              <a:path w="320040" h="68580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20040" h="68580">
                <a:moveTo>
                  <a:pt x="310210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5"/>
                </a:lnTo>
                <a:close/>
              </a:path>
              <a:path w="320040" h="68580">
                <a:moveTo>
                  <a:pt x="310210" y="63334"/>
                </a:moveTo>
                <a:lnTo>
                  <a:pt x="310210" y="4762"/>
                </a:lnTo>
                <a:lnTo>
                  <a:pt x="314972" y="9525"/>
                </a:lnTo>
                <a:lnTo>
                  <a:pt x="319735" y="9525"/>
                </a:lnTo>
                <a:lnTo>
                  <a:pt x="319735" y="58572"/>
                </a:lnTo>
                <a:lnTo>
                  <a:pt x="314972" y="58572"/>
                </a:lnTo>
                <a:lnTo>
                  <a:pt x="310210" y="63334"/>
                </a:lnTo>
                <a:close/>
              </a:path>
              <a:path w="320040" h="68580">
                <a:moveTo>
                  <a:pt x="319735" y="9525"/>
                </a:moveTo>
                <a:lnTo>
                  <a:pt x="314972" y="9525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5"/>
                </a:lnTo>
                <a:close/>
              </a:path>
              <a:path w="320040" h="68580">
                <a:moveTo>
                  <a:pt x="9525" y="63334"/>
                </a:moveTo>
                <a:lnTo>
                  <a:pt x="4762" y="58572"/>
                </a:lnTo>
                <a:lnTo>
                  <a:pt x="9525" y="58572"/>
                </a:lnTo>
                <a:lnTo>
                  <a:pt x="9525" y="63334"/>
                </a:lnTo>
                <a:close/>
              </a:path>
              <a:path w="320040" h="68580">
                <a:moveTo>
                  <a:pt x="310210" y="63334"/>
                </a:moveTo>
                <a:lnTo>
                  <a:pt x="9525" y="63334"/>
                </a:lnTo>
                <a:lnTo>
                  <a:pt x="9525" y="58572"/>
                </a:lnTo>
                <a:lnTo>
                  <a:pt x="310210" y="58572"/>
                </a:lnTo>
                <a:lnTo>
                  <a:pt x="310210" y="63334"/>
                </a:lnTo>
                <a:close/>
              </a:path>
              <a:path w="320040" h="68580">
                <a:moveTo>
                  <a:pt x="319735" y="63334"/>
                </a:moveTo>
                <a:lnTo>
                  <a:pt x="310210" y="63334"/>
                </a:lnTo>
                <a:lnTo>
                  <a:pt x="314972" y="58572"/>
                </a:lnTo>
                <a:lnTo>
                  <a:pt x="319735" y="58572"/>
                </a:lnTo>
                <a:lnTo>
                  <a:pt x="319735" y="6333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5" name="object 165"/>
          <p:cNvSpPr/>
          <p:nvPr/>
        </p:nvSpPr>
        <p:spPr>
          <a:xfrm>
            <a:off x="7592097" y="2250795"/>
            <a:ext cx="320040" cy="221615"/>
          </a:xfrm>
          <a:custGeom>
            <a:rect l="l" t="t" r="r" b="b"/>
            <a:pathLst>
              <a:path w="320040" h="221614">
                <a:moveTo>
                  <a:pt x="314972" y="221488"/>
                </a:moveTo>
                <a:lnTo>
                  <a:pt x="4762" y="221488"/>
                </a:lnTo>
                <a:lnTo>
                  <a:pt x="3289" y="221246"/>
                </a:lnTo>
                <a:lnTo>
                  <a:pt x="1968" y="220573"/>
                </a:lnTo>
                <a:lnTo>
                  <a:pt x="914" y="219519"/>
                </a:lnTo>
                <a:lnTo>
                  <a:pt x="241" y="218198"/>
                </a:lnTo>
                <a:lnTo>
                  <a:pt x="0" y="216725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211963"/>
                </a:lnTo>
                <a:lnTo>
                  <a:pt x="4762" y="211963"/>
                </a:lnTo>
                <a:lnTo>
                  <a:pt x="9525" y="216725"/>
                </a:lnTo>
                <a:lnTo>
                  <a:pt x="319735" y="216725"/>
                </a:lnTo>
                <a:lnTo>
                  <a:pt x="319506" y="218198"/>
                </a:lnTo>
                <a:lnTo>
                  <a:pt x="318833" y="219519"/>
                </a:lnTo>
                <a:lnTo>
                  <a:pt x="317779" y="220573"/>
                </a:lnTo>
                <a:lnTo>
                  <a:pt x="316445" y="221246"/>
                </a:lnTo>
                <a:lnTo>
                  <a:pt x="314972" y="221488"/>
                </a:lnTo>
                <a:close/>
              </a:path>
              <a:path w="320040" h="221614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20040" h="221614">
                <a:moveTo>
                  <a:pt x="310210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5"/>
                </a:lnTo>
                <a:close/>
              </a:path>
              <a:path w="320040" h="221614">
                <a:moveTo>
                  <a:pt x="310210" y="216725"/>
                </a:moveTo>
                <a:lnTo>
                  <a:pt x="310210" y="4762"/>
                </a:lnTo>
                <a:lnTo>
                  <a:pt x="314972" y="9525"/>
                </a:lnTo>
                <a:lnTo>
                  <a:pt x="319735" y="9525"/>
                </a:lnTo>
                <a:lnTo>
                  <a:pt x="319735" y="211963"/>
                </a:lnTo>
                <a:lnTo>
                  <a:pt x="314972" y="211963"/>
                </a:lnTo>
                <a:lnTo>
                  <a:pt x="310210" y="216725"/>
                </a:lnTo>
                <a:close/>
              </a:path>
              <a:path w="320040" h="221614">
                <a:moveTo>
                  <a:pt x="319735" y="9525"/>
                </a:moveTo>
                <a:lnTo>
                  <a:pt x="314972" y="9525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5"/>
                </a:lnTo>
                <a:close/>
              </a:path>
              <a:path w="320040" h="221614">
                <a:moveTo>
                  <a:pt x="9525" y="216725"/>
                </a:moveTo>
                <a:lnTo>
                  <a:pt x="4762" y="211963"/>
                </a:lnTo>
                <a:lnTo>
                  <a:pt x="9525" y="211963"/>
                </a:lnTo>
                <a:lnTo>
                  <a:pt x="9525" y="216725"/>
                </a:lnTo>
                <a:close/>
              </a:path>
              <a:path w="320040" h="221614">
                <a:moveTo>
                  <a:pt x="310210" y="216725"/>
                </a:moveTo>
                <a:lnTo>
                  <a:pt x="9525" y="216725"/>
                </a:lnTo>
                <a:lnTo>
                  <a:pt x="9525" y="211963"/>
                </a:lnTo>
                <a:lnTo>
                  <a:pt x="310210" y="211963"/>
                </a:lnTo>
                <a:lnTo>
                  <a:pt x="310210" y="216725"/>
                </a:lnTo>
                <a:close/>
              </a:path>
              <a:path w="320040" h="221614">
                <a:moveTo>
                  <a:pt x="319735" y="216725"/>
                </a:moveTo>
                <a:lnTo>
                  <a:pt x="310210" y="216725"/>
                </a:lnTo>
                <a:lnTo>
                  <a:pt x="314972" y="211963"/>
                </a:lnTo>
                <a:lnTo>
                  <a:pt x="319735" y="211963"/>
                </a:lnTo>
                <a:lnTo>
                  <a:pt x="319735" y="2167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6" name="object 166"/>
          <p:cNvSpPr/>
          <p:nvPr/>
        </p:nvSpPr>
        <p:spPr>
          <a:xfrm>
            <a:off x="8274557" y="2242743"/>
            <a:ext cx="320040" cy="95885"/>
          </a:xfrm>
          <a:custGeom>
            <a:rect l="l" t="t" r="r" b="b"/>
            <a:pathLst>
              <a:path w="320040" h="95885">
                <a:moveTo>
                  <a:pt x="314972" y="95681"/>
                </a:moveTo>
                <a:lnTo>
                  <a:pt x="4762" y="95681"/>
                </a:lnTo>
                <a:lnTo>
                  <a:pt x="3289" y="95440"/>
                </a:lnTo>
                <a:lnTo>
                  <a:pt x="1968" y="94767"/>
                </a:lnTo>
                <a:lnTo>
                  <a:pt x="914" y="93713"/>
                </a:lnTo>
                <a:lnTo>
                  <a:pt x="241" y="92379"/>
                </a:lnTo>
                <a:lnTo>
                  <a:pt x="0" y="90919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4"/>
                </a:lnTo>
                <a:lnTo>
                  <a:pt x="9525" y="9524"/>
                </a:lnTo>
                <a:lnTo>
                  <a:pt x="9525" y="86156"/>
                </a:lnTo>
                <a:lnTo>
                  <a:pt x="4762" y="86156"/>
                </a:lnTo>
                <a:lnTo>
                  <a:pt x="9525" y="90919"/>
                </a:lnTo>
                <a:lnTo>
                  <a:pt x="319735" y="90919"/>
                </a:lnTo>
                <a:lnTo>
                  <a:pt x="319506" y="92379"/>
                </a:lnTo>
                <a:lnTo>
                  <a:pt x="318820" y="93713"/>
                </a:lnTo>
                <a:lnTo>
                  <a:pt x="317766" y="94767"/>
                </a:lnTo>
                <a:lnTo>
                  <a:pt x="316445" y="95440"/>
                </a:lnTo>
                <a:lnTo>
                  <a:pt x="314972" y="95681"/>
                </a:lnTo>
                <a:close/>
              </a:path>
              <a:path w="320040" h="95885">
                <a:moveTo>
                  <a:pt x="9525" y="9524"/>
                </a:moveTo>
                <a:lnTo>
                  <a:pt x="4762" y="9524"/>
                </a:lnTo>
                <a:lnTo>
                  <a:pt x="9525" y="4762"/>
                </a:lnTo>
                <a:lnTo>
                  <a:pt x="9525" y="9524"/>
                </a:lnTo>
                <a:close/>
              </a:path>
              <a:path w="320040" h="95885">
                <a:moveTo>
                  <a:pt x="310210" y="9524"/>
                </a:moveTo>
                <a:lnTo>
                  <a:pt x="9525" y="9524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4"/>
                </a:lnTo>
                <a:close/>
              </a:path>
              <a:path w="320040" h="95885">
                <a:moveTo>
                  <a:pt x="310210" y="90919"/>
                </a:moveTo>
                <a:lnTo>
                  <a:pt x="310210" y="4762"/>
                </a:lnTo>
                <a:lnTo>
                  <a:pt x="314972" y="9524"/>
                </a:lnTo>
                <a:lnTo>
                  <a:pt x="319735" y="9524"/>
                </a:lnTo>
                <a:lnTo>
                  <a:pt x="319735" y="86156"/>
                </a:lnTo>
                <a:lnTo>
                  <a:pt x="314972" y="86156"/>
                </a:lnTo>
                <a:lnTo>
                  <a:pt x="310210" y="90919"/>
                </a:lnTo>
                <a:close/>
              </a:path>
              <a:path w="320040" h="95885">
                <a:moveTo>
                  <a:pt x="319735" y="9524"/>
                </a:moveTo>
                <a:lnTo>
                  <a:pt x="314972" y="9524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4"/>
                </a:lnTo>
                <a:close/>
              </a:path>
              <a:path w="320040" h="95885">
                <a:moveTo>
                  <a:pt x="9525" y="90919"/>
                </a:moveTo>
                <a:lnTo>
                  <a:pt x="4762" y="86156"/>
                </a:lnTo>
                <a:lnTo>
                  <a:pt x="9525" y="86156"/>
                </a:lnTo>
                <a:lnTo>
                  <a:pt x="9525" y="90919"/>
                </a:lnTo>
                <a:close/>
              </a:path>
              <a:path w="320040" h="95885">
                <a:moveTo>
                  <a:pt x="310210" y="90919"/>
                </a:moveTo>
                <a:lnTo>
                  <a:pt x="9525" y="90919"/>
                </a:lnTo>
                <a:lnTo>
                  <a:pt x="9525" y="86156"/>
                </a:lnTo>
                <a:lnTo>
                  <a:pt x="310210" y="86156"/>
                </a:lnTo>
                <a:lnTo>
                  <a:pt x="310210" y="90919"/>
                </a:lnTo>
                <a:close/>
              </a:path>
              <a:path w="320040" h="95885">
                <a:moveTo>
                  <a:pt x="319735" y="90919"/>
                </a:moveTo>
                <a:lnTo>
                  <a:pt x="310210" y="90919"/>
                </a:lnTo>
                <a:lnTo>
                  <a:pt x="314972" y="86156"/>
                </a:lnTo>
                <a:lnTo>
                  <a:pt x="319735" y="86156"/>
                </a:lnTo>
                <a:lnTo>
                  <a:pt x="319735" y="9091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7" name="object 167"/>
          <p:cNvSpPr/>
          <p:nvPr/>
        </p:nvSpPr>
        <p:spPr>
          <a:xfrm>
            <a:off x="8957017" y="2360244"/>
            <a:ext cx="320040" cy="97155"/>
          </a:xfrm>
          <a:custGeom>
            <a:rect l="l" t="t" r="r" b="b"/>
            <a:pathLst>
              <a:path w="320040" h="97155">
                <a:moveTo>
                  <a:pt x="314972" y="96799"/>
                </a:moveTo>
                <a:lnTo>
                  <a:pt x="4762" y="96799"/>
                </a:lnTo>
                <a:lnTo>
                  <a:pt x="3289" y="96558"/>
                </a:lnTo>
                <a:lnTo>
                  <a:pt x="1968" y="95885"/>
                </a:lnTo>
                <a:lnTo>
                  <a:pt x="914" y="94830"/>
                </a:lnTo>
                <a:lnTo>
                  <a:pt x="228" y="93510"/>
                </a:lnTo>
                <a:lnTo>
                  <a:pt x="0" y="92036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87274"/>
                </a:lnTo>
                <a:lnTo>
                  <a:pt x="4762" y="87274"/>
                </a:lnTo>
                <a:lnTo>
                  <a:pt x="9525" y="92036"/>
                </a:lnTo>
                <a:lnTo>
                  <a:pt x="319735" y="92036"/>
                </a:lnTo>
                <a:lnTo>
                  <a:pt x="319506" y="93510"/>
                </a:lnTo>
                <a:lnTo>
                  <a:pt x="318820" y="94830"/>
                </a:lnTo>
                <a:lnTo>
                  <a:pt x="317766" y="95885"/>
                </a:lnTo>
                <a:lnTo>
                  <a:pt x="316445" y="96558"/>
                </a:lnTo>
                <a:lnTo>
                  <a:pt x="314972" y="96799"/>
                </a:lnTo>
                <a:close/>
              </a:path>
              <a:path w="320040" h="97155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320040" h="97155">
                <a:moveTo>
                  <a:pt x="310210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5"/>
                </a:lnTo>
                <a:close/>
              </a:path>
              <a:path w="320040" h="97155">
                <a:moveTo>
                  <a:pt x="310210" y="92036"/>
                </a:moveTo>
                <a:lnTo>
                  <a:pt x="310210" y="4762"/>
                </a:lnTo>
                <a:lnTo>
                  <a:pt x="314972" y="9525"/>
                </a:lnTo>
                <a:lnTo>
                  <a:pt x="319735" y="9525"/>
                </a:lnTo>
                <a:lnTo>
                  <a:pt x="319735" y="87274"/>
                </a:lnTo>
                <a:lnTo>
                  <a:pt x="314972" y="87274"/>
                </a:lnTo>
                <a:lnTo>
                  <a:pt x="310210" y="92036"/>
                </a:lnTo>
                <a:close/>
              </a:path>
              <a:path w="320040" h="97155">
                <a:moveTo>
                  <a:pt x="319735" y="9525"/>
                </a:moveTo>
                <a:lnTo>
                  <a:pt x="314972" y="9525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5"/>
                </a:lnTo>
                <a:close/>
              </a:path>
              <a:path w="320040" h="97155">
                <a:moveTo>
                  <a:pt x="9525" y="92036"/>
                </a:moveTo>
                <a:lnTo>
                  <a:pt x="4762" y="87274"/>
                </a:lnTo>
                <a:lnTo>
                  <a:pt x="9525" y="87274"/>
                </a:lnTo>
                <a:lnTo>
                  <a:pt x="9525" y="92036"/>
                </a:lnTo>
                <a:close/>
              </a:path>
              <a:path w="320040" h="97155">
                <a:moveTo>
                  <a:pt x="310210" y="92036"/>
                </a:moveTo>
                <a:lnTo>
                  <a:pt x="9525" y="92036"/>
                </a:lnTo>
                <a:lnTo>
                  <a:pt x="9525" y="87274"/>
                </a:lnTo>
                <a:lnTo>
                  <a:pt x="310210" y="87274"/>
                </a:lnTo>
                <a:lnTo>
                  <a:pt x="310210" y="92036"/>
                </a:lnTo>
                <a:close/>
              </a:path>
              <a:path w="320040" h="97155">
                <a:moveTo>
                  <a:pt x="319735" y="92036"/>
                </a:moveTo>
                <a:lnTo>
                  <a:pt x="310210" y="92036"/>
                </a:lnTo>
                <a:lnTo>
                  <a:pt x="314972" y="87274"/>
                </a:lnTo>
                <a:lnTo>
                  <a:pt x="319735" y="87274"/>
                </a:lnTo>
                <a:lnTo>
                  <a:pt x="319735" y="9203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8" name="object 168"/>
          <p:cNvSpPr/>
          <p:nvPr/>
        </p:nvSpPr>
        <p:spPr>
          <a:xfrm>
            <a:off x="9639477" y="2266048"/>
            <a:ext cx="320040" cy="210185"/>
          </a:xfrm>
          <a:custGeom>
            <a:rect l="l" t="t" r="r" b="b"/>
            <a:pathLst>
              <a:path w="320040" h="210185">
                <a:moveTo>
                  <a:pt x="314972" y="210185"/>
                </a:moveTo>
                <a:lnTo>
                  <a:pt x="4762" y="210185"/>
                </a:lnTo>
                <a:lnTo>
                  <a:pt x="3289" y="209956"/>
                </a:lnTo>
                <a:lnTo>
                  <a:pt x="1968" y="209283"/>
                </a:lnTo>
                <a:lnTo>
                  <a:pt x="914" y="208229"/>
                </a:lnTo>
                <a:lnTo>
                  <a:pt x="228" y="206895"/>
                </a:lnTo>
                <a:lnTo>
                  <a:pt x="0" y="205422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4"/>
                </a:lnTo>
                <a:lnTo>
                  <a:pt x="9525" y="9524"/>
                </a:lnTo>
                <a:lnTo>
                  <a:pt x="9525" y="200660"/>
                </a:lnTo>
                <a:lnTo>
                  <a:pt x="4762" y="200660"/>
                </a:lnTo>
                <a:lnTo>
                  <a:pt x="9525" y="205422"/>
                </a:lnTo>
                <a:lnTo>
                  <a:pt x="319735" y="205422"/>
                </a:lnTo>
                <a:lnTo>
                  <a:pt x="319506" y="206895"/>
                </a:lnTo>
                <a:lnTo>
                  <a:pt x="318820" y="208229"/>
                </a:lnTo>
                <a:lnTo>
                  <a:pt x="317766" y="209283"/>
                </a:lnTo>
                <a:lnTo>
                  <a:pt x="316445" y="209956"/>
                </a:lnTo>
                <a:lnTo>
                  <a:pt x="314972" y="210185"/>
                </a:lnTo>
                <a:close/>
              </a:path>
              <a:path w="320040" h="210185">
                <a:moveTo>
                  <a:pt x="9525" y="9524"/>
                </a:moveTo>
                <a:lnTo>
                  <a:pt x="4762" y="9524"/>
                </a:lnTo>
                <a:lnTo>
                  <a:pt x="9525" y="4762"/>
                </a:lnTo>
                <a:lnTo>
                  <a:pt x="9525" y="9524"/>
                </a:lnTo>
                <a:close/>
              </a:path>
              <a:path w="320040" h="210185">
                <a:moveTo>
                  <a:pt x="310210" y="9524"/>
                </a:moveTo>
                <a:lnTo>
                  <a:pt x="9525" y="9524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4"/>
                </a:lnTo>
                <a:close/>
              </a:path>
              <a:path w="320040" h="210185">
                <a:moveTo>
                  <a:pt x="310210" y="205422"/>
                </a:moveTo>
                <a:lnTo>
                  <a:pt x="310210" y="4762"/>
                </a:lnTo>
                <a:lnTo>
                  <a:pt x="314972" y="9524"/>
                </a:lnTo>
                <a:lnTo>
                  <a:pt x="319735" y="9524"/>
                </a:lnTo>
                <a:lnTo>
                  <a:pt x="319735" y="200660"/>
                </a:lnTo>
                <a:lnTo>
                  <a:pt x="314972" y="200660"/>
                </a:lnTo>
                <a:lnTo>
                  <a:pt x="310210" y="205422"/>
                </a:lnTo>
                <a:close/>
              </a:path>
              <a:path w="320040" h="210185">
                <a:moveTo>
                  <a:pt x="319735" y="9524"/>
                </a:moveTo>
                <a:lnTo>
                  <a:pt x="314972" y="9524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4"/>
                </a:lnTo>
                <a:close/>
              </a:path>
              <a:path w="320040" h="210185">
                <a:moveTo>
                  <a:pt x="9525" y="205422"/>
                </a:moveTo>
                <a:lnTo>
                  <a:pt x="4762" y="200660"/>
                </a:lnTo>
                <a:lnTo>
                  <a:pt x="9525" y="200660"/>
                </a:lnTo>
                <a:lnTo>
                  <a:pt x="9525" y="205422"/>
                </a:lnTo>
                <a:close/>
              </a:path>
              <a:path w="320040" h="210185">
                <a:moveTo>
                  <a:pt x="310210" y="205422"/>
                </a:moveTo>
                <a:lnTo>
                  <a:pt x="9525" y="205422"/>
                </a:lnTo>
                <a:lnTo>
                  <a:pt x="9525" y="200660"/>
                </a:lnTo>
                <a:lnTo>
                  <a:pt x="310210" y="200660"/>
                </a:lnTo>
                <a:lnTo>
                  <a:pt x="310210" y="205422"/>
                </a:lnTo>
                <a:close/>
              </a:path>
              <a:path w="320040" h="210185">
                <a:moveTo>
                  <a:pt x="319735" y="205422"/>
                </a:moveTo>
                <a:lnTo>
                  <a:pt x="310210" y="205422"/>
                </a:lnTo>
                <a:lnTo>
                  <a:pt x="314972" y="200660"/>
                </a:lnTo>
                <a:lnTo>
                  <a:pt x="319735" y="200660"/>
                </a:lnTo>
                <a:lnTo>
                  <a:pt x="319735" y="20542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9" name="object 169"/>
          <p:cNvSpPr/>
          <p:nvPr/>
        </p:nvSpPr>
        <p:spPr>
          <a:xfrm>
            <a:off x="10321937" y="2337041"/>
            <a:ext cx="320040" cy="40005"/>
          </a:xfrm>
          <a:custGeom>
            <a:rect l="l" t="t" r="r" b="b"/>
            <a:pathLst>
              <a:path w="320040" h="40005">
                <a:moveTo>
                  <a:pt x="314972" y="39598"/>
                </a:moveTo>
                <a:lnTo>
                  <a:pt x="4762" y="39598"/>
                </a:lnTo>
                <a:lnTo>
                  <a:pt x="3289" y="39370"/>
                </a:lnTo>
                <a:lnTo>
                  <a:pt x="1968" y="38696"/>
                </a:lnTo>
                <a:lnTo>
                  <a:pt x="914" y="37642"/>
                </a:lnTo>
                <a:lnTo>
                  <a:pt x="228" y="36309"/>
                </a:lnTo>
                <a:lnTo>
                  <a:pt x="0" y="34836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4"/>
                </a:lnTo>
                <a:lnTo>
                  <a:pt x="9525" y="9524"/>
                </a:lnTo>
                <a:lnTo>
                  <a:pt x="9525" y="30073"/>
                </a:lnTo>
                <a:lnTo>
                  <a:pt x="4762" y="30073"/>
                </a:lnTo>
                <a:lnTo>
                  <a:pt x="9525" y="34836"/>
                </a:lnTo>
                <a:lnTo>
                  <a:pt x="319735" y="34836"/>
                </a:lnTo>
                <a:lnTo>
                  <a:pt x="319493" y="36309"/>
                </a:lnTo>
                <a:lnTo>
                  <a:pt x="318820" y="37642"/>
                </a:lnTo>
                <a:lnTo>
                  <a:pt x="317766" y="38696"/>
                </a:lnTo>
                <a:lnTo>
                  <a:pt x="316445" y="39370"/>
                </a:lnTo>
                <a:lnTo>
                  <a:pt x="314972" y="39598"/>
                </a:lnTo>
                <a:close/>
              </a:path>
              <a:path w="320040" h="40005">
                <a:moveTo>
                  <a:pt x="9525" y="9524"/>
                </a:moveTo>
                <a:lnTo>
                  <a:pt x="4762" y="9524"/>
                </a:lnTo>
                <a:lnTo>
                  <a:pt x="9525" y="4762"/>
                </a:lnTo>
                <a:lnTo>
                  <a:pt x="9525" y="9524"/>
                </a:lnTo>
                <a:close/>
              </a:path>
              <a:path w="320040" h="40005">
                <a:moveTo>
                  <a:pt x="310210" y="9524"/>
                </a:moveTo>
                <a:lnTo>
                  <a:pt x="9525" y="9524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4"/>
                </a:lnTo>
                <a:close/>
              </a:path>
              <a:path w="320040" h="40005">
                <a:moveTo>
                  <a:pt x="310210" y="34836"/>
                </a:moveTo>
                <a:lnTo>
                  <a:pt x="310210" y="4762"/>
                </a:lnTo>
                <a:lnTo>
                  <a:pt x="314972" y="9524"/>
                </a:lnTo>
                <a:lnTo>
                  <a:pt x="319735" y="9524"/>
                </a:lnTo>
                <a:lnTo>
                  <a:pt x="319735" y="30073"/>
                </a:lnTo>
                <a:lnTo>
                  <a:pt x="314972" y="30073"/>
                </a:lnTo>
                <a:lnTo>
                  <a:pt x="310210" y="34836"/>
                </a:lnTo>
                <a:close/>
              </a:path>
              <a:path w="320040" h="40005">
                <a:moveTo>
                  <a:pt x="319735" y="9524"/>
                </a:moveTo>
                <a:lnTo>
                  <a:pt x="314972" y="9524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4"/>
                </a:lnTo>
                <a:close/>
              </a:path>
              <a:path w="320040" h="40005">
                <a:moveTo>
                  <a:pt x="9525" y="34836"/>
                </a:moveTo>
                <a:lnTo>
                  <a:pt x="4762" y="30073"/>
                </a:lnTo>
                <a:lnTo>
                  <a:pt x="9525" y="30073"/>
                </a:lnTo>
                <a:lnTo>
                  <a:pt x="9525" y="34836"/>
                </a:lnTo>
                <a:close/>
              </a:path>
              <a:path w="320040" h="40005">
                <a:moveTo>
                  <a:pt x="310210" y="34836"/>
                </a:moveTo>
                <a:lnTo>
                  <a:pt x="9525" y="34836"/>
                </a:lnTo>
                <a:lnTo>
                  <a:pt x="9525" y="30073"/>
                </a:lnTo>
                <a:lnTo>
                  <a:pt x="310210" y="30073"/>
                </a:lnTo>
                <a:lnTo>
                  <a:pt x="310210" y="34836"/>
                </a:lnTo>
                <a:close/>
              </a:path>
              <a:path w="320040" h="40005">
                <a:moveTo>
                  <a:pt x="319735" y="34836"/>
                </a:moveTo>
                <a:lnTo>
                  <a:pt x="310210" y="34836"/>
                </a:lnTo>
                <a:lnTo>
                  <a:pt x="314972" y="30073"/>
                </a:lnTo>
                <a:lnTo>
                  <a:pt x="319735" y="30073"/>
                </a:lnTo>
                <a:lnTo>
                  <a:pt x="319735" y="3483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0" name="object 170"/>
          <p:cNvSpPr/>
          <p:nvPr/>
        </p:nvSpPr>
        <p:spPr>
          <a:xfrm>
            <a:off x="11004397" y="2382926"/>
            <a:ext cx="320040" cy="160655"/>
          </a:xfrm>
          <a:custGeom>
            <a:rect l="l" t="t" r="r" b="b"/>
            <a:pathLst>
              <a:path w="320040" h="160655">
                <a:moveTo>
                  <a:pt x="314972" y="160401"/>
                </a:moveTo>
                <a:lnTo>
                  <a:pt x="4762" y="160401"/>
                </a:lnTo>
                <a:lnTo>
                  <a:pt x="3289" y="160172"/>
                </a:lnTo>
                <a:lnTo>
                  <a:pt x="1955" y="159499"/>
                </a:lnTo>
                <a:lnTo>
                  <a:pt x="901" y="158445"/>
                </a:lnTo>
                <a:lnTo>
                  <a:pt x="228" y="157111"/>
                </a:lnTo>
                <a:lnTo>
                  <a:pt x="0" y="155638"/>
                </a:lnTo>
                <a:lnTo>
                  <a:pt x="0" y="4762"/>
                </a:lnTo>
                <a:lnTo>
                  <a:pt x="4762" y="0"/>
                </a:lnTo>
                <a:lnTo>
                  <a:pt x="314972" y="0"/>
                </a:lnTo>
                <a:lnTo>
                  <a:pt x="319735" y="4762"/>
                </a:lnTo>
                <a:lnTo>
                  <a:pt x="9525" y="4762"/>
                </a:lnTo>
                <a:lnTo>
                  <a:pt x="4762" y="9524"/>
                </a:lnTo>
                <a:lnTo>
                  <a:pt x="9525" y="9524"/>
                </a:lnTo>
                <a:lnTo>
                  <a:pt x="9525" y="150876"/>
                </a:lnTo>
                <a:lnTo>
                  <a:pt x="4762" y="150876"/>
                </a:lnTo>
                <a:lnTo>
                  <a:pt x="9525" y="155638"/>
                </a:lnTo>
                <a:lnTo>
                  <a:pt x="319735" y="155638"/>
                </a:lnTo>
                <a:lnTo>
                  <a:pt x="319493" y="157111"/>
                </a:lnTo>
                <a:lnTo>
                  <a:pt x="318820" y="158445"/>
                </a:lnTo>
                <a:lnTo>
                  <a:pt x="317766" y="159499"/>
                </a:lnTo>
                <a:lnTo>
                  <a:pt x="316445" y="160172"/>
                </a:lnTo>
                <a:lnTo>
                  <a:pt x="314972" y="160401"/>
                </a:lnTo>
                <a:close/>
              </a:path>
              <a:path w="320040" h="160655">
                <a:moveTo>
                  <a:pt x="9525" y="9524"/>
                </a:moveTo>
                <a:lnTo>
                  <a:pt x="4762" y="9524"/>
                </a:lnTo>
                <a:lnTo>
                  <a:pt x="9525" y="4762"/>
                </a:lnTo>
                <a:lnTo>
                  <a:pt x="9525" y="9524"/>
                </a:lnTo>
                <a:close/>
              </a:path>
              <a:path w="320040" h="160655">
                <a:moveTo>
                  <a:pt x="310210" y="9524"/>
                </a:moveTo>
                <a:lnTo>
                  <a:pt x="9525" y="9524"/>
                </a:lnTo>
                <a:lnTo>
                  <a:pt x="9525" y="4762"/>
                </a:lnTo>
                <a:lnTo>
                  <a:pt x="310210" y="4762"/>
                </a:lnTo>
                <a:lnTo>
                  <a:pt x="310210" y="9524"/>
                </a:lnTo>
                <a:close/>
              </a:path>
              <a:path w="320040" h="160655">
                <a:moveTo>
                  <a:pt x="310210" y="155638"/>
                </a:moveTo>
                <a:lnTo>
                  <a:pt x="310210" y="4762"/>
                </a:lnTo>
                <a:lnTo>
                  <a:pt x="314972" y="9524"/>
                </a:lnTo>
                <a:lnTo>
                  <a:pt x="319735" y="9524"/>
                </a:lnTo>
                <a:lnTo>
                  <a:pt x="319735" y="150876"/>
                </a:lnTo>
                <a:lnTo>
                  <a:pt x="314972" y="150876"/>
                </a:lnTo>
                <a:lnTo>
                  <a:pt x="310210" y="155638"/>
                </a:lnTo>
                <a:close/>
              </a:path>
              <a:path w="320040" h="160655">
                <a:moveTo>
                  <a:pt x="319735" y="9524"/>
                </a:moveTo>
                <a:lnTo>
                  <a:pt x="314972" y="9524"/>
                </a:lnTo>
                <a:lnTo>
                  <a:pt x="310210" y="4762"/>
                </a:lnTo>
                <a:lnTo>
                  <a:pt x="319735" y="4762"/>
                </a:lnTo>
                <a:lnTo>
                  <a:pt x="319735" y="9524"/>
                </a:lnTo>
                <a:close/>
              </a:path>
              <a:path w="320040" h="160655">
                <a:moveTo>
                  <a:pt x="9525" y="155638"/>
                </a:moveTo>
                <a:lnTo>
                  <a:pt x="4762" y="150876"/>
                </a:lnTo>
                <a:lnTo>
                  <a:pt x="9525" y="150876"/>
                </a:lnTo>
                <a:lnTo>
                  <a:pt x="9525" y="155638"/>
                </a:lnTo>
                <a:close/>
              </a:path>
              <a:path w="320040" h="160655">
                <a:moveTo>
                  <a:pt x="310210" y="155638"/>
                </a:moveTo>
                <a:lnTo>
                  <a:pt x="9525" y="155638"/>
                </a:lnTo>
                <a:lnTo>
                  <a:pt x="9525" y="150876"/>
                </a:lnTo>
                <a:lnTo>
                  <a:pt x="310210" y="150876"/>
                </a:lnTo>
                <a:lnTo>
                  <a:pt x="310210" y="155638"/>
                </a:lnTo>
                <a:close/>
              </a:path>
              <a:path w="320040" h="160655">
                <a:moveTo>
                  <a:pt x="319735" y="155638"/>
                </a:moveTo>
                <a:lnTo>
                  <a:pt x="310210" y="155638"/>
                </a:lnTo>
                <a:lnTo>
                  <a:pt x="314972" y="150876"/>
                </a:lnTo>
                <a:lnTo>
                  <a:pt x="319735" y="150876"/>
                </a:lnTo>
                <a:lnTo>
                  <a:pt x="319735" y="15563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1" name="object 171"/>
          <p:cNvSpPr/>
          <p:nvPr/>
        </p:nvSpPr>
        <p:spPr>
          <a:xfrm>
            <a:off x="6914400" y="2161362"/>
            <a:ext cx="310515" cy="219710"/>
          </a:xfrm>
          <a:custGeom>
            <a:rect l="l" t="t" r="r" b="b"/>
            <a:pathLst>
              <a:path w="310515" h="219710">
                <a:moveTo>
                  <a:pt x="0" y="0"/>
                </a:moveTo>
                <a:lnTo>
                  <a:pt x="310210" y="0"/>
                </a:lnTo>
                <a:lnTo>
                  <a:pt x="310210" y="219621"/>
                </a:lnTo>
                <a:lnTo>
                  <a:pt x="0" y="219621"/>
                </a:lnTo>
                <a:lnTo>
                  <a:pt x="0" y="0"/>
                </a:lnTo>
                <a:close/>
              </a:path>
            </a:pathLst>
          </a:custGeom>
          <a:solidFill>
            <a:srgbClr val="C2BB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2" name="object 172"/>
          <p:cNvSpPr/>
          <p:nvPr/>
        </p:nvSpPr>
        <p:spPr>
          <a:xfrm>
            <a:off x="7596860" y="2161362"/>
            <a:ext cx="310515" cy="94615"/>
          </a:xfrm>
          <a:custGeom>
            <a:rect l="l" t="t" r="r" b="b"/>
            <a:pathLst>
              <a:path w="310515" h="94614">
                <a:moveTo>
                  <a:pt x="0" y="0"/>
                </a:moveTo>
                <a:lnTo>
                  <a:pt x="310210" y="0"/>
                </a:lnTo>
                <a:lnTo>
                  <a:pt x="310210" y="94208"/>
                </a:lnTo>
                <a:lnTo>
                  <a:pt x="0" y="94208"/>
                </a:lnTo>
                <a:lnTo>
                  <a:pt x="0" y="0"/>
                </a:lnTo>
                <a:close/>
              </a:path>
            </a:pathLst>
          </a:custGeom>
          <a:solidFill>
            <a:srgbClr val="C2BB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3" name="object 173"/>
          <p:cNvSpPr/>
          <p:nvPr/>
        </p:nvSpPr>
        <p:spPr>
          <a:xfrm>
            <a:off x="8279320" y="2161362"/>
            <a:ext cx="310515" cy="86360"/>
          </a:xfrm>
          <a:custGeom>
            <a:rect l="l" t="t" r="r" b="b"/>
            <a:pathLst>
              <a:path w="310515" h="86360">
                <a:moveTo>
                  <a:pt x="0" y="0"/>
                </a:moveTo>
                <a:lnTo>
                  <a:pt x="310210" y="0"/>
                </a:lnTo>
                <a:lnTo>
                  <a:pt x="310210" y="86144"/>
                </a:lnTo>
                <a:lnTo>
                  <a:pt x="0" y="86144"/>
                </a:lnTo>
                <a:lnTo>
                  <a:pt x="0" y="0"/>
                </a:lnTo>
                <a:close/>
              </a:path>
            </a:pathLst>
          </a:custGeom>
          <a:solidFill>
            <a:srgbClr val="C2BB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4" name="object 174"/>
          <p:cNvSpPr/>
          <p:nvPr/>
        </p:nvSpPr>
        <p:spPr>
          <a:xfrm>
            <a:off x="8961780" y="2161362"/>
            <a:ext cx="310515" cy="203835"/>
          </a:xfrm>
          <a:custGeom>
            <a:rect l="l" t="t" r="r" b="b"/>
            <a:pathLst>
              <a:path w="310515" h="203835">
                <a:moveTo>
                  <a:pt x="0" y="0"/>
                </a:moveTo>
                <a:lnTo>
                  <a:pt x="310210" y="0"/>
                </a:lnTo>
                <a:lnTo>
                  <a:pt x="310210" y="203644"/>
                </a:lnTo>
                <a:lnTo>
                  <a:pt x="0" y="203644"/>
                </a:lnTo>
                <a:lnTo>
                  <a:pt x="0" y="0"/>
                </a:lnTo>
                <a:close/>
              </a:path>
            </a:pathLst>
          </a:custGeom>
          <a:solidFill>
            <a:srgbClr val="C2BB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5" name="object 175"/>
          <p:cNvSpPr/>
          <p:nvPr/>
        </p:nvSpPr>
        <p:spPr>
          <a:xfrm>
            <a:off x="9644240" y="2161362"/>
            <a:ext cx="310515" cy="109855"/>
          </a:xfrm>
          <a:custGeom>
            <a:rect l="l" t="t" r="r" b="b"/>
            <a:pathLst>
              <a:path w="310515" h="109855">
                <a:moveTo>
                  <a:pt x="0" y="0"/>
                </a:moveTo>
                <a:lnTo>
                  <a:pt x="310210" y="0"/>
                </a:lnTo>
                <a:lnTo>
                  <a:pt x="310210" y="109448"/>
                </a:lnTo>
                <a:lnTo>
                  <a:pt x="0" y="109448"/>
                </a:lnTo>
                <a:lnTo>
                  <a:pt x="0" y="0"/>
                </a:lnTo>
                <a:close/>
              </a:path>
            </a:pathLst>
          </a:custGeom>
          <a:solidFill>
            <a:srgbClr val="C2BB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6" name="object 176"/>
          <p:cNvSpPr/>
          <p:nvPr/>
        </p:nvSpPr>
        <p:spPr>
          <a:xfrm>
            <a:off x="10326699" y="2161362"/>
            <a:ext cx="310515" cy="180975"/>
          </a:xfrm>
          <a:custGeom>
            <a:rect l="l" t="t" r="r" b="b"/>
            <a:pathLst>
              <a:path w="310515" h="180975">
                <a:moveTo>
                  <a:pt x="0" y="0"/>
                </a:moveTo>
                <a:lnTo>
                  <a:pt x="310210" y="0"/>
                </a:lnTo>
                <a:lnTo>
                  <a:pt x="310210" y="180454"/>
                </a:lnTo>
                <a:lnTo>
                  <a:pt x="0" y="180454"/>
                </a:lnTo>
                <a:lnTo>
                  <a:pt x="0" y="0"/>
                </a:lnTo>
                <a:close/>
              </a:path>
            </a:pathLst>
          </a:custGeom>
          <a:solidFill>
            <a:srgbClr val="C2BB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7" name="object 177"/>
          <p:cNvSpPr/>
          <p:nvPr/>
        </p:nvSpPr>
        <p:spPr>
          <a:xfrm>
            <a:off x="11009159" y="2161362"/>
            <a:ext cx="310515" cy="226695"/>
          </a:xfrm>
          <a:custGeom>
            <a:rect l="l" t="t" r="r" b="b"/>
            <a:pathLst>
              <a:path w="310515" h="226694">
                <a:moveTo>
                  <a:pt x="0" y="0"/>
                </a:moveTo>
                <a:lnTo>
                  <a:pt x="310210" y="0"/>
                </a:lnTo>
                <a:lnTo>
                  <a:pt x="310210" y="226326"/>
                </a:lnTo>
                <a:lnTo>
                  <a:pt x="0" y="226326"/>
                </a:lnTo>
                <a:lnTo>
                  <a:pt x="0" y="0"/>
                </a:lnTo>
                <a:close/>
              </a:path>
            </a:pathLst>
          </a:custGeom>
          <a:solidFill>
            <a:srgbClr val="C2BB8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8" name="object 178"/>
          <p:cNvSpPr/>
          <p:nvPr/>
        </p:nvSpPr>
        <p:spPr>
          <a:xfrm>
            <a:off x="6909637" y="2161362"/>
            <a:ext cx="320040" cy="224790"/>
          </a:xfrm>
          <a:custGeom>
            <a:rect l="l" t="t" r="r" b="b"/>
            <a:pathLst>
              <a:path w="320040" h="224789">
                <a:moveTo>
                  <a:pt x="314972" y="224383"/>
                </a:moveTo>
                <a:lnTo>
                  <a:pt x="4762" y="224383"/>
                </a:lnTo>
                <a:lnTo>
                  <a:pt x="3289" y="224155"/>
                </a:lnTo>
                <a:lnTo>
                  <a:pt x="1968" y="223469"/>
                </a:lnTo>
                <a:lnTo>
                  <a:pt x="914" y="222415"/>
                </a:lnTo>
                <a:lnTo>
                  <a:pt x="241" y="221094"/>
                </a:lnTo>
                <a:lnTo>
                  <a:pt x="0" y="219621"/>
                </a:lnTo>
                <a:lnTo>
                  <a:pt x="0" y="0"/>
                </a:lnTo>
                <a:lnTo>
                  <a:pt x="319735" y="0"/>
                </a:lnTo>
                <a:lnTo>
                  <a:pt x="9525" y="0"/>
                </a:lnTo>
                <a:lnTo>
                  <a:pt x="4762" y="4762"/>
                </a:lnTo>
                <a:lnTo>
                  <a:pt x="9525" y="4762"/>
                </a:lnTo>
                <a:lnTo>
                  <a:pt x="9525" y="214858"/>
                </a:lnTo>
                <a:lnTo>
                  <a:pt x="4762" y="214858"/>
                </a:lnTo>
                <a:lnTo>
                  <a:pt x="9525" y="219621"/>
                </a:lnTo>
                <a:lnTo>
                  <a:pt x="319735" y="219621"/>
                </a:lnTo>
                <a:lnTo>
                  <a:pt x="319506" y="221094"/>
                </a:lnTo>
                <a:lnTo>
                  <a:pt x="318833" y="222415"/>
                </a:lnTo>
                <a:lnTo>
                  <a:pt x="317779" y="223469"/>
                </a:lnTo>
                <a:lnTo>
                  <a:pt x="316445" y="224155"/>
                </a:lnTo>
                <a:lnTo>
                  <a:pt x="314972" y="224383"/>
                </a:lnTo>
                <a:close/>
              </a:path>
              <a:path w="320040" h="224789">
                <a:moveTo>
                  <a:pt x="9525" y="4762"/>
                </a:moveTo>
                <a:lnTo>
                  <a:pt x="4762" y="4762"/>
                </a:lnTo>
                <a:lnTo>
                  <a:pt x="9525" y="0"/>
                </a:lnTo>
                <a:lnTo>
                  <a:pt x="9525" y="4762"/>
                </a:lnTo>
                <a:close/>
              </a:path>
              <a:path w="320040" h="224789">
                <a:moveTo>
                  <a:pt x="310210" y="4762"/>
                </a:moveTo>
                <a:lnTo>
                  <a:pt x="9525" y="4762"/>
                </a:lnTo>
                <a:lnTo>
                  <a:pt x="9525" y="0"/>
                </a:lnTo>
                <a:lnTo>
                  <a:pt x="310210" y="0"/>
                </a:lnTo>
                <a:lnTo>
                  <a:pt x="310210" y="4762"/>
                </a:lnTo>
                <a:close/>
              </a:path>
              <a:path w="320040" h="224789">
                <a:moveTo>
                  <a:pt x="310210" y="219621"/>
                </a:moveTo>
                <a:lnTo>
                  <a:pt x="310210" y="0"/>
                </a:lnTo>
                <a:lnTo>
                  <a:pt x="314972" y="4762"/>
                </a:lnTo>
                <a:lnTo>
                  <a:pt x="319735" y="4762"/>
                </a:lnTo>
                <a:lnTo>
                  <a:pt x="319735" y="214858"/>
                </a:lnTo>
                <a:lnTo>
                  <a:pt x="314972" y="214858"/>
                </a:lnTo>
                <a:lnTo>
                  <a:pt x="310210" y="219621"/>
                </a:lnTo>
                <a:close/>
              </a:path>
              <a:path w="320040" h="224789">
                <a:moveTo>
                  <a:pt x="319735" y="4762"/>
                </a:moveTo>
                <a:lnTo>
                  <a:pt x="314972" y="4762"/>
                </a:lnTo>
                <a:lnTo>
                  <a:pt x="310210" y="0"/>
                </a:lnTo>
                <a:lnTo>
                  <a:pt x="319735" y="0"/>
                </a:lnTo>
                <a:lnTo>
                  <a:pt x="319735" y="4762"/>
                </a:lnTo>
                <a:close/>
              </a:path>
              <a:path w="320040" h="224789">
                <a:moveTo>
                  <a:pt x="9525" y="219621"/>
                </a:moveTo>
                <a:lnTo>
                  <a:pt x="4762" y="214858"/>
                </a:lnTo>
                <a:lnTo>
                  <a:pt x="9525" y="214858"/>
                </a:lnTo>
                <a:lnTo>
                  <a:pt x="9525" y="219621"/>
                </a:lnTo>
                <a:close/>
              </a:path>
              <a:path w="320040" h="224789">
                <a:moveTo>
                  <a:pt x="310210" y="219621"/>
                </a:moveTo>
                <a:lnTo>
                  <a:pt x="9525" y="219621"/>
                </a:lnTo>
                <a:lnTo>
                  <a:pt x="9525" y="214858"/>
                </a:lnTo>
                <a:lnTo>
                  <a:pt x="310210" y="214858"/>
                </a:lnTo>
                <a:lnTo>
                  <a:pt x="310210" y="219621"/>
                </a:lnTo>
                <a:close/>
              </a:path>
              <a:path w="320040" h="224789">
                <a:moveTo>
                  <a:pt x="319735" y="219621"/>
                </a:moveTo>
                <a:lnTo>
                  <a:pt x="310210" y="219621"/>
                </a:lnTo>
                <a:lnTo>
                  <a:pt x="314972" y="214858"/>
                </a:lnTo>
                <a:lnTo>
                  <a:pt x="319735" y="214858"/>
                </a:lnTo>
                <a:lnTo>
                  <a:pt x="319735" y="21962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9" name="object 179"/>
          <p:cNvSpPr/>
          <p:nvPr/>
        </p:nvSpPr>
        <p:spPr>
          <a:xfrm>
            <a:off x="7592097" y="2161362"/>
            <a:ext cx="320040" cy="99060"/>
          </a:xfrm>
          <a:custGeom>
            <a:rect l="l" t="t" r="r" b="b"/>
            <a:pathLst>
              <a:path w="320040" h="99060">
                <a:moveTo>
                  <a:pt x="314972" y="98958"/>
                </a:moveTo>
                <a:lnTo>
                  <a:pt x="4762" y="98958"/>
                </a:lnTo>
                <a:lnTo>
                  <a:pt x="3289" y="98729"/>
                </a:lnTo>
                <a:lnTo>
                  <a:pt x="1968" y="98056"/>
                </a:lnTo>
                <a:lnTo>
                  <a:pt x="914" y="97002"/>
                </a:lnTo>
                <a:lnTo>
                  <a:pt x="241" y="95669"/>
                </a:lnTo>
                <a:lnTo>
                  <a:pt x="0" y="94195"/>
                </a:lnTo>
                <a:lnTo>
                  <a:pt x="0" y="0"/>
                </a:lnTo>
                <a:lnTo>
                  <a:pt x="319735" y="0"/>
                </a:lnTo>
                <a:lnTo>
                  <a:pt x="9525" y="0"/>
                </a:lnTo>
                <a:lnTo>
                  <a:pt x="4762" y="4762"/>
                </a:lnTo>
                <a:lnTo>
                  <a:pt x="9525" y="4762"/>
                </a:lnTo>
                <a:lnTo>
                  <a:pt x="9525" y="89433"/>
                </a:lnTo>
                <a:lnTo>
                  <a:pt x="4762" y="89433"/>
                </a:lnTo>
                <a:lnTo>
                  <a:pt x="9525" y="94195"/>
                </a:lnTo>
                <a:lnTo>
                  <a:pt x="319735" y="94195"/>
                </a:lnTo>
                <a:lnTo>
                  <a:pt x="319506" y="95669"/>
                </a:lnTo>
                <a:lnTo>
                  <a:pt x="318833" y="97002"/>
                </a:lnTo>
                <a:lnTo>
                  <a:pt x="317779" y="98056"/>
                </a:lnTo>
                <a:lnTo>
                  <a:pt x="316445" y="98729"/>
                </a:lnTo>
                <a:lnTo>
                  <a:pt x="314972" y="98958"/>
                </a:lnTo>
                <a:close/>
              </a:path>
              <a:path w="320040" h="99060">
                <a:moveTo>
                  <a:pt x="9525" y="4762"/>
                </a:moveTo>
                <a:lnTo>
                  <a:pt x="4762" y="4762"/>
                </a:lnTo>
                <a:lnTo>
                  <a:pt x="9525" y="0"/>
                </a:lnTo>
                <a:lnTo>
                  <a:pt x="9525" y="4762"/>
                </a:lnTo>
                <a:close/>
              </a:path>
              <a:path w="320040" h="99060">
                <a:moveTo>
                  <a:pt x="310210" y="4762"/>
                </a:moveTo>
                <a:lnTo>
                  <a:pt x="9525" y="4762"/>
                </a:lnTo>
                <a:lnTo>
                  <a:pt x="9525" y="0"/>
                </a:lnTo>
                <a:lnTo>
                  <a:pt x="310210" y="0"/>
                </a:lnTo>
                <a:lnTo>
                  <a:pt x="310210" y="4762"/>
                </a:lnTo>
                <a:close/>
              </a:path>
              <a:path w="320040" h="99060">
                <a:moveTo>
                  <a:pt x="310210" y="94195"/>
                </a:moveTo>
                <a:lnTo>
                  <a:pt x="310210" y="0"/>
                </a:lnTo>
                <a:lnTo>
                  <a:pt x="314972" y="4762"/>
                </a:lnTo>
                <a:lnTo>
                  <a:pt x="319735" y="4762"/>
                </a:lnTo>
                <a:lnTo>
                  <a:pt x="319735" y="89433"/>
                </a:lnTo>
                <a:lnTo>
                  <a:pt x="314972" y="89433"/>
                </a:lnTo>
                <a:lnTo>
                  <a:pt x="310210" y="94195"/>
                </a:lnTo>
                <a:close/>
              </a:path>
              <a:path w="320040" h="99060">
                <a:moveTo>
                  <a:pt x="319735" y="4762"/>
                </a:moveTo>
                <a:lnTo>
                  <a:pt x="314972" y="4762"/>
                </a:lnTo>
                <a:lnTo>
                  <a:pt x="310210" y="0"/>
                </a:lnTo>
                <a:lnTo>
                  <a:pt x="319735" y="0"/>
                </a:lnTo>
                <a:lnTo>
                  <a:pt x="319735" y="4762"/>
                </a:lnTo>
                <a:close/>
              </a:path>
              <a:path w="320040" h="99060">
                <a:moveTo>
                  <a:pt x="9525" y="94195"/>
                </a:moveTo>
                <a:lnTo>
                  <a:pt x="4762" y="89433"/>
                </a:lnTo>
                <a:lnTo>
                  <a:pt x="9525" y="89433"/>
                </a:lnTo>
                <a:lnTo>
                  <a:pt x="9525" y="94195"/>
                </a:lnTo>
                <a:close/>
              </a:path>
              <a:path w="320040" h="99060">
                <a:moveTo>
                  <a:pt x="310210" y="94195"/>
                </a:moveTo>
                <a:lnTo>
                  <a:pt x="9525" y="94195"/>
                </a:lnTo>
                <a:lnTo>
                  <a:pt x="9525" y="89433"/>
                </a:lnTo>
                <a:lnTo>
                  <a:pt x="310210" y="89433"/>
                </a:lnTo>
                <a:lnTo>
                  <a:pt x="310210" y="94195"/>
                </a:lnTo>
                <a:close/>
              </a:path>
              <a:path w="320040" h="99060">
                <a:moveTo>
                  <a:pt x="319735" y="94195"/>
                </a:moveTo>
                <a:lnTo>
                  <a:pt x="310210" y="94195"/>
                </a:lnTo>
                <a:lnTo>
                  <a:pt x="314972" y="89433"/>
                </a:lnTo>
                <a:lnTo>
                  <a:pt x="319735" y="89433"/>
                </a:lnTo>
                <a:lnTo>
                  <a:pt x="319735" y="9419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0" name="object 180"/>
          <p:cNvSpPr/>
          <p:nvPr/>
        </p:nvSpPr>
        <p:spPr>
          <a:xfrm>
            <a:off x="8274557" y="2161362"/>
            <a:ext cx="320040" cy="91440"/>
          </a:xfrm>
          <a:custGeom>
            <a:rect l="l" t="t" r="r" b="b"/>
            <a:pathLst>
              <a:path w="320040" h="91439">
                <a:moveTo>
                  <a:pt x="314972" y="90906"/>
                </a:moveTo>
                <a:lnTo>
                  <a:pt x="4762" y="90906"/>
                </a:lnTo>
                <a:lnTo>
                  <a:pt x="3289" y="90678"/>
                </a:lnTo>
                <a:lnTo>
                  <a:pt x="1968" y="90004"/>
                </a:lnTo>
                <a:lnTo>
                  <a:pt x="914" y="88950"/>
                </a:lnTo>
                <a:lnTo>
                  <a:pt x="241" y="87617"/>
                </a:lnTo>
                <a:lnTo>
                  <a:pt x="0" y="86144"/>
                </a:lnTo>
                <a:lnTo>
                  <a:pt x="0" y="0"/>
                </a:lnTo>
                <a:lnTo>
                  <a:pt x="319735" y="0"/>
                </a:lnTo>
                <a:lnTo>
                  <a:pt x="9525" y="0"/>
                </a:lnTo>
                <a:lnTo>
                  <a:pt x="4762" y="4762"/>
                </a:lnTo>
                <a:lnTo>
                  <a:pt x="9525" y="4762"/>
                </a:lnTo>
                <a:lnTo>
                  <a:pt x="9525" y="81381"/>
                </a:lnTo>
                <a:lnTo>
                  <a:pt x="4762" y="81381"/>
                </a:lnTo>
                <a:lnTo>
                  <a:pt x="9525" y="86144"/>
                </a:lnTo>
                <a:lnTo>
                  <a:pt x="319735" y="86144"/>
                </a:lnTo>
                <a:lnTo>
                  <a:pt x="319506" y="87617"/>
                </a:lnTo>
                <a:lnTo>
                  <a:pt x="318820" y="88950"/>
                </a:lnTo>
                <a:lnTo>
                  <a:pt x="317766" y="90004"/>
                </a:lnTo>
                <a:lnTo>
                  <a:pt x="316445" y="90678"/>
                </a:lnTo>
                <a:lnTo>
                  <a:pt x="314972" y="90906"/>
                </a:lnTo>
                <a:close/>
              </a:path>
              <a:path w="320040" h="91439">
                <a:moveTo>
                  <a:pt x="9525" y="4762"/>
                </a:moveTo>
                <a:lnTo>
                  <a:pt x="4762" y="4762"/>
                </a:lnTo>
                <a:lnTo>
                  <a:pt x="9525" y="0"/>
                </a:lnTo>
                <a:lnTo>
                  <a:pt x="9525" y="4762"/>
                </a:lnTo>
                <a:close/>
              </a:path>
              <a:path w="320040" h="91439">
                <a:moveTo>
                  <a:pt x="310210" y="4762"/>
                </a:moveTo>
                <a:lnTo>
                  <a:pt x="9525" y="4762"/>
                </a:lnTo>
                <a:lnTo>
                  <a:pt x="9525" y="0"/>
                </a:lnTo>
                <a:lnTo>
                  <a:pt x="310210" y="0"/>
                </a:lnTo>
                <a:lnTo>
                  <a:pt x="310210" y="4762"/>
                </a:lnTo>
                <a:close/>
              </a:path>
              <a:path w="320040" h="91439">
                <a:moveTo>
                  <a:pt x="310210" y="86144"/>
                </a:moveTo>
                <a:lnTo>
                  <a:pt x="310210" y="0"/>
                </a:lnTo>
                <a:lnTo>
                  <a:pt x="314972" y="4762"/>
                </a:lnTo>
                <a:lnTo>
                  <a:pt x="319735" y="4762"/>
                </a:lnTo>
                <a:lnTo>
                  <a:pt x="319735" y="81381"/>
                </a:lnTo>
                <a:lnTo>
                  <a:pt x="314972" y="81381"/>
                </a:lnTo>
                <a:lnTo>
                  <a:pt x="310210" y="86144"/>
                </a:lnTo>
                <a:close/>
              </a:path>
              <a:path w="320040" h="91439">
                <a:moveTo>
                  <a:pt x="319735" y="4762"/>
                </a:moveTo>
                <a:lnTo>
                  <a:pt x="314972" y="4762"/>
                </a:lnTo>
                <a:lnTo>
                  <a:pt x="310210" y="0"/>
                </a:lnTo>
                <a:lnTo>
                  <a:pt x="319735" y="0"/>
                </a:lnTo>
                <a:lnTo>
                  <a:pt x="319735" y="4762"/>
                </a:lnTo>
                <a:close/>
              </a:path>
              <a:path w="320040" h="91439">
                <a:moveTo>
                  <a:pt x="9525" y="86144"/>
                </a:moveTo>
                <a:lnTo>
                  <a:pt x="4762" y="81381"/>
                </a:lnTo>
                <a:lnTo>
                  <a:pt x="9525" y="81381"/>
                </a:lnTo>
                <a:lnTo>
                  <a:pt x="9525" y="86144"/>
                </a:lnTo>
                <a:close/>
              </a:path>
              <a:path w="320040" h="91439">
                <a:moveTo>
                  <a:pt x="310210" y="86144"/>
                </a:moveTo>
                <a:lnTo>
                  <a:pt x="9525" y="86144"/>
                </a:lnTo>
                <a:lnTo>
                  <a:pt x="9525" y="81381"/>
                </a:lnTo>
                <a:lnTo>
                  <a:pt x="310210" y="81381"/>
                </a:lnTo>
                <a:lnTo>
                  <a:pt x="310210" y="86144"/>
                </a:lnTo>
                <a:close/>
              </a:path>
              <a:path w="320040" h="91439">
                <a:moveTo>
                  <a:pt x="319735" y="86144"/>
                </a:moveTo>
                <a:lnTo>
                  <a:pt x="310210" y="86144"/>
                </a:lnTo>
                <a:lnTo>
                  <a:pt x="314972" y="81381"/>
                </a:lnTo>
                <a:lnTo>
                  <a:pt x="319735" y="81381"/>
                </a:lnTo>
                <a:lnTo>
                  <a:pt x="319735" y="8614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1" name="object 181"/>
          <p:cNvSpPr/>
          <p:nvPr/>
        </p:nvSpPr>
        <p:spPr>
          <a:xfrm>
            <a:off x="8957017" y="2161362"/>
            <a:ext cx="320040" cy="208915"/>
          </a:xfrm>
          <a:custGeom>
            <a:rect l="l" t="t" r="r" b="b"/>
            <a:pathLst>
              <a:path w="320040" h="208914">
                <a:moveTo>
                  <a:pt x="314972" y="208407"/>
                </a:moveTo>
                <a:lnTo>
                  <a:pt x="4762" y="208407"/>
                </a:lnTo>
                <a:lnTo>
                  <a:pt x="3289" y="208165"/>
                </a:lnTo>
                <a:lnTo>
                  <a:pt x="1968" y="207492"/>
                </a:lnTo>
                <a:lnTo>
                  <a:pt x="914" y="206438"/>
                </a:lnTo>
                <a:lnTo>
                  <a:pt x="228" y="205117"/>
                </a:lnTo>
                <a:lnTo>
                  <a:pt x="0" y="203644"/>
                </a:lnTo>
                <a:lnTo>
                  <a:pt x="0" y="0"/>
                </a:lnTo>
                <a:lnTo>
                  <a:pt x="319735" y="0"/>
                </a:lnTo>
                <a:lnTo>
                  <a:pt x="9525" y="0"/>
                </a:lnTo>
                <a:lnTo>
                  <a:pt x="4762" y="4762"/>
                </a:lnTo>
                <a:lnTo>
                  <a:pt x="9525" y="4762"/>
                </a:lnTo>
                <a:lnTo>
                  <a:pt x="9525" y="198882"/>
                </a:lnTo>
                <a:lnTo>
                  <a:pt x="4762" y="198882"/>
                </a:lnTo>
                <a:lnTo>
                  <a:pt x="9525" y="203644"/>
                </a:lnTo>
                <a:lnTo>
                  <a:pt x="319735" y="203644"/>
                </a:lnTo>
                <a:lnTo>
                  <a:pt x="319506" y="205117"/>
                </a:lnTo>
                <a:lnTo>
                  <a:pt x="318820" y="206438"/>
                </a:lnTo>
                <a:lnTo>
                  <a:pt x="317766" y="207492"/>
                </a:lnTo>
                <a:lnTo>
                  <a:pt x="316445" y="208165"/>
                </a:lnTo>
                <a:lnTo>
                  <a:pt x="314972" y="208407"/>
                </a:lnTo>
                <a:close/>
              </a:path>
              <a:path w="320040" h="208914">
                <a:moveTo>
                  <a:pt x="9525" y="4762"/>
                </a:moveTo>
                <a:lnTo>
                  <a:pt x="4762" y="4762"/>
                </a:lnTo>
                <a:lnTo>
                  <a:pt x="9525" y="0"/>
                </a:lnTo>
                <a:lnTo>
                  <a:pt x="9525" y="4762"/>
                </a:lnTo>
                <a:close/>
              </a:path>
              <a:path w="320040" h="208914">
                <a:moveTo>
                  <a:pt x="310210" y="4762"/>
                </a:moveTo>
                <a:lnTo>
                  <a:pt x="9525" y="4762"/>
                </a:lnTo>
                <a:lnTo>
                  <a:pt x="9525" y="0"/>
                </a:lnTo>
                <a:lnTo>
                  <a:pt x="310210" y="0"/>
                </a:lnTo>
                <a:lnTo>
                  <a:pt x="310210" y="4762"/>
                </a:lnTo>
                <a:close/>
              </a:path>
              <a:path w="320040" h="208914">
                <a:moveTo>
                  <a:pt x="310210" y="203644"/>
                </a:moveTo>
                <a:lnTo>
                  <a:pt x="310210" y="0"/>
                </a:lnTo>
                <a:lnTo>
                  <a:pt x="314972" y="4762"/>
                </a:lnTo>
                <a:lnTo>
                  <a:pt x="319735" y="4762"/>
                </a:lnTo>
                <a:lnTo>
                  <a:pt x="319735" y="198882"/>
                </a:lnTo>
                <a:lnTo>
                  <a:pt x="314972" y="198882"/>
                </a:lnTo>
                <a:lnTo>
                  <a:pt x="310210" y="203644"/>
                </a:lnTo>
                <a:close/>
              </a:path>
              <a:path w="320040" h="208914">
                <a:moveTo>
                  <a:pt x="319735" y="4762"/>
                </a:moveTo>
                <a:lnTo>
                  <a:pt x="314972" y="4762"/>
                </a:lnTo>
                <a:lnTo>
                  <a:pt x="310210" y="0"/>
                </a:lnTo>
                <a:lnTo>
                  <a:pt x="319735" y="0"/>
                </a:lnTo>
                <a:lnTo>
                  <a:pt x="319735" y="4762"/>
                </a:lnTo>
                <a:close/>
              </a:path>
              <a:path w="320040" h="208914">
                <a:moveTo>
                  <a:pt x="9525" y="203644"/>
                </a:moveTo>
                <a:lnTo>
                  <a:pt x="4762" y="198882"/>
                </a:lnTo>
                <a:lnTo>
                  <a:pt x="9525" y="198882"/>
                </a:lnTo>
                <a:lnTo>
                  <a:pt x="9525" y="203644"/>
                </a:lnTo>
                <a:close/>
              </a:path>
              <a:path w="320040" h="208914">
                <a:moveTo>
                  <a:pt x="310210" y="203644"/>
                </a:moveTo>
                <a:lnTo>
                  <a:pt x="9525" y="203644"/>
                </a:lnTo>
                <a:lnTo>
                  <a:pt x="9525" y="198882"/>
                </a:lnTo>
                <a:lnTo>
                  <a:pt x="310210" y="198882"/>
                </a:lnTo>
                <a:lnTo>
                  <a:pt x="310210" y="203644"/>
                </a:lnTo>
                <a:close/>
              </a:path>
              <a:path w="320040" h="208914">
                <a:moveTo>
                  <a:pt x="319735" y="203644"/>
                </a:moveTo>
                <a:lnTo>
                  <a:pt x="310210" y="203644"/>
                </a:lnTo>
                <a:lnTo>
                  <a:pt x="314972" y="198882"/>
                </a:lnTo>
                <a:lnTo>
                  <a:pt x="319735" y="198882"/>
                </a:lnTo>
                <a:lnTo>
                  <a:pt x="319735" y="20364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2" name="object 182"/>
          <p:cNvSpPr/>
          <p:nvPr/>
        </p:nvSpPr>
        <p:spPr>
          <a:xfrm>
            <a:off x="9639477" y="2161362"/>
            <a:ext cx="320040" cy="114300"/>
          </a:xfrm>
          <a:custGeom>
            <a:rect l="l" t="t" r="r" b="b"/>
            <a:pathLst>
              <a:path w="320040" h="114300">
                <a:moveTo>
                  <a:pt x="314972" y="114211"/>
                </a:moveTo>
                <a:lnTo>
                  <a:pt x="4762" y="114211"/>
                </a:lnTo>
                <a:lnTo>
                  <a:pt x="3289" y="113982"/>
                </a:lnTo>
                <a:lnTo>
                  <a:pt x="1968" y="113296"/>
                </a:lnTo>
                <a:lnTo>
                  <a:pt x="914" y="112242"/>
                </a:lnTo>
                <a:lnTo>
                  <a:pt x="228" y="110921"/>
                </a:lnTo>
                <a:lnTo>
                  <a:pt x="0" y="109448"/>
                </a:lnTo>
                <a:lnTo>
                  <a:pt x="0" y="0"/>
                </a:lnTo>
                <a:lnTo>
                  <a:pt x="319735" y="0"/>
                </a:lnTo>
                <a:lnTo>
                  <a:pt x="9525" y="0"/>
                </a:lnTo>
                <a:lnTo>
                  <a:pt x="4762" y="4762"/>
                </a:lnTo>
                <a:lnTo>
                  <a:pt x="9525" y="4762"/>
                </a:lnTo>
                <a:lnTo>
                  <a:pt x="9525" y="104686"/>
                </a:lnTo>
                <a:lnTo>
                  <a:pt x="4762" y="104686"/>
                </a:lnTo>
                <a:lnTo>
                  <a:pt x="9525" y="109448"/>
                </a:lnTo>
                <a:lnTo>
                  <a:pt x="319735" y="109448"/>
                </a:lnTo>
                <a:lnTo>
                  <a:pt x="319506" y="110921"/>
                </a:lnTo>
                <a:lnTo>
                  <a:pt x="318820" y="112242"/>
                </a:lnTo>
                <a:lnTo>
                  <a:pt x="317766" y="113296"/>
                </a:lnTo>
                <a:lnTo>
                  <a:pt x="316445" y="113982"/>
                </a:lnTo>
                <a:lnTo>
                  <a:pt x="314972" y="114211"/>
                </a:lnTo>
                <a:close/>
              </a:path>
              <a:path w="320040" h="114300">
                <a:moveTo>
                  <a:pt x="9525" y="4762"/>
                </a:moveTo>
                <a:lnTo>
                  <a:pt x="4762" y="4762"/>
                </a:lnTo>
                <a:lnTo>
                  <a:pt x="9525" y="0"/>
                </a:lnTo>
                <a:lnTo>
                  <a:pt x="9525" y="4762"/>
                </a:lnTo>
                <a:close/>
              </a:path>
              <a:path w="320040" h="114300">
                <a:moveTo>
                  <a:pt x="310210" y="4762"/>
                </a:moveTo>
                <a:lnTo>
                  <a:pt x="9525" y="4762"/>
                </a:lnTo>
                <a:lnTo>
                  <a:pt x="9525" y="0"/>
                </a:lnTo>
                <a:lnTo>
                  <a:pt x="310210" y="0"/>
                </a:lnTo>
                <a:lnTo>
                  <a:pt x="310210" y="4762"/>
                </a:lnTo>
                <a:close/>
              </a:path>
              <a:path w="320040" h="114300">
                <a:moveTo>
                  <a:pt x="310210" y="109448"/>
                </a:moveTo>
                <a:lnTo>
                  <a:pt x="310210" y="0"/>
                </a:lnTo>
                <a:lnTo>
                  <a:pt x="314972" y="4762"/>
                </a:lnTo>
                <a:lnTo>
                  <a:pt x="319735" y="4762"/>
                </a:lnTo>
                <a:lnTo>
                  <a:pt x="319735" y="104686"/>
                </a:lnTo>
                <a:lnTo>
                  <a:pt x="314972" y="104686"/>
                </a:lnTo>
                <a:lnTo>
                  <a:pt x="310210" y="109448"/>
                </a:lnTo>
                <a:close/>
              </a:path>
              <a:path w="320040" h="114300">
                <a:moveTo>
                  <a:pt x="319735" y="4762"/>
                </a:moveTo>
                <a:lnTo>
                  <a:pt x="314972" y="4762"/>
                </a:lnTo>
                <a:lnTo>
                  <a:pt x="310210" y="0"/>
                </a:lnTo>
                <a:lnTo>
                  <a:pt x="319735" y="0"/>
                </a:lnTo>
                <a:lnTo>
                  <a:pt x="319735" y="4762"/>
                </a:lnTo>
                <a:close/>
              </a:path>
              <a:path w="320040" h="114300">
                <a:moveTo>
                  <a:pt x="9525" y="109448"/>
                </a:moveTo>
                <a:lnTo>
                  <a:pt x="4762" y="104686"/>
                </a:lnTo>
                <a:lnTo>
                  <a:pt x="9525" y="104686"/>
                </a:lnTo>
                <a:lnTo>
                  <a:pt x="9525" y="109448"/>
                </a:lnTo>
                <a:close/>
              </a:path>
              <a:path w="320040" h="114300">
                <a:moveTo>
                  <a:pt x="310210" y="109448"/>
                </a:moveTo>
                <a:lnTo>
                  <a:pt x="9525" y="109448"/>
                </a:lnTo>
                <a:lnTo>
                  <a:pt x="9525" y="104686"/>
                </a:lnTo>
                <a:lnTo>
                  <a:pt x="310210" y="104686"/>
                </a:lnTo>
                <a:lnTo>
                  <a:pt x="310210" y="109448"/>
                </a:lnTo>
                <a:close/>
              </a:path>
              <a:path w="320040" h="114300">
                <a:moveTo>
                  <a:pt x="319735" y="109448"/>
                </a:moveTo>
                <a:lnTo>
                  <a:pt x="310210" y="109448"/>
                </a:lnTo>
                <a:lnTo>
                  <a:pt x="314972" y="104686"/>
                </a:lnTo>
                <a:lnTo>
                  <a:pt x="319735" y="104686"/>
                </a:lnTo>
                <a:lnTo>
                  <a:pt x="319735" y="10944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3" name="object 183"/>
          <p:cNvSpPr/>
          <p:nvPr/>
        </p:nvSpPr>
        <p:spPr>
          <a:xfrm>
            <a:off x="10321937" y="2161362"/>
            <a:ext cx="320040" cy="185420"/>
          </a:xfrm>
          <a:custGeom>
            <a:rect l="l" t="t" r="r" b="b"/>
            <a:pathLst>
              <a:path w="320040" h="185419">
                <a:moveTo>
                  <a:pt x="314972" y="185204"/>
                </a:moveTo>
                <a:lnTo>
                  <a:pt x="4762" y="185204"/>
                </a:lnTo>
                <a:lnTo>
                  <a:pt x="3289" y="184975"/>
                </a:lnTo>
                <a:lnTo>
                  <a:pt x="1968" y="184302"/>
                </a:lnTo>
                <a:lnTo>
                  <a:pt x="914" y="183248"/>
                </a:lnTo>
                <a:lnTo>
                  <a:pt x="228" y="181914"/>
                </a:lnTo>
                <a:lnTo>
                  <a:pt x="0" y="180441"/>
                </a:lnTo>
                <a:lnTo>
                  <a:pt x="0" y="0"/>
                </a:lnTo>
                <a:lnTo>
                  <a:pt x="319735" y="0"/>
                </a:lnTo>
                <a:lnTo>
                  <a:pt x="9525" y="0"/>
                </a:lnTo>
                <a:lnTo>
                  <a:pt x="4762" y="4762"/>
                </a:lnTo>
                <a:lnTo>
                  <a:pt x="9525" y="4762"/>
                </a:lnTo>
                <a:lnTo>
                  <a:pt x="9525" y="175679"/>
                </a:lnTo>
                <a:lnTo>
                  <a:pt x="4762" y="175679"/>
                </a:lnTo>
                <a:lnTo>
                  <a:pt x="9525" y="180441"/>
                </a:lnTo>
                <a:lnTo>
                  <a:pt x="319735" y="180441"/>
                </a:lnTo>
                <a:lnTo>
                  <a:pt x="319493" y="181914"/>
                </a:lnTo>
                <a:lnTo>
                  <a:pt x="318820" y="183248"/>
                </a:lnTo>
                <a:lnTo>
                  <a:pt x="317766" y="184302"/>
                </a:lnTo>
                <a:lnTo>
                  <a:pt x="316445" y="184975"/>
                </a:lnTo>
                <a:lnTo>
                  <a:pt x="314972" y="185204"/>
                </a:lnTo>
                <a:close/>
              </a:path>
              <a:path w="320040" h="185419">
                <a:moveTo>
                  <a:pt x="9525" y="4762"/>
                </a:moveTo>
                <a:lnTo>
                  <a:pt x="4762" y="4762"/>
                </a:lnTo>
                <a:lnTo>
                  <a:pt x="9525" y="0"/>
                </a:lnTo>
                <a:lnTo>
                  <a:pt x="9525" y="4762"/>
                </a:lnTo>
                <a:close/>
              </a:path>
              <a:path w="320040" h="185419">
                <a:moveTo>
                  <a:pt x="310210" y="4762"/>
                </a:moveTo>
                <a:lnTo>
                  <a:pt x="9525" y="4762"/>
                </a:lnTo>
                <a:lnTo>
                  <a:pt x="9525" y="0"/>
                </a:lnTo>
                <a:lnTo>
                  <a:pt x="310210" y="0"/>
                </a:lnTo>
                <a:lnTo>
                  <a:pt x="310210" y="4762"/>
                </a:lnTo>
                <a:close/>
              </a:path>
              <a:path w="320040" h="185419">
                <a:moveTo>
                  <a:pt x="310210" y="180441"/>
                </a:moveTo>
                <a:lnTo>
                  <a:pt x="310210" y="0"/>
                </a:lnTo>
                <a:lnTo>
                  <a:pt x="314972" y="4762"/>
                </a:lnTo>
                <a:lnTo>
                  <a:pt x="319735" y="4762"/>
                </a:lnTo>
                <a:lnTo>
                  <a:pt x="319735" y="175679"/>
                </a:lnTo>
                <a:lnTo>
                  <a:pt x="314972" y="175679"/>
                </a:lnTo>
                <a:lnTo>
                  <a:pt x="310210" y="180441"/>
                </a:lnTo>
                <a:close/>
              </a:path>
              <a:path w="320040" h="185419">
                <a:moveTo>
                  <a:pt x="319735" y="4762"/>
                </a:moveTo>
                <a:lnTo>
                  <a:pt x="314972" y="4762"/>
                </a:lnTo>
                <a:lnTo>
                  <a:pt x="310210" y="0"/>
                </a:lnTo>
                <a:lnTo>
                  <a:pt x="319735" y="0"/>
                </a:lnTo>
                <a:lnTo>
                  <a:pt x="319735" y="4762"/>
                </a:lnTo>
                <a:close/>
              </a:path>
              <a:path w="320040" h="185419">
                <a:moveTo>
                  <a:pt x="9525" y="180441"/>
                </a:moveTo>
                <a:lnTo>
                  <a:pt x="4762" y="175679"/>
                </a:lnTo>
                <a:lnTo>
                  <a:pt x="9525" y="175679"/>
                </a:lnTo>
                <a:lnTo>
                  <a:pt x="9525" y="180441"/>
                </a:lnTo>
                <a:close/>
              </a:path>
              <a:path w="320040" h="185419">
                <a:moveTo>
                  <a:pt x="310210" y="180441"/>
                </a:moveTo>
                <a:lnTo>
                  <a:pt x="9525" y="180441"/>
                </a:lnTo>
                <a:lnTo>
                  <a:pt x="9525" y="175679"/>
                </a:lnTo>
                <a:lnTo>
                  <a:pt x="310210" y="175679"/>
                </a:lnTo>
                <a:lnTo>
                  <a:pt x="310210" y="180441"/>
                </a:lnTo>
                <a:close/>
              </a:path>
              <a:path w="320040" h="185419">
                <a:moveTo>
                  <a:pt x="319735" y="180441"/>
                </a:moveTo>
                <a:lnTo>
                  <a:pt x="310210" y="180441"/>
                </a:lnTo>
                <a:lnTo>
                  <a:pt x="314972" y="175679"/>
                </a:lnTo>
                <a:lnTo>
                  <a:pt x="319735" y="175679"/>
                </a:lnTo>
                <a:lnTo>
                  <a:pt x="319735" y="18044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4" name="object 184"/>
          <p:cNvSpPr/>
          <p:nvPr/>
        </p:nvSpPr>
        <p:spPr>
          <a:xfrm>
            <a:off x="11004397" y="2161362"/>
            <a:ext cx="320040" cy="231140"/>
          </a:xfrm>
          <a:custGeom>
            <a:rect l="l" t="t" r="r" b="b"/>
            <a:pathLst>
              <a:path w="320040" h="231139">
                <a:moveTo>
                  <a:pt x="314972" y="231089"/>
                </a:moveTo>
                <a:lnTo>
                  <a:pt x="4762" y="231089"/>
                </a:lnTo>
                <a:lnTo>
                  <a:pt x="3289" y="230847"/>
                </a:lnTo>
                <a:lnTo>
                  <a:pt x="1955" y="230174"/>
                </a:lnTo>
                <a:lnTo>
                  <a:pt x="901" y="229120"/>
                </a:lnTo>
                <a:lnTo>
                  <a:pt x="228" y="227799"/>
                </a:lnTo>
                <a:lnTo>
                  <a:pt x="0" y="226326"/>
                </a:lnTo>
                <a:lnTo>
                  <a:pt x="0" y="0"/>
                </a:lnTo>
                <a:lnTo>
                  <a:pt x="319735" y="0"/>
                </a:lnTo>
                <a:lnTo>
                  <a:pt x="9525" y="0"/>
                </a:lnTo>
                <a:lnTo>
                  <a:pt x="4762" y="4762"/>
                </a:lnTo>
                <a:lnTo>
                  <a:pt x="9525" y="4762"/>
                </a:lnTo>
                <a:lnTo>
                  <a:pt x="9525" y="221564"/>
                </a:lnTo>
                <a:lnTo>
                  <a:pt x="4762" y="221564"/>
                </a:lnTo>
                <a:lnTo>
                  <a:pt x="9525" y="226326"/>
                </a:lnTo>
                <a:lnTo>
                  <a:pt x="319735" y="226326"/>
                </a:lnTo>
                <a:lnTo>
                  <a:pt x="319493" y="227799"/>
                </a:lnTo>
                <a:lnTo>
                  <a:pt x="318820" y="229120"/>
                </a:lnTo>
                <a:lnTo>
                  <a:pt x="317766" y="230174"/>
                </a:lnTo>
                <a:lnTo>
                  <a:pt x="316445" y="230847"/>
                </a:lnTo>
                <a:lnTo>
                  <a:pt x="314972" y="231089"/>
                </a:lnTo>
                <a:close/>
              </a:path>
              <a:path w="320040" h="231139">
                <a:moveTo>
                  <a:pt x="9525" y="4762"/>
                </a:moveTo>
                <a:lnTo>
                  <a:pt x="4762" y="4762"/>
                </a:lnTo>
                <a:lnTo>
                  <a:pt x="9525" y="0"/>
                </a:lnTo>
                <a:lnTo>
                  <a:pt x="9525" y="4762"/>
                </a:lnTo>
                <a:close/>
              </a:path>
              <a:path w="320040" h="231139">
                <a:moveTo>
                  <a:pt x="310210" y="4762"/>
                </a:moveTo>
                <a:lnTo>
                  <a:pt x="9525" y="4762"/>
                </a:lnTo>
                <a:lnTo>
                  <a:pt x="9525" y="0"/>
                </a:lnTo>
                <a:lnTo>
                  <a:pt x="310210" y="0"/>
                </a:lnTo>
                <a:lnTo>
                  <a:pt x="310210" y="4762"/>
                </a:lnTo>
                <a:close/>
              </a:path>
              <a:path w="320040" h="231139">
                <a:moveTo>
                  <a:pt x="310210" y="226326"/>
                </a:moveTo>
                <a:lnTo>
                  <a:pt x="310210" y="0"/>
                </a:lnTo>
                <a:lnTo>
                  <a:pt x="314972" y="4762"/>
                </a:lnTo>
                <a:lnTo>
                  <a:pt x="319735" y="4762"/>
                </a:lnTo>
                <a:lnTo>
                  <a:pt x="319735" y="221564"/>
                </a:lnTo>
                <a:lnTo>
                  <a:pt x="314972" y="221564"/>
                </a:lnTo>
                <a:lnTo>
                  <a:pt x="310210" y="226326"/>
                </a:lnTo>
                <a:close/>
              </a:path>
              <a:path w="320040" h="231139">
                <a:moveTo>
                  <a:pt x="319735" y="4762"/>
                </a:moveTo>
                <a:lnTo>
                  <a:pt x="314972" y="4762"/>
                </a:lnTo>
                <a:lnTo>
                  <a:pt x="310210" y="0"/>
                </a:lnTo>
                <a:lnTo>
                  <a:pt x="319735" y="0"/>
                </a:lnTo>
                <a:lnTo>
                  <a:pt x="319735" y="4762"/>
                </a:lnTo>
                <a:close/>
              </a:path>
              <a:path w="320040" h="231139">
                <a:moveTo>
                  <a:pt x="9525" y="226326"/>
                </a:moveTo>
                <a:lnTo>
                  <a:pt x="4762" y="221564"/>
                </a:lnTo>
                <a:lnTo>
                  <a:pt x="9525" y="221564"/>
                </a:lnTo>
                <a:lnTo>
                  <a:pt x="9525" y="226326"/>
                </a:lnTo>
                <a:close/>
              </a:path>
              <a:path w="320040" h="231139">
                <a:moveTo>
                  <a:pt x="310210" y="226326"/>
                </a:moveTo>
                <a:lnTo>
                  <a:pt x="9525" y="226326"/>
                </a:lnTo>
                <a:lnTo>
                  <a:pt x="9525" y="221564"/>
                </a:lnTo>
                <a:lnTo>
                  <a:pt x="310210" y="221564"/>
                </a:lnTo>
                <a:lnTo>
                  <a:pt x="310210" y="226326"/>
                </a:lnTo>
                <a:close/>
              </a:path>
              <a:path w="320040" h="231139">
                <a:moveTo>
                  <a:pt x="319735" y="226326"/>
                </a:moveTo>
                <a:lnTo>
                  <a:pt x="310210" y="226326"/>
                </a:lnTo>
                <a:lnTo>
                  <a:pt x="314972" y="221564"/>
                </a:lnTo>
                <a:lnTo>
                  <a:pt x="319735" y="221564"/>
                </a:lnTo>
                <a:lnTo>
                  <a:pt x="319735" y="22632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5" name="object 185"/>
          <p:cNvSpPr/>
          <p:nvPr/>
        </p:nvSpPr>
        <p:spPr>
          <a:xfrm>
            <a:off x="6728282" y="4386910"/>
            <a:ext cx="4777740" cy="0"/>
          </a:xfrm>
          <a:custGeom>
            <a:rect l="l" t="t" r="r" b="b"/>
            <a:pathLst>
              <a:path w="4777740">
                <a:moveTo>
                  <a:pt x="0" y="0"/>
                </a:moveTo>
                <a:lnTo>
                  <a:pt x="4777206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6" name="object 186"/>
          <p:cNvSpPr txBox="1"/>
          <p:nvPr/>
        </p:nvSpPr>
        <p:spPr>
          <a:xfrm>
            <a:off x="7023786" y="4270959"/>
            <a:ext cx="9144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3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87" name="object 187"/>
          <p:cNvSpPr txBox="1"/>
          <p:nvPr/>
        </p:nvSpPr>
        <p:spPr>
          <a:xfrm>
            <a:off x="8355685" y="4192422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14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88" name="object 188"/>
          <p:cNvSpPr txBox="1"/>
          <p:nvPr/>
        </p:nvSpPr>
        <p:spPr>
          <a:xfrm>
            <a:off x="9071165" y="4227474"/>
            <a:ext cx="9144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9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89" name="object 189"/>
          <p:cNvSpPr txBox="1"/>
          <p:nvPr/>
        </p:nvSpPr>
        <p:spPr>
          <a:xfrm>
            <a:off x="9753625" y="4219955"/>
            <a:ext cx="9144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8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90" name="object 190"/>
          <p:cNvSpPr txBox="1"/>
          <p:nvPr/>
        </p:nvSpPr>
        <p:spPr>
          <a:xfrm>
            <a:off x="11118545" y="4274070"/>
            <a:ext cx="9144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91" name="object 191"/>
          <p:cNvSpPr txBox="1"/>
          <p:nvPr/>
        </p:nvSpPr>
        <p:spPr>
          <a:xfrm>
            <a:off x="6990765" y="3912234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46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92" name="object 192"/>
          <p:cNvSpPr txBox="1"/>
          <p:nvPr/>
        </p:nvSpPr>
        <p:spPr>
          <a:xfrm>
            <a:off x="7673225" y="3986771"/>
            <a:ext cx="157480" cy="433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40</a:t>
            </a:r>
            <a:endParaRPr sz="900">
              <a:latin typeface="Arial Unicode MS"/>
              <a:cs typeface="Arial Unicode MS"/>
            </a:endParaRPr>
          </a:p>
          <a:p>
            <a:pPr marL="45720">
              <a:lnSpc>
                <a:spcPct val="100000"/>
              </a:lnSpc>
              <a:spcBef>
                <a:spcPts val="105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6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93" name="object 193"/>
          <p:cNvSpPr txBox="1"/>
          <p:nvPr/>
        </p:nvSpPr>
        <p:spPr>
          <a:xfrm>
            <a:off x="8355685" y="3869359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31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94" name="object 194"/>
          <p:cNvSpPr txBox="1"/>
          <p:nvPr/>
        </p:nvSpPr>
        <p:spPr>
          <a:xfrm>
            <a:off x="9038145" y="3863822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41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95" name="object 195"/>
          <p:cNvSpPr txBox="1"/>
          <p:nvPr/>
        </p:nvSpPr>
        <p:spPr>
          <a:xfrm>
            <a:off x="9720605" y="3873360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30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96" name="object 196"/>
          <p:cNvSpPr txBox="1"/>
          <p:nvPr/>
        </p:nvSpPr>
        <p:spPr>
          <a:xfrm>
            <a:off x="10403065" y="3977144"/>
            <a:ext cx="157480" cy="44830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17</a:t>
            </a:r>
            <a:endParaRPr sz="9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000">
              <a:latin typeface="Times New Roman"/>
              <a:cs typeface="Times New Roman"/>
            </a:endParaRPr>
          </a:p>
          <a:p>
            <a:pPr marL="45720">
              <a:lnSpc>
                <a:spcPct val="100000"/>
              </a:lnSpc>
              <a:spcBef>
                <a:spcPts val="5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2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97" name="object 197"/>
          <p:cNvSpPr txBox="1"/>
          <p:nvPr/>
        </p:nvSpPr>
        <p:spPr>
          <a:xfrm>
            <a:off x="11085524" y="3953433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16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98" name="object 198"/>
          <p:cNvSpPr txBox="1"/>
          <p:nvPr/>
        </p:nvSpPr>
        <p:spPr>
          <a:xfrm>
            <a:off x="6914400" y="2960522"/>
            <a:ext cx="31051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89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84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199" name="object 199"/>
          <p:cNvSpPr txBox="1"/>
          <p:nvPr/>
        </p:nvSpPr>
        <p:spPr>
          <a:xfrm>
            <a:off x="7640205" y="3062401"/>
            <a:ext cx="22352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117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00" name="object 200"/>
          <p:cNvSpPr txBox="1"/>
          <p:nvPr/>
        </p:nvSpPr>
        <p:spPr>
          <a:xfrm>
            <a:off x="8355685" y="2943237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98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01" name="object 201"/>
          <p:cNvSpPr txBox="1"/>
          <p:nvPr/>
        </p:nvSpPr>
        <p:spPr>
          <a:xfrm>
            <a:off x="9038145" y="2961957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83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02" name="object 202"/>
          <p:cNvSpPr txBox="1"/>
          <p:nvPr/>
        </p:nvSpPr>
        <p:spPr>
          <a:xfrm>
            <a:off x="9720605" y="2988614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67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03" name="object 203"/>
          <p:cNvSpPr txBox="1"/>
          <p:nvPr/>
        </p:nvSpPr>
        <p:spPr>
          <a:xfrm>
            <a:off x="10403065" y="2999701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48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04" name="object 204"/>
          <p:cNvSpPr txBox="1"/>
          <p:nvPr/>
        </p:nvSpPr>
        <p:spPr>
          <a:xfrm>
            <a:off x="11085524" y="3048127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32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05" name="object 205"/>
          <p:cNvSpPr txBox="1"/>
          <p:nvPr/>
        </p:nvSpPr>
        <p:spPr>
          <a:xfrm>
            <a:off x="7673225" y="2319909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18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06" name="object 206"/>
          <p:cNvSpPr txBox="1"/>
          <p:nvPr/>
        </p:nvSpPr>
        <p:spPr>
          <a:xfrm>
            <a:off x="8388705" y="2280348"/>
            <a:ext cx="9144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6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07" name="object 207"/>
          <p:cNvSpPr txBox="1"/>
          <p:nvPr/>
        </p:nvSpPr>
        <p:spPr>
          <a:xfrm>
            <a:off x="9720605" y="2277160"/>
            <a:ext cx="1574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11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08" name="object 208"/>
          <p:cNvSpPr txBox="1"/>
          <p:nvPr/>
        </p:nvSpPr>
        <p:spPr>
          <a:xfrm>
            <a:off x="10436085" y="2262860"/>
            <a:ext cx="9144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1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09" name="object 209"/>
          <p:cNvSpPr txBox="1"/>
          <p:nvPr/>
        </p:nvSpPr>
        <p:spPr>
          <a:xfrm>
            <a:off x="11118545" y="2369146"/>
            <a:ext cx="9144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4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10" name="object 210"/>
          <p:cNvSpPr txBox="1"/>
          <p:nvPr/>
        </p:nvSpPr>
        <p:spPr>
          <a:xfrm>
            <a:off x="6990765" y="2177186"/>
            <a:ext cx="157480" cy="302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15</a:t>
            </a:r>
            <a:endParaRPr sz="900">
              <a:latin typeface="Arial Unicode MS"/>
              <a:cs typeface="Arial Unicode MS"/>
            </a:endParaRPr>
          </a:p>
          <a:p>
            <a:pPr marL="45720">
              <a:lnSpc>
                <a:spcPct val="100000"/>
              </a:lnSpc>
              <a:spcBef>
                <a:spcPts val="15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4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11" name="object 211"/>
          <p:cNvSpPr txBox="1"/>
          <p:nvPr/>
        </p:nvSpPr>
        <p:spPr>
          <a:xfrm>
            <a:off x="7697736" y="2152332"/>
            <a:ext cx="79121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11835"/>
              </a:tabLst>
            </a:pPr>
            <a:r>
              <a:rPr sz="1350" spc="15" baseline="3086">
                <a:solidFill>
                  <a:srgbClr val="FFFFFF"/>
                </a:solidFill>
                <a:latin typeface="Arial Unicode MS"/>
                <a:cs typeface="Arial Unicode MS"/>
              </a:rPr>
              <a:t>8	</a:t>
            </a: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6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12" name="object 212"/>
          <p:cNvSpPr txBox="1"/>
          <p:nvPr/>
        </p:nvSpPr>
        <p:spPr>
          <a:xfrm>
            <a:off x="9038145" y="2160892"/>
            <a:ext cx="157480" cy="316865"/>
          </a:xfrm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14</a:t>
            </a:r>
            <a:endParaRPr sz="900">
              <a:latin typeface="Arial Unicode MS"/>
              <a:cs typeface="Arial Unicode MS"/>
            </a:endParaRPr>
          </a:p>
          <a:p>
            <a:pPr marL="45720">
              <a:lnSpc>
                <a:spcPct val="100000"/>
              </a:lnSpc>
              <a:spcBef>
                <a:spcPts val="65"/>
              </a:spcBef>
            </a:pPr>
            <a:r>
              <a:rPr sz="900" spc="10">
                <a:solidFill>
                  <a:srgbClr val="404040"/>
                </a:solidFill>
                <a:latin typeface="Arial Unicode MS"/>
                <a:cs typeface="Arial Unicode MS"/>
              </a:rPr>
              <a:t>6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13" name="object 213"/>
          <p:cNvSpPr txBox="1"/>
          <p:nvPr/>
        </p:nvSpPr>
        <p:spPr>
          <a:xfrm>
            <a:off x="9753625" y="2122106"/>
            <a:ext cx="9144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6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14" name="object 214"/>
          <p:cNvSpPr txBox="1"/>
          <p:nvPr/>
        </p:nvSpPr>
        <p:spPr>
          <a:xfrm>
            <a:off x="10436085" y="2157603"/>
            <a:ext cx="9144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6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15" name="object 215"/>
          <p:cNvSpPr txBox="1"/>
          <p:nvPr/>
        </p:nvSpPr>
        <p:spPr>
          <a:xfrm>
            <a:off x="11118545" y="2180539"/>
            <a:ext cx="9144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Arial Unicode MS"/>
                <a:cs typeface="Arial Unicode MS"/>
              </a:rPr>
              <a:t>6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16" name="object 216"/>
          <p:cNvSpPr txBox="1"/>
          <p:nvPr/>
        </p:nvSpPr>
        <p:spPr>
          <a:xfrm>
            <a:off x="6348806" y="2068017"/>
            <a:ext cx="317500" cy="2386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100</a:t>
            </a:r>
            <a:r>
              <a:rPr sz="900" spc="-65">
                <a:solidFill>
                  <a:srgbClr val="585858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  <a:p>
            <a:pPr marL="65405" algn="ctr">
              <a:lnSpc>
                <a:spcPct val="100000"/>
              </a:lnSpc>
              <a:spcBef>
                <a:spcPts val="665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90</a:t>
            </a:r>
            <a:r>
              <a:rPr sz="900" spc="-65">
                <a:solidFill>
                  <a:srgbClr val="585858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  <a:p>
            <a:pPr marL="65405" algn="ctr">
              <a:lnSpc>
                <a:spcPct val="100000"/>
              </a:lnSpc>
              <a:spcBef>
                <a:spcPts val="67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80</a:t>
            </a:r>
            <a:r>
              <a:rPr sz="900" spc="-65">
                <a:solidFill>
                  <a:srgbClr val="585858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  <a:p>
            <a:pPr marL="65405" algn="ctr">
              <a:lnSpc>
                <a:spcPct val="100000"/>
              </a:lnSpc>
              <a:spcBef>
                <a:spcPts val="675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70</a:t>
            </a:r>
            <a:r>
              <a:rPr sz="900" spc="-65">
                <a:solidFill>
                  <a:srgbClr val="585858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  <a:p>
            <a:pPr marL="65405" algn="ctr">
              <a:lnSpc>
                <a:spcPct val="100000"/>
              </a:lnSpc>
              <a:spcBef>
                <a:spcPts val="67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60</a:t>
            </a:r>
            <a:r>
              <a:rPr sz="900" spc="-65">
                <a:solidFill>
                  <a:srgbClr val="585858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  <a:p>
            <a:pPr marL="65405" algn="ctr">
              <a:lnSpc>
                <a:spcPct val="100000"/>
              </a:lnSpc>
              <a:spcBef>
                <a:spcPts val="675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50</a:t>
            </a:r>
            <a:r>
              <a:rPr sz="900" spc="-65">
                <a:solidFill>
                  <a:srgbClr val="585858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  <a:p>
            <a:pPr marL="65405" algn="ctr">
              <a:lnSpc>
                <a:spcPct val="100000"/>
              </a:lnSpc>
              <a:spcBef>
                <a:spcPts val="67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40</a:t>
            </a:r>
            <a:r>
              <a:rPr sz="900" spc="-65">
                <a:solidFill>
                  <a:srgbClr val="585858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  <a:p>
            <a:pPr marL="65405" algn="ctr">
              <a:lnSpc>
                <a:spcPct val="100000"/>
              </a:lnSpc>
              <a:spcBef>
                <a:spcPts val="675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30</a:t>
            </a:r>
            <a:r>
              <a:rPr sz="900" spc="-65">
                <a:solidFill>
                  <a:srgbClr val="585858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  <a:p>
            <a:pPr marL="65405" algn="ctr">
              <a:lnSpc>
                <a:spcPct val="100000"/>
              </a:lnSpc>
              <a:spcBef>
                <a:spcPts val="67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20</a:t>
            </a:r>
            <a:r>
              <a:rPr sz="900" spc="-65">
                <a:solidFill>
                  <a:srgbClr val="585858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  <a:p>
            <a:pPr marL="65405" algn="ctr">
              <a:lnSpc>
                <a:spcPct val="100000"/>
              </a:lnSpc>
              <a:spcBef>
                <a:spcPts val="675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10</a:t>
            </a:r>
            <a:r>
              <a:rPr sz="900" spc="-65">
                <a:solidFill>
                  <a:srgbClr val="585858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  <a:p>
            <a:pPr marL="131445" algn="ctr">
              <a:lnSpc>
                <a:spcPct val="100000"/>
              </a:lnSpc>
              <a:spcBef>
                <a:spcPts val="670"/>
              </a:spcBef>
            </a:pP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0</a:t>
            </a:r>
            <a:r>
              <a:rPr sz="900" spc="-65">
                <a:solidFill>
                  <a:srgbClr val="585858"/>
                </a:solidFill>
                <a:latin typeface="Arial Unicode MS"/>
                <a:cs typeface="Arial Unicode MS"/>
              </a:rPr>
              <a:t>%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17" name="object 217"/>
          <p:cNvSpPr txBox="1"/>
          <p:nvPr/>
        </p:nvSpPr>
        <p:spPr>
          <a:xfrm>
            <a:off x="6803211" y="4456125"/>
            <a:ext cx="53276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solidFill>
                  <a:srgbClr val="585858"/>
                </a:solidFill>
                <a:latin typeface="Arial Unicode MS"/>
                <a:cs typeface="Arial Unicode MS"/>
              </a:rPr>
              <a:t>2022</a:t>
            </a:r>
            <a:r>
              <a:rPr sz="1100" spc="0">
                <a:solidFill>
                  <a:srgbClr val="585858"/>
                </a:solidFill>
                <a:latin typeface="Arial Unicode MS"/>
                <a:cs typeface="Arial Unicode MS"/>
              </a:rPr>
              <a:t>Q</a:t>
            </a:r>
            <a:r>
              <a:rPr sz="1100" spc="15">
                <a:solidFill>
                  <a:srgbClr val="585858"/>
                </a:solidFill>
                <a:latin typeface="Arial Unicode MS"/>
                <a:cs typeface="Arial Unicode MS"/>
              </a:rPr>
              <a:t>1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218" name="object 218"/>
          <p:cNvSpPr txBox="1"/>
          <p:nvPr/>
        </p:nvSpPr>
        <p:spPr>
          <a:xfrm>
            <a:off x="10897692" y="4456125"/>
            <a:ext cx="53276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solidFill>
                  <a:srgbClr val="585858"/>
                </a:solidFill>
                <a:latin typeface="Arial Unicode MS"/>
                <a:cs typeface="Arial Unicode MS"/>
              </a:rPr>
              <a:t>2023</a:t>
            </a:r>
            <a:r>
              <a:rPr sz="1100" spc="0">
                <a:solidFill>
                  <a:srgbClr val="585858"/>
                </a:solidFill>
                <a:latin typeface="Arial Unicode MS"/>
                <a:cs typeface="Arial Unicode MS"/>
              </a:rPr>
              <a:t>Q</a:t>
            </a:r>
            <a:r>
              <a:rPr sz="1100" spc="15">
                <a:solidFill>
                  <a:srgbClr val="585858"/>
                </a:solidFill>
                <a:latin typeface="Arial Unicode MS"/>
                <a:cs typeface="Arial Unicode MS"/>
              </a:rPr>
              <a:t>3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219" name="object 219"/>
          <p:cNvSpPr txBox="1"/>
          <p:nvPr/>
        </p:nvSpPr>
        <p:spPr>
          <a:xfrm>
            <a:off x="1285239" y="784072"/>
            <a:ext cx="9143365" cy="7810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10">
                <a:solidFill>
                  <a:srgbClr val="F96F18"/>
                </a:solidFill>
                <a:latin typeface="Arial Unicode MS"/>
                <a:cs typeface="Arial Unicode MS"/>
              </a:rPr>
              <a:t>并购交易事件数量连续</a:t>
            </a:r>
            <a:r>
              <a:rPr sz="1600" spc="25">
                <a:solidFill>
                  <a:srgbClr val="F96F18"/>
                </a:solidFill>
                <a:latin typeface="Arial Unicode MS"/>
                <a:cs typeface="Arial Unicode MS"/>
              </a:rPr>
              <a:t>3</a:t>
            </a:r>
            <a:r>
              <a:rPr sz="1600" spc="-10">
                <a:solidFill>
                  <a:srgbClr val="F96F18"/>
                </a:solidFill>
                <a:latin typeface="Arial Unicode MS"/>
                <a:cs typeface="Arial Unicode MS"/>
              </a:rPr>
              <a:t>个季度下滑</a:t>
            </a:r>
            <a:r>
              <a:rPr sz="1600" spc="-35">
                <a:solidFill>
                  <a:srgbClr val="F96F18"/>
                </a:solidFill>
                <a:latin typeface="Arial Unicode MS"/>
                <a:cs typeface="Arial Unicode MS"/>
              </a:rPr>
              <a:t>，</a:t>
            </a:r>
            <a:r>
              <a:rPr sz="1600" spc="-10">
                <a:solidFill>
                  <a:srgbClr val="F96F18"/>
                </a:solidFill>
                <a:latin typeface="Arial Unicode MS"/>
                <a:cs typeface="Arial Unicode MS"/>
              </a:rPr>
              <a:t>并购金额</a:t>
            </a:r>
            <a:r>
              <a:rPr sz="1600" spc="5">
                <a:solidFill>
                  <a:srgbClr val="F96F18"/>
                </a:solidFill>
                <a:latin typeface="Arial Unicode MS"/>
                <a:cs typeface="Arial Unicode MS"/>
              </a:rPr>
              <a:t>2023Q3</a:t>
            </a:r>
            <a:r>
              <a:rPr sz="1600" spc="-10">
                <a:solidFill>
                  <a:srgbClr val="F96F18"/>
                </a:solidFill>
                <a:latin typeface="Arial Unicode MS"/>
                <a:cs typeface="Arial Unicode MS"/>
              </a:rPr>
              <a:t>出现上</a:t>
            </a:r>
            <a:r>
              <a:rPr sz="1600" spc="-35">
                <a:solidFill>
                  <a:srgbClr val="F96F18"/>
                </a:solidFill>
                <a:latin typeface="Arial Unicode MS"/>
                <a:cs typeface="Arial Unicode MS"/>
              </a:rPr>
              <a:t>升</a:t>
            </a:r>
            <a:endParaRPr sz="1600">
              <a:latin typeface="Arial Unicode MS"/>
              <a:cs typeface="Arial Unicode MS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000">
              <a:latin typeface="Times New Roman"/>
              <a:cs typeface="Times New Roman"/>
            </a:endParaRPr>
          </a:p>
          <a:p>
            <a:pPr marL="538480">
              <a:lnSpc>
                <a:spcPct val="100000"/>
              </a:lnSpc>
              <a:tabLst>
                <a:tab pos="6181725"/>
              </a:tabLst>
            </a:pPr>
            <a:r>
              <a:rPr sz="1400" b="1" spc="-10">
                <a:solidFill>
                  <a:srgbClr val="404040"/>
                </a:solidFill>
                <a:latin typeface="微软雅黑"/>
                <a:cs typeface="微软雅黑"/>
              </a:rPr>
              <a:t>近</a:t>
            </a:r>
            <a:r>
              <a:rPr sz="1400" b="1" spc="-40">
                <a:solidFill>
                  <a:srgbClr val="404040"/>
                </a:solidFill>
                <a:latin typeface="微软雅黑"/>
                <a:cs typeface="微软雅黑"/>
              </a:rPr>
              <a:t>7</a:t>
            </a:r>
            <a:r>
              <a:rPr sz="1400" b="1" spc="-10">
                <a:solidFill>
                  <a:srgbClr val="404040"/>
                </a:solidFill>
                <a:latin typeface="微软雅黑"/>
                <a:cs typeface="微软雅黑"/>
              </a:rPr>
              <a:t>个季度国内并购交易事件数量及金额	近</a:t>
            </a:r>
            <a:r>
              <a:rPr sz="1400" b="1" spc="-40">
                <a:solidFill>
                  <a:srgbClr val="404040"/>
                </a:solidFill>
                <a:latin typeface="微软雅黑"/>
                <a:cs typeface="微软雅黑"/>
              </a:rPr>
              <a:t>7</a:t>
            </a:r>
            <a:r>
              <a:rPr sz="1400" b="1" spc="-10">
                <a:solidFill>
                  <a:srgbClr val="404040"/>
                </a:solidFill>
                <a:latin typeface="微软雅黑"/>
                <a:cs typeface="微软雅黑"/>
              </a:rPr>
              <a:t>个季度国内并购交易事件金额分布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20" name="object 220"/>
          <p:cNvSpPr/>
          <p:nvPr/>
        </p:nvSpPr>
        <p:spPr>
          <a:xfrm>
            <a:off x="6549326" y="1830958"/>
            <a:ext cx="100329" cy="100329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1" name="object 221"/>
          <p:cNvSpPr/>
          <p:nvPr/>
        </p:nvSpPr>
        <p:spPr>
          <a:xfrm>
            <a:off x="7382446" y="1830958"/>
            <a:ext cx="100329" cy="100329"/>
          </a:xfrm>
          <a:prstGeom prst="rect">
            <a:avLst/>
          </a:prstGeom>
          <a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2" name="object 222"/>
          <p:cNvSpPr/>
          <p:nvPr/>
        </p:nvSpPr>
        <p:spPr>
          <a:xfrm>
            <a:off x="8215566" y="1830958"/>
            <a:ext cx="100329" cy="100329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3" name="object 223"/>
          <p:cNvSpPr/>
          <p:nvPr/>
        </p:nvSpPr>
        <p:spPr>
          <a:xfrm>
            <a:off x="9271571" y="1830958"/>
            <a:ext cx="100329" cy="100329"/>
          </a:xfrm>
          <a:prstGeom prst="rect">
            <a:avLst/>
          </a:prstGeom>
          <a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4" name="object 224"/>
          <p:cNvSpPr/>
          <p:nvPr/>
        </p:nvSpPr>
        <p:spPr>
          <a:xfrm>
            <a:off x="10408221" y="1830958"/>
            <a:ext cx="100329" cy="100329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5" name="object 225"/>
          <p:cNvSpPr txBox="1"/>
          <p:nvPr/>
        </p:nvSpPr>
        <p:spPr>
          <a:xfrm>
            <a:off x="6677914" y="1775713"/>
            <a:ext cx="3608704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845185"/>
                <a:tab pos="1678305"/>
                <a:tab pos="2734310"/>
              </a:tabLst>
            </a:pPr>
            <a:r>
              <a:rPr sz="1100" spc="-10">
                <a:solidFill>
                  <a:srgbClr val="585858"/>
                </a:solidFill>
                <a:latin typeface="Arial Unicode MS"/>
                <a:cs typeface="Arial Unicode MS"/>
              </a:rPr>
              <a:t>百万元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级	</a:t>
            </a:r>
            <a:r>
              <a:rPr sz="1100" spc="-10">
                <a:solidFill>
                  <a:srgbClr val="585858"/>
                </a:solidFill>
                <a:latin typeface="Arial Unicode MS"/>
                <a:cs typeface="Arial Unicode MS"/>
              </a:rPr>
              <a:t>千万元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级	</a:t>
            </a:r>
            <a:r>
              <a:rPr sz="1100" spc="15">
                <a:solidFill>
                  <a:srgbClr val="585858"/>
                </a:solidFill>
                <a:latin typeface="Arial Unicode MS"/>
                <a:cs typeface="Arial Unicode MS"/>
              </a:rPr>
              <a:t>1</a:t>
            </a:r>
            <a:r>
              <a:rPr sz="1100" spc="-10">
                <a:solidFill>
                  <a:srgbClr val="585858"/>
                </a:solidFill>
                <a:latin typeface="Arial Unicode MS"/>
                <a:cs typeface="Arial Unicode MS"/>
              </a:rPr>
              <a:t>亿元</a:t>
            </a:r>
            <a:r>
              <a:rPr sz="1100" spc="60">
                <a:solidFill>
                  <a:srgbClr val="585858"/>
                </a:solidFill>
                <a:latin typeface="Arial Unicode MS"/>
                <a:cs typeface="Arial Unicode MS"/>
              </a:rPr>
              <a:t>-5</a:t>
            </a:r>
            <a:r>
              <a:rPr sz="1100" spc="-10">
                <a:solidFill>
                  <a:srgbClr val="585858"/>
                </a:solidFill>
                <a:latin typeface="Arial Unicode MS"/>
                <a:cs typeface="Arial Unicode MS"/>
              </a:rPr>
              <a:t>亿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元	</a:t>
            </a:r>
            <a:r>
              <a:rPr sz="1100" spc="15">
                <a:solidFill>
                  <a:srgbClr val="585858"/>
                </a:solidFill>
                <a:latin typeface="Arial Unicode MS"/>
                <a:cs typeface="Arial Unicode MS"/>
              </a:rPr>
              <a:t>5</a:t>
            </a:r>
            <a:r>
              <a:rPr sz="1100" spc="-10">
                <a:solidFill>
                  <a:srgbClr val="585858"/>
                </a:solidFill>
                <a:latin typeface="Arial Unicode MS"/>
                <a:cs typeface="Arial Unicode MS"/>
              </a:rPr>
              <a:t>亿元</a:t>
            </a:r>
            <a:r>
              <a:rPr sz="1100" spc="50">
                <a:solidFill>
                  <a:srgbClr val="585858"/>
                </a:solidFill>
                <a:latin typeface="Arial Unicode MS"/>
                <a:cs typeface="Arial Unicode MS"/>
              </a:rPr>
              <a:t>-10</a:t>
            </a:r>
            <a:r>
              <a:rPr sz="1100" spc="-10">
                <a:solidFill>
                  <a:srgbClr val="585858"/>
                </a:solidFill>
                <a:latin typeface="Arial Unicode MS"/>
                <a:cs typeface="Arial Unicode MS"/>
              </a:rPr>
              <a:t>亿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元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226" name="object 226"/>
          <p:cNvSpPr txBox="1"/>
          <p:nvPr/>
        </p:nvSpPr>
        <p:spPr>
          <a:xfrm>
            <a:off x="10536808" y="1775713"/>
            <a:ext cx="883919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15">
                <a:solidFill>
                  <a:srgbClr val="585858"/>
                </a:solidFill>
                <a:latin typeface="Arial Unicode MS"/>
                <a:cs typeface="Arial Unicode MS"/>
              </a:rPr>
              <a:t>10</a:t>
            </a:r>
            <a:r>
              <a:rPr sz="1100" spc="-10">
                <a:solidFill>
                  <a:srgbClr val="585858"/>
                </a:solidFill>
                <a:latin typeface="Arial Unicode MS"/>
                <a:cs typeface="Arial Unicode MS"/>
              </a:rPr>
              <a:t>亿元及以</a:t>
            </a:r>
            <a:r>
              <a:rPr sz="1100" spc="-15">
                <a:solidFill>
                  <a:srgbClr val="585858"/>
                </a:solidFill>
                <a:latin typeface="Arial Unicode MS"/>
                <a:cs typeface="Arial Unicode MS"/>
              </a:rPr>
              <a:t>上</a:t>
            </a:r>
            <a:endParaRPr sz="1100">
              <a:latin typeface="Arial Unicode MS"/>
              <a:cs typeface="Arial Unicode MS"/>
            </a:endParaRPr>
          </a:p>
        </p:txBody>
      </p:sp>
      <p:sp>
        <p:nvSpPr>
          <p:cNvPr id="227" name="object 227"/>
          <p:cNvSpPr/>
          <p:nvPr/>
        </p:nvSpPr>
        <p:spPr>
          <a:xfrm>
            <a:off x="6240462" y="1249997"/>
            <a:ext cx="5403215" cy="3778250"/>
          </a:xfrm>
          <a:custGeom>
            <a:rect l="l" t="t" r="r" b="b"/>
            <a:pathLst>
              <a:path w="5403215" h="3778250">
                <a:moveTo>
                  <a:pt x="5398452" y="3778250"/>
                </a:moveTo>
                <a:lnTo>
                  <a:pt x="4762" y="3778250"/>
                </a:lnTo>
                <a:lnTo>
                  <a:pt x="3289" y="3778021"/>
                </a:lnTo>
                <a:lnTo>
                  <a:pt x="1968" y="3777335"/>
                </a:lnTo>
                <a:lnTo>
                  <a:pt x="914" y="3776281"/>
                </a:lnTo>
                <a:lnTo>
                  <a:pt x="228" y="3774960"/>
                </a:lnTo>
                <a:lnTo>
                  <a:pt x="0" y="3773487"/>
                </a:lnTo>
                <a:lnTo>
                  <a:pt x="0" y="4762"/>
                </a:lnTo>
                <a:lnTo>
                  <a:pt x="4762" y="0"/>
                </a:lnTo>
                <a:lnTo>
                  <a:pt x="5398452" y="0"/>
                </a:lnTo>
                <a:lnTo>
                  <a:pt x="5403215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3768725"/>
                </a:lnTo>
                <a:lnTo>
                  <a:pt x="4762" y="3768725"/>
                </a:lnTo>
                <a:lnTo>
                  <a:pt x="9525" y="3773487"/>
                </a:lnTo>
                <a:lnTo>
                  <a:pt x="5403215" y="3773487"/>
                </a:lnTo>
                <a:lnTo>
                  <a:pt x="5402986" y="3774960"/>
                </a:lnTo>
                <a:lnTo>
                  <a:pt x="5402300" y="3776281"/>
                </a:lnTo>
                <a:lnTo>
                  <a:pt x="5401246" y="3777335"/>
                </a:lnTo>
                <a:lnTo>
                  <a:pt x="5399925" y="3778021"/>
                </a:lnTo>
                <a:lnTo>
                  <a:pt x="5398452" y="3778250"/>
                </a:lnTo>
                <a:close/>
              </a:path>
              <a:path w="5403215" h="3778250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5403215" h="3778250">
                <a:moveTo>
                  <a:pt x="5393690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5393690" y="4762"/>
                </a:lnTo>
                <a:lnTo>
                  <a:pt x="5393690" y="9525"/>
                </a:lnTo>
                <a:close/>
              </a:path>
              <a:path w="5403215" h="3778250">
                <a:moveTo>
                  <a:pt x="5393690" y="3773487"/>
                </a:moveTo>
                <a:lnTo>
                  <a:pt x="5393690" y="4762"/>
                </a:lnTo>
                <a:lnTo>
                  <a:pt x="5398452" y="9525"/>
                </a:lnTo>
                <a:lnTo>
                  <a:pt x="5403215" y="9525"/>
                </a:lnTo>
                <a:lnTo>
                  <a:pt x="5403215" y="3768725"/>
                </a:lnTo>
                <a:lnTo>
                  <a:pt x="5398452" y="3768725"/>
                </a:lnTo>
                <a:lnTo>
                  <a:pt x="5393690" y="3773487"/>
                </a:lnTo>
                <a:close/>
              </a:path>
              <a:path w="5403215" h="3778250">
                <a:moveTo>
                  <a:pt x="5403215" y="9525"/>
                </a:moveTo>
                <a:lnTo>
                  <a:pt x="5398452" y="9525"/>
                </a:lnTo>
                <a:lnTo>
                  <a:pt x="5393690" y="4762"/>
                </a:lnTo>
                <a:lnTo>
                  <a:pt x="5403215" y="4762"/>
                </a:lnTo>
                <a:lnTo>
                  <a:pt x="5403215" y="9525"/>
                </a:lnTo>
                <a:close/>
              </a:path>
              <a:path w="5403215" h="3778250">
                <a:moveTo>
                  <a:pt x="9525" y="3773487"/>
                </a:moveTo>
                <a:lnTo>
                  <a:pt x="4762" y="3768725"/>
                </a:lnTo>
                <a:lnTo>
                  <a:pt x="9525" y="3768725"/>
                </a:lnTo>
                <a:lnTo>
                  <a:pt x="9525" y="3773487"/>
                </a:lnTo>
                <a:close/>
              </a:path>
              <a:path w="5403215" h="3778250">
                <a:moveTo>
                  <a:pt x="5393690" y="3773487"/>
                </a:moveTo>
                <a:lnTo>
                  <a:pt x="9525" y="3773487"/>
                </a:lnTo>
                <a:lnTo>
                  <a:pt x="9525" y="3768725"/>
                </a:lnTo>
                <a:lnTo>
                  <a:pt x="5393690" y="3768725"/>
                </a:lnTo>
                <a:lnTo>
                  <a:pt x="5393690" y="3773487"/>
                </a:lnTo>
                <a:close/>
              </a:path>
              <a:path w="5403215" h="3778250">
                <a:moveTo>
                  <a:pt x="5403215" y="3773487"/>
                </a:moveTo>
                <a:lnTo>
                  <a:pt x="5393690" y="3773487"/>
                </a:lnTo>
                <a:lnTo>
                  <a:pt x="5398452" y="3768725"/>
                </a:lnTo>
                <a:lnTo>
                  <a:pt x="5403215" y="3768725"/>
                </a:lnTo>
                <a:lnTo>
                  <a:pt x="5403215" y="3773487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8" name="object 228"/>
          <p:cNvSpPr txBox="1"/>
          <p:nvPr/>
        </p:nvSpPr>
        <p:spPr>
          <a:xfrm>
            <a:off x="7426528" y="4456125"/>
            <a:ext cx="3321685" cy="4953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1755">
              <a:lnSpc>
                <a:spcPct val="100000"/>
              </a:lnSpc>
              <a:spcBef>
                <a:spcPts val="105"/>
              </a:spcBef>
              <a:tabLst>
                <a:tab pos="753745"/>
                <a:tab pos="1436370"/>
                <a:tab pos="2118995"/>
                <a:tab pos="2801620"/>
              </a:tabLst>
            </a:pPr>
            <a:r>
              <a:rPr sz="1100" spc="5">
                <a:solidFill>
                  <a:srgbClr val="585858"/>
                </a:solidFill>
                <a:latin typeface="Arial Unicode MS"/>
                <a:cs typeface="Arial Unicode MS"/>
              </a:rPr>
              <a:t>2022</a:t>
            </a:r>
            <a:r>
              <a:rPr sz="1100" spc="0">
                <a:solidFill>
                  <a:srgbClr val="585858"/>
                </a:solidFill>
                <a:latin typeface="Arial Unicode MS"/>
                <a:cs typeface="Arial Unicode MS"/>
              </a:rPr>
              <a:t>Q</a:t>
            </a:r>
            <a:r>
              <a:rPr sz="1100" spc="15">
                <a:solidFill>
                  <a:srgbClr val="585858"/>
                </a:solidFill>
                <a:latin typeface="Arial Unicode MS"/>
                <a:cs typeface="Arial Unicode MS"/>
              </a:rPr>
              <a:t>2</a:t>
            </a:r>
            <a:r>
              <a:rPr sz="1100">
                <a:solidFill>
                  <a:srgbClr val="585858"/>
                </a:solidFill>
                <a:latin typeface="Arial Unicode MS"/>
                <a:cs typeface="Arial Unicode MS"/>
              </a:rPr>
              <a:t>	</a:t>
            </a:r>
            <a:r>
              <a:rPr sz="1100" spc="5">
                <a:solidFill>
                  <a:srgbClr val="585858"/>
                </a:solidFill>
                <a:latin typeface="Arial Unicode MS"/>
                <a:cs typeface="Arial Unicode MS"/>
              </a:rPr>
              <a:t>2022</a:t>
            </a:r>
            <a:r>
              <a:rPr sz="1100" spc="0">
                <a:solidFill>
                  <a:srgbClr val="585858"/>
                </a:solidFill>
                <a:latin typeface="Arial Unicode MS"/>
                <a:cs typeface="Arial Unicode MS"/>
              </a:rPr>
              <a:t>Q</a:t>
            </a:r>
            <a:r>
              <a:rPr sz="1100" spc="15">
                <a:solidFill>
                  <a:srgbClr val="585858"/>
                </a:solidFill>
                <a:latin typeface="Arial Unicode MS"/>
                <a:cs typeface="Arial Unicode MS"/>
              </a:rPr>
              <a:t>3</a:t>
            </a:r>
            <a:r>
              <a:rPr sz="1100">
                <a:solidFill>
                  <a:srgbClr val="585858"/>
                </a:solidFill>
                <a:latin typeface="Arial Unicode MS"/>
                <a:cs typeface="Arial Unicode MS"/>
              </a:rPr>
              <a:t>	</a:t>
            </a:r>
            <a:r>
              <a:rPr sz="1100" spc="5">
                <a:solidFill>
                  <a:srgbClr val="585858"/>
                </a:solidFill>
                <a:latin typeface="Arial Unicode MS"/>
                <a:cs typeface="Arial Unicode MS"/>
              </a:rPr>
              <a:t>2022</a:t>
            </a:r>
            <a:r>
              <a:rPr sz="1100" spc="0">
                <a:solidFill>
                  <a:srgbClr val="585858"/>
                </a:solidFill>
                <a:latin typeface="Arial Unicode MS"/>
                <a:cs typeface="Arial Unicode MS"/>
              </a:rPr>
              <a:t>Q</a:t>
            </a:r>
            <a:r>
              <a:rPr sz="1100" spc="15">
                <a:solidFill>
                  <a:srgbClr val="585858"/>
                </a:solidFill>
                <a:latin typeface="Arial Unicode MS"/>
                <a:cs typeface="Arial Unicode MS"/>
              </a:rPr>
              <a:t>4</a:t>
            </a:r>
            <a:r>
              <a:rPr sz="1100">
                <a:solidFill>
                  <a:srgbClr val="585858"/>
                </a:solidFill>
                <a:latin typeface="Arial Unicode MS"/>
                <a:cs typeface="Arial Unicode MS"/>
              </a:rPr>
              <a:t>	</a:t>
            </a:r>
            <a:r>
              <a:rPr sz="1100" spc="5">
                <a:solidFill>
                  <a:srgbClr val="585858"/>
                </a:solidFill>
                <a:latin typeface="Arial Unicode MS"/>
                <a:cs typeface="Arial Unicode MS"/>
              </a:rPr>
              <a:t>2023</a:t>
            </a:r>
            <a:r>
              <a:rPr sz="1100" spc="0">
                <a:solidFill>
                  <a:srgbClr val="585858"/>
                </a:solidFill>
                <a:latin typeface="Arial Unicode MS"/>
                <a:cs typeface="Arial Unicode MS"/>
              </a:rPr>
              <a:t>Q</a:t>
            </a:r>
            <a:r>
              <a:rPr sz="1100" spc="15">
                <a:solidFill>
                  <a:srgbClr val="585858"/>
                </a:solidFill>
                <a:latin typeface="Arial Unicode MS"/>
                <a:cs typeface="Arial Unicode MS"/>
              </a:rPr>
              <a:t>1</a:t>
            </a:r>
            <a:r>
              <a:rPr sz="1100">
                <a:solidFill>
                  <a:srgbClr val="585858"/>
                </a:solidFill>
                <a:latin typeface="Arial Unicode MS"/>
                <a:cs typeface="Arial Unicode MS"/>
              </a:rPr>
              <a:t>	</a:t>
            </a:r>
            <a:r>
              <a:rPr sz="1100" spc="5">
                <a:solidFill>
                  <a:srgbClr val="585858"/>
                </a:solidFill>
                <a:latin typeface="Arial Unicode MS"/>
                <a:cs typeface="Arial Unicode MS"/>
              </a:rPr>
              <a:t>2023</a:t>
            </a:r>
            <a:r>
              <a:rPr sz="1100" spc="0">
                <a:solidFill>
                  <a:srgbClr val="585858"/>
                </a:solidFill>
                <a:latin typeface="Arial Unicode MS"/>
                <a:cs typeface="Arial Unicode MS"/>
              </a:rPr>
              <a:t>Q</a:t>
            </a:r>
            <a:r>
              <a:rPr sz="1100" spc="15">
                <a:solidFill>
                  <a:srgbClr val="585858"/>
                </a:solidFill>
                <a:latin typeface="Arial Unicode MS"/>
                <a:cs typeface="Arial Unicode MS"/>
              </a:rPr>
              <a:t>2</a:t>
            </a:r>
            <a:endParaRPr sz="1100">
              <a:latin typeface="Arial Unicode MS"/>
              <a:cs typeface="Arial Unicode MS"/>
            </a:endParaRPr>
          </a:p>
          <a:p>
            <a:pPr marL="12700">
              <a:lnSpc>
                <a:spcPct val="100000"/>
              </a:lnSpc>
              <a:spcBef>
                <a:spcPts val="1295"/>
              </a:spcBef>
            </a:pPr>
            <a:r>
              <a:rPr sz="900" spc="-10">
                <a:solidFill>
                  <a:srgbClr val="585858"/>
                </a:solidFill>
                <a:latin typeface="Arial Unicode MS"/>
                <a:cs typeface="Arial Unicode MS"/>
              </a:rPr>
              <a:t>截止日期</a:t>
            </a:r>
            <a:r>
              <a:rPr sz="900" spc="0">
                <a:solidFill>
                  <a:srgbClr val="585858"/>
                </a:solidFill>
                <a:latin typeface="Arial Unicode MS"/>
                <a:cs typeface="Arial Unicode MS"/>
              </a:rPr>
              <a:t>：2023</a:t>
            </a:r>
            <a:r>
              <a:rPr sz="900" spc="-10">
                <a:solidFill>
                  <a:srgbClr val="585858"/>
                </a:solidFill>
                <a:latin typeface="Arial Unicode MS"/>
                <a:cs typeface="Arial Unicode MS"/>
              </a:rPr>
              <a:t>年</a:t>
            </a: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9</a:t>
            </a:r>
            <a:r>
              <a:rPr sz="900" spc="-10">
                <a:solidFill>
                  <a:srgbClr val="585858"/>
                </a:solidFill>
                <a:latin typeface="Arial Unicode MS"/>
                <a:cs typeface="Arial Unicode MS"/>
              </a:rPr>
              <a:t>月</a:t>
            </a:r>
            <a:r>
              <a:rPr sz="900" spc="10">
                <a:solidFill>
                  <a:srgbClr val="585858"/>
                </a:solidFill>
                <a:latin typeface="Arial Unicode MS"/>
                <a:cs typeface="Arial Unicode MS"/>
              </a:rPr>
              <a:t>30</a:t>
            </a:r>
            <a:r>
              <a:rPr sz="900" spc="-15">
                <a:solidFill>
                  <a:srgbClr val="585858"/>
                </a:solidFill>
                <a:latin typeface="Arial Unicode MS"/>
                <a:cs typeface="Arial Unicode MS"/>
              </a:rPr>
              <a:t>日</a:t>
            </a:r>
            <a:r>
              <a:rPr sz="900" spc="200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900" spc="-10">
                <a:solidFill>
                  <a:srgbClr val="585858"/>
                </a:solidFill>
                <a:latin typeface="Arial Unicode MS"/>
                <a:cs typeface="Arial Unicode MS"/>
              </a:rPr>
              <a:t>数据来源</a:t>
            </a:r>
            <a:r>
              <a:rPr sz="900" spc="-35">
                <a:solidFill>
                  <a:srgbClr val="585858"/>
                </a:solidFill>
                <a:latin typeface="Arial Unicode MS"/>
                <a:cs typeface="Arial Unicode MS"/>
              </a:rPr>
              <a:t>：IT</a:t>
            </a:r>
            <a:r>
              <a:rPr sz="900" spc="-10">
                <a:solidFill>
                  <a:srgbClr val="585858"/>
                </a:solidFill>
                <a:latin typeface="Arial Unicode MS"/>
                <a:cs typeface="Arial Unicode MS"/>
              </a:rPr>
              <a:t>桔</a:t>
            </a:r>
            <a:r>
              <a:rPr sz="900" spc="-15">
                <a:solidFill>
                  <a:srgbClr val="585858"/>
                </a:solidFill>
                <a:latin typeface="Arial Unicode MS"/>
                <a:cs typeface="Arial Unicode MS"/>
              </a:rPr>
              <a:t>子 </a:t>
            </a:r>
            <a:r>
              <a:rPr sz="900" spc="55">
                <a:solidFill>
                  <a:srgbClr val="585858"/>
                </a:solidFill>
                <a:latin typeface="Arial Unicode MS"/>
                <a:cs typeface="Arial Unicode MS"/>
              </a:rPr>
              <a:t>©</a:t>
            </a:r>
            <a:r>
              <a:rPr sz="900" spc="-30">
                <a:solidFill>
                  <a:srgbClr val="585858"/>
                </a:solidFill>
                <a:latin typeface="Arial Unicode MS"/>
                <a:cs typeface="Arial Unicode MS"/>
              </a:rPr>
              <a:t> </a:t>
            </a:r>
            <a:r>
              <a:rPr sz="900" spc="30">
                <a:solidFill>
                  <a:srgbClr val="585858"/>
                </a:solidFill>
                <a:latin typeface="Arial Unicode MS"/>
                <a:cs typeface="Arial Unicode MS"/>
              </a:rPr>
              <a:t>itjuzi.com</a:t>
            </a:r>
            <a:endParaRPr sz="900">
              <a:latin typeface="Arial Unicode MS"/>
              <a:cs typeface="Arial Unicode MS"/>
            </a:endParaRPr>
          </a:p>
        </p:txBody>
      </p:sp>
      <p:sp>
        <p:nvSpPr>
          <p:cNvPr id="229" name="object 229"/>
          <p:cNvSpPr/>
          <p:nvPr/>
        </p:nvSpPr>
        <p:spPr>
          <a:xfrm>
            <a:off x="858011" y="2065020"/>
            <a:ext cx="4431792" cy="2353055"/>
          </a:xfrm>
          <a:prstGeom prst="rect">
            <a:avLst/>
          </a:prstGeom>
          <a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0" name="object 230"/>
          <p:cNvSpPr/>
          <p:nvPr/>
        </p:nvSpPr>
        <p:spPr>
          <a:xfrm>
            <a:off x="7071359" y="2065020"/>
            <a:ext cx="4431792" cy="2353055"/>
          </a:xfrm>
          <a:prstGeom prst="rect">
            <a:avLst/>
          </a:prstGeom>
          <a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1" name="object 231"/>
          <p:cNvSpPr txBox="1">
            <a:spLocks noGrp="1"/>
          </p:cNvSpPr>
          <p:nvPr>
            <p:ph type="title"/>
          </p:nvPr>
        </p:nvSpPr>
        <p:spPr>
          <a:xfrm>
            <a:off x="1285239" y="105033"/>
            <a:ext cx="723963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4" baseline="-30092">
                <a:solidFill>
                  <a:srgbClr val="FF6600"/>
                </a:solidFill>
              </a:rPr>
              <a:t>2023</a:t>
            </a:r>
            <a:r>
              <a:rPr sz="3600" spc="-254" baseline="-30092">
                <a:solidFill>
                  <a:srgbClr val="FF6600"/>
                </a:solidFill>
              </a:rPr>
              <a:t>Q</a:t>
            </a:r>
            <a:r>
              <a:rPr sz="3600" spc="-104" baseline="-30092">
                <a:solidFill>
                  <a:srgbClr val="FF6600"/>
                </a:solidFill>
              </a:rPr>
              <a:t>3</a:t>
            </a:r>
            <a:r>
              <a:rPr sz="3600" spc="-15" baseline="-30092">
                <a:solidFill>
                  <a:srgbClr val="FF6600"/>
                </a:solidFill>
              </a:rPr>
              <a:t>国内新经</a:t>
            </a:r>
            <a:r>
              <a:rPr sz="3600" spc="-3165" baseline="-30092">
                <a:solidFill>
                  <a:srgbClr val="FF6600"/>
                </a:solidFill>
              </a:rPr>
              <a:t>济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更</a:t>
            </a:r>
            <a:r>
              <a:rPr sz="1100" b="0" spc="-95">
                <a:solidFill>
                  <a:srgbClr val="FF0000"/>
                </a:solidFill>
                <a:latin typeface="微软雅黑"/>
                <a:cs typeface="微软雅黑"/>
              </a:rPr>
              <a:t>多</a:t>
            </a:r>
            <a:r>
              <a:rPr sz="3600" spc="-3465" baseline="-30092">
                <a:solidFill>
                  <a:srgbClr val="FF6600"/>
                </a:solidFill>
              </a:rPr>
              <a:t>总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细分</a:t>
            </a:r>
            <a:r>
              <a:rPr sz="1100" b="0" spc="-994">
                <a:solidFill>
                  <a:srgbClr val="FF0000"/>
                </a:solidFill>
                <a:latin typeface="微软雅黑"/>
                <a:cs typeface="微软雅黑"/>
              </a:rPr>
              <a:t>领</a:t>
            </a:r>
            <a:r>
              <a:rPr sz="3600" spc="-2115" baseline="-30092">
                <a:solidFill>
                  <a:srgbClr val="FF6600"/>
                </a:solidFill>
              </a:rPr>
              <a:t>体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域</a:t>
            </a:r>
            <a:r>
              <a:rPr sz="1100" b="0" spc="-795">
                <a:solidFill>
                  <a:srgbClr val="FF0000"/>
                </a:solidFill>
                <a:latin typeface="微软雅黑"/>
                <a:cs typeface="微软雅黑"/>
              </a:rPr>
              <a:t>报</a:t>
            </a:r>
            <a:r>
              <a:rPr sz="3600" spc="-2415" baseline="-30092">
                <a:solidFill>
                  <a:srgbClr val="FF6600"/>
                </a:solidFill>
              </a:rPr>
              <a:t>并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告</a:t>
            </a:r>
            <a:r>
              <a:rPr sz="1100" b="0" spc="-595">
                <a:solidFill>
                  <a:srgbClr val="FF0000"/>
                </a:solidFill>
                <a:latin typeface="微软雅黑"/>
                <a:cs typeface="微软雅黑"/>
              </a:rPr>
              <a:t>请</a:t>
            </a:r>
            <a:r>
              <a:rPr sz="3600" spc="-2715" baseline="-30092">
                <a:solidFill>
                  <a:srgbClr val="FF6600"/>
                </a:solidFill>
              </a:rPr>
              <a:t>购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关</a:t>
            </a:r>
            <a:r>
              <a:rPr sz="1100" b="0" spc="-395">
                <a:solidFill>
                  <a:srgbClr val="FF0000"/>
                </a:solidFill>
                <a:latin typeface="微软雅黑"/>
                <a:cs typeface="微软雅黑"/>
              </a:rPr>
              <a:t>注</a:t>
            </a:r>
            <a:r>
              <a:rPr sz="3600" spc="-3015" baseline="-30092">
                <a:solidFill>
                  <a:srgbClr val="FF6600"/>
                </a:solidFill>
              </a:rPr>
              <a:t>事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搜</a:t>
            </a:r>
            <a:r>
              <a:rPr sz="1100" b="0" spc="-195">
                <a:solidFill>
                  <a:srgbClr val="FF0000"/>
                </a:solidFill>
                <a:latin typeface="微软雅黑"/>
                <a:cs typeface="微软雅黑"/>
              </a:rPr>
              <a:t>搜</a:t>
            </a:r>
            <a:r>
              <a:rPr sz="3600" spc="-3315" baseline="-30092">
                <a:solidFill>
                  <a:srgbClr val="FF6600"/>
                </a:solidFill>
              </a:rPr>
              <a:t>件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报告</a:t>
            </a:r>
            <a:r>
              <a:rPr sz="1100" b="0" spc="-1095">
                <a:solidFill>
                  <a:srgbClr val="FF0000"/>
                </a:solidFill>
                <a:latin typeface="微软雅黑"/>
                <a:cs typeface="微软雅黑"/>
              </a:rPr>
              <a:t>（</a:t>
            </a:r>
            <a:r>
              <a:rPr sz="3600" spc="-1964" baseline="-30092">
                <a:solidFill>
                  <a:srgbClr val="FF6600"/>
                </a:solidFill>
              </a:rPr>
              <a:t>和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so</a:t>
            </a:r>
            <a:r>
              <a:rPr sz="1100" b="0" spc="-415">
                <a:solidFill>
                  <a:srgbClr val="FF0000"/>
                </a:solidFill>
                <a:latin typeface="微软雅黑"/>
                <a:cs typeface="微软雅黑"/>
              </a:rPr>
              <a:t>s</a:t>
            </a:r>
            <a:r>
              <a:rPr sz="3600" spc="-2985" baseline="-30092">
                <a:solidFill>
                  <a:srgbClr val="FF6600"/>
                </a:solidFill>
              </a:rPr>
              <a:t>金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oya</a:t>
            </a:r>
            <a:r>
              <a:rPr sz="1100" b="0" spc="-585">
                <a:solidFill>
                  <a:srgbClr val="FF0000"/>
                </a:solidFill>
                <a:latin typeface="微软雅黑"/>
                <a:cs typeface="微软雅黑"/>
              </a:rPr>
              <a:t>n</a:t>
            </a:r>
            <a:r>
              <a:rPr sz="3600" spc="-2737" baseline="-30092">
                <a:solidFill>
                  <a:srgbClr val="FF6600"/>
                </a:solidFill>
              </a:rPr>
              <a:t>额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ba</a:t>
            </a:r>
            <a:r>
              <a:rPr sz="1100" b="0" spc="-190">
                <a:solidFill>
                  <a:srgbClr val="FF0000"/>
                </a:solidFill>
                <a:latin typeface="微软雅黑"/>
                <a:cs typeface="微软雅黑"/>
              </a:rPr>
              <a:t>o</a:t>
            </a:r>
            <a:r>
              <a:rPr sz="3600" spc="-3322" baseline="-30092">
                <a:solidFill>
                  <a:srgbClr val="FF6600"/>
                </a:solidFill>
              </a:rPr>
              <a:t>：</a:t>
            </a:r>
            <a:r>
              <a:rPr sz="1100" b="0">
                <a:solidFill>
                  <a:srgbClr val="FF0000"/>
                </a:solidFill>
                <a:latin typeface="微软雅黑"/>
                <a:cs typeface="微软雅黑"/>
              </a:rPr>
              <a:t>），行研君胃：sosobaogao</a:t>
            </a:r>
            <a:endParaRPr sz="11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https://d.book118.com/795234231043011100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688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3">
      <vt:lpstr>Arial</vt:lpstr>
      <vt:lpstr>Calibri</vt:lpstr>
      <vt:lpstr>宋体</vt:lpstr>
      <vt:lpstr>微软雅黑</vt:lpstr>
      <vt:lpstr>Arial Unicode MS</vt:lpstr>
      <vt:lpstr>Times New Roman</vt:lpstr>
      <vt:lpstr>Microsoft JhengHei</vt:lpstr>
      <vt:lpstr>Wingdings</vt:lpstr>
      <vt:lpstr>Office Theme</vt:lpstr>
      <vt:lpstr>2023年Q3</vt:lpstr>
      <vt:lpstr>2023Q3一级市场重更多细要分领研域报究告请及关注发搜搜报现告（总sos结oyan：bao），行研君胃：sosobaogao</vt:lpstr>
      <vt:lpstr>投资— 近七个季度热门赛道等投资行情变化</vt:lpstr>
      <vt:lpstr>P A R T	0 1</vt:lpstr>
      <vt:lpstr>2023Q3国内新经济更多融细分资领域交报告易请关注总搜搜数报告：（sosoyanbao），行研君胃：sosobaogao</vt:lpstr>
      <vt:lpstr>2023Q3国内私募更股多细权分领投域报资告请币关注搜种搜报分告（布soso：yanbao），行研君胃：sosobaogao</vt:lpstr>
      <vt:lpstr>2023Q3国内私募股更多细权分领投域报资告请轮关注次搜搜报分告（布sos：oyanbao），行研君胃：sosobaogao</vt:lpstr>
      <vt:lpstr>2023Q3国内前6大更多城细分市领域股报告权请关投注搜搜资报告：（sosoyanbao），行研君胃：sosobaogao</vt:lpstr>
      <vt:lpstr>2023Q3北上深股权更多细投分领资域报P告K请关：注搜搜报告（sosoyanbao），行研君胃：sosobaogao</vt:lpstr>
      <vt:lpstr>2023Q3国内前五大更多行细分业领域股报告权请关投注搜搜资报告势（so头soy：anbao），行研君胃：sosobaogao</vt:lpstr>
      <vt:lpstr>2023Q3国内各个行更多业细分股领域权报告投请关注资搜搜形报告势（so：soyanbao），行研君胃：sosobaogao</vt:lpstr>
      <vt:lpstr>2023Q3国内小赛道更多细股分领权域报投告请资关注势搜搜报头告（：sosoyanbao），行研君胃：sosobaogao</vt:lpstr>
      <vt:lpstr>2023Q3获投的国内更多细新分领能域报源告请汽关注车搜搜报企告（业sos：oyanbao），行研君胃：sosobaogao</vt:lpstr>
      <vt:lpstr>PowerPoint Presentation</vt:lpstr>
      <vt:lpstr>2023Q3单笔获投达更多1细0分亿领域元报告的请关注国搜搜内报告企（so业soya：nbao），行研君胃：sosobaogao</vt:lpstr>
      <vt:lpstr>2023Q3国内新晋独更多角细分领兽域报：告共请关诞注生搜搜11报个告独（s角oso兽yanbao），行研君胃：sosobaogao</vt:lpstr>
      <vt:lpstr>PowerPoint Presentation</vt:lpstr>
      <vt:lpstr>PowerPoint Presentation</vt:lpstr>
      <vt:lpstr>2023Q3国内活跃投更多细资分领机域报构告请T关注O搜P搜报2告0（：sosoyanbao），行研君胃：sosobaogao</vt:lpstr>
      <vt:lpstr>2023Q3国内新兴活更多细跃分领投域报资告请机关注构搜搜报代告（表sos：oyanbao），行研君胃：sosobaogao</vt:lpstr>
      <vt:lpstr>2023Q3国内新经济更多细投分领资域报顾告请问关注势搜搜报力告（榜sos：oyanbao），行研君胃：sosobaogao</vt:lpstr>
      <vt:lpstr>P A R T	0 2</vt:lpstr>
      <vt:lpstr>2023Q3国内新经济更多总细分领体域报并告请购关注事搜搜件报告（和sos金oyan额bao：），行研君胃：sosobaogao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2024-09-08T00:17:52.566</cp:lastPrinted>
  <dcterms:created xsi:type="dcterms:W3CDTF">2024-09-07T16:17:52Z</dcterms:created>
  <dcterms:modified xsi:type="dcterms:W3CDTF">2024-09-07T16:17:55Z</dcterms:modified>
</cp:coreProperties>
</file>