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CAC2C05-FF4E-43C4-A5AE-751EE71E1F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96080ED-4EA1-4321-BA2B-822BF7EF99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C818099-7322-4910-8731-EA00C19240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9A3D060-6FFD-468D-8B23-7AE57CE211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D711C7E-7A38-4A49-AAB8-DBC5BC352AA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8AE6A10-A36E-400F-81C8-A68CE92C285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0D247C1-989A-4E04-B4FF-C09819784DD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DC33B33-CFAC-45F6-AB9F-014DB3B372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5937AD-1601-44F5-AA5A-85FF9D1292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E82F6E-B5C2-49CD-9488-591504F947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A51601-B659-4AAD-ADE8-FB5D8169E2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 Id="rId3" Type="http://schemas.openxmlformats.org/officeDocument/2006/relationships/image" Target="../media/image5.png" /><Relationship Id="rId4" Type="http://schemas.openxmlformats.org/officeDocument/2006/relationships/image" Target="../media/image6.png" /><Relationship Id="rId5" Type="http://schemas.openxmlformats.org/officeDocument/2006/relationships/image" Target="../media/image7.png" /><Relationship Id="rId6"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953041141310111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020000">
                    <a:alpha val="100000"/>
                  </a:srgbClr>
                </a:solidFill>
                <a:latin typeface="Microsoft Yahei"/>
                <a:ea typeface="Microsoft Yahei"/>
                <a:cs typeface="Microsoft Yahei"/>
              </a:rPr>
              <a:t>肛周的护理ppt课件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alpha val="100000"/>
                  </a:schemeClr>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肛周护理的重要性</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肛周护理基础知识</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肛周护理方法与技巧</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肛周护理注意事项</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肛周护理案例分享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01</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肛周护理的重要性</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12813" y="2127250"/>
            <a:ext cx="1092200" cy="2825750"/>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肛周健康对生活质量的影响</a:t>
              </a:r>
            </a:p>
          </p:txBody>
        </p:sp>
      </p:grpSp>
      <p:grpSp>
        <p:nvGrpSpPr>
          <p:cNvPr id="25" name="Group 25"/>
          <p:cNvGrpSpPr/>
          <p:nvPr/>
        </p:nvGrpSpPr>
        <p:grpSpPr>
          <a:xfrm>
            <a:off x="1950266" y="2682352"/>
            <a:ext cx="2426717" cy="490334"/>
            <a:chOff x="1950266" y="2682352"/>
            <a:chExt cx="2426717" cy="490334"/>
          </a:xfrm>
        </p:grpSpPr>
        <p:sp>
          <p:nvSpPr>
            <p:cNvPr id="26" name="TextBox 26"/>
            <p:cNvSpPr txBox="1"/>
            <p:nvPr/>
          </p:nvSpPr>
          <p:spPr>
            <a:xfrm>
              <a:off x="1950266"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舒适度</a:t>
              </a:r>
            </a:p>
          </p:txBody>
        </p:sp>
      </p:grpSp>
      <p:grpSp>
        <p:nvGrpSpPr>
          <p:cNvPr id="27" name="Group 27"/>
          <p:cNvGrpSpPr/>
          <p:nvPr/>
        </p:nvGrpSpPr>
        <p:grpSpPr>
          <a:xfrm>
            <a:off x="2029744" y="3095526"/>
            <a:ext cx="2267763" cy="1552257"/>
            <a:chOff x="2029744" y="3095526"/>
            <a:chExt cx="2267763" cy="1552257"/>
          </a:xfrm>
        </p:grpSpPr>
        <p:sp>
          <p:nvSpPr>
            <p:cNvPr id="28" name="TextBox 28"/>
            <p:cNvSpPr txBox="1"/>
            <p:nvPr/>
          </p:nvSpPr>
          <p:spPr>
            <a:xfrm>
              <a:off x="2029744"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肛周健康问题可能导致疼痛、瘙痒等症状，影响日常生活和工作，降低生活质量。</a:t>
              </a:r>
            </a:p>
          </p:txBody>
        </p:sp>
      </p:grpSp>
      <p:grpSp>
        <p:nvGrpSpPr>
          <p:cNvPr id="29" name="Group 29"/>
          <p:cNvGrpSpPr/>
          <p:nvPr/>
        </p:nvGrpSpPr>
        <p:grpSpPr>
          <a:xfrm>
            <a:off x="5795518" y="2682352"/>
            <a:ext cx="2426717" cy="490334"/>
            <a:chOff x="5795518" y="2682352"/>
            <a:chExt cx="2426717" cy="490334"/>
          </a:xfrm>
        </p:grpSpPr>
        <p:sp>
          <p:nvSpPr>
            <p:cNvPr id="30" name="TextBox 30"/>
            <p:cNvSpPr txBox="1"/>
            <p:nvPr/>
          </p:nvSpPr>
          <p:spPr>
            <a:xfrm>
              <a:off x="5795518"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社交活动</a:t>
              </a:r>
            </a:p>
          </p:txBody>
        </p:sp>
      </p:grpSp>
      <p:grpSp>
        <p:nvGrpSpPr>
          <p:cNvPr id="31" name="Group 31"/>
          <p:cNvGrpSpPr/>
          <p:nvPr/>
        </p:nvGrpSpPr>
        <p:grpSpPr>
          <a:xfrm>
            <a:off x="5874995" y="3095526"/>
            <a:ext cx="2267763" cy="1552257"/>
            <a:chOff x="5874995" y="3095526"/>
            <a:chExt cx="2267763" cy="1552257"/>
          </a:xfrm>
        </p:grpSpPr>
        <p:sp>
          <p:nvSpPr>
            <p:cNvPr id="32" name="TextBox 32"/>
            <p:cNvSpPr txBox="1"/>
            <p:nvPr/>
          </p:nvSpPr>
          <p:spPr>
            <a:xfrm>
              <a:off x="5874995"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肛周问题可能导致尴尬和不适，影响社交活动和人际关系。</a:t>
              </a:r>
            </a:p>
          </p:txBody>
        </p:sp>
      </p:grpSp>
      <p:grpSp>
        <p:nvGrpSpPr>
          <p:cNvPr id="33" name="Group 33"/>
          <p:cNvGrpSpPr/>
          <p:nvPr/>
        </p:nvGrpSpPr>
        <p:grpSpPr>
          <a:xfrm>
            <a:off x="9688512" y="2682352"/>
            <a:ext cx="2426717" cy="490334"/>
            <a:chOff x="9688512" y="2682352"/>
            <a:chExt cx="2426717" cy="490334"/>
          </a:xfrm>
        </p:grpSpPr>
        <p:sp>
          <p:nvSpPr>
            <p:cNvPr id="34" name="TextBox 34"/>
            <p:cNvSpPr txBox="1"/>
            <p:nvPr/>
          </p:nvSpPr>
          <p:spPr>
            <a:xfrm>
              <a:off x="9688512" y="268235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心理压力</a:t>
              </a:r>
            </a:p>
          </p:txBody>
        </p:sp>
      </p:grpSp>
      <p:grpSp>
        <p:nvGrpSpPr>
          <p:cNvPr id="35" name="Group 35"/>
          <p:cNvGrpSpPr/>
          <p:nvPr/>
        </p:nvGrpSpPr>
        <p:grpSpPr>
          <a:xfrm>
            <a:off x="9767989" y="3095526"/>
            <a:ext cx="2267763" cy="1552257"/>
            <a:chOff x="9767989" y="3095526"/>
            <a:chExt cx="2267763" cy="1552257"/>
          </a:xfrm>
        </p:grpSpPr>
        <p:sp>
          <p:nvSpPr>
            <p:cNvPr id="36" name="TextBox 36"/>
            <p:cNvSpPr txBox="1"/>
            <p:nvPr/>
          </p:nvSpPr>
          <p:spPr>
            <a:xfrm>
              <a:off x="9767989" y="309552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长期肛周问题可能引发焦虑、抑郁等心理问题，进一步影响生活质量。</a:t>
              </a:r>
            </a:p>
          </p:txBody>
        </p:sp>
      </p:grpSp>
      <p:pic>
        <p:nvPicPr>
          <p:cNvPr id="37" name="Picture 37"/>
          <p:cNvPicPr>
            <a:picLocks noChangeAspect="1"/>
          </p:cNvPicPr>
          <p:nvPr/>
        </p:nvPicPr>
        <p:blipFill>
          <a:blip r:embed="rId3">
            <a:alphaModFix amt="70000"/>
          </a:blip>
          <a:stretch>
            <a:fillRect/>
          </a:stretch>
        </p:blipFill>
        <p:spPr>
          <a:xfrm>
            <a:off x="763829" y="2093912"/>
            <a:ext cx="1110530" cy="2859087"/>
          </a:xfrm>
          <a:prstGeom prst="rect">
            <a:avLst/>
          </a:prstGeom>
        </p:spPr>
      </p:pic>
      <p:pic>
        <p:nvPicPr>
          <p:cNvPr id="38" name="Picture 38"/>
          <p:cNvPicPr>
            <a:picLocks noChangeAspect="1"/>
          </p:cNvPicPr>
          <p:nvPr/>
        </p:nvPicPr>
        <p:blipFill>
          <a:blip r:embed="rId4">
            <a:alphaModFix amt="70000"/>
          </a:blip>
          <a:stretch>
            <a:fillRect/>
          </a:stretch>
        </p:blipFill>
        <p:spPr>
          <a:xfrm>
            <a:off x="4133677" y="2127250"/>
            <a:ext cx="1845865" cy="2859405"/>
          </a:xfrm>
          <a:prstGeom prst="rect">
            <a:avLst/>
          </a:prstGeom>
        </p:spPr>
      </p:pic>
      <p:pic>
        <p:nvPicPr>
          <p:cNvPr id="39" name="Picture 39"/>
          <p:cNvPicPr>
            <a:picLocks noChangeAspect="1"/>
          </p:cNvPicPr>
          <p:nvPr/>
        </p:nvPicPr>
        <p:blipFill>
          <a:blip r:embed="rId5">
            <a:alphaModFix amt="70000"/>
          </a:blip>
          <a:stretch>
            <a:fillRect/>
          </a:stretch>
        </p:blipFill>
        <p:spPr>
          <a:xfrm>
            <a:off x="8142758" y="2093595"/>
            <a:ext cx="1561421" cy="2859405"/>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23925" y="4246563"/>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191">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998538" y="4265613"/>
            <a:ext cx="2270125" cy="2249487"/>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071563" y="4287838"/>
            <a:ext cx="2187575" cy="2128837"/>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146175" y="4305300"/>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201738" y="4324350"/>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255713" y="4344988"/>
            <a:ext cx="2012950" cy="1776412"/>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06513" y="4364038"/>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358900" y="4384675"/>
            <a:ext cx="1933575" cy="1538288"/>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409700" y="4403725"/>
            <a:ext cx="1897063" cy="1420813"/>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462088" y="4424363"/>
            <a:ext cx="1854200" cy="1303337"/>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512888" y="4443413"/>
            <a:ext cx="1817687" cy="1185862"/>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566863" y="4462463"/>
            <a:ext cx="1774825" cy="1065212"/>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616075" y="4483100"/>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670050" y="4502150"/>
            <a:ext cx="1695450" cy="830263"/>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722438" y="4522788"/>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773238" y="4541838"/>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827213" y="4560888"/>
            <a:ext cx="1574800" cy="474662"/>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876425" y="4581525"/>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1930400" y="4600575"/>
            <a:ext cx="1495425" cy="238125"/>
          </a:xfrm>
          <a:prstGeom prst="ellipse">
            <a:avLst/>
          </a:prstGeom>
          <a:solidFill>
            <a:srgbClr val="FFFFFF">
              <a:alpha val="100000"/>
            </a:srgbClr>
          </a:solidFill>
          <a:ln w="1191">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1566863" y="4416743"/>
            <a:ext cx="754062" cy="307975"/>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01</a:t>
            </a:r>
            <a:endParaRPr lang="en-US" sz="1100"/>
          </a:p>
        </p:txBody>
      </p:sp>
      <p:sp>
        <p:nvSpPr>
          <p:cNvPr id="22" name="Freeform 22"/>
          <p:cNvSpPr/>
          <p:nvPr/>
        </p:nvSpPr>
        <p:spPr>
          <a:xfrm>
            <a:off x="3670300" y="2686050"/>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2668">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3744913" y="2705100"/>
            <a:ext cx="2270125" cy="2249488"/>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817938" y="2727325"/>
            <a:ext cx="2187575" cy="2128838"/>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892550" y="2744788"/>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948113" y="2763838"/>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4002088" y="2784475"/>
            <a:ext cx="2012950" cy="1776413"/>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4052888" y="2803525"/>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105275" y="2824163"/>
            <a:ext cx="1933575" cy="1538287"/>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156075" y="2843213"/>
            <a:ext cx="1897063" cy="1420812"/>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208463" y="2863850"/>
            <a:ext cx="1854200" cy="1303338"/>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259263" y="2882900"/>
            <a:ext cx="1817687" cy="1185863"/>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313238" y="2901950"/>
            <a:ext cx="1774825" cy="1065213"/>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362450" y="2922588"/>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416425" y="2941638"/>
            <a:ext cx="1695450" cy="830262"/>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468813" y="2962275"/>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519613" y="2981325"/>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573588" y="3000375"/>
            <a:ext cx="1574800" cy="474663"/>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622800" y="3021013"/>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676775" y="3040063"/>
            <a:ext cx="1495425" cy="238125"/>
          </a:xfrm>
          <a:prstGeom prst="ellipse">
            <a:avLst/>
          </a:prstGeom>
          <a:solidFill>
            <a:srgbClr val="FFFFFF">
              <a:alpha val="100000"/>
            </a:srgbClr>
          </a:solidFill>
          <a:ln w="12668">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294188" y="2847975"/>
            <a:ext cx="754062" cy="307975"/>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02</a:t>
            </a:r>
            <a:endParaRPr lang="en-US" sz="1100"/>
          </a:p>
        </p:txBody>
      </p:sp>
      <p:sp>
        <p:nvSpPr>
          <p:cNvPr id="42" name="Freeform 42"/>
          <p:cNvSpPr/>
          <p:nvPr/>
        </p:nvSpPr>
        <p:spPr>
          <a:xfrm>
            <a:off x="6318250" y="1019175"/>
            <a:ext cx="2355850" cy="2368550"/>
          </a:xfrm>
          <a:custGeom>
            <a:rect l="l" t="t" r="r" b="b"/>
            <a:pathLst>
              <a:path w="885" h="893">
                <a:moveTo>
                  <a:pt x="751" y="758"/>
                </a:moveTo>
                <a:cubicBezTo>
                  <a:pt x="614" y="893"/>
                  <a:pt x="366" y="862"/>
                  <a:pt x="196" y="689"/>
                </a:cubicBezTo>
                <a:cubicBezTo>
                  <a:pt x="27" y="517"/>
                  <a:pt x="0" y="268"/>
                  <a:pt x="137" y="134"/>
                </a:cubicBezTo>
                <a:cubicBezTo>
                  <a:pt x="273" y="0"/>
                  <a:pt x="521" y="31"/>
                  <a:pt x="691" y="203"/>
                </a:cubicBezTo>
                <a:cubicBezTo>
                  <a:pt x="860" y="375"/>
                  <a:pt x="887" y="624"/>
                  <a:pt x="751" y="758"/>
                </a:cubicBezTo>
                <a:close/>
              </a:path>
            </a:pathLst>
          </a:custGeom>
          <a:solidFill>
            <a:srgbClr val="FFFFFF">
              <a:alpha val="100000"/>
            </a:srgbClr>
          </a:solidFill>
          <a:ln w="12668">
            <a:solidFill>
              <a:srgbClr val="ED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6392863" y="1038225"/>
            <a:ext cx="2270125" cy="2249488"/>
          </a:xfrm>
          <a:custGeom>
            <a:rect l="l" t="t" r="r" b="b"/>
            <a:pathLst>
              <a:path w="855" h="846">
                <a:moveTo>
                  <a:pt x="718" y="722"/>
                </a:moveTo>
                <a:cubicBezTo>
                  <a:pt x="580" y="848"/>
                  <a:pt x="339" y="818"/>
                  <a:pt x="178" y="654"/>
                </a:cubicBezTo>
                <a:cubicBezTo>
                  <a:pt x="18" y="490"/>
                  <a:pt x="0" y="254"/>
                  <a:pt x="138" y="127"/>
                </a:cubicBezTo>
                <a:cubicBezTo>
                  <a:pt x="275" y="0"/>
                  <a:pt x="517" y="31"/>
                  <a:pt x="677" y="195"/>
                </a:cubicBezTo>
                <a:cubicBezTo>
                  <a:pt x="837" y="359"/>
                  <a:pt x="855" y="595"/>
                  <a:pt x="718" y="722"/>
                </a:cubicBezTo>
                <a:close/>
              </a:path>
            </a:pathLst>
          </a:custGeom>
          <a:solidFill>
            <a:srgbClr val="FFFFFF">
              <a:alpha val="100000"/>
            </a:srgbClr>
          </a:solid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6465888" y="1060450"/>
            <a:ext cx="2187575" cy="2128838"/>
          </a:xfrm>
          <a:custGeom>
            <a:rect l="l" t="t" r="r" b="b"/>
            <a:pathLst>
              <a:path w="823" h="803">
                <a:moveTo>
                  <a:pt x="685" y="684"/>
                </a:moveTo>
                <a:cubicBezTo>
                  <a:pt x="546" y="803"/>
                  <a:pt x="311" y="773"/>
                  <a:pt x="161" y="618"/>
                </a:cubicBezTo>
                <a:cubicBezTo>
                  <a:pt x="10" y="462"/>
                  <a:pt x="0" y="238"/>
                  <a:pt x="139" y="119"/>
                </a:cubicBezTo>
                <a:cubicBezTo>
                  <a:pt x="277" y="0"/>
                  <a:pt x="512" y="29"/>
                  <a:pt x="663" y="185"/>
                </a:cubicBezTo>
                <a:cubicBezTo>
                  <a:pt x="813" y="341"/>
                  <a:pt x="823" y="564"/>
                  <a:pt x="685" y="684"/>
                </a:cubicBezTo>
                <a:close/>
              </a:path>
            </a:pathLst>
          </a:custGeom>
          <a:solidFill>
            <a:srgbClr val="FFFFFF">
              <a:alpha val="100000"/>
            </a:srgbClr>
          </a:solid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6540500" y="1077913"/>
            <a:ext cx="2101850" cy="2012950"/>
          </a:xfrm>
          <a:custGeom>
            <a:rect l="l" t="t" r="r" b="b"/>
            <a:pathLst>
              <a:path w="791" h="759">
                <a:moveTo>
                  <a:pt x="652" y="647"/>
                </a:moveTo>
                <a:cubicBezTo>
                  <a:pt x="512" y="759"/>
                  <a:pt x="284" y="730"/>
                  <a:pt x="143" y="582"/>
                </a:cubicBezTo>
                <a:cubicBezTo>
                  <a:pt x="1" y="434"/>
                  <a:pt x="0" y="224"/>
                  <a:pt x="140" y="112"/>
                </a:cubicBezTo>
                <a:cubicBezTo>
                  <a:pt x="279" y="0"/>
                  <a:pt x="507" y="29"/>
                  <a:pt x="649" y="177"/>
                </a:cubicBezTo>
                <a:cubicBezTo>
                  <a:pt x="790" y="325"/>
                  <a:pt x="791" y="535"/>
                  <a:pt x="652" y="647"/>
                </a:cubicBezTo>
                <a:close/>
              </a:path>
            </a:pathLst>
          </a:custGeom>
          <a:solidFill>
            <a:srgbClr val="FFFFFF">
              <a:alpha val="100000"/>
            </a:srgbClr>
          </a:solidFill>
          <a:ln w="12668">
            <a:solidFill>
              <a:srgbClr val="E0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6596063" y="1096963"/>
            <a:ext cx="2054225" cy="1895475"/>
          </a:xfrm>
          <a:custGeom>
            <a:rect l="l" t="t" r="r" b="b"/>
            <a:pathLst>
              <a:path w="773" h="715">
                <a:moveTo>
                  <a:pt x="626" y="610"/>
                </a:moveTo>
                <a:cubicBezTo>
                  <a:pt x="485" y="715"/>
                  <a:pt x="264" y="686"/>
                  <a:pt x="132" y="547"/>
                </a:cubicBezTo>
                <a:cubicBezTo>
                  <a:pt x="0" y="407"/>
                  <a:pt x="7" y="209"/>
                  <a:pt x="148" y="105"/>
                </a:cubicBezTo>
                <a:cubicBezTo>
                  <a:pt x="289" y="0"/>
                  <a:pt x="510" y="29"/>
                  <a:pt x="642" y="169"/>
                </a:cubicBezTo>
                <a:cubicBezTo>
                  <a:pt x="773" y="308"/>
                  <a:pt x="766" y="506"/>
                  <a:pt x="626" y="610"/>
                </a:cubicBezTo>
                <a:close/>
              </a:path>
            </a:pathLst>
          </a:custGeom>
          <a:solidFill>
            <a:srgbClr val="FFFFFF">
              <a:alpha val="100000"/>
            </a:srgbClr>
          </a:solidFill>
          <a:ln w="12668">
            <a:solidFill>
              <a:srgbClr val="DCDCD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6650038" y="1117600"/>
            <a:ext cx="2012950" cy="1776413"/>
          </a:xfrm>
          <a:custGeom>
            <a:rect l="l" t="t" r="r" b="b"/>
            <a:pathLst>
              <a:path w="758" h="670">
                <a:moveTo>
                  <a:pt x="601" y="573"/>
                </a:moveTo>
                <a:cubicBezTo>
                  <a:pt x="459" y="670"/>
                  <a:pt x="245" y="642"/>
                  <a:pt x="122" y="510"/>
                </a:cubicBezTo>
                <a:cubicBezTo>
                  <a:pt x="0" y="379"/>
                  <a:pt x="15" y="194"/>
                  <a:pt x="157" y="97"/>
                </a:cubicBezTo>
                <a:cubicBezTo>
                  <a:pt x="299" y="0"/>
                  <a:pt x="513" y="28"/>
                  <a:pt x="635" y="159"/>
                </a:cubicBezTo>
                <a:cubicBezTo>
                  <a:pt x="758" y="291"/>
                  <a:pt x="742" y="476"/>
                  <a:pt x="601" y="573"/>
                </a:cubicBezTo>
                <a:close/>
              </a:path>
            </a:pathLst>
          </a:custGeom>
          <a:solidFill>
            <a:srgbClr val="FFFFFF">
              <a:alpha val="100000"/>
            </a:srgbClr>
          </a:solidFill>
          <a:ln w="12668">
            <a:solidFill>
              <a:srgbClr val="D8D8D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6700838" y="1136650"/>
            <a:ext cx="1973262" cy="1657350"/>
          </a:xfrm>
          <a:custGeom>
            <a:rect l="l" t="t" r="r" b="b"/>
            <a:pathLst>
              <a:path w="743" h="625">
                <a:moveTo>
                  <a:pt x="576" y="536"/>
                </a:moveTo>
                <a:cubicBezTo>
                  <a:pt x="434" y="625"/>
                  <a:pt x="226" y="598"/>
                  <a:pt x="113" y="475"/>
                </a:cubicBezTo>
                <a:cubicBezTo>
                  <a:pt x="0" y="352"/>
                  <a:pt x="24" y="179"/>
                  <a:pt x="167" y="90"/>
                </a:cubicBezTo>
                <a:cubicBezTo>
                  <a:pt x="310" y="0"/>
                  <a:pt x="517" y="28"/>
                  <a:pt x="630" y="151"/>
                </a:cubicBezTo>
                <a:cubicBezTo>
                  <a:pt x="743" y="274"/>
                  <a:pt x="719" y="446"/>
                  <a:pt x="576" y="536"/>
                </a:cubicBezTo>
                <a:close/>
              </a:path>
            </a:pathLst>
          </a:custGeom>
          <a:solidFill>
            <a:srgbClr val="FFFFFF">
              <a:alpha val="100000"/>
            </a:srgbClr>
          </a:solidFill>
          <a:ln w="12668">
            <a:solidFill>
              <a:srgbClr val="D3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6753225" y="1157288"/>
            <a:ext cx="1933575" cy="1538287"/>
          </a:xfrm>
          <a:custGeom>
            <a:rect l="l" t="t" r="r" b="b"/>
            <a:pathLst>
              <a:path w="728" h="580">
                <a:moveTo>
                  <a:pt x="551" y="498"/>
                </a:moveTo>
                <a:cubicBezTo>
                  <a:pt x="408" y="580"/>
                  <a:pt x="207" y="554"/>
                  <a:pt x="103" y="439"/>
                </a:cubicBezTo>
                <a:cubicBezTo>
                  <a:pt x="0" y="324"/>
                  <a:pt x="32" y="164"/>
                  <a:pt x="176" y="82"/>
                </a:cubicBezTo>
                <a:cubicBezTo>
                  <a:pt x="320" y="0"/>
                  <a:pt x="521" y="26"/>
                  <a:pt x="624" y="141"/>
                </a:cubicBezTo>
                <a:cubicBezTo>
                  <a:pt x="728" y="256"/>
                  <a:pt x="695" y="416"/>
                  <a:pt x="551" y="498"/>
                </a:cubicBezTo>
                <a:close/>
              </a:path>
            </a:pathLst>
          </a:custGeom>
          <a:solidFill>
            <a:srgbClr val="FFFFFF">
              <a:alpha val="100000"/>
            </a:srgbClr>
          </a:solidFill>
          <a:ln w="12668">
            <a:solidFill>
              <a:srgbClr val="CF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6804025" y="1176338"/>
            <a:ext cx="1897063" cy="1420812"/>
          </a:xfrm>
          <a:custGeom>
            <a:rect l="l" t="t" r="r" b="b"/>
            <a:pathLst>
              <a:path w="714" h="536">
                <a:moveTo>
                  <a:pt x="527" y="461"/>
                </a:moveTo>
                <a:cubicBezTo>
                  <a:pt x="383" y="536"/>
                  <a:pt x="189" y="510"/>
                  <a:pt x="94" y="403"/>
                </a:cubicBezTo>
                <a:cubicBezTo>
                  <a:pt x="0" y="296"/>
                  <a:pt x="41" y="149"/>
                  <a:pt x="186" y="75"/>
                </a:cubicBezTo>
                <a:cubicBezTo>
                  <a:pt x="331" y="0"/>
                  <a:pt x="525" y="26"/>
                  <a:pt x="619" y="133"/>
                </a:cubicBezTo>
                <a:cubicBezTo>
                  <a:pt x="714" y="240"/>
                  <a:pt x="672" y="387"/>
                  <a:pt x="527" y="461"/>
                </a:cubicBezTo>
                <a:close/>
              </a:path>
            </a:pathLst>
          </a:custGeom>
          <a:solidFill>
            <a:srgbClr val="FFFFFF">
              <a:alpha val="100000"/>
            </a:srgbClr>
          </a:solidFill>
          <a:ln w="12668">
            <a:solidFill>
              <a:srgbClr val="CB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6856413" y="1196975"/>
            <a:ext cx="1854200" cy="1303338"/>
          </a:xfrm>
          <a:custGeom>
            <a:rect l="l" t="t" r="r" b="b"/>
            <a:pathLst>
              <a:path w="698" h="491">
                <a:moveTo>
                  <a:pt x="502" y="424"/>
                </a:moveTo>
                <a:cubicBezTo>
                  <a:pt x="356" y="491"/>
                  <a:pt x="169" y="465"/>
                  <a:pt x="85" y="367"/>
                </a:cubicBezTo>
                <a:cubicBezTo>
                  <a:pt x="0" y="268"/>
                  <a:pt x="49" y="134"/>
                  <a:pt x="195" y="67"/>
                </a:cubicBezTo>
                <a:cubicBezTo>
                  <a:pt x="341" y="0"/>
                  <a:pt x="529" y="25"/>
                  <a:pt x="613" y="124"/>
                </a:cubicBezTo>
                <a:cubicBezTo>
                  <a:pt x="698" y="222"/>
                  <a:pt x="648" y="357"/>
                  <a:pt x="502" y="424"/>
                </a:cubicBezTo>
                <a:close/>
              </a:path>
            </a:pathLst>
          </a:custGeom>
          <a:solidFill>
            <a:srgbClr val="FFFFFF">
              <a:alpha val="100000"/>
            </a:srgbClr>
          </a:solidFill>
          <a:ln w="12668">
            <a:solidFill>
              <a:srgbClr val="C6C6C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6907213" y="1216025"/>
            <a:ext cx="1817687" cy="1185863"/>
          </a:xfrm>
          <a:custGeom>
            <a:rect l="l" t="t" r="r" b="b"/>
            <a:pathLst>
              <a:path w="684" h="447">
                <a:moveTo>
                  <a:pt x="478" y="387"/>
                </a:moveTo>
                <a:cubicBezTo>
                  <a:pt x="331" y="447"/>
                  <a:pt x="151" y="422"/>
                  <a:pt x="76" y="331"/>
                </a:cubicBezTo>
                <a:cubicBezTo>
                  <a:pt x="0" y="241"/>
                  <a:pt x="59" y="119"/>
                  <a:pt x="206" y="60"/>
                </a:cubicBezTo>
                <a:cubicBezTo>
                  <a:pt x="353" y="0"/>
                  <a:pt x="533" y="25"/>
                  <a:pt x="608" y="115"/>
                </a:cubicBezTo>
                <a:cubicBezTo>
                  <a:pt x="684" y="206"/>
                  <a:pt x="626" y="327"/>
                  <a:pt x="478" y="387"/>
                </a:cubicBezTo>
                <a:close/>
              </a:path>
            </a:pathLst>
          </a:custGeom>
          <a:solidFill>
            <a:srgbClr val="FFFFFF">
              <a:alpha val="100000"/>
            </a:srgbClr>
          </a:solidFill>
          <a:ln w="12668">
            <a:solidFill>
              <a:srgbClr val="C2C2C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6961188" y="1235075"/>
            <a:ext cx="1774825" cy="1065213"/>
          </a:xfrm>
          <a:custGeom>
            <a:rect l="l" t="t" r="r" b="b"/>
            <a:pathLst>
              <a:path w="668" h="402">
                <a:moveTo>
                  <a:pt x="453" y="350"/>
                </a:moveTo>
                <a:cubicBezTo>
                  <a:pt x="305" y="402"/>
                  <a:pt x="132" y="378"/>
                  <a:pt x="66" y="296"/>
                </a:cubicBezTo>
                <a:cubicBezTo>
                  <a:pt x="0" y="214"/>
                  <a:pt x="67" y="105"/>
                  <a:pt x="215" y="53"/>
                </a:cubicBezTo>
                <a:cubicBezTo>
                  <a:pt x="363" y="0"/>
                  <a:pt x="536" y="25"/>
                  <a:pt x="602" y="107"/>
                </a:cubicBezTo>
                <a:cubicBezTo>
                  <a:pt x="668" y="189"/>
                  <a:pt x="602" y="298"/>
                  <a:pt x="453" y="350"/>
                </a:cubicBezTo>
                <a:close/>
              </a:path>
            </a:pathLst>
          </a:custGeom>
          <a:solidFill>
            <a:srgbClr val="FFFFFF">
              <a:alpha val="100000"/>
            </a:srgbClr>
          </a:solidFill>
          <a:ln w="12668">
            <a:solidFill>
              <a:srgbClr val="BEBEBE">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7010400" y="1255713"/>
            <a:ext cx="1738313" cy="946150"/>
          </a:xfrm>
          <a:custGeom>
            <a:rect l="l" t="t" r="r" b="b"/>
            <a:pathLst>
              <a:path w="654" h="357">
                <a:moveTo>
                  <a:pt x="429" y="312"/>
                </a:moveTo>
                <a:cubicBezTo>
                  <a:pt x="280" y="357"/>
                  <a:pt x="114" y="334"/>
                  <a:pt x="57" y="260"/>
                </a:cubicBezTo>
                <a:cubicBezTo>
                  <a:pt x="0" y="186"/>
                  <a:pt x="76" y="89"/>
                  <a:pt x="225" y="45"/>
                </a:cubicBezTo>
                <a:cubicBezTo>
                  <a:pt x="374" y="0"/>
                  <a:pt x="541" y="24"/>
                  <a:pt x="597" y="97"/>
                </a:cubicBezTo>
                <a:cubicBezTo>
                  <a:pt x="654" y="171"/>
                  <a:pt x="579" y="268"/>
                  <a:pt x="429" y="312"/>
                </a:cubicBezTo>
                <a:close/>
              </a:path>
            </a:pathLst>
          </a:custGeom>
          <a:solidFill>
            <a:srgbClr val="FFFFFF">
              <a:alpha val="100000"/>
            </a:srgbClr>
          </a:solidFill>
          <a:ln w="12668">
            <a:solidFill>
              <a:srgbClr val="BABAB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7064375" y="1274763"/>
            <a:ext cx="1695450" cy="830262"/>
          </a:xfrm>
          <a:custGeom>
            <a:rect l="l" t="t" r="r" b="b"/>
            <a:pathLst>
              <a:path w="638" h="313">
                <a:moveTo>
                  <a:pt x="404" y="276"/>
                </a:moveTo>
                <a:cubicBezTo>
                  <a:pt x="254" y="313"/>
                  <a:pt x="94" y="290"/>
                  <a:pt x="47" y="224"/>
                </a:cubicBezTo>
                <a:cubicBezTo>
                  <a:pt x="0" y="158"/>
                  <a:pt x="84" y="75"/>
                  <a:pt x="234" y="38"/>
                </a:cubicBezTo>
                <a:cubicBezTo>
                  <a:pt x="384" y="0"/>
                  <a:pt x="544" y="23"/>
                  <a:pt x="591" y="89"/>
                </a:cubicBezTo>
                <a:cubicBezTo>
                  <a:pt x="638" y="155"/>
                  <a:pt x="555" y="238"/>
                  <a:pt x="404" y="276"/>
                </a:cubicBezTo>
                <a:close/>
              </a:path>
            </a:pathLst>
          </a:custGeom>
          <a:solidFill>
            <a:srgbClr val="FFFFFF">
              <a:alpha val="100000"/>
            </a:srgbClr>
          </a:solidFill>
          <a:ln w="12668">
            <a:solidFill>
              <a:srgbClr val="B5B5B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7116763" y="1295400"/>
            <a:ext cx="1655762" cy="711200"/>
          </a:xfrm>
          <a:custGeom>
            <a:rect l="l" t="t" r="r" b="b"/>
            <a:pathLst>
              <a:path w="623" h="268">
                <a:moveTo>
                  <a:pt x="379" y="238"/>
                </a:moveTo>
                <a:cubicBezTo>
                  <a:pt x="228" y="268"/>
                  <a:pt x="75" y="245"/>
                  <a:pt x="37" y="188"/>
                </a:cubicBezTo>
                <a:cubicBezTo>
                  <a:pt x="0" y="130"/>
                  <a:pt x="92" y="59"/>
                  <a:pt x="243" y="29"/>
                </a:cubicBezTo>
                <a:cubicBezTo>
                  <a:pt x="394" y="0"/>
                  <a:pt x="547" y="22"/>
                  <a:pt x="585" y="80"/>
                </a:cubicBezTo>
                <a:cubicBezTo>
                  <a:pt x="623" y="137"/>
                  <a:pt x="531" y="208"/>
                  <a:pt x="379" y="238"/>
                </a:cubicBezTo>
                <a:close/>
              </a:path>
            </a:pathLst>
          </a:custGeom>
          <a:solidFill>
            <a:srgbClr val="FFFFFF">
              <a:alpha val="100000"/>
            </a:srgbClr>
          </a:solidFill>
          <a:ln w="12668">
            <a:solidFill>
              <a:srgbClr val="B1B1B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7167563" y="1314450"/>
            <a:ext cx="1616075" cy="593725"/>
          </a:xfrm>
          <a:custGeom>
            <a:rect l="l" t="t" r="r" b="b"/>
            <a:pathLst>
              <a:path w="608" h="224">
                <a:moveTo>
                  <a:pt x="355" y="201"/>
                </a:moveTo>
                <a:cubicBezTo>
                  <a:pt x="203" y="224"/>
                  <a:pt x="57" y="202"/>
                  <a:pt x="28" y="152"/>
                </a:cubicBezTo>
                <a:cubicBezTo>
                  <a:pt x="0" y="103"/>
                  <a:pt x="101" y="45"/>
                  <a:pt x="253" y="22"/>
                </a:cubicBezTo>
                <a:cubicBezTo>
                  <a:pt x="405" y="0"/>
                  <a:pt x="552" y="22"/>
                  <a:pt x="580" y="71"/>
                </a:cubicBezTo>
                <a:cubicBezTo>
                  <a:pt x="608" y="121"/>
                  <a:pt x="508" y="179"/>
                  <a:pt x="355" y="201"/>
                </a:cubicBezTo>
                <a:close/>
              </a:path>
            </a:pathLst>
          </a:custGeom>
          <a:solidFill>
            <a:srgbClr val="FFFFFF">
              <a:alpha val="100000"/>
            </a:srgbClr>
          </a:solidFill>
          <a:ln w="12668">
            <a:solidFill>
              <a:srgbClr val="ADADA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7221538" y="1333500"/>
            <a:ext cx="1574800" cy="474663"/>
          </a:xfrm>
          <a:custGeom>
            <a:rect l="l" t="t" r="r" b="b"/>
            <a:pathLst>
              <a:path w="593" h="179">
                <a:moveTo>
                  <a:pt x="330" y="164"/>
                </a:moveTo>
                <a:cubicBezTo>
                  <a:pt x="177" y="179"/>
                  <a:pt x="37" y="158"/>
                  <a:pt x="19" y="117"/>
                </a:cubicBezTo>
                <a:cubicBezTo>
                  <a:pt x="0" y="76"/>
                  <a:pt x="109" y="30"/>
                  <a:pt x="262" y="15"/>
                </a:cubicBezTo>
                <a:cubicBezTo>
                  <a:pt x="416" y="0"/>
                  <a:pt x="555" y="22"/>
                  <a:pt x="574" y="63"/>
                </a:cubicBezTo>
                <a:cubicBezTo>
                  <a:pt x="593" y="104"/>
                  <a:pt x="484" y="150"/>
                  <a:pt x="330" y="164"/>
                </a:cubicBezTo>
                <a:close/>
              </a:path>
            </a:pathLst>
          </a:custGeom>
          <a:solidFill>
            <a:srgbClr val="FFFFFF">
              <a:alpha val="100000"/>
            </a:srgbClr>
          </a:solidFill>
          <a:ln w="12668">
            <a:solidFill>
              <a:srgbClr val="A9A9A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7270750" y="1354138"/>
            <a:ext cx="1536700" cy="355600"/>
          </a:xfrm>
          <a:custGeom>
            <a:rect l="l" t="t" r="r" b="b"/>
            <a:pathLst>
              <a:path w="578" h="134">
                <a:moveTo>
                  <a:pt x="306" y="127"/>
                </a:moveTo>
                <a:cubicBezTo>
                  <a:pt x="152" y="134"/>
                  <a:pt x="19" y="114"/>
                  <a:pt x="10" y="81"/>
                </a:cubicBezTo>
                <a:cubicBezTo>
                  <a:pt x="0" y="48"/>
                  <a:pt x="118" y="15"/>
                  <a:pt x="272" y="7"/>
                </a:cubicBezTo>
                <a:cubicBezTo>
                  <a:pt x="427" y="0"/>
                  <a:pt x="560" y="21"/>
                  <a:pt x="569" y="54"/>
                </a:cubicBezTo>
                <a:cubicBezTo>
                  <a:pt x="578" y="87"/>
                  <a:pt x="461" y="119"/>
                  <a:pt x="306" y="127"/>
                </a:cubicBezTo>
                <a:close/>
              </a:path>
            </a:pathLst>
          </a:custGeom>
          <a:solidFill>
            <a:srgbClr val="FFFFFF">
              <a:alpha val="100000"/>
            </a:srgbClr>
          </a:solidFill>
          <a:ln w="12668">
            <a:solidFill>
              <a:srgbClr val="A4A4A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7324725" y="1373188"/>
            <a:ext cx="1495425" cy="238125"/>
          </a:xfrm>
          <a:prstGeom prst="ellipse">
            <a:avLst/>
          </a:prstGeom>
          <a:solidFill>
            <a:srgbClr val="FFFFFF">
              <a:alpha val="100000"/>
            </a:srgbClr>
          </a:solidFill>
          <a:ln w="12668">
            <a:solidFill>
              <a:srgbClr val="A0A0A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6942138" y="1160145"/>
            <a:ext cx="755650" cy="307975"/>
          </a:xfrm>
          <a:prstGeom prst="rect">
            <a:avLst/>
          </a:prstGeom>
          <a:noFill/>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400">
                <a:solidFill>
                  <a:srgbClr val="000000">
                    <a:alpha val="100000"/>
                  </a:srgbClr>
                </a:solidFill>
                <a:latin typeface="Microsoft Yahei"/>
                <a:ea typeface="Microsoft Yahei"/>
                <a:cs typeface="Microsoft Yahei"/>
              </a:rPr>
              <a:t>STEP 03</a:t>
            </a:r>
            <a:endParaRPr lang="en-US" sz="1100"/>
          </a:p>
        </p:txBody>
      </p:sp>
      <p:grpSp>
        <p:nvGrpSpPr>
          <p:cNvPr id="62" name="Group 62"/>
          <p:cNvGrpSpPr/>
          <p:nvPr/>
        </p:nvGrpSpPr>
        <p:grpSpPr>
          <a:xfrm>
            <a:off x="454963" y="93878"/>
            <a:ext cx="10641129" cy="914400"/>
            <a:chOff x="454963" y="93878"/>
            <a:chExt cx="10641129" cy="914400"/>
          </a:xfrm>
        </p:grpSpPr>
        <p:sp>
          <p:nvSpPr>
            <p:cNvPr id="63" name="AutoShape 6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AutoShape 8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TextBox 8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肛周疾病对身体的危害</a:t>
              </a:r>
            </a:p>
          </p:txBody>
        </p:sp>
      </p:grpSp>
      <p:grpSp>
        <p:nvGrpSpPr>
          <p:cNvPr id="84" name="Group 84"/>
          <p:cNvGrpSpPr/>
          <p:nvPr/>
        </p:nvGrpSpPr>
        <p:grpSpPr>
          <a:xfrm>
            <a:off x="923925" y="5145189"/>
            <a:ext cx="2426717" cy="490334"/>
            <a:chOff x="923925" y="5145189"/>
            <a:chExt cx="2426717" cy="490334"/>
          </a:xfrm>
        </p:grpSpPr>
        <p:sp>
          <p:nvSpPr>
            <p:cNvPr id="85" name="TextBox 85"/>
            <p:cNvSpPr txBox="1"/>
            <p:nvPr/>
          </p:nvSpPr>
          <p:spPr>
            <a:xfrm>
              <a:off x="923925" y="5145189"/>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疼痛</a:t>
              </a:r>
            </a:p>
          </p:txBody>
        </p:sp>
      </p:grpSp>
      <p:grpSp>
        <p:nvGrpSpPr>
          <p:cNvPr id="86" name="Group 86"/>
          <p:cNvGrpSpPr/>
          <p:nvPr/>
        </p:nvGrpSpPr>
        <p:grpSpPr>
          <a:xfrm>
            <a:off x="6318250" y="3326131"/>
            <a:ext cx="2267763" cy="1552257"/>
            <a:chOff x="6318250" y="3326131"/>
            <a:chExt cx="2267763" cy="1552257"/>
          </a:xfrm>
        </p:grpSpPr>
        <p:sp>
          <p:nvSpPr>
            <p:cNvPr id="87" name="TextBox 87"/>
            <p:cNvSpPr txBox="1"/>
            <p:nvPr/>
          </p:nvSpPr>
          <p:spPr>
            <a:xfrm>
              <a:off x="6318250" y="3326131"/>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肛周疾病可能导致感染，引发其他并发症。</a:t>
              </a:r>
            </a:p>
          </p:txBody>
        </p:sp>
      </p:grpSp>
      <p:grpSp>
        <p:nvGrpSpPr>
          <p:cNvPr id="88" name="Group 88"/>
          <p:cNvGrpSpPr/>
          <p:nvPr/>
        </p:nvGrpSpPr>
        <p:grpSpPr>
          <a:xfrm>
            <a:off x="3670300" y="3625158"/>
            <a:ext cx="2426717" cy="490334"/>
            <a:chOff x="3670300" y="3625158"/>
            <a:chExt cx="2426717" cy="490334"/>
          </a:xfrm>
        </p:grpSpPr>
        <p:sp>
          <p:nvSpPr>
            <p:cNvPr id="89" name="TextBox 89"/>
            <p:cNvSpPr txBox="1"/>
            <p:nvPr/>
          </p:nvSpPr>
          <p:spPr>
            <a:xfrm>
              <a:off x="3670300" y="3625158"/>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感染</a:t>
              </a:r>
            </a:p>
          </p:txBody>
        </p:sp>
      </p:grpSp>
      <p:grpSp>
        <p:nvGrpSpPr>
          <p:cNvPr id="90" name="Group 90"/>
          <p:cNvGrpSpPr/>
          <p:nvPr/>
        </p:nvGrpSpPr>
        <p:grpSpPr>
          <a:xfrm>
            <a:off x="6318250" y="1917802"/>
            <a:ext cx="2426717" cy="490334"/>
            <a:chOff x="6318250" y="1917802"/>
            <a:chExt cx="2426717" cy="490334"/>
          </a:xfrm>
        </p:grpSpPr>
        <p:sp>
          <p:nvSpPr>
            <p:cNvPr id="91" name="TextBox 91"/>
            <p:cNvSpPr txBox="1"/>
            <p:nvPr/>
          </p:nvSpPr>
          <p:spPr>
            <a:xfrm>
              <a:off x="6318250" y="1917802"/>
              <a:ext cx="2426717"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恶变</a:t>
              </a:r>
            </a:p>
          </p:txBody>
        </p:sp>
      </p:grpSp>
      <p:grpSp>
        <p:nvGrpSpPr>
          <p:cNvPr id="92" name="Group 92"/>
          <p:cNvGrpSpPr/>
          <p:nvPr/>
        </p:nvGrpSpPr>
        <p:grpSpPr>
          <a:xfrm>
            <a:off x="8927905" y="1448118"/>
            <a:ext cx="2267763" cy="1552257"/>
            <a:chOff x="8927905" y="1448118"/>
            <a:chExt cx="2267763" cy="1552257"/>
          </a:xfrm>
        </p:grpSpPr>
        <p:sp>
          <p:nvSpPr>
            <p:cNvPr id="93" name="TextBox 93"/>
            <p:cNvSpPr txBox="1"/>
            <p:nvPr/>
          </p:nvSpPr>
          <p:spPr>
            <a:xfrm>
              <a:off x="8927905" y="1448118"/>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部分肛周疾病有恶变的风险，如肛瘘、肛门癌等。</a:t>
              </a:r>
            </a:p>
          </p:txBody>
        </p:sp>
      </p:grpSp>
      <p:grpSp>
        <p:nvGrpSpPr>
          <p:cNvPr id="94" name="Group 94"/>
          <p:cNvGrpSpPr/>
          <p:nvPr/>
        </p:nvGrpSpPr>
        <p:grpSpPr>
          <a:xfrm>
            <a:off x="3402013" y="4962843"/>
            <a:ext cx="2267763" cy="1552257"/>
            <a:chOff x="3402013" y="4962843"/>
            <a:chExt cx="2267763" cy="1552257"/>
          </a:xfrm>
        </p:grpSpPr>
        <p:sp>
          <p:nvSpPr>
            <p:cNvPr id="95" name="TextBox 95"/>
            <p:cNvSpPr txBox="1"/>
            <p:nvPr/>
          </p:nvSpPr>
          <p:spPr>
            <a:xfrm>
              <a:off x="3402013" y="4962843"/>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肛周疾病可能导致疼痛，影响日常生活和工作。</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良好的肛周护理有助于预防肛周疾病的发生。</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预防疾病</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控制症状</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提高生活质量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适当的肛周护理可以缓解症状，减轻患者的痛苦。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通过肛周护理，患者可以改善生活质量，提高工作和学习效率。</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肛周护理的必要性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02</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肛周护理基础知识</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了解肛周解剖结构与生理功能是肛周护理的基础。</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肛周区域包括肛门、肛门周围皮肤、肌肉和其他组织。肛周具有排泄、控便和局部免疫等功能。了解肛周解剖结构和生理功能有助于更好地理解肛周疾病的成因和护理方法。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肛周解剖结构与生理功能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肛周疾病的常见类型与症状是肛周护理的重要知识点。</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肛周疾病包括痔疮、肛裂、肛门瘙痒症、肛门脓肿等。每种疾病有其独特的症状，如疼痛、出血、瘙痒等。了解这些症状有助于及时发现并处理肛周疾病。</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肛周疾病的常见类型与症状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预防和控制肛周疾病需要采取一系列措施。</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保持肛周清洁卫生，避免长时间坐立不动，合理饮食，避免便秘和腹泻等都是预防肛周疾病的有效方法。对于已经发生的肛周疾病，应采取合适的治疗方法，如药物治疗、手术治疗等，以控制病情发展。同时，保持良好的生活习惯和饮食习惯也有助于预防和控制肛周疾病。</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肛周疾病的预防与控制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https://d.book118.com/795304114131011123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2024-09-27T05:15:52.754</cp:lastPrinted>
  <dcterms:created xsi:type="dcterms:W3CDTF">2024-09-26T21:15:52Z</dcterms:created>
  <dcterms:modified xsi:type="dcterms:W3CDTF">2024-09-26T21:15:54Z</dcterms:modified>
</cp:coreProperties>
</file>