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image" Target="../media/image8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/>
                <a:ea typeface="微软雅黑"/>
                <a:cs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/>
                <a:ea typeface="微软雅黑"/>
                <a:cs typeface="微软雅黑" panose="020b0503020204020204" charset="-122"/>
              </a:defRPr>
            </a:lvl1pPr>
          </a:lstStyle>
          <a:p>
            <a:fld id="{E86D8963-CFCD-4740-AF60-049850373CD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/>
                <a:ea typeface="微软雅黑"/>
                <a:cs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/>
                <a:ea typeface="微软雅黑"/>
                <a:cs typeface="微软雅黑" panose="020b0503020204020204" charset="-122"/>
              </a:defRPr>
            </a:lvl1pPr>
          </a:lstStyle>
          <a:p>
            <a:fld id="{E9E6FDB6-6D2B-46C1-9FA1-D82906A37C3A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微软雅黑"/>
        <a:ea typeface="微软雅黑"/>
        <a:cs typeface="微软雅黑" panose="020b0503020204020204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/>
        <a:ea typeface="微软雅黑"/>
        <a:cs typeface="微软雅黑" panose="020b0503020204020204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/>
        <a:ea typeface="微软雅黑"/>
        <a:cs typeface="微软雅黑" panose="020b0503020204020204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/>
        <a:ea typeface="微软雅黑"/>
        <a:cs typeface="微软雅黑" panose="020b0503020204020204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/>
        <a:ea typeface="微软雅黑"/>
        <a:cs typeface="微软雅黑" panose="020b0503020204020204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>
                <a:latin typeface="微软雅黑"/>
              </a:rPr>
              <a:t>8</a:t>
            </a:fld>
            <a:endParaRPr lang="en-US" altLang="zh-CN" sz="1200">
              <a:latin typeface="微软雅黑"/>
            </a:endParaRPr>
          </a:p>
        </p:txBody>
      </p:sp>
      <p:sp>
        <p:nvSpPr>
          <p:cNvPr id="19459" name="Rectangle 2"/>
          <p:cNvSpPr>
            <a:spLocks noGrp="1" noRot="1" noTextEdit="1"/>
          </p:cNvSpPr>
          <p:nvPr>
            <p:ph type="sldImg" idx="1"/>
          </p:nvPr>
        </p:nvSpPr>
        <p:spPr>
          <a:ln>
            <a:miter lim="800000"/>
          </a:ln>
        </p:spPr>
      </p:sp>
      <p:sp>
        <p:nvSpPr>
          <p:cNvPr id="19460" name="Rectangle 3"/>
          <p:cNvSpPr txBox="1">
            <a:spLocks noGrp="1"/>
          </p:cNvSpPr>
          <p:nvPr>
            <p:ph type="body" idx="2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en-US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88901-0614-4ACE-9923-3F52A83D5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6CBFD-B77A-4060-A74B-9F66E5CB8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949A1-8B68-4367-85F2-70169BE48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84607-C2B2-464D-944A-693284AF0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5F2287-C100-43B6-9819-BDEBF79FF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64C6E8-856C-4F70-AB22-B12C5DBF3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4C43F-6E3F-47CE-9F05-225C2D629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21C08-889D-446B-AE92-D253828EA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55E04-78ED-46E0-BAF8-5FF4A3A5F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E2497-A0F8-4C65-8813-90013EFF2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282A1-D1BC-4F0A-B377-EEB6C3639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3176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Freeform 8"/>
          <p:cNvSpPr/>
          <p:nvPr userDrawn="1"/>
        </p:nvSpPr>
        <p:spPr bwMode="auto">
          <a:xfrm>
            <a:off x="5484813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77888" y="965200"/>
            <a:ext cx="3714751" cy="5305425"/>
            <a:chOff x="877888" y="965200"/>
            <a:chExt cx="3714751" cy="5305425"/>
          </a:xfrm>
        </p:grpSpPr>
        <p:sp>
          <p:nvSpPr>
            <p:cNvPr id="9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2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3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3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9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3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4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5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6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7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8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09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0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1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2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3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4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5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6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7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8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19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0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1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2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3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4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5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6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7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8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29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0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1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2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3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4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5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6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7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8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39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0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1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2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3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4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5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6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7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8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49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50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51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52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53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54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9855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</p:grpSp>
      <p:sp>
        <p:nvSpPr>
          <p:cNvPr id="9856" name="Freeform 92"/>
          <p:cNvSpPr/>
          <p:nvPr userDrawn="1"/>
        </p:nvSpPr>
        <p:spPr bwMode="auto">
          <a:xfrm>
            <a:off x="5797551" y="4586288"/>
            <a:ext cx="3371850" cy="438150"/>
          </a:xfrm>
          <a:custGeom>
            <a:gdLst>
              <a:gd name="T0" fmla="*/ 1987 w 2125"/>
              <a:gd name="T1" fmla="*/ 276 h 276"/>
              <a:gd name="T2" fmla="*/ 138 w 2125"/>
              <a:gd name="T3" fmla="*/ 276 h 276"/>
              <a:gd name="T4" fmla="*/ 0 w 2125"/>
              <a:gd name="T5" fmla="*/ 138 h 276"/>
              <a:gd name="T6" fmla="*/ 138 w 2125"/>
              <a:gd name="T7" fmla="*/ 0 h 276"/>
              <a:gd name="T8" fmla="*/ 1987 w 2125"/>
              <a:gd name="T9" fmla="*/ 0 h 276"/>
              <a:gd name="T10" fmla="*/ 2125 w 2125"/>
              <a:gd name="T11" fmla="*/ 138 h 276"/>
              <a:gd name="T12" fmla="*/ 1987 w 2125"/>
              <a:gd name="T13" fmla="*/ 276 h 2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25" h="276">
                <a:moveTo>
                  <a:pt x="1987" y="276"/>
                </a:moveTo>
                <a:cubicBezTo>
                  <a:pt x="138" y="276"/>
                  <a:pt x="138" y="276"/>
                  <a:pt x="138" y="276"/>
                </a:cubicBezTo>
                <a:cubicBezTo>
                  <a:pt x="62" y="276"/>
                  <a:pt x="0" y="214"/>
                  <a:pt x="0" y="138"/>
                </a:cubicBezTo>
                <a:cubicBezTo>
                  <a:pt x="0" y="62"/>
                  <a:pt x="62" y="0"/>
                  <a:pt x="138" y="0"/>
                </a:cubicBezTo>
                <a:cubicBezTo>
                  <a:pt x="1987" y="0"/>
                  <a:pt x="1987" y="0"/>
                  <a:pt x="1987" y="0"/>
                </a:cubicBezTo>
                <a:cubicBezTo>
                  <a:pt x="2063" y="0"/>
                  <a:pt x="2125" y="62"/>
                  <a:pt x="2125" y="138"/>
                </a:cubicBezTo>
                <a:cubicBezTo>
                  <a:pt x="2125" y="214"/>
                  <a:pt x="2063" y="276"/>
                  <a:pt x="1987" y="27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微软雅黑" panose="020b0503020204020204" charset="-122"/>
            </a:endParaRPr>
          </a:p>
        </p:txBody>
      </p:sp>
      <p:sp>
        <p:nvSpPr>
          <p:cNvPr id="9857" name="Freeform 93"/>
          <p:cNvSpPr/>
          <p:nvPr userDrawn="1"/>
        </p:nvSpPr>
        <p:spPr bwMode="auto">
          <a:xfrm>
            <a:off x="5784851" y="5195888"/>
            <a:ext cx="2063750" cy="465138"/>
          </a:xfrm>
          <a:custGeom>
            <a:gdLst>
              <a:gd name="T0" fmla="*/ 1154 w 1300"/>
              <a:gd name="T1" fmla="*/ 285 h 293"/>
              <a:gd name="T2" fmla="*/ 1154 w 1300"/>
              <a:gd name="T3" fmla="*/ 277 h 293"/>
              <a:gd name="T4" fmla="*/ 146 w 1300"/>
              <a:gd name="T5" fmla="*/ 277 h 293"/>
              <a:gd name="T6" fmla="*/ 54 w 1300"/>
              <a:gd name="T7" fmla="*/ 239 h 293"/>
              <a:gd name="T8" fmla="*/ 16 w 1300"/>
              <a:gd name="T9" fmla="*/ 147 h 293"/>
              <a:gd name="T10" fmla="*/ 54 w 1300"/>
              <a:gd name="T11" fmla="*/ 55 h 293"/>
              <a:gd name="T12" fmla="*/ 146 w 1300"/>
              <a:gd name="T13" fmla="*/ 16 h 293"/>
              <a:gd name="T14" fmla="*/ 1154 w 1300"/>
              <a:gd name="T15" fmla="*/ 16 h 293"/>
              <a:gd name="T16" fmla="*/ 1246 w 1300"/>
              <a:gd name="T17" fmla="*/ 55 h 293"/>
              <a:gd name="T18" fmla="*/ 1284 w 1300"/>
              <a:gd name="T19" fmla="*/ 147 h 293"/>
              <a:gd name="T20" fmla="*/ 1246 w 1300"/>
              <a:gd name="T21" fmla="*/ 239 h 293"/>
              <a:gd name="T22" fmla="*/ 1154 w 1300"/>
              <a:gd name="T23" fmla="*/ 277 h 293"/>
              <a:gd name="T24" fmla="*/ 1154 w 1300"/>
              <a:gd name="T25" fmla="*/ 285 h 293"/>
              <a:gd name="T26" fmla="*/ 1154 w 1300"/>
              <a:gd name="T27" fmla="*/ 293 h 293"/>
              <a:gd name="T28" fmla="*/ 1300 w 1300"/>
              <a:gd name="T29" fmla="*/ 147 h 293"/>
              <a:gd name="T30" fmla="*/ 1154 w 1300"/>
              <a:gd name="T31" fmla="*/ 0 h 293"/>
              <a:gd name="T32" fmla="*/ 146 w 1300"/>
              <a:gd name="T33" fmla="*/ 0 h 293"/>
              <a:gd name="T34" fmla="*/ 0 w 1300"/>
              <a:gd name="T35" fmla="*/ 147 h 293"/>
              <a:gd name="T36" fmla="*/ 146 w 1300"/>
              <a:gd name="T37" fmla="*/ 293 h 293"/>
              <a:gd name="T38" fmla="*/ 1154 w 1300"/>
              <a:gd name="T39" fmla="*/ 293 h 293"/>
              <a:gd name="T40" fmla="*/ 1154 w 1300"/>
              <a:gd name="T41" fmla="*/ 285 h 2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300" h="293">
                <a:moveTo>
                  <a:pt x="1154" y="285"/>
                </a:moveTo>
                <a:cubicBezTo>
                  <a:pt x="1154" y="277"/>
                  <a:pt x="1154" y="277"/>
                  <a:pt x="1154" y="277"/>
                </a:cubicBezTo>
                <a:cubicBezTo>
                  <a:pt x="146" y="277"/>
                  <a:pt x="146" y="277"/>
                  <a:pt x="146" y="277"/>
                </a:cubicBezTo>
                <a:cubicBezTo>
                  <a:pt x="110" y="277"/>
                  <a:pt x="77" y="262"/>
                  <a:pt x="54" y="239"/>
                </a:cubicBezTo>
                <a:cubicBezTo>
                  <a:pt x="30" y="215"/>
                  <a:pt x="16" y="183"/>
                  <a:pt x="16" y="147"/>
                </a:cubicBezTo>
                <a:cubicBezTo>
                  <a:pt x="16" y="111"/>
                  <a:pt x="30" y="78"/>
                  <a:pt x="54" y="55"/>
                </a:cubicBezTo>
                <a:cubicBezTo>
                  <a:pt x="77" y="31"/>
                  <a:pt x="110" y="16"/>
                  <a:pt x="146" y="16"/>
                </a:cubicBezTo>
                <a:cubicBezTo>
                  <a:pt x="1154" y="16"/>
                  <a:pt x="1154" y="16"/>
                  <a:pt x="1154" y="16"/>
                </a:cubicBezTo>
                <a:cubicBezTo>
                  <a:pt x="1190" y="16"/>
                  <a:pt x="1223" y="31"/>
                  <a:pt x="1246" y="55"/>
                </a:cubicBezTo>
                <a:cubicBezTo>
                  <a:pt x="1270" y="78"/>
                  <a:pt x="1284" y="111"/>
                  <a:pt x="1284" y="147"/>
                </a:cubicBezTo>
                <a:cubicBezTo>
                  <a:pt x="1284" y="183"/>
                  <a:pt x="1270" y="215"/>
                  <a:pt x="1246" y="239"/>
                </a:cubicBezTo>
                <a:cubicBezTo>
                  <a:pt x="1223" y="262"/>
                  <a:pt x="1190" y="277"/>
                  <a:pt x="1154" y="277"/>
                </a:cubicBezTo>
                <a:cubicBezTo>
                  <a:pt x="1154" y="285"/>
                  <a:pt x="1154" y="285"/>
                  <a:pt x="1154" y="285"/>
                </a:cubicBezTo>
                <a:cubicBezTo>
                  <a:pt x="1154" y="293"/>
                  <a:pt x="1154" y="293"/>
                  <a:pt x="1154" y="293"/>
                </a:cubicBezTo>
                <a:cubicBezTo>
                  <a:pt x="1235" y="293"/>
                  <a:pt x="1300" y="227"/>
                  <a:pt x="1300" y="147"/>
                </a:cubicBezTo>
                <a:cubicBezTo>
                  <a:pt x="1300" y="66"/>
                  <a:pt x="1235" y="0"/>
                  <a:pt x="1154" y="0"/>
                </a:cubicBezTo>
                <a:cubicBezTo>
                  <a:pt x="146" y="0"/>
                  <a:pt x="146" y="0"/>
                  <a:pt x="146" y="0"/>
                </a:cubicBezTo>
                <a:cubicBezTo>
                  <a:pt x="65" y="0"/>
                  <a:pt x="0" y="66"/>
                  <a:pt x="0" y="147"/>
                </a:cubicBezTo>
                <a:cubicBezTo>
                  <a:pt x="0" y="227"/>
                  <a:pt x="65" y="293"/>
                  <a:pt x="146" y="293"/>
                </a:cubicBezTo>
                <a:cubicBezTo>
                  <a:pt x="1154" y="293"/>
                  <a:pt x="1154" y="293"/>
                  <a:pt x="1154" y="293"/>
                </a:cubicBezTo>
                <a:lnTo>
                  <a:pt x="1154" y="2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801" name="副标题 2" hidden="1"/>
          <p:cNvSpPr>
            <a:spLocks noGrp="1"/>
          </p:cNvSpPr>
          <p:nvPr userDrawn="1">
            <p:ph type="subTitle" idx="1"/>
          </p:nvPr>
        </p:nvSpPr>
        <p:spPr>
          <a:xfrm>
            <a:off x="5873751" y="3019471"/>
            <a:ext cx="5646737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9802" name="标题 1" hidden="1"/>
          <p:cNvSpPr>
            <a:spLocks noGrp="1"/>
          </p:cNvSpPr>
          <p:nvPr userDrawn="1">
            <p:ph type="ctrTitle"/>
          </p:nvPr>
        </p:nvSpPr>
        <p:spPr>
          <a:xfrm>
            <a:off x="5873751" y="1814962"/>
            <a:ext cx="5646737" cy="1204509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 hidden="1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73751" y="4645209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13" name="文本占位符 13" hidden="1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873751" y="5280321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675698" y="2102214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676814" y="2997564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grpSp>
        <p:nvGrpSpPr>
          <p:cNvPr id="90" name="组合 89"/>
          <p:cNvGrpSpPr/>
          <p:nvPr userDrawn="1"/>
        </p:nvGrpSpPr>
        <p:grpSpPr>
          <a:xfrm flipH="1">
            <a:off x="8829674" y="1686612"/>
            <a:ext cx="3116264" cy="4450663"/>
            <a:chOff x="877888" y="965200"/>
            <a:chExt cx="3714751" cy="5305425"/>
          </a:xfrm>
        </p:grpSpPr>
        <p:sp>
          <p:nvSpPr>
            <p:cNvPr id="9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9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17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199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8" name="内容占位符 3"/>
          <p:cNvSpPr>
            <a:spLocks noGrp="1"/>
          </p:cNvSpPr>
          <p:nvPr>
            <p:ph sz="half" idx="13"/>
          </p:nvPr>
        </p:nvSpPr>
        <p:spPr>
          <a:xfrm>
            <a:off x="669924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5163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71514" y="1685956"/>
            <a:ext cx="5326061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6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199" y="1685956"/>
            <a:ext cx="5348287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 hasCustomPrompt="1"/>
          </p:nvPr>
        </p:nvSpPr>
        <p:spPr>
          <a:xfrm>
            <a:off x="5183188" y="1130299"/>
            <a:ext cx="6337300" cy="50069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9924" y="1138237"/>
            <a:ext cx="4282322" cy="499903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10599" y="1130300"/>
            <a:ext cx="2909888" cy="5006974"/>
          </a:xfrm>
        </p:spPr>
        <p:txBody>
          <a:bodyPr vert="eaVert">
            <a:normAutofit/>
          </a:bodyPr>
          <a:lstStyle>
            <a:lvl1pPr>
              <a:defRPr sz="2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1130300"/>
            <a:ext cx="7795065" cy="50069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angle 5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7" name="Rectangle 6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8" name="Freeform 7"/>
          <p:cNvSpPr/>
          <p:nvPr userDrawn="1"/>
        </p:nvSpPr>
        <p:spPr bwMode="auto">
          <a:xfrm flipH="1">
            <a:off x="7054851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9" name="Freeform 8"/>
          <p:cNvSpPr/>
          <p:nvPr userDrawn="1"/>
        </p:nvSpPr>
        <p:spPr bwMode="auto">
          <a:xfrm flipH="1">
            <a:off x="3176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100" name="组合 99"/>
          <p:cNvGrpSpPr/>
          <p:nvPr userDrawn="1"/>
        </p:nvGrpSpPr>
        <p:grpSpPr>
          <a:xfrm flipH="1">
            <a:off x="7602538" y="965200"/>
            <a:ext cx="3714751" cy="5305425"/>
            <a:chOff x="877888" y="965200"/>
            <a:chExt cx="3714751" cy="5305425"/>
          </a:xfrm>
        </p:grpSpPr>
        <p:sp>
          <p:nvSpPr>
            <p:cNvPr id="10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0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1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2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3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4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5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6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7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8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8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微软雅黑" panose="020b0503020204020204" charset="-122"/>
              </a:endParaRPr>
            </a:p>
          </p:txBody>
        </p:sp>
        <p:sp>
          <p:nvSpPr>
            <p:cNvPr id="18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18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229517" y="3099717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229517" y="5405953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229518" y="5109682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微软雅黑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微软雅黑"/>
          <a:ea typeface="+mn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微软雅黑"/>
          <a:ea typeface="+mn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微软雅黑"/>
          <a:ea typeface="+mn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微软雅黑"/>
          <a:ea typeface="+mn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微软雅黑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" Target="slide1.xml" TargetMode="Interna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tags" Target="../tags/tag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7.png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8.png" /><Relationship Id="rId6" Type="http://schemas.openxmlformats.org/officeDocument/2006/relationships/tags" Target="../tags/tag22.xml" /><Relationship Id="rId7" Type="http://schemas.openxmlformats.org/officeDocument/2006/relationships/vmlDrawing" Target="../drawings/vmlDrawing1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tags" Target="../tags/tag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1.wmf" /><Relationship Id="rId4" Type="http://schemas.openxmlformats.org/officeDocument/2006/relationships/tags" Target="../tags/tag24.xml" /><Relationship Id="rId5" Type="http://schemas.openxmlformats.org/officeDocument/2006/relationships/vmlDrawing" Target="../drawings/vmlDrawing2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.xml" /><Relationship Id="rId3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image" Target="../media/image13.png" /><Relationship Id="rId7" Type="http://schemas.openxmlformats.org/officeDocument/2006/relationships/tags" Target="../tags/tag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122422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673725" y="3149600"/>
            <a:ext cx="5646737" cy="558799"/>
          </a:xfrm>
        </p:spPr>
        <p:txBody>
          <a:bodyPr>
            <a:normAutofit fontScale="80000"/>
          </a:bodyPr>
          <a:lstStyle/>
          <a:p>
            <a:r>
              <a:rPr lang="zh-CN" altLang="en-US" sz="3600"/>
              <a:t>专题</a:t>
            </a:r>
            <a:r>
              <a:rPr lang="en-US" altLang="zh-CN" sz="3600"/>
              <a:t>03</a:t>
            </a:r>
            <a:r>
              <a:rPr lang="zh-CN" altLang="en-US" sz="3600"/>
              <a:t>：圆柱与圆锥</a:t>
            </a:r>
            <a:endParaRPr lang="en-US" altLang="zh-CN" sz="3600"/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5673726" y="1814962"/>
            <a:ext cx="5646737" cy="1204509"/>
          </a:xfrm>
        </p:spPr>
        <p:txBody>
          <a:bodyPr/>
          <a:lstStyle/>
          <a:p>
            <a:r>
              <a:rPr lang="zh-CN" altLang="en-US"/>
              <a:t>期中专项考点复习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>
          <a:xfrm>
            <a:off x="5959475" y="4645578"/>
            <a:ext cx="5646737" cy="296271"/>
          </a:xfrm>
        </p:spPr>
        <p:txBody>
          <a:bodyPr/>
          <a:lstStyle/>
          <a:p>
            <a:r>
              <a:rPr lang="zh-CN" altLang="en-US"/>
              <a:t>人教版</a:t>
            </a:r>
            <a:r>
              <a:rPr lang="en-US" altLang="zh-CN"/>
              <a:t>·</a:t>
            </a:r>
            <a:r>
              <a:rPr lang="zh-CN" altLang="en-US"/>
              <a:t>六年级下册</a:t>
            </a:r>
            <a:endParaRPr lang="en-US" altLang="zh-CN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5988050" y="5299397"/>
            <a:ext cx="5646737" cy="296271"/>
          </a:xfrm>
        </p:spPr>
        <p:txBody>
          <a:bodyPr/>
          <a:lstStyle/>
          <a:p>
            <a:r>
              <a:rPr lang="en-US" altLang="zh-CN"/>
              <a:t>2023-2024</a:t>
            </a:r>
            <a:r>
              <a:rPr lang="zh-CN" altLang="en-US"/>
              <a:t>学年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88009" y="-92074"/>
            <a:ext cx="10850563" cy="1028699"/>
          </a:xfrm>
        </p:spPr>
        <p:txBody>
          <a:bodyPr/>
          <a:lstStyle/>
          <a:p>
            <a:r>
              <a:rPr lang="zh-CN" altLang="en-US">
                <a:solidFill>
                  <a:srgbClr val="C7450B"/>
                </a:solidFill>
              </a:rPr>
              <a:t>单元知识框架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13" name="左大括号 12"/>
          <p:cNvSpPr/>
          <p:nvPr>
            <p:custDataLst>
              <p:tags r:id="rId2"/>
            </p:custDataLst>
          </p:nvPr>
        </p:nvSpPr>
        <p:spPr>
          <a:xfrm>
            <a:off x="2346643" y="1962468"/>
            <a:ext cx="436563" cy="3951288"/>
          </a:xfrm>
          <a:prstGeom prst="leftBrace">
            <a:avLst>
              <a:gd name="adj1" fmla="val 71227"/>
              <a:gd name="adj2" fmla="val 49683"/>
            </a:avLst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9" name="圆角矩形 18"/>
          <p:cNvSpPr/>
          <p:nvPr>
            <p:custDataLst>
              <p:tags r:id="rId3"/>
            </p:custDataLst>
          </p:nvPr>
        </p:nvSpPr>
        <p:spPr>
          <a:xfrm>
            <a:off x="3114993" y="1651318"/>
            <a:ext cx="952062" cy="579952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圆柱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0" name="圆角矩形 19"/>
          <p:cNvSpPr/>
          <p:nvPr>
            <p:custDataLst>
              <p:tags r:id="rId4"/>
            </p:custDataLst>
          </p:nvPr>
        </p:nvSpPr>
        <p:spPr>
          <a:xfrm>
            <a:off x="3010218" y="5459730"/>
            <a:ext cx="952076" cy="579966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圆锥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2" name="圆角矩形 21">
            <a:hlinkClick r:id="rId6" action="ppaction://hlinksldjump?num=1"/>
          </p:cNvPr>
          <p:cNvSpPr/>
          <p:nvPr>
            <p:custDataLst>
              <p:tags r:id="rId5"/>
            </p:custDataLst>
          </p:nvPr>
        </p:nvSpPr>
        <p:spPr>
          <a:xfrm>
            <a:off x="5088255" y="1076325"/>
            <a:ext cx="2797175" cy="514350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圆柱的认识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3" name="圆角矩形 22">
            <a:hlinkClick r:id="rId6" action="ppaction://hlinksldjump?num=1"/>
          </p:cNvPr>
          <p:cNvSpPr/>
          <p:nvPr>
            <p:custDataLst>
              <p:tags r:id="rId7"/>
            </p:custDataLst>
          </p:nvPr>
        </p:nvSpPr>
        <p:spPr>
          <a:xfrm>
            <a:off x="5096193" y="1962468"/>
            <a:ext cx="2779713" cy="579966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表面积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4" name="圆角矩形 23">
            <a:hlinkClick r:id="rId6" action="ppaction://hlinksldjump?num=1"/>
          </p:cNvPr>
          <p:cNvSpPr/>
          <p:nvPr>
            <p:custDataLst>
              <p:tags r:id="rId8"/>
            </p:custDataLst>
          </p:nvPr>
        </p:nvSpPr>
        <p:spPr>
          <a:xfrm>
            <a:off x="5096193" y="3234055"/>
            <a:ext cx="1598613" cy="579952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体积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7" name="左大括号 26"/>
          <p:cNvSpPr/>
          <p:nvPr>
            <p:custDataLst>
              <p:tags r:id="rId9"/>
            </p:custDataLst>
          </p:nvPr>
        </p:nvSpPr>
        <p:spPr>
          <a:xfrm>
            <a:off x="4535805" y="1076643"/>
            <a:ext cx="354013" cy="2525713"/>
          </a:xfrm>
          <a:prstGeom prst="leftBrace">
            <a:avLst>
              <a:gd name="adj1" fmla="val 71227"/>
              <a:gd name="adj2" fmla="val 49683"/>
            </a:avLst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8" name="左大括号 27"/>
          <p:cNvSpPr/>
          <p:nvPr>
            <p:custDataLst>
              <p:tags r:id="rId10"/>
            </p:custDataLst>
          </p:nvPr>
        </p:nvSpPr>
        <p:spPr>
          <a:xfrm>
            <a:off x="4535805" y="4629785"/>
            <a:ext cx="301625" cy="2085975"/>
          </a:xfrm>
          <a:prstGeom prst="leftBrace">
            <a:avLst>
              <a:gd name="adj1" fmla="val 71227"/>
              <a:gd name="adj2" fmla="val 49683"/>
            </a:avLst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9" name="圆角矩形 28">
            <a:hlinkClick r:id="rId6" action="ppaction://hlinksldjump?num=1"/>
          </p:cNvPr>
          <p:cNvSpPr/>
          <p:nvPr>
            <p:custDataLst>
              <p:tags r:id="rId11"/>
            </p:custDataLst>
          </p:nvPr>
        </p:nvSpPr>
        <p:spPr>
          <a:xfrm>
            <a:off x="5151755" y="4516755"/>
            <a:ext cx="2746375" cy="579952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圆锥的认识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30" name="圆角矩形 29">
            <a:hlinkClick r:id="rId6" action="ppaction://hlinksldjump?num=1"/>
          </p:cNvPr>
          <p:cNvSpPr/>
          <p:nvPr>
            <p:custDataLst>
              <p:tags r:id="rId12"/>
            </p:custDataLst>
          </p:nvPr>
        </p:nvSpPr>
        <p:spPr>
          <a:xfrm>
            <a:off x="5151438" y="6136005"/>
            <a:ext cx="1273175" cy="579966"/>
          </a:xfrm>
          <a:prstGeom prst="roundRect">
            <a:avLst/>
          </a:prstGeom>
          <a:solidFill>
            <a:srgbClr val="AFF22A"/>
          </a:solidFill>
          <a:ln>
            <a:solidFill>
              <a:schemeClr val="accent1"/>
            </a:solidFill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体积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4" name="左大括号 13"/>
          <p:cNvSpPr/>
          <p:nvPr>
            <p:custDataLst>
              <p:tags r:id="rId13"/>
            </p:custDataLst>
          </p:nvPr>
        </p:nvSpPr>
        <p:spPr>
          <a:xfrm rot="10800000">
            <a:off x="9045893" y="2284730"/>
            <a:ext cx="365125" cy="1262063"/>
          </a:xfrm>
          <a:prstGeom prst="leftBrace">
            <a:avLst>
              <a:gd name="adj1" fmla="val 71227"/>
              <a:gd name="adj2" fmla="val 49683"/>
            </a:avLst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5" name="右中括号 14"/>
          <p:cNvSpPr/>
          <p:nvPr>
            <p:custDataLst>
              <p:tags r:id="rId14"/>
            </p:custDataLst>
          </p:nvPr>
        </p:nvSpPr>
        <p:spPr>
          <a:xfrm>
            <a:off x="8083868" y="1076643"/>
            <a:ext cx="311150" cy="3876675"/>
          </a:xfrm>
          <a:prstGeom prst="rightBracke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微软雅黑" panose="020b0503020204020204" charset="-122"/>
            </a:endParaRPr>
          </a:p>
        </p:txBody>
      </p:sp>
      <p:sp>
        <p:nvSpPr>
          <p:cNvPr id="16" name="圆角矩形 15">
            <a:hlinkClick r:id="rId6" action="ppaction://hlinksldjump?num=1"/>
          </p:cNvPr>
          <p:cNvSpPr/>
          <p:nvPr>
            <p:custDataLst>
              <p:tags r:id="rId15"/>
            </p:custDataLst>
          </p:nvPr>
        </p:nvSpPr>
        <p:spPr>
          <a:xfrm>
            <a:off x="7767955" y="3178493"/>
            <a:ext cx="1254125" cy="579966"/>
          </a:xfrm>
          <a:prstGeom prst="round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特征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7" name="右中括号 16"/>
          <p:cNvSpPr/>
          <p:nvPr>
            <p:custDataLst>
              <p:tags r:id="rId16"/>
            </p:custDataLst>
          </p:nvPr>
        </p:nvSpPr>
        <p:spPr>
          <a:xfrm>
            <a:off x="9607550" y="2947035"/>
            <a:ext cx="330835" cy="3703955"/>
          </a:xfrm>
          <a:prstGeom prst="rightBracke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微软雅黑" panose="020b0503020204020204" charset="-122"/>
            </a:endParaRPr>
          </a:p>
        </p:txBody>
      </p:sp>
      <p:sp>
        <p:nvSpPr>
          <p:cNvPr id="18" name="圆角矩形 17">
            <a:hlinkClick r:id="rId6" action="ppaction://hlinksldjump?num=1"/>
          </p:cNvPr>
          <p:cNvSpPr/>
          <p:nvPr>
            <p:custDataLst>
              <p:tags r:id="rId17"/>
            </p:custDataLst>
          </p:nvPr>
        </p:nvSpPr>
        <p:spPr>
          <a:xfrm>
            <a:off x="9312593" y="4585018"/>
            <a:ext cx="1255713" cy="579966"/>
          </a:xfrm>
          <a:prstGeom prst="round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计算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2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dur="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9" grpId="0"/>
      <p:bldP spid="20" grpId="0"/>
      <p:bldP spid="22" grpId="0"/>
      <p:bldP spid="23" grpId="0"/>
      <p:bldP spid="24" grpId="0"/>
      <p:bldP spid="27" grpId="0"/>
      <p:bldP spid="28" grpId="0"/>
      <p:bldP spid="29" grpId="0"/>
      <p:bldP spid="30" grpId="0"/>
      <p:bldP spid="14" grpId="0"/>
      <p:bldP spid="15" grpId="0"/>
      <p:bldP spid="16" grpId="0"/>
      <p:bldP spid="17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4294967295"/>
          </p:nvPr>
        </p:nvSpPr>
        <p:spPr>
          <a:xfrm>
            <a:off x="0" y="6240463"/>
            <a:ext cx="4140200" cy="206375"/>
          </a:xfrm>
        </p:spPr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4294967295"/>
          </p:nvPr>
        </p:nvSpPr>
        <p:spPr>
          <a:xfrm>
            <a:off x="9282113" y="6240463"/>
            <a:ext cx="2909887" cy="206375"/>
          </a:xfrm>
        </p:spPr>
        <p:txBody>
          <a:bodyPr/>
          <a:lstStyle/>
          <a:p>
            <a:fld id="{5DD3DB80-B894-403A-B48E-6FDC1A72010E}" type="slidenum">
              <a:rPr lang="zh-CN" altLang="en-US" smtClean="0"/>
              <a:t>3</a:t>
            </a:fld>
            <a:endParaRPr lang="zh-CN" altLang="en-US"/>
          </a:p>
        </p:txBody>
      </p:sp>
      <p:grpSp>
        <p:nvGrpSpPr>
          <p:cNvPr id="5" name="272392"/>
          <p:cNvGrpSpPr>
            <a:grpSpLocks noChangeAspect="1"/>
          </p:cNvGrpSpPr>
          <p:nvPr/>
        </p:nvGrpSpPr>
        <p:grpSpPr>
          <a:xfrm>
            <a:off x="0" y="1466819"/>
            <a:ext cx="11645900" cy="4330762"/>
            <a:chOff x="0" y="1466819"/>
            <a:chExt cx="11645900" cy="4330762"/>
          </a:xfrm>
        </p:grpSpPr>
        <p:cxnSp>
          <p:nvCxnSpPr>
            <p:cNvPr id="6" name="直接连接符 5"/>
            <p:cNvCxnSpPr/>
            <p:nvPr/>
          </p:nvCxnSpPr>
          <p:spPr>
            <a:xfrm flipH="1">
              <a:off x="6327271" y="1466819"/>
              <a:ext cx="0" cy="4330762"/>
            </a:xfrm>
            <a:prstGeom prst="line">
              <a:avLst/>
            </a:prstGeom>
            <a:ln w="12700" cap="rnd">
              <a:solidFill>
                <a:schemeClr val="bg1">
                  <a:lumMod val="75000"/>
                </a:scheme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išliďê"/>
            <p:cNvSpPr/>
            <p:nvPr/>
          </p:nvSpPr>
          <p:spPr>
            <a:xfrm>
              <a:off x="0" y="2544810"/>
              <a:ext cx="3684760" cy="1051584"/>
            </a:xfrm>
            <a:prstGeom prst="rect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 b="1">
                  <a:solidFill>
                    <a:schemeClr val="accent1"/>
                  </a:solidFill>
                  <a:cs typeface="微软雅黑" panose="020b0503020204020204" charset="-122"/>
                </a:rPr>
                <a:t>考点目录</a:t>
              </a:r>
              <a:br>
                <a:rPr lang="zh-CN" altLang="en-US" sz="2400" b="1">
                  <a:solidFill>
                    <a:schemeClr val="accent1"/>
                  </a:solidFill>
                  <a:cs typeface="微软雅黑" panose="020b0503020204020204" charset="-122"/>
                </a:rPr>
              </a:br>
              <a:r>
                <a:rPr lang="en-US" altLang="zh-CN" sz="2400" b="1">
                  <a:solidFill>
                    <a:schemeClr val="accent1"/>
                  </a:solidFill>
                  <a:cs typeface="微软雅黑" panose="020b0503020204020204" charset="-122"/>
                </a:rPr>
                <a:t>CONTENT</a:t>
              </a:r>
              <a:endParaRPr lang="en-US" altLang="zh-CN" sz="2400" b="1">
                <a:solidFill>
                  <a:schemeClr val="accent1"/>
                </a:solidFill>
                <a:cs typeface="微软雅黑" panose="020b0503020204020204" charset="-122"/>
              </a:endParaRPr>
            </a:p>
          </p:txBody>
        </p:sp>
        <p:sp>
          <p:nvSpPr>
            <p:cNvPr id="9" name="íSḻïḋè"/>
            <p:cNvSpPr/>
            <p:nvPr/>
          </p:nvSpPr>
          <p:spPr bwMode="auto">
            <a:xfrm>
              <a:off x="6327271" y="14668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800">
                  <a:cs typeface="微软雅黑" panose="020b0503020204020204" charset="-122"/>
                </a:rPr>
                <a:t>圆柱</a:t>
              </a:r>
              <a:endParaRPr lang="zh-CN" altLang="zh-CN" sz="2800">
                <a:cs typeface="微软雅黑" panose="020b0503020204020204" charset="-122"/>
              </a:endParaRPr>
            </a:p>
          </p:txBody>
        </p:sp>
        <p:sp>
          <p:nvSpPr>
            <p:cNvPr id="10" name="íS1îḋê"/>
            <p:cNvSpPr/>
            <p:nvPr/>
          </p:nvSpPr>
          <p:spPr bwMode="auto">
            <a:xfrm>
              <a:off x="6454271" y="33664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微软雅黑" panose="020b0503020204020204" charset="-122"/>
                </a:rPr>
                <a:t>圆柱和圆锥的关系</a:t>
              </a:r>
              <a:endParaRPr lang="zh-CN" altLang="en-US" sz="2800">
                <a:cs typeface="微软雅黑" panose="020b0503020204020204" charset="-122"/>
              </a:endParaRPr>
            </a:p>
          </p:txBody>
        </p:sp>
        <p:sp>
          <p:nvSpPr>
            <p:cNvPr id="11" name="i$ļïdè"/>
            <p:cNvSpPr/>
            <p:nvPr/>
          </p:nvSpPr>
          <p:spPr bwMode="auto">
            <a:xfrm>
              <a:off x="6327271" y="336609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altLang="zh-CN" sz="2800">
                <a:cs typeface="微软雅黑" panose="020b0503020204020204" charset="-122"/>
              </a:endParaRPr>
            </a:p>
          </p:txBody>
        </p:sp>
        <p:sp>
          <p:nvSpPr>
            <p:cNvPr id="12" name="îŝļîḓè"/>
            <p:cNvSpPr/>
            <p:nvPr/>
          </p:nvSpPr>
          <p:spPr bwMode="auto">
            <a:xfrm>
              <a:off x="6327271" y="431573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altLang="zh-CN" sz="2800">
                <a:cs typeface="微软雅黑" panose="020b0503020204020204" charset="-122"/>
              </a:endParaRPr>
            </a:p>
          </p:txBody>
        </p:sp>
        <p:sp>
          <p:nvSpPr>
            <p:cNvPr id="13" name="îşlídê"/>
            <p:cNvSpPr txBox="1"/>
            <p:nvPr/>
          </p:nvSpPr>
          <p:spPr>
            <a:xfrm>
              <a:off x="5128692" y="146681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微软雅黑" panose="020b0503020204020204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微软雅黑" panose="020b0503020204020204" charset="-122"/>
                </a:rPr>
                <a:t>01</a:t>
              </a:r>
              <a:endParaRPr lang="id-ID" sz="1600" b="1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14" name="ïsļîḋe"/>
            <p:cNvSpPr txBox="1"/>
            <p:nvPr/>
          </p:nvSpPr>
          <p:spPr>
            <a:xfrm>
              <a:off x="5128692" y="241645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微软雅黑" panose="020b0503020204020204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微软雅黑" panose="020b0503020204020204" charset="-122"/>
                </a:rPr>
                <a:t>02</a:t>
              </a:r>
              <a:endParaRPr lang="id-ID" sz="1600" b="1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15" name="ïSlîḑè"/>
            <p:cNvSpPr txBox="1"/>
            <p:nvPr/>
          </p:nvSpPr>
          <p:spPr>
            <a:xfrm>
              <a:off x="5128692" y="336609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微软雅黑" panose="020b0503020204020204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微软雅黑" panose="020b0503020204020204" charset="-122"/>
                </a:rPr>
                <a:t>03</a:t>
              </a:r>
              <a:endParaRPr lang="id-ID" sz="1600" b="1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16" name="îŝḷíďé"/>
            <p:cNvSpPr txBox="1"/>
            <p:nvPr/>
          </p:nvSpPr>
          <p:spPr>
            <a:xfrm>
              <a:off x="5128692" y="431573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微软雅黑" panose="020b0503020204020204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微软雅黑" panose="020b0503020204020204" charset="-122"/>
                </a:rPr>
                <a:t>04</a:t>
              </a:r>
              <a:endParaRPr lang="id-ID" sz="1600" b="1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17" name="íşḷidè"/>
            <p:cNvSpPr txBox="1"/>
            <p:nvPr/>
          </p:nvSpPr>
          <p:spPr>
            <a:xfrm>
              <a:off x="5128692" y="526537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微软雅黑" panose="020b0503020204020204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微软雅黑" panose="020b0503020204020204" charset="-122"/>
                </a:rPr>
                <a:t>05</a:t>
              </a:r>
              <a:endParaRPr lang="id-ID" sz="1600" b="1">
                <a:solidFill>
                  <a:schemeClr val="bg1"/>
                </a:solidFill>
                <a:cs typeface="微软雅黑" panose="020b0503020204020204" charset="-122"/>
              </a:endParaRPr>
            </a:p>
          </p:txBody>
        </p:sp>
        <p:sp>
          <p:nvSpPr>
            <p:cNvPr id="18" name="íŝlîḋè"/>
            <p:cNvSpPr/>
            <p:nvPr/>
          </p:nvSpPr>
          <p:spPr bwMode="auto">
            <a:xfrm>
              <a:off x="6327271" y="526537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altLang="zh-CN" sz="2800">
                <a:cs typeface="微软雅黑" panose="020b0503020204020204" charset="-122"/>
              </a:endParaRPr>
            </a:p>
          </p:txBody>
        </p:sp>
      </p:grpSp>
      <p:sp>
        <p:nvSpPr>
          <p:cNvPr id="2" name="íS1îḋê"/>
          <p:cNvSpPr/>
          <p:nvPr>
            <p:custDataLst>
              <p:tags r:id="rId2"/>
            </p:custDataLst>
          </p:nvPr>
        </p:nvSpPr>
        <p:spPr bwMode="auto">
          <a:xfrm>
            <a:off x="6393311" y="2417094"/>
            <a:ext cx="5191629" cy="532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微软雅黑" panose="020b0503020204020204" charset="-122"/>
              </a:rPr>
              <a:t>圆锥</a:t>
            </a:r>
            <a:endParaRPr lang="en-US" altLang="zh-CN" sz="2800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533650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圆柱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微软雅黑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微软雅黑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03275" y="1238885"/>
            <a:ext cx="10323195" cy="31902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800" smtClean="0">
                <a:solidFill>
                  <a:srgbClr val="FF0000"/>
                </a:solidFill>
              </a:rPr>
              <a:t>圆柱</a:t>
            </a:r>
            <a:r>
              <a:rPr lang="zh-CN" altLang="en-US" sz="2800">
                <a:solidFill>
                  <a:srgbClr val="FF0000"/>
                </a:solidFill>
              </a:rPr>
              <a:t> </a:t>
            </a:r>
            <a:endParaRPr lang="zh-CN" altLang="en-US"/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/>
              <a:t>1、圆柱的</a:t>
            </a:r>
            <a:r>
              <a:rPr lang="zh-CN" altLang="en-US" smtClean="0"/>
              <a:t>形成：圆柱</a:t>
            </a:r>
            <a:r>
              <a:rPr lang="zh-CN" altLang="en-US"/>
              <a:t>是以长方形的一边为轴旋转而得的</a:t>
            </a:r>
            <a:r>
              <a:rPr lang="zh-CN" altLang="en-US" smtClean="0"/>
              <a:t>。</a:t>
            </a:r>
            <a:endParaRPr lang="en-US" altLang="zh-CN" smtClean="0"/>
          </a:p>
          <a:p>
            <a:pPr marL="0" indent="0" fontAlgn="auto">
              <a:lnSpc>
                <a:spcPct val="100000"/>
              </a:lnSpc>
              <a:buNone/>
            </a:pPr>
            <a:r>
              <a:rPr lang="en-US" altLang="zh-CN" smtClean="0"/>
              <a:t>2</a:t>
            </a:r>
            <a:r>
              <a:rPr lang="zh-CN" altLang="en-US" smtClean="0"/>
              <a:t>、圆柱</a:t>
            </a:r>
            <a:r>
              <a:rPr lang="zh-CN" altLang="en-US"/>
              <a:t>也可以由长方形卷曲而得到。 </a:t>
            </a:r>
            <a:endParaRPr lang="zh-CN" altLang="en-US"/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2800" smtClean="0">
                <a:solidFill>
                  <a:srgbClr val="FF0000"/>
                </a:solidFill>
              </a:rPr>
              <a:t>两种方式：</a:t>
            </a:r>
            <a:endParaRPr lang="zh-CN" altLang="en-US" sz="2800" smtClean="0">
              <a:solidFill>
                <a:srgbClr val="FF0000"/>
              </a:solidFill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mtClean="0"/>
              <a:t>1</a:t>
            </a:r>
            <a:r>
              <a:rPr lang="zh-CN" altLang="en-US"/>
              <a:t>.以长方形的长为底面</a:t>
            </a:r>
            <a:r>
              <a:rPr lang="zh-CN" altLang="en-US" smtClean="0"/>
              <a:t>周长，宽</a:t>
            </a:r>
            <a:r>
              <a:rPr lang="zh-CN" altLang="en-US"/>
              <a:t>为</a:t>
            </a:r>
            <a:r>
              <a:rPr lang="zh-CN" altLang="en-US" smtClean="0"/>
              <a:t>高；</a:t>
            </a:r>
            <a:r>
              <a:rPr lang="zh-CN" altLang="en-US"/>
              <a:t> </a:t>
            </a:r>
            <a:endParaRPr lang="en-US" altLang="zh-CN" smtClean="0"/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mtClean="0"/>
              <a:t>2</a:t>
            </a:r>
            <a:r>
              <a:rPr lang="zh-CN" altLang="en-US"/>
              <a:t>.以长方形的宽为底面</a:t>
            </a:r>
            <a:r>
              <a:rPr lang="zh-CN" altLang="en-US" smtClean="0"/>
              <a:t>周长，长</a:t>
            </a:r>
            <a:r>
              <a:rPr lang="zh-CN" altLang="en-US"/>
              <a:t>为</a:t>
            </a:r>
            <a:r>
              <a:rPr lang="zh-CN" altLang="en-US" smtClean="0"/>
              <a:t>高。其中，第一</a:t>
            </a:r>
            <a:r>
              <a:rPr lang="zh-CN" altLang="en-US"/>
              <a:t>种方式得到的圆柱体体积</a:t>
            </a:r>
            <a:r>
              <a:rPr lang="zh-CN" altLang="en-US" smtClean="0"/>
              <a:t>较大。</a:t>
            </a:r>
            <a:endParaRPr lang="zh-CN" altLang="en-US"/>
          </a:p>
          <a:p>
            <a:pPr marL="0" indent="0" fontAlgn="auto">
              <a:lnSpc>
                <a:spcPct val="100000"/>
              </a:lnSpc>
              <a:buNone/>
            </a:pPr>
            <a:r>
              <a:rPr lang="en-US" altLang="zh-CN" smtClean="0"/>
              <a:t>3.</a:t>
            </a:r>
            <a:r>
              <a:rPr lang="zh-CN" altLang="en-US" smtClean="0"/>
              <a:t>圆柱</a:t>
            </a:r>
            <a:r>
              <a:rPr lang="zh-CN" altLang="en-US"/>
              <a:t>的高是两个底面之间的</a:t>
            </a:r>
            <a:r>
              <a:rPr lang="zh-CN" altLang="en-US" smtClean="0"/>
              <a:t>距离，一</a:t>
            </a:r>
            <a:r>
              <a:rPr lang="zh-CN" altLang="en-US"/>
              <a:t>个圆柱有无数条</a:t>
            </a:r>
            <a:r>
              <a:rPr lang="zh-CN" altLang="en-US" smtClean="0"/>
              <a:t>高，他们</a:t>
            </a:r>
            <a:r>
              <a:rPr lang="zh-CN" altLang="en-US"/>
              <a:t>的数值是相等</a:t>
            </a:r>
            <a:r>
              <a:rPr lang="zh-CN" altLang="en-US" smtClean="0"/>
              <a:t>的</a:t>
            </a:r>
            <a:r>
              <a:rPr lang="zh-CN" altLang="en-US"/>
              <a:t>。</a:t>
            </a:r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873760" y="4429125"/>
            <a:ext cx="9237980" cy="1830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00000"/>
              </a:lnSpc>
              <a:spcBef>
                <a:spcPts val="1000"/>
              </a:spcBef>
              <a:buClrTx/>
              <a:buSzTx/>
              <a:buFont typeface="微软雅黑"/>
              <a:buNone/>
            </a:pPr>
            <a:r>
              <a:rPr lang="zh-CN" altLang="en-US" sz="2800" smtClean="0">
                <a:solidFill>
                  <a:srgbClr val="FF0000"/>
                </a:solidFill>
                <a:latin typeface="微软雅黑"/>
                <a:cs typeface="微软雅黑" panose="020b0503020204020204" charset="-122"/>
                <a:sym typeface="+mn-ea"/>
              </a:rPr>
              <a:t>3、圆柱的特征： </a:t>
            </a:r>
            <a:endParaRPr lang="zh-CN" altLang="en-US" sz="2800" smtClean="0">
              <a:solidFill>
                <a:srgbClr val="FF0000"/>
              </a:solidFill>
              <a:latin typeface="微软雅黑"/>
              <a:cs typeface="微软雅黑" panose="020b0503020204020204" charset="-122"/>
            </a:endParaRPr>
          </a:p>
          <a:p>
            <a:pPr indent="0" algn="l" fontAlgn="auto">
              <a:lnSpc>
                <a:spcPct val="100000"/>
              </a:lnSpc>
              <a:spcBef>
                <a:spcPts val="1000"/>
              </a:spcBef>
              <a:buClrTx/>
              <a:buSzTx/>
              <a:buFont typeface="微软雅黑"/>
              <a:buNone/>
            </a:pPr>
            <a:r>
              <a:rPr lang="zh-CN" altLang="en-US" sz="2000">
                <a:cs typeface="微软雅黑" panose="020b0503020204020204" charset="-122"/>
                <a:sym typeface="+mn-ea"/>
              </a:rPr>
              <a:t>（1）底面的特征：圆柱的底面是完全相等的两个圆。 </a:t>
            </a:r>
            <a:endParaRPr lang="zh-CN" altLang="en-US" sz="2000">
              <a:cs typeface="微软雅黑" panose="020b0503020204020204" charset="-122"/>
            </a:endParaRPr>
          </a:p>
          <a:p>
            <a:pPr indent="0" algn="l" fontAlgn="auto">
              <a:lnSpc>
                <a:spcPct val="100000"/>
              </a:lnSpc>
              <a:spcBef>
                <a:spcPts val="1000"/>
              </a:spcBef>
              <a:buClrTx/>
              <a:buSzTx/>
              <a:buFont typeface="微软雅黑"/>
              <a:buNone/>
            </a:pPr>
            <a:r>
              <a:rPr lang="zh-CN" altLang="en-US" sz="2000">
                <a:cs typeface="微软雅黑" panose="020b0503020204020204" charset="-122"/>
                <a:sym typeface="+mn-ea"/>
              </a:rPr>
              <a:t>（2）侧面的特征：圆柱的侧面是一个曲面。 </a:t>
            </a:r>
            <a:endParaRPr lang="zh-CN" altLang="en-US" sz="2000">
              <a:cs typeface="微软雅黑" panose="020b0503020204020204" charset="-122"/>
            </a:endParaRPr>
          </a:p>
          <a:p>
            <a:pPr indent="0" algn="l" fontAlgn="auto">
              <a:lnSpc>
                <a:spcPct val="100000"/>
              </a:lnSpc>
              <a:spcBef>
                <a:spcPts val="1000"/>
              </a:spcBef>
              <a:buClrTx/>
              <a:buSzTx/>
              <a:buFont typeface="微软雅黑"/>
              <a:buNone/>
            </a:pPr>
            <a:r>
              <a:rPr lang="zh-CN" altLang="en-US" sz="2000">
                <a:cs typeface="微软雅黑" panose="020b0503020204020204" charset="-122"/>
                <a:sym typeface="+mn-ea"/>
              </a:rPr>
              <a:t>（3）高的特征：圆柱有无数条高</a:t>
            </a:r>
            <a:endParaRPr lang="zh-CN" altLang="en-US" sz="2000"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69925" y="1105535"/>
            <a:ext cx="9907270" cy="16579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9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</a:pPr>
            <a:r>
              <a:rPr lang="zh-CN" altLang="en-US" sz="2800" smtClean="0">
                <a:solidFill>
                  <a:srgbClr val="FF0000"/>
                </a:solidFill>
                <a:latin typeface="微软雅黑"/>
                <a:cs typeface="微软雅黑" panose="020b0503020204020204" charset="-122"/>
                <a:sym typeface="+mn-ea"/>
              </a:rPr>
              <a:t>4、圆柱的切割： </a:t>
            </a:r>
            <a:endParaRPr lang="zh-CN" altLang="en-US" sz="2800" smtClean="0">
              <a:solidFill>
                <a:srgbClr val="FF0000"/>
              </a:solidFill>
              <a:latin typeface="微软雅黑"/>
              <a:cs typeface="微软雅黑" panose="020b0503020204020204" charset="-122"/>
            </a:endParaRPr>
          </a:p>
          <a:p>
            <a:pPr algn="l" fontAlgn="auto">
              <a:spcBef>
                <a:spcPts val="1000"/>
              </a:spcBef>
              <a:buClrTx/>
              <a:buSzTx/>
              <a:buFont typeface="微软雅黑"/>
              <a:buNone/>
            </a:pPr>
            <a:r>
              <a:rPr lang="zh-CN" altLang="en-US" sz="2000" smtClean="0">
                <a:cs typeface="微软雅黑" panose="020b0503020204020204" charset="-122"/>
                <a:sym typeface="+mn-ea"/>
              </a:rPr>
              <a:t>①横切：切面是圆，表面积增加2倍底面积，即S增 =2πr² ；</a:t>
            </a:r>
            <a:endParaRPr lang="zh-CN" altLang="en-US" sz="2000" smtClean="0">
              <a:cs typeface="微软雅黑" panose="020b0503020204020204" charset="-122"/>
            </a:endParaRPr>
          </a:p>
          <a:p>
            <a:pPr algn="l" fontAlgn="auto">
              <a:spcBef>
                <a:spcPts val="1000"/>
              </a:spcBef>
              <a:buClrTx/>
              <a:buSzTx/>
              <a:buFont typeface="微软雅黑"/>
              <a:buNone/>
            </a:pPr>
            <a:r>
              <a:rPr lang="zh-CN" altLang="en-US" sz="2000" smtClean="0">
                <a:cs typeface="微软雅黑" panose="020b0503020204020204" charset="-122"/>
                <a:sym typeface="+mn-ea"/>
              </a:rPr>
              <a:t>②竖切（过直径）：切面是长方形（如果h=2R，切面为正方形），该长方形的长是圆柱的高，宽是圆柱的底面直径，表面积增加两个长方形的面积，即S增=4rh。</a:t>
            </a:r>
            <a:endParaRPr lang="zh-CN" altLang="en-US" sz="2000" smtClean="0">
              <a:cs typeface="微软雅黑" panose="020b0503020204020204" charset="-122"/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925" y="2832735"/>
            <a:ext cx="10967720" cy="5544185"/>
          </a:xfrm>
        </p:spPr>
        <p:txBody>
          <a:bodyPr/>
          <a:lstStyle/>
          <a:p>
            <a:pPr marL="0" algn="l">
              <a:lnSpc>
                <a:spcPct val="90000"/>
              </a:lnSpc>
              <a:buClrTx/>
              <a:buSzTx/>
              <a:buNone/>
            </a:pPr>
            <a:r>
              <a:rPr lang="zh-CN" altLang="en-US" sz="2800" smtClean="0">
                <a:solidFill>
                  <a:srgbClr val="FF0000"/>
                </a:solidFill>
              </a:rPr>
              <a:t>5、圆柱的侧面展开图： </a:t>
            </a:r>
            <a:endParaRPr lang="zh-CN" altLang="en-US" sz="2800" smtClean="0">
              <a:solidFill>
                <a:srgbClr val="FF0000"/>
              </a:solidFill>
            </a:endParaRPr>
          </a:p>
          <a:p>
            <a:pPr marL="0" algn="l">
              <a:lnSpc>
                <a:spcPct val="100000"/>
              </a:lnSpc>
              <a:buClrTx/>
              <a:buSzTx/>
              <a:buNone/>
            </a:pPr>
            <a:r>
              <a:rPr lang="zh-CN" altLang="en-US" smtClean="0"/>
              <a:t>①沿着高展开，展开图形是长方形，如果h=2πr，则展开图形为正方形；②不沿着高展开，展开图形是平行四边形或不规则图形；③无论怎么展开都得不到梯形。</a:t>
            </a:r>
            <a:endParaRPr lang="zh-CN" altLang="en-US" smtClean="0"/>
          </a:p>
          <a:p>
            <a:pPr marL="0" algn="l">
              <a:lnSpc>
                <a:spcPct val="90000"/>
              </a:lnSpc>
              <a:buClrTx/>
              <a:buSzTx/>
              <a:buNone/>
            </a:pPr>
            <a:r>
              <a:rPr lang="zh-CN" altLang="en-US" sz="2800" smtClean="0">
                <a:solidFill>
                  <a:srgbClr val="FF0000"/>
                </a:solidFill>
              </a:rPr>
              <a:t>6、圆柱的相关计算公式： </a:t>
            </a:r>
            <a:endParaRPr lang="zh-CN" altLang="en-US" sz="2800" smtClean="0">
              <a:solidFill>
                <a:srgbClr val="FF0000"/>
              </a:solidFill>
            </a:endParaRPr>
          </a:p>
          <a:p>
            <a:pPr marL="0" algn="l">
              <a:lnSpc>
                <a:spcPct val="100000"/>
              </a:lnSpc>
              <a:buClrTx/>
              <a:buSzTx/>
              <a:buNone/>
            </a:pPr>
            <a:r>
              <a:rPr lang="zh-CN" altLang="en-US" smtClean="0"/>
              <a:t>底面积：S底=πr² </a:t>
            </a:r>
            <a:endParaRPr lang="zh-CN" altLang="en-US" smtClean="0"/>
          </a:p>
          <a:p>
            <a:pPr marL="0" algn="l">
              <a:lnSpc>
                <a:spcPct val="100000"/>
              </a:lnSpc>
              <a:buClrTx/>
              <a:buSzTx/>
              <a:buNone/>
            </a:pPr>
            <a:r>
              <a:rPr lang="zh-CN" altLang="en-US" smtClean="0"/>
              <a:t>底面周长：C底=πd=2πr </a:t>
            </a:r>
            <a:endParaRPr lang="zh-CN" altLang="en-US" smtClean="0"/>
          </a:p>
          <a:p>
            <a:pPr marL="0" algn="l">
              <a:lnSpc>
                <a:spcPct val="100000"/>
              </a:lnSpc>
              <a:buClrTx/>
              <a:buSzTx/>
              <a:buNone/>
            </a:pPr>
            <a:r>
              <a:rPr lang="zh-CN" altLang="en-US" smtClean="0"/>
              <a:t>侧面积：S侧=2πrh </a:t>
            </a:r>
            <a:endParaRPr lang="zh-CN" altLang="en-US" smtClean="0"/>
          </a:p>
          <a:p>
            <a:pPr marL="0" algn="l">
              <a:lnSpc>
                <a:spcPct val="100000"/>
              </a:lnSpc>
              <a:buClrTx/>
              <a:buSzTx/>
              <a:buNone/>
            </a:pPr>
            <a:r>
              <a:rPr lang="zh-CN" altLang="en-US" smtClean="0"/>
              <a:t>表面积：S表=2S底+S侧=2πr²+2πrh </a:t>
            </a:r>
            <a:endParaRPr lang="zh-CN" altLang="en-US" smtClean="0"/>
          </a:p>
          <a:p>
            <a:pPr marL="0" algn="l">
              <a:lnSpc>
                <a:spcPct val="100000"/>
              </a:lnSpc>
              <a:buClrTx/>
              <a:buSzTx/>
              <a:buNone/>
            </a:pPr>
            <a:r>
              <a:rPr lang="zh-CN" altLang="en-US" smtClean="0"/>
              <a:t>体积：V柱=πr²h</a:t>
            </a:r>
            <a:endParaRPr lang="zh-CN" altLang="en-US" smtClean="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Picture 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238" y="2413318"/>
            <a:ext cx="1901825" cy="24479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5363" name="组合 30"/>
          <p:cNvGrpSpPr/>
          <p:nvPr/>
        </p:nvGrpSpPr>
        <p:grpSpPr>
          <a:xfrm>
            <a:off x="7216775" y="449580"/>
            <a:ext cx="4464050" cy="2952750"/>
            <a:chOff x="2051719" y="518096"/>
            <a:chExt cx="4968553" cy="3853855"/>
          </a:xfrm>
        </p:grpSpPr>
        <p:grpSp>
          <p:nvGrpSpPr>
            <p:cNvPr id="15383" name="组合 31"/>
            <p:cNvGrpSpPr/>
            <p:nvPr/>
          </p:nvGrpSpPr>
          <p:grpSpPr>
            <a:xfrm>
              <a:off x="2237382" y="518096"/>
              <a:ext cx="4710883" cy="3729538"/>
              <a:chOff x="2237382" y="518096"/>
              <a:chExt cx="4710883" cy="3729538"/>
            </a:xfrm>
          </p:grpSpPr>
          <p:sp>
            <p:nvSpPr>
              <p:cNvPr id="15385" name="AutoShape 23"/>
              <p:cNvSpPr/>
              <p:nvPr/>
            </p:nvSpPr>
            <p:spPr>
              <a:xfrm>
                <a:off x="4139308" y="1590894"/>
                <a:ext cx="475778" cy="45719"/>
              </a:xfrm>
              <a:prstGeom prst="rightArrow">
                <a:avLst>
                  <a:gd name="adj1" fmla="val 50000"/>
                  <a:gd name="adj2" fmla="val 246674"/>
                </a:avLst>
              </a:prstGeom>
              <a:solidFill>
                <a:srgbClr val="0099FF"/>
              </a:solidFill>
              <a:ln w="12700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2000" b="1">
                  <a:latin typeface="微软雅黑"/>
                  <a:ea typeface="微软雅黑"/>
                  <a:cs typeface="微软雅黑" panose="020b0503020204020204" charset="-122"/>
                </a:endParaRPr>
              </a:p>
            </p:txBody>
          </p:sp>
          <p:grpSp>
            <p:nvGrpSpPr>
              <p:cNvPr id="15386" name="组合 34"/>
              <p:cNvGrpSpPr/>
              <p:nvPr/>
            </p:nvGrpSpPr>
            <p:grpSpPr>
              <a:xfrm>
                <a:off x="2237382" y="799207"/>
                <a:ext cx="1982788" cy="1530960"/>
                <a:chOff x="2237382" y="799207"/>
                <a:chExt cx="1982788" cy="1530960"/>
              </a:xfrm>
            </p:grpSpPr>
            <p:pic>
              <p:nvPicPr>
                <p:cNvPr id="15399" name="Picture 21" descr="u3jx01_801副本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237382" y="799207"/>
                  <a:ext cx="1511300" cy="1508125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  <p:sp>
              <p:nvSpPr>
                <p:cNvPr id="15400" name="Text Box 24"/>
                <p:cNvSpPr txBox="1"/>
                <p:nvPr/>
              </p:nvSpPr>
              <p:spPr>
                <a:xfrm>
                  <a:off x="2675532" y="816054"/>
                  <a:ext cx="719138" cy="441935"/>
                </a:xfrm>
                <a:prstGeom prst="rect">
                  <a:avLst/>
                </a:prstGeom>
                <a:noFill/>
                <a:ln w="12700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zh-CN" altLang="en-US" sz="1600" b="1">
                      <a:latin typeface="微软雅黑"/>
                      <a:ea typeface="微软雅黑"/>
                      <a:cs typeface="微软雅黑" panose="020b0503020204020204" charset="-122"/>
                    </a:rPr>
                    <a:t>底面</a:t>
                  </a:r>
                  <a:endParaRPr lang="zh-CN" altLang="en-US" sz="1600" b="1">
                    <a:latin typeface="微软雅黑"/>
                    <a:ea typeface="微软雅黑"/>
                    <a:cs typeface="微软雅黑" panose="020b0503020204020204" charset="-122"/>
                  </a:endParaRPr>
                </a:p>
              </p:txBody>
            </p:sp>
            <p:sp>
              <p:nvSpPr>
                <p:cNvPr id="15401" name="Text Box 25"/>
                <p:cNvSpPr txBox="1"/>
                <p:nvPr/>
              </p:nvSpPr>
              <p:spPr>
                <a:xfrm>
                  <a:off x="2689820" y="1888232"/>
                  <a:ext cx="719138" cy="441935"/>
                </a:xfrm>
                <a:prstGeom prst="rect">
                  <a:avLst/>
                </a:prstGeom>
                <a:noFill/>
                <a:ln w="12700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zh-CN" altLang="en-US" sz="1600" b="1">
                      <a:latin typeface="微软雅黑"/>
                      <a:ea typeface="微软雅黑"/>
                      <a:cs typeface="微软雅黑" panose="020b0503020204020204" charset="-122"/>
                    </a:rPr>
                    <a:t>底面</a:t>
                  </a:r>
                  <a:endParaRPr lang="zh-CN" altLang="en-US" sz="1600" b="1">
                    <a:latin typeface="微软雅黑"/>
                    <a:ea typeface="微软雅黑"/>
                    <a:cs typeface="微软雅黑" panose="020b0503020204020204" charset="-122"/>
                  </a:endParaRPr>
                </a:p>
              </p:txBody>
            </p:sp>
            <p:sp>
              <p:nvSpPr>
                <p:cNvPr id="15402" name="Text Box 29"/>
                <p:cNvSpPr txBox="1"/>
                <p:nvPr/>
              </p:nvSpPr>
              <p:spPr>
                <a:xfrm>
                  <a:off x="2391370" y="1602482"/>
                  <a:ext cx="1398588" cy="441935"/>
                </a:xfrm>
                <a:prstGeom prst="rect">
                  <a:avLst/>
                </a:prstGeom>
                <a:noFill/>
                <a:ln w="12700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zh-CN" altLang="en-US" sz="1600" b="1">
                      <a:latin typeface="微软雅黑"/>
                      <a:ea typeface="微软雅黑"/>
                      <a:cs typeface="微软雅黑" panose="020b0503020204020204" charset="-122"/>
                    </a:rPr>
                    <a:t>底面的周长</a:t>
                  </a:r>
                  <a:endParaRPr lang="en-US" altLang="zh-CN" sz="1600" b="1">
                    <a:latin typeface="微软雅黑"/>
                    <a:ea typeface="微软雅黑"/>
                    <a:cs typeface="微软雅黑" panose="020b0503020204020204" charset="-122"/>
                  </a:endParaRPr>
                </a:p>
              </p:txBody>
            </p:sp>
            <p:sp>
              <p:nvSpPr>
                <p:cNvPr id="15403" name="Text Box 34"/>
                <p:cNvSpPr txBox="1"/>
                <p:nvPr/>
              </p:nvSpPr>
              <p:spPr>
                <a:xfrm>
                  <a:off x="3699470" y="1454969"/>
                  <a:ext cx="520700" cy="522288"/>
                </a:xfrm>
                <a:prstGeom prst="rect">
                  <a:avLst/>
                </a:prstGeom>
                <a:noFill/>
                <a:ln w="12700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zh-CN" altLang="en-US" sz="2000" b="1">
                      <a:latin typeface="微软雅黑"/>
                      <a:ea typeface="微软雅黑"/>
                      <a:cs typeface="微软雅黑" panose="020b0503020204020204" charset="-122"/>
                    </a:rPr>
                    <a:t>高</a:t>
                  </a:r>
                  <a:endParaRPr lang="zh-CN" altLang="en-US" sz="2000" b="1">
                    <a:latin typeface="微软雅黑"/>
                    <a:ea typeface="微软雅黑"/>
                    <a:cs typeface="微软雅黑" panose="020b0503020204020204" charset="-122"/>
                  </a:endParaRPr>
                </a:p>
              </p:txBody>
            </p:sp>
          </p:grpSp>
          <p:grpSp>
            <p:nvGrpSpPr>
              <p:cNvPr id="15387" name="组合 35"/>
              <p:cNvGrpSpPr/>
              <p:nvPr/>
            </p:nvGrpSpPr>
            <p:grpSpPr>
              <a:xfrm>
                <a:off x="4499992" y="518096"/>
                <a:ext cx="2448273" cy="2125662"/>
                <a:chOff x="5004048" y="518096"/>
                <a:chExt cx="2448273" cy="2125662"/>
              </a:xfrm>
            </p:grpSpPr>
            <p:pic>
              <p:nvPicPr>
                <p:cNvPr id="15391" name="Picture 22" descr="u3jx01_802副本"/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04048" y="518096"/>
                  <a:ext cx="2189163" cy="212566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  <p:sp>
              <p:nvSpPr>
                <p:cNvPr id="15392" name="Text Box 26"/>
                <p:cNvSpPr txBox="1"/>
                <p:nvPr/>
              </p:nvSpPr>
              <p:spPr>
                <a:xfrm>
                  <a:off x="5797078" y="773986"/>
                  <a:ext cx="719138" cy="441935"/>
                </a:xfrm>
                <a:prstGeom prst="rect">
                  <a:avLst/>
                </a:prstGeom>
                <a:noFill/>
                <a:ln w="12700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zh-CN" altLang="en-US" sz="1600" b="1">
                      <a:latin typeface="微软雅黑"/>
                      <a:ea typeface="微软雅黑"/>
                      <a:cs typeface="微软雅黑" panose="020b0503020204020204" charset="-122"/>
                    </a:rPr>
                    <a:t>底面</a:t>
                  </a:r>
                  <a:endParaRPr lang="zh-CN" altLang="en-US" sz="1600" b="1">
                    <a:latin typeface="微软雅黑"/>
                    <a:ea typeface="微软雅黑"/>
                    <a:cs typeface="微软雅黑" panose="020b0503020204020204" charset="-122"/>
                  </a:endParaRPr>
                </a:p>
              </p:txBody>
            </p:sp>
            <p:sp>
              <p:nvSpPr>
                <p:cNvPr id="15393" name="Text Box 27"/>
                <p:cNvSpPr txBox="1"/>
                <p:nvPr/>
              </p:nvSpPr>
              <p:spPr>
                <a:xfrm>
                  <a:off x="5796136" y="2153523"/>
                  <a:ext cx="719138" cy="441935"/>
                </a:xfrm>
                <a:prstGeom prst="rect">
                  <a:avLst/>
                </a:prstGeom>
                <a:noFill/>
                <a:ln w="12700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zh-CN" altLang="en-US" sz="1600" b="1">
                      <a:latin typeface="微软雅黑"/>
                      <a:ea typeface="微软雅黑"/>
                      <a:cs typeface="微软雅黑" panose="020b0503020204020204" charset="-122"/>
                    </a:rPr>
                    <a:t>底面</a:t>
                  </a:r>
                  <a:endParaRPr lang="zh-CN" altLang="en-US" sz="1600" b="1">
                    <a:latin typeface="微软雅黑"/>
                    <a:ea typeface="微软雅黑"/>
                    <a:cs typeface="微软雅黑" panose="020b0503020204020204" charset="-122"/>
                  </a:endParaRPr>
                </a:p>
              </p:txBody>
            </p:sp>
            <p:sp>
              <p:nvSpPr>
                <p:cNvPr id="15394" name="Text Box 28"/>
                <p:cNvSpPr txBox="1"/>
                <p:nvPr/>
              </p:nvSpPr>
              <p:spPr>
                <a:xfrm>
                  <a:off x="7018933" y="1477248"/>
                  <a:ext cx="433388" cy="522288"/>
                </a:xfrm>
                <a:prstGeom prst="rect">
                  <a:avLst/>
                </a:prstGeom>
                <a:noFill/>
                <a:ln w="12700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zh-CN" altLang="en-US" sz="2000" b="1">
                      <a:latin typeface="微软雅黑"/>
                      <a:ea typeface="微软雅黑"/>
                      <a:cs typeface="微软雅黑" panose="020b0503020204020204" charset="-122"/>
                    </a:rPr>
                    <a:t>高</a:t>
                  </a:r>
                  <a:endParaRPr lang="zh-CN" altLang="en-US" sz="2000" b="1">
                    <a:latin typeface="微软雅黑"/>
                    <a:ea typeface="微软雅黑"/>
                    <a:cs typeface="微软雅黑" panose="020b0503020204020204" charset="-122"/>
                  </a:endParaRPr>
                </a:p>
              </p:txBody>
            </p:sp>
            <p:sp>
              <p:nvSpPr>
                <p:cNvPr id="15395" name="Text Box 30"/>
                <p:cNvSpPr txBox="1"/>
                <p:nvPr/>
              </p:nvSpPr>
              <p:spPr>
                <a:xfrm>
                  <a:off x="5292080" y="1496298"/>
                  <a:ext cx="1398588" cy="441935"/>
                </a:xfrm>
                <a:prstGeom prst="rect">
                  <a:avLst/>
                </a:prstGeom>
                <a:noFill/>
                <a:ln w="12700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zh-CN" altLang="en-US" sz="1600" b="1">
                      <a:latin typeface="微软雅黑"/>
                      <a:ea typeface="微软雅黑"/>
                      <a:cs typeface="微软雅黑" panose="020b0503020204020204" charset="-122"/>
                    </a:rPr>
                    <a:t>底面的周长</a:t>
                  </a:r>
                  <a:endParaRPr lang="en-US" altLang="zh-CN" sz="1600" b="1">
                    <a:latin typeface="微软雅黑"/>
                    <a:ea typeface="微软雅黑"/>
                    <a:cs typeface="微软雅黑" panose="020b0503020204020204" charset="-122"/>
                  </a:endParaRPr>
                </a:p>
              </p:txBody>
            </p:sp>
            <p:grpSp>
              <p:nvGrpSpPr>
                <p:cNvPr id="15396" name="组合 44"/>
                <p:cNvGrpSpPr/>
                <p:nvPr/>
              </p:nvGrpSpPr>
              <p:grpSpPr>
                <a:xfrm>
                  <a:off x="5220072" y="1203598"/>
                  <a:ext cx="1800200" cy="809948"/>
                  <a:chOff x="5220072" y="1203598"/>
                  <a:chExt cx="1800200" cy="809948"/>
                </a:xfrm>
              </p:grpSpPr>
              <p:cxnSp>
                <p:nvCxnSpPr>
                  <p:cNvPr id="46" name="直接连接符 45"/>
                  <p:cNvCxnSpPr/>
                  <p:nvPr/>
                </p:nvCxnSpPr>
                <p:spPr>
                  <a:xfrm flipH="1">
                    <a:off x="6985420" y="1203916"/>
                    <a:ext cx="0" cy="810137"/>
                  </a:xfrm>
                  <a:prstGeom prst="line">
                    <a:avLst/>
                  </a:prstGeom>
                  <a:ln w="2222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7" name="直接连接符 46"/>
                  <p:cNvCxnSpPr/>
                  <p:nvPr/>
                </p:nvCxnSpPr>
                <p:spPr>
                  <a:xfrm>
                    <a:off x="5184937" y="1970543"/>
                    <a:ext cx="1779280" cy="24864"/>
                  </a:xfrm>
                  <a:prstGeom prst="line">
                    <a:avLst/>
                  </a:prstGeom>
                  <a:ln w="22225"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37" name="Text Box 69"/>
              <p:cNvSpPr txBox="1">
                <a:spLocks noChangeArrowheads="1"/>
              </p:cNvSpPr>
              <p:nvPr/>
            </p:nvSpPr>
            <p:spPr bwMode="auto">
              <a:xfrm>
                <a:off x="2339726" y="2931936"/>
                <a:ext cx="3671640" cy="673388"/>
              </a:xfrm>
              <a:prstGeom prst="roundRect">
                <a:avLst>
                  <a:gd name="adj" fmla="val 18384"/>
                </a:avLst>
              </a:prstGeom>
              <a:solidFill>
                <a:schemeClr val="accent5">
                  <a:lumMod val="40000"/>
                  <a:lumOff val="60000"/>
                </a:schemeClr>
              </a:solidFill>
              <a:ln w="28575">
                <a:solidFill>
                  <a:schemeClr val="tx2">
                    <a:lumMod val="20000"/>
                    <a:lumOff val="80000"/>
                  </a:schemeClr>
                </a:solidFill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R="0" algn="ctr" defTabSz="914400"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kern="1200" cap="none" spc="0" normalizeH="0" baseline="0" noProof="0">
                    <a:latin typeface="微软雅黑"/>
                    <a:ea typeface="微软雅黑"/>
                    <a:cs typeface="Times New Roman" panose="02020603050405020304" pitchFamily="18" charset="0"/>
                  </a:rPr>
                  <a:t>侧面积</a:t>
                </a:r>
                <a:r>
                  <a:rPr kumimoji="0" lang="en-US" altLang="zh-CN" sz="2400" b="1" kern="1200" cap="none" spc="0" normalizeH="0" baseline="0" noProof="0">
                    <a:latin typeface="微软雅黑"/>
                    <a:ea typeface="微软雅黑"/>
                    <a:cs typeface="Times New Roman" panose="02020603050405020304" pitchFamily="18" charset="0"/>
                  </a:rPr>
                  <a:t>=</a:t>
                </a:r>
                <a:r>
                  <a:rPr kumimoji="0" lang="zh-CN" altLang="en-US" sz="2400" b="1" kern="1200" cap="none" spc="0" normalizeH="0" baseline="0" noProof="0">
                    <a:latin typeface="微软雅黑"/>
                    <a:ea typeface="微软雅黑"/>
                    <a:cs typeface="Times New Roman" panose="02020603050405020304" pitchFamily="18" charset="0"/>
                  </a:rPr>
                  <a:t>底面周长</a:t>
                </a:r>
                <a:r>
                  <a:rPr kumimoji="0" lang="zh-CN" altLang="zh-CN" sz="2400" b="1" kern="1200" cap="none" spc="0" normalizeH="0" baseline="0" noProof="0">
                    <a:latin typeface="微软雅黑"/>
                    <a:ea typeface="微软雅黑"/>
                    <a:cs typeface="微软雅黑" panose="020b0503020204020204" charset="-122"/>
                  </a:rPr>
                  <a:t>×</a:t>
                </a:r>
                <a:r>
                  <a:rPr kumimoji="0" lang="zh-CN" altLang="en-US" sz="2400" b="1" kern="1200" cap="none" spc="0" normalizeH="0" baseline="0" noProof="0">
                    <a:latin typeface="微软雅黑"/>
                    <a:ea typeface="微软雅黑"/>
                    <a:cs typeface="Times New Roman" panose="02020603050405020304" pitchFamily="18" charset="0"/>
                  </a:rPr>
                  <a:t>高</a:t>
                </a:r>
                <a:endParaRPr kumimoji="0" lang="zh-CN" altLang="zh-CN" sz="2400" b="1" kern="1200" cap="none" spc="0" normalizeH="0" baseline="0" noProof="0">
                  <a:latin typeface="微软雅黑"/>
                  <a:ea typeface="微软雅黑"/>
                  <a:cs typeface="微软雅黑" panose="020b0503020204020204" charset="-122"/>
                </a:endParaRPr>
              </a:p>
            </p:txBody>
          </p:sp>
          <p:sp>
            <p:nvSpPr>
              <p:cNvPr id="15389" name="矩形 37"/>
              <p:cNvSpPr/>
              <p:nvPr/>
            </p:nvSpPr>
            <p:spPr>
              <a:xfrm>
                <a:off x="3027286" y="2470125"/>
                <a:ext cx="2312157" cy="52228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rgbClr val="FF0000"/>
                    </a:solidFill>
                    <a:latin typeface="微软雅黑"/>
                    <a:ea typeface="微软雅黑"/>
                    <a:cs typeface="微软雅黑" panose="020b0503020204020204" charset="-122"/>
                  </a:rPr>
                  <a:t>底面周长</a:t>
                </a:r>
                <a:r>
                  <a:rPr lang="en-US" altLang="zh-CN" sz="2000" b="1">
                    <a:solidFill>
                      <a:srgbClr val="FF0000"/>
                    </a:solidFill>
                    <a:latin typeface="微软雅黑"/>
                    <a:ea typeface="微软雅黑"/>
                    <a:cs typeface="微软雅黑" panose="020b0503020204020204" charset="-122"/>
                  </a:rPr>
                  <a:t>=</a:t>
                </a:r>
                <a:r>
                  <a:rPr lang="zh-CN" altLang="en-US" sz="2000" b="1">
                    <a:solidFill>
                      <a:srgbClr val="FF0000"/>
                    </a:solidFill>
                    <a:latin typeface="微软雅黑"/>
                    <a:ea typeface="微软雅黑"/>
                    <a:cs typeface="微软雅黑" panose="020b0503020204020204" charset="-122"/>
                  </a:rPr>
                  <a:t>侧面的长</a:t>
                </a:r>
                <a:endParaRPr lang="zh-CN" altLang="en-US" sz="2000" b="1">
                  <a:solidFill>
                    <a:srgbClr val="FF0000"/>
                  </a:solidFill>
                  <a:latin typeface="微软雅黑"/>
                  <a:ea typeface="微软雅黑"/>
                  <a:cs typeface="微软雅黑" panose="020b0503020204020204" charset="-122"/>
                </a:endParaRPr>
              </a:p>
            </p:txBody>
          </p:sp>
          <p:sp>
            <p:nvSpPr>
              <p:cNvPr id="39" name="Text Box 69"/>
              <p:cNvSpPr txBox="1">
                <a:spLocks noChangeArrowheads="1"/>
              </p:cNvSpPr>
              <p:nvPr/>
            </p:nvSpPr>
            <p:spPr bwMode="auto">
              <a:xfrm>
                <a:off x="2299086" y="3580460"/>
                <a:ext cx="4443781" cy="667173"/>
              </a:xfrm>
              <a:prstGeom prst="round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 w="28575">
                <a:solidFill>
                  <a:schemeClr val="tx2">
                    <a:lumMod val="20000"/>
                    <a:lumOff val="80000"/>
                  </a:schemeClr>
                </a:solidFill>
                <a:miter lim="800000"/>
              </a:ln>
              <a:effectLst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R="0" algn="ctr" defTabSz="914400">
                  <a:buClrTx/>
                  <a:buSzTx/>
                  <a:buFontTx/>
                  <a:buNone/>
                  <a:defRPr/>
                </a:pPr>
                <a:r>
                  <a:rPr kumimoji="0" lang="zh-CN" altLang="en-US" sz="2400" b="1" kern="1200" cap="none" spc="0" normalizeH="0" baseline="0" noProof="0">
                    <a:latin typeface="微软雅黑"/>
                    <a:ea typeface="微软雅黑"/>
                    <a:cs typeface="Times New Roman" panose="02020603050405020304" pitchFamily="18" charset="0"/>
                  </a:rPr>
                  <a:t>表面积</a:t>
                </a:r>
                <a:r>
                  <a:rPr kumimoji="0" lang="en-US" altLang="zh-CN" sz="2400" b="1" kern="1200" cap="none" spc="0" normalizeH="0" baseline="0" noProof="0">
                    <a:latin typeface="微软雅黑"/>
                    <a:ea typeface="微软雅黑"/>
                    <a:cs typeface="Times New Roman" panose="02020603050405020304" pitchFamily="18" charset="0"/>
                  </a:rPr>
                  <a:t>=</a:t>
                </a:r>
                <a:r>
                  <a:rPr kumimoji="0" lang="zh-CN" altLang="en-US" sz="2400" b="1" kern="1200" cap="none" spc="0" normalizeH="0" baseline="0" noProof="0">
                    <a:latin typeface="微软雅黑"/>
                    <a:ea typeface="微软雅黑"/>
                    <a:cs typeface="Times New Roman" panose="02020603050405020304" pitchFamily="18" charset="0"/>
                  </a:rPr>
                  <a:t>底面积</a:t>
                </a:r>
                <a:r>
                  <a:rPr kumimoji="0" lang="zh-CN" altLang="zh-CN" sz="2400" b="1" kern="1200" cap="none" spc="0" normalizeH="0" baseline="0" noProof="0">
                    <a:latin typeface="微软雅黑"/>
                    <a:ea typeface="微软雅黑"/>
                    <a:cs typeface="微软雅黑" panose="020b0503020204020204" charset="-122"/>
                  </a:rPr>
                  <a:t>×</a:t>
                </a:r>
                <a:r>
                  <a:rPr kumimoji="0" lang="en-US" altLang="zh-CN" sz="2400" b="1" kern="1200" cap="none" spc="0" normalizeH="0" baseline="0" noProof="0">
                    <a:latin typeface="微软雅黑"/>
                    <a:ea typeface="微软雅黑"/>
                    <a:cs typeface="微软雅黑" panose="020b0503020204020204" charset="-122"/>
                  </a:rPr>
                  <a:t>2+</a:t>
                </a:r>
                <a:r>
                  <a:rPr kumimoji="0" lang="zh-CN" altLang="en-US" sz="2400" b="1" kern="1200" cap="none" spc="0" normalizeH="0" baseline="0" noProof="0">
                    <a:latin typeface="微软雅黑"/>
                    <a:ea typeface="微软雅黑"/>
                    <a:cs typeface="微软雅黑" panose="020b0503020204020204" charset="-122"/>
                  </a:rPr>
                  <a:t>侧面积</a:t>
                </a:r>
                <a:endParaRPr kumimoji="0" lang="zh-CN" altLang="zh-CN" sz="2400" b="1" kern="1200" cap="none" spc="0" normalizeH="0" baseline="0" noProof="0">
                  <a:latin typeface="微软雅黑"/>
                  <a:ea typeface="微软雅黑"/>
                  <a:cs typeface="微软雅黑" panose="020b0503020204020204" charset="-122"/>
                </a:endParaRPr>
              </a:p>
            </p:txBody>
          </p:sp>
        </p:grpSp>
        <p:sp>
          <p:nvSpPr>
            <p:cNvPr id="33" name="圆角矩形标注 32"/>
            <p:cNvSpPr/>
            <p:nvPr/>
          </p:nvSpPr>
          <p:spPr>
            <a:xfrm>
              <a:off x="2051719" y="518096"/>
              <a:ext cx="4968553" cy="3853855"/>
            </a:xfrm>
            <a:prstGeom prst="wedgeRoundRectCallout">
              <a:avLst>
                <a:gd name="adj1" fmla="val -62381"/>
                <a:gd name="adj2" fmla="val 47899"/>
                <a:gd name="adj3" fmla="val 16667"/>
              </a:avLst>
            </a:prstGeom>
            <a:no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微软雅黑" panose="020b0503020204020204" charset="-122"/>
              </a:endParaRPr>
            </a:p>
          </p:txBody>
        </p:sp>
      </p:grpSp>
      <p:grpSp>
        <p:nvGrpSpPr>
          <p:cNvPr id="15364" name="组合 70"/>
          <p:cNvGrpSpPr/>
          <p:nvPr/>
        </p:nvGrpSpPr>
        <p:grpSpPr>
          <a:xfrm>
            <a:off x="7521575" y="4304030"/>
            <a:ext cx="3702050" cy="2263775"/>
            <a:chOff x="7521490" y="4130581"/>
            <a:chExt cx="3702698" cy="2264142"/>
          </a:xfrm>
        </p:grpSpPr>
        <p:grpSp>
          <p:nvGrpSpPr>
            <p:cNvPr id="15369" name="组合 52"/>
            <p:cNvGrpSpPr/>
            <p:nvPr/>
          </p:nvGrpSpPr>
          <p:grpSpPr>
            <a:xfrm>
              <a:off x="7649815" y="4130581"/>
              <a:ext cx="3574373" cy="2264142"/>
              <a:chOff x="2077747" y="388459"/>
              <a:chExt cx="4701679" cy="2954763"/>
            </a:xfrm>
          </p:grpSpPr>
          <p:pic>
            <p:nvPicPr>
              <p:cNvPr id="15371" name="Picture 6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077747" y="732264"/>
                <a:ext cx="1211318" cy="1933575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15372" name="Picture 9"/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572000" y="781402"/>
                <a:ext cx="1823968" cy="1843088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15373" name="AutoShape 10"/>
              <p:cNvSpPr/>
              <p:nvPr/>
            </p:nvSpPr>
            <p:spPr>
              <a:xfrm>
                <a:off x="3779912" y="1721066"/>
                <a:ext cx="673894" cy="121229"/>
              </a:xfrm>
              <a:prstGeom prst="rightArrow">
                <a:avLst>
                  <a:gd name="adj1" fmla="val 50000"/>
                  <a:gd name="adj2" fmla="val 46838"/>
                </a:avLst>
              </a:prstGeom>
              <a:solidFill>
                <a:schemeClr val="tx1"/>
              </a:solidFill>
              <a:ln w="9525" cap="flat" cmpd="sng">
                <a:solidFill>
                  <a:srgbClr val="FF000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zh-CN" sz="3000" u="sng">
                  <a:latin typeface="Times New Roman" panose="02020603050405020304" pitchFamily="18" charset="0"/>
                  <a:ea typeface="微软雅黑"/>
                  <a:cs typeface="微软雅黑" panose="020b0503020204020204" charset="-122"/>
                </a:endParaRPr>
              </a:p>
            </p:txBody>
          </p:sp>
          <p:sp>
            <p:nvSpPr>
              <p:cNvPr id="57" name="Oval 13"/>
              <p:cNvSpPr>
                <a:spLocks noChangeArrowheads="1"/>
              </p:cNvSpPr>
              <p:nvPr/>
            </p:nvSpPr>
            <p:spPr bwMode="auto">
              <a:xfrm>
                <a:off x="2086476" y="724133"/>
                <a:ext cx="1188379" cy="56153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67500" tIns="35100" rIns="67500" bIns="3510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微软雅黑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1" lang="zh-CN" altLang="en-US" sz="30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/>
                  <a:ea typeface="+mn-ea"/>
                  <a:cs typeface="微软雅黑" panose="020b0503020204020204" charset="-122"/>
                </a:endParaRPr>
              </a:p>
            </p:txBody>
          </p:sp>
          <p:sp>
            <p:nvSpPr>
              <p:cNvPr id="15375" name="Line 15"/>
              <p:cNvSpPr/>
              <p:nvPr/>
            </p:nvSpPr>
            <p:spPr>
              <a:xfrm>
                <a:off x="6372200" y="842123"/>
                <a:ext cx="11536" cy="1322154"/>
              </a:xfrm>
              <a:prstGeom prst="line">
                <a:avLst/>
              </a:prstGeom>
              <a:ln w="50800" cap="flat" cmpd="sng">
                <a:solidFill>
                  <a:srgbClr val="008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5376" name="Text Box 16"/>
              <p:cNvSpPr txBox="1"/>
              <p:nvPr/>
            </p:nvSpPr>
            <p:spPr>
              <a:xfrm>
                <a:off x="6372200" y="1327015"/>
                <a:ext cx="407226" cy="39405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lIns="67500" tIns="35100" rIns="67500" bIns="3510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100" b="1">
                    <a:solidFill>
                      <a:srgbClr val="008000"/>
                    </a:solidFill>
                    <a:latin typeface="微软雅黑"/>
                    <a:ea typeface="微软雅黑"/>
                    <a:cs typeface="微软雅黑" panose="020b0503020204020204" charset="-122"/>
                  </a:rPr>
                  <a:t>高</a:t>
                </a:r>
                <a:endParaRPr lang="zh-CN" altLang="en-US" sz="2100" b="1">
                  <a:solidFill>
                    <a:srgbClr val="008000"/>
                  </a:solidFill>
                  <a:latin typeface="微软雅黑"/>
                  <a:ea typeface="微软雅黑"/>
                  <a:cs typeface="微软雅黑" panose="020b0503020204020204" charset="-122"/>
                </a:endParaRPr>
              </a:p>
            </p:txBody>
          </p:sp>
          <p:sp>
            <p:nvSpPr>
              <p:cNvPr id="15377" name="Text Box 17"/>
              <p:cNvSpPr txBox="1"/>
              <p:nvPr/>
            </p:nvSpPr>
            <p:spPr>
              <a:xfrm>
                <a:off x="3491880" y="388459"/>
                <a:ext cx="1064458" cy="44021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lIns="67500" tIns="35100" rIns="67500" bIns="3510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400" b="1">
                    <a:latin typeface="微软雅黑"/>
                    <a:ea typeface="微软雅黑"/>
                    <a:cs typeface="微软雅黑" panose="020b0503020204020204" charset="-122"/>
                  </a:rPr>
                  <a:t>底面积</a:t>
                </a:r>
                <a:endParaRPr lang="zh-CN" altLang="en-US" sz="2400" b="1">
                  <a:latin typeface="微软雅黑"/>
                  <a:ea typeface="微软雅黑"/>
                  <a:cs typeface="微软雅黑" panose="020b0503020204020204" charset="-122"/>
                </a:endParaRPr>
              </a:p>
            </p:txBody>
          </p:sp>
          <p:sp>
            <p:nvSpPr>
              <p:cNvPr id="61" name="Line 18"/>
              <p:cNvSpPr>
                <a:spLocks noChangeShapeType="1"/>
              </p:cNvSpPr>
              <p:nvPr/>
            </p:nvSpPr>
            <p:spPr bwMode="auto">
              <a:xfrm flipH="1" flipV="1">
                <a:off x="4486209" y="699269"/>
                <a:ext cx="319547" cy="238288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tailEnd type="triangle" w="med" len="med"/>
              </a:ln>
              <a:effectLst/>
            </p:spPr>
            <p:txBody>
              <a:bodyPr wrap="none" lIns="67500" tIns="35100" rIns="67500" bIns="3510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1" lang="zh-CN" altLang="en-US" sz="3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/>
                  <a:ea typeface="微软雅黑"/>
                  <a:cs typeface="微软雅黑" panose="020b0503020204020204" charset="-122"/>
                </a:endParaRPr>
              </a:p>
            </p:txBody>
          </p:sp>
          <p:sp>
            <p:nvSpPr>
              <p:cNvPr id="15379" name="Line 19"/>
              <p:cNvSpPr/>
              <p:nvPr/>
            </p:nvSpPr>
            <p:spPr>
              <a:xfrm flipH="1">
                <a:off x="3289065" y="970665"/>
                <a:ext cx="0" cy="1512094"/>
              </a:xfrm>
              <a:prstGeom prst="line">
                <a:avLst/>
              </a:prstGeom>
              <a:ln w="50800" cap="flat" cmpd="sng">
                <a:solidFill>
                  <a:srgbClr val="008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5380" name="Text Box 20"/>
              <p:cNvSpPr txBox="1"/>
              <p:nvPr/>
            </p:nvSpPr>
            <p:spPr>
              <a:xfrm>
                <a:off x="3275856" y="1401764"/>
                <a:ext cx="407226" cy="39405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lIns="67500" tIns="35100" rIns="67500" bIns="3510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100" b="1">
                    <a:solidFill>
                      <a:srgbClr val="008000"/>
                    </a:solidFill>
                    <a:latin typeface="微软雅黑"/>
                    <a:ea typeface="微软雅黑"/>
                    <a:cs typeface="微软雅黑" panose="020b0503020204020204" charset="-122"/>
                  </a:rPr>
                  <a:t>高</a:t>
                </a:r>
                <a:endParaRPr lang="zh-CN" altLang="en-US" sz="2100" b="1">
                  <a:solidFill>
                    <a:srgbClr val="008000"/>
                  </a:solidFill>
                  <a:latin typeface="微软雅黑"/>
                  <a:ea typeface="微软雅黑"/>
                  <a:cs typeface="微软雅黑" panose="020b0503020204020204" charset="-122"/>
                </a:endParaRPr>
              </a:p>
            </p:txBody>
          </p:sp>
          <p:sp>
            <p:nvSpPr>
              <p:cNvPr id="64" name="Line 21"/>
              <p:cNvSpPr>
                <a:spLocks noChangeShapeType="1"/>
              </p:cNvSpPr>
              <p:nvPr/>
            </p:nvSpPr>
            <p:spPr bwMode="auto">
              <a:xfrm flipV="1">
                <a:off x="3195490" y="699269"/>
                <a:ext cx="348787" cy="232071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tailEnd type="triangle" w="med" len="med"/>
              </a:ln>
              <a:effectLst/>
            </p:spPr>
            <p:txBody>
              <a:bodyPr wrap="none" lIns="67500" tIns="35100" rIns="67500" bIns="3510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200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1" lang="zh-CN" altLang="en-US" sz="3000" b="1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/>
                  <a:ea typeface="微软雅黑"/>
                  <a:cs typeface="微软雅黑" panose="020b0503020204020204" charset="-122"/>
                </a:endParaRPr>
              </a:p>
            </p:txBody>
          </p:sp>
          <p:sp>
            <p:nvSpPr>
              <p:cNvPr id="15382" name="文本框 64"/>
              <p:cNvSpPr txBox="1"/>
              <p:nvPr/>
            </p:nvSpPr>
            <p:spPr>
              <a:xfrm>
                <a:off x="3131841" y="2499743"/>
                <a:ext cx="2232248" cy="84347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3600" b="1" i="1">
                    <a:latin typeface="Times New Roman" panose="02020603050405020304" pitchFamily="18" charset="0"/>
                    <a:ea typeface="微软雅黑"/>
                    <a:cs typeface="微软雅黑" panose="020b0503020204020204" charset="-122"/>
                  </a:rPr>
                  <a:t>V </a:t>
                </a:r>
                <a:r>
                  <a:rPr lang="zh-CN" altLang="en-US" b="1" i="1">
                    <a:latin typeface="Times New Roman" panose="02020603050405020304" pitchFamily="18" charset="0"/>
                    <a:ea typeface="微软雅黑"/>
                    <a:cs typeface="微软雅黑" panose="020b0503020204020204" charset="-122"/>
                  </a:rPr>
                  <a:t>柱</a:t>
                </a:r>
                <a:r>
                  <a:rPr lang="en-US" altLang="zh-CN" sz="3600" b="1" i="1">
                    <a:latin typeface="Times New Roman" panose="02020603050405020304" pitchFamily="18" charset="0"/>
                    <a:ea typeface="微软雅黑"/>
                    <a:cs typeface="微软雅黑" panose="020b0503020204020204" charset="-122"/>
                  </a:rPr>
                  <a:t>=Sh</a:t>
                </a:r>
                <a:endParaRPr lang="zh-CN" altLang="en-US" sz="3600" b="1" i="1">
                  <a:latin typeface="Times New Roman" panose="02020603050405020304" pitchFamily="18" charset="0"/>
                  <a:ea typeface="微软雅黑"/>
                  <a:cs typeface="微软雅黑" panose="020b0503020204020204" charset="-122"/>
                </a:endParaRPr>
              </a:p>
            </p:txBody>
          </p:sp>
        </p:grpSp>
        <p:sp>
          <p:nvSpPr>
            <p:cNvPr id="66" name="圆角矩形标注 65"/>
            <p:cNvSpPr/>
            <p:nvPr/>
          </p:nvSpPr>
          <p:spPr>
            <a:xfrm>
              <a:off x="7521490" y="4149634"/>
              <a:ext cx="3672531" cy="2160938"/>
            </a:xfrm>
            <a:prstGeom prst="wedgeRoundRectCallout">
              <a:avLst>
                <a:gd name="adj1" fmla="val -71714"/>
                <a:gd name="adj2" fmla="val 2688"/>
                <a:gd name="adj3" fmla="val 16667"/>
              </a:avLst>
            </a:prstGeom>
            <a:no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微软雅黑" panose="020b0503020204020204" charset="-122"/>
              </a:endParaRPr>
            </a:p>
          </p:txBody>
        </p:sp>
      </p:grpSp>
      <p:sp>
        <p:nvSpPr>
          <p:cNvPr id="68" name="圆角矩形标注 67"/>
          <p:cNvSpPr/>
          <p:nvPr/>
        </p:nvSpPr>
        <p:spPr>
          <a:xfrm>
            <a:off x="600075" y="640080"/>
            <a:ext cx="3783013" cy="1438275"/>
          </a:xfrm>
          <a:prstGeom prst="wedgeRoundRectCallout">
            <a:avLst>
              <a:gd name="adj1" fmla="val 70681"/>
              <a:gd name="adj2" fmla="val 65092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圆柱的上、下两个面叫做圆柱的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底面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，是两个完全相同的圆。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69" name="圆角矩形标注 68"/>
          <p:cNvSpPr/>
          <p:nvPr/>
        </p:nvSpPr>
        <p:spPr>
          <a:xfrm>
            <a:off x="815975" y="3151505"/>
            <a:ext cx="2951163" cy="1171575"/>
          </a:xfrm>
          <a:prstGeom prst="wedgeRoundRectCallout">
            <a:avLst>
              <a:gd name="adj1" fmla="val 77338"/>
              <a:gd name="adj2" fmla="val -2284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圆柱周围的面叫做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侧面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，侧面是一个曲面。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70" name="圆角矩形标注 69"/>
          <p:cNvSpPr/>
          <p:nvPr/>
        </p:nvSpPr>
        <p:spPr>
          <a:xfrm>
            <a:off x="627063" y="5189855"/>
            <a:ext cx="3783013" cy="858838"/>
          </a:xfrm>
          <a:prstGeom prst="wedgeRoundRectCallout">
            <a:avLst>
              <a:gd name="adj1" fmla="val 52379"/>
              <a:gd name="adj2" fmla="val -96578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圆柱的两个底面之间的距离叫做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高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43" name="直接连接符 42"/>
          <p:cNvCxnSpPr/>
          <p:nvPr/>
        </p:nvCxnSpPr>
        <p:spPr>
          <a:xfrm flipH="1">
            <a:off x="5651500" y="2881630"/>
            <a:ext cx="0" cy="1563688"/>
          </a:xfrm>
          <a:prstGeom prst="line">
            <a:avLst/>
          </a:prstGeom>
          <a:ln w="381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225424" y="-395604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C7450B"/>
                </a:solidFill>
                <a:cs typeface="微软雅黑" panose="020b0503020204020204" charset="-122"/>
              </a:rPr>
              <a:t>知识梳理</a:t>
            </a:r>
            <a:endParaRPr lang="zh-CN" altLang="en-US">
              <a:solidFill>
                <a:srgbClr val="C7450B"/>
              </a:solidFill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文本框 1"/>
          <p:cNvSpPr txBox="1"/>
          <p:nvPr/>
        </p:nvSpPr>
        <p:spPr>
          <a:xfrm>
            <a:off x="3559175" y="1508125"/>
            <a:ext cx="8413750" cy="6778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3200" b="1">
                <a:latin typeface="微软雅黑"/>
                <a:ea typeface="微软雅黑"/>
                <a:cs typeface="微软雅黑" panose="020b0503020204020204" charset="-122"/>
              </a:rPr>
              <a:t>1.</a:t>
            </a:r>
            <a:r>
              <a:rPr lang="zh-CN" altLang="en-US" sz="3200" b="1">
                <a:latin typeface="微软雅黑"/>
                <a:ea typeface="微软雅黑"/>
                <a:cs typeface="微软雅黑" panose="020b0503020204020204" charset="-122"/>
              </a:rPr>
              <a:t>把圆柱横着</a:t>
            </a:r>
            <a:r>
              <a:rPr lang="zh-CN" altLang="en-US" sz="32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滚</a:t>
            </a:r>
            <a:r>
              <a:rPr lang="zh-CN" altLang="en-US" sz="3200" b="1">
                <a:latin typeface="微软雅黑"/>
                <a:ea typeface="微软雅黑"/>
                <a:cs typeface="微软雅黑" panose="020b0503020204020204" charset="-122"/>
              </a:rPr>
              <a:t>动一周，滚动的面积是多少？ </a:t>
            </a:r>
            <a:endParaRPr lang="zh-CN" altLang="en-US" sz="3200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2291" name="文本框 2"/>
          <p:cNvSpPr txBox="1"/>
          <p:nvPr/>
        </p:nvSpPr>
        <p:spPr>
          <a:xfrm>
            <a:off x="3559175" y="3929063"/>
            <a:ext cx="7988300" cy="6778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3200" b="1">
                <a:latin typeface="微软雅黑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 sz="3200" b="1">
                <a:latin typeface="微软雅黑"/>
                <a:ea typeface="微软雅黑"/>
                <a:cs typeface="微软雅黑" panose="020b0503020204020204" charset="-122"/>
              </a:rPr>
              <a:t>给圆柱</a:t>
            </a:r>
            <a:r>
              <a:rPr lang="zh-CN" altLang="en-US" sz="32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刷</a:t>
            </a:r>
            <a:r>
              <a:rPr lang="zh-CN" altLang="en-US" sz="3200" b="1">
                <a:latin typeface="微软雅黑"/>
                <a:ea typeface="微软雅黑"/>
                <a:cs typeface="微软雅黑" panose="020b0503020204020204" charset="-122"/>
              </a:rPr>
              <a:t>上油漆，油漆的面积有多大呢？</a:t>
            </a:r>
            <a:endParaRPr lang="zh-CN" altLang="en-US" sz="3200" b="1">
              <a:latin typeface="微软雅黑"/>
              <a:ea typeface="微软雅黑"/>
              <a:cs typeface="微软雅黑" panose="020b0503020204020204" charset="-122"/>
            </a:endParaRPr>
          </a:p>
        </p:txBody>
      </p:sp>
      <p:grpSp>
        <p:nvGrpSpPr>
          <p:cNvPr id="18436" name="组合 6"/>
          <p:cNvGrpSpPr/>
          <p:nvPr/>
        </p:nvGrpSpPr>
        <p:grpSpPr>
          <a:xfrm>
            <a:off x="715963" y="1628775"/>
            <a:ext cx="2438400" cy="3460750"/>
            <a:chOff x="715962" y="1628140"/>
            <a:chExt cx="2438400" cy="3460749"/>
          </a:xfrm>
        </p:grpSpPr>
        <p:grpSp>
          <p:nvGrpSpPr>
            <p:cNvPr id="18441" name="组合 28697"/>
            <p:cNvGrpSpPr/>
            <p:nvPr/>
          </p:nvGrpSpPr>
          <p:grpSpPr>
            <a:xfrm>
              <a:off x="952500" y="1628140"/>
              <a:ext cx="2201862" cy="2882900"/>
              <a:chOff x="5573" y="608"/>
              <a:chExt cx="1387" cy="1816"/>
            </a:xfrm>
          </p:grpSpPr>
          <p:grpSp>
            <p:nvGrpSpPr>
              <p:cNvPr id="18443" name="组合 28696"/>
              <p:cNvGrpSpPr/>
              <p:nvPr/>
            </p:nvGrpSpPr>
            <p:grpSpPr>
              <a:xfrm>
                <a:off x="5573" y="608"/>
                <a:ext cx="1371" cy="1816"/>
                <a:chOff x="5573" y="608"/>
                <a:chExt cx="1371" cy="1816"/>
              </a:xfrm>
            </p:grpSpPr>
            <p:grpSp>
              <p:nvGrpSpPr>
                <p:cNvPr id="18445" name="组合 28680"/>
                <p:cNvGrpSpPr/>
                <p:nvPr/>
              </p:nvGrpSpPr>
              <p:grpSpPr>
                <a:xfrm>
                  <a:off x="5573" y="608"/>
                  <a:ext cx="1022" cy="1524"/>
                  <a:chOff x="2109" y="2523"/>
                  <a:chExt cx="777" cy="1152"/>
                </a:xfrm>
              </p:grpSpPr>
              <p:sp>
                <p:nvSpPr>
                  <p:cNvPr id="18455" name="圆柱形 28681"/>
                  <p:cNvSpPr/>
                  <p:nvPr/>
                </p:nvSpPr>
                <p:spPr>
                  <a:xfrm>
                    <a:off x="2109" y="2523"/>
                    <a:ext cx="768" cy="1152"/>
                  </a:xfrm>
                  <a:prstGeom prst="can">
                    <a:avLst>
                      <a:gd name="adj" fmla="val 37500"/>
                    </a:avLst>
                  </a:prstGeom>
                  <a:noFill/>
                  <a:ln w="38100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eaLnBrk="1" hangingPunct="1"/>
                    <a:endParaRPr lang="zh-CN" altLang="en-US" sz="2400">
                      <a:solidFill>
                        <a:schemeClr val="hlink"/>
                      </a:solidFill>
                      <a:latin typeface="Times New Roman" panose="02020603050405020304" pitchFamily="18" charset="0"/>
                      <a:cs typeface="微软雅黑" panose="020b0503020204020204" charset="-122"/>
                    </a:endParaRPr>
                  </a:p>
                </p:txBody>
              </p:sp>
              <p:sp>
                <p:nvSpPr>
                  <p:cNvPr id="18456" name="任意多边形 28682"/>
                  <p:cNvSpPr/>
                  <p:nvPr/>
                </p:nvSpPr>
                <p:spPr>
                  <a:xfrm>
                    <a:off x="2154" y="3430"/>
                    <a:ext cx="732" cy="108"/>
                  </a:xfrm>
                  <a:custGeom>
                    <a:cxnLst>
                      <a:cxn ang="0">
                        <a:pos x="0" y="108"/>
                      </a:cxn>
                      <a:cxn ang="0">
                        <a:pos x="12" y="72"/>
                      </a:cxn>
                      <a:cxn ang="0">
                        <a:pos x="240" y="0"/>
                      </a:cxn>
                      <a:cxn ang="0">
                        <a:pos x="540" y="24"/>
                      </a:cxn>
                      <a:cxn ang="0">
                        <a:pos x="684" y="72"/>
                      </a:cxn>
                      <a:cxn ang="0">
                        <a:pos x="732" y="96"/>
                      </a:cxn>
                    </a:cxnLst>
                    <a:rect l="l" t="t" r="r" b="b"/>
                    <a:pathLst>
                      <a:path w="732" h="108">
                        <a:moveTo>
                          <a:pt x="0" y="108"/>
                        </a:moveTo>
                        <a:cubicBezTo>
                          <a:pt x="4" y="96"/>
                          <a:pt x="4" y="82"/>
                          <a:pt x="12" y="72"/>
                        </a:cubicBezTo>
                        <a:cubicBezTo>
                          <a:pt x="55" y="18"/>
                          <a:pt x="176" y="9"/>
                          <a:pt x="240" y="0"/>
                        </a:cubicBezTo>
                        <a:cubicBezTo>
                          <a:pt x="298" y="3"/>
                          <a:pt x="455" y="3"/>
                          <a:pt x="540" y="24"/>
                        </a:cubicBezTo>
                        <a:cubicBezTo>
                          <a:pt x="568" y="31"/>
                          <a:pt x="655" y="52"/>
                          <a:pt x="684" y="72"/>
                        </a:cubicBezTo>
                        <a:cubicBezTo>
                          <a:pt x="723" y="98"/>
                          <a:pt x="706" y="96"/>
                          <a:pt x="732" y="96"/>
                        </a:cubicBezTo>
                      </a:path>
                    </a:pathLst>
                  </a:custGeom>
                  <a:noFill/>
                  <a:ln w="38100" cap="flat" cmpd="sng">
                    <a:solidFill>
                      <a:srgbClr val="000000">
                        <a:alpha val="100000"/>
                      </a:srgbClr>
                    </a:solidFill>
                    <a:prstDash val="sysDot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微软雅黑" panose="020b0503020204020204" charset="-122"/>
                    </a:endParaRPr>
                  </a:p>
                </p:txBody>
              </p:sp>
            </p:grpSp>
            <p:sp>
              <p:nvSpPr>
                <p:cNvPr id="18446" name="直接连接符 28685"/>
                <p:cNvSpPr/>
                <p:nvPr/>
              </p:nvSpPr>
              <p:spPr>
                <a:xfrm flipH="1">
                  <a:off x="5576" y="1968"/>
                  <a:ext cx="0" cy="456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8447" name="直接连接符 28686"/>
                <p:cNvSpPr/>
                <p:nvPr/>
              </p:nvSpPr>
              <p:spPr>
                <a:xfrm flipH="1">
                  <a:off x="6584" y="1960"/>
                  <a:ext cx="0" cy="456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8448" name="直接连接符 28687"/>
                <p:cNvSpPr/>
                <p:nvPr/>
              </p:nvSpPr>
              <p:spPr>
                <a:xfrm flipH="1">
                  <a:off x="5576" y="2240"/>
                  <a:ext cx="320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8449" name="直接连接符 28688"/>
                <p:cNvSpPr/>
                <p:nvPr/>
              </p:nvSpPr>
              <p:spPr>
                <a:xfrm>
                  <a:off x="6264" y="2240"/>
                  <a:ext cx="320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8450" name="直接连接符 28689"/>
                <p:cNvSpPr/>
                <p:nvPr/>
              </p:nvSpPr>
              <p:spPr>
                <a:xfrm>
                  <a:off x="6592" y="776"/>
                  <a:ext cx="352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8451" name="直接连接符 28690"/>
                <p:cNvSpPr/>
                <p:nvPr/>
              </p:nvSpPr>
              <p:spPr>
                <a:xfrm>
                  <a:off x="6584" y="1960"/>
                  <a:ext cx="352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8452" name="直接连接符 28691"/>
                <p:cNvSpPr/>
                <p:nvPr/>
              </p:nvSpPr>
              <p:spPr>
                <a:xfrm rot="-5400000" flipH="1">
                  <a:off x="6564" y="1796"/>
                  <a:ext cx="344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8453" name="直接连接符 28692"/>
                <p:cNvSpPr/>
                <p:nvPr/>
              </p:nvSpPr>
              <p:spPr>
                <a:xfrm rot="5400000" flipH="1">
                  <a:off x="6516" y="996"/>
                  <a:ext cx="424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18454" name="文本框 28693"/>
                <p:cNvSpPr txBox="1"/>
                <p:nvPr/>
              </p:nvSpPr>
              <p:spPr>
                <a:xfrm>
                  <a:off x="5936" y="2136"/>
                  <a:ext cx="352" cy="288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altLang="zh-CN" sz="2400" b="1">
                      <a:solidFill>
                        <a:srgbClr val="3333FF"/>
                      </a:solidFill>
                      <a:latin typeface="微软雅黑"/>
                      <a:cs typeface="微软雅黑" panose="020b0503020204020204" charset="-122"/>
                    </a:rPr>
                    <a:t>40</a:t>
                  </a:r>
                  <a:endParaRPr lang="en-US" altLang="zh-CN" sz="2400" b="1">
                    <a:solidFill>
                      <a:srgbClr val="3333FF"/>
                    </a:solidFill>
                    <a:latin typeface="微软雅黑"/>
                    <a:cs typeface="微软雅黑" panose="020b0503020204020204" charset="-122"/>
                  </a:endParaRPr>
                </a:p>
              </p:txBody>
            </p:sp>
          </p:grpSp>
          <p:sp>
            <p:nvSpPr>
              <p:cNvPr id="18444" name="文本框 28694"/>
              <p:cNvSpPr txBox="1"/>
              <p:nvPr/>
            </p:nvSpPr>
            <p:spPr>
              <a:xfrm>
                <a:off x="6608" y="1240"/>
                <a:ext cx="352" cy="28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400" b="1">
                    <a:solidFill>
                      <a:srgbClr val="3333FF"/>
                    </a:solidFill>
                    <a:latin typeface="微软雅黑"/>
                    <a:cs typeface="微软雅黑" panose="020b0503020204020204" charset="-122"/>
                  </a:rPr>
                  <a:t>50</a:t>
                </a:r>
                <a:endParaRPr lang="en-US" altLang="zh-CN" sz="2400" b="1">
                  <a:solidFill>
                    <a:srgbClr val="3333FF"/>
                  </a:solidFill>
                  <a:latin typeface="微软雅黑"/>
                  <a:cs typeface="微软雅黑" panose="020b0503020204020204" charset="-122"/>
                </a:endParaRPr>
              </a:p>
            </p:txBody>
          </p:sp>
        </p:grpSp>
        <p:sp>
          <p:nvSpPr>
            <p:cNvPr id="18442" name="文本框 28695"/>
            <p:cNvSpPr txBox="1"/>
            <p:nvPr/>
          </p:nvSpPr>
          <p:spPr>
            <a:xfrm>
              <a:off x="715962" y="4631689"/>
              <a:ext cx="2159000" cy="45720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3333FF"/>
                  </a:solidFill>
                  <a:latin typeface="微软雅黑"/>
                  <a:ea typeface="微软雅黑"/>
                  <a:cs typeface="微软雅黑" panose="020b0503020204020204" charset="-122"/>
                </a:rPr>
                <a:t>（单位：厘米）</a:t>
              </a:r>
              <a:endParaRPr lang="zh-CN" altLang="en-US" sz="2400" b="1">
                <a:solidFill>
                  <a:srgbClr val="3333FF"/>
                </a:solidFill>
                <a:latin typeface="微软雅黑"/>
                <a:ea typeface="微软雅黑"/>
                <a:cs typeface="微软雅黑" panose="020b0503020204020204" charset="-122"/>
              </a:endParaRPr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3600450" y="2344738"/>
            <a:ext cx="6030913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zh-CN" sz="3200" b="1">
                <a:solidFill>
                  <a:srgbClr val="002060"/>
                </a:solidFill>
                <a:latin typeface="微软雅黑"/>
                <a:cs typeface="微软雅黑" panose="020b0503020204020204" charset="-122"/>
              </a:rPr>
              <a:t>3.14×40×50=6280</a:t>
            </a:r>
            <a:r>
              <a:rPr lang="zh-CN" altLang="zh-CN" sz="3200" b="1">
                <a:latin typeface="微软雅黑"/>
                <a:cs typeface="微软雅黑" panose="020b0503020204020204" charset="-122"/>
              </a:rPr>
              <a:t>（</a:t>
            </a:r>
            <a:r>
              <a:rPr lang="en-US" altLang="zh-CN" sz="3200" b="1">
                <a:latin typeface="微软雅黑"/>
                <a:cs typeface="微软雅黑" panose="020b0503020204020204" charset="-122"/>
              </a:rPr>
              <a:t>cm</a:t>
            </a:r>
            <a:r>
              <a:rPr lang="en-US" altLang="zh-CN" sz="3200" b="1" baseline="30000">
                <a:latin typeface="微软雅黑"/>
                <a:cs typeface="微软雅黑" panose="020b0503020204020204" charset="-122"/>
              </a:rPr>
              <a:t>2</a:t>
            </a:r>
            <a:r>
              <a:rPr lang="zh-CN" altLang="zh-CN" sz="3200" b="1">
                <a:latin typeface="微软雅黑"/>
                <a:cs typeface="微软雅黑" panose="020b0503020204020204" charset="-122"/>
              </a:rPr>
              <a:t>）</a:t>
            </a:r>
            <a:endParaRPr lang="en-US" altLang="zh-CN" sz="3200" b="1">
              <a:solidFill>
                <a:srgbClr val="002060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3365500" y="4860925"/>
            <a:ext cx="860742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zh-CN" sz="3200" b="1">
                <a:solidFill>
                  <a:srgbClr val="002060"/>
                </a:solidFill>
                <a:latin typeface="微软雅黑"/>
                <a:cs typeface="微软雅黑" panose="020b0503020204020204" charset="-122"/>
              </a:rPr>
              <a:t>3.14×40×50+3.14×20</a:t>
            </a:r>
            <a:r>
              <a:rPr lang="en-US" altLang="zh-CN" sz="3200" b="1" baseline="30000">
                <a:solidFill>
                  <a:srgbClr val="002060"/>
                </a:solidFill>
                <a:latin typeface="微软雅黑"/>
                <a:cs typeface="微软雅黑" panose="020b0503020204020204" charset="-122"/>
              </a:rPr>
              <a:t>2</a:t>
            </a:r>
            <a:r>
              <a:rPr lang="en-US" altLang="zh-CN" sz="3200" b="1">
                <a:solidFill>
                  <a:srgbClr val="002060"/>
                </a:solidFill>
                <a:latin typeface="微软雅黑"/>
                <a:cs typeface="微软雅黑" panose="020b0503020204020204" charset="-122"/>
              </a:rPr>
              <a:t>×2=8792</a:t>
            </a:r>
            <a:r>
              <a:rPr lang="zh-CN" altLang="zh-CN" sz="3200" b="1">
                <a:latin typeface="微软雅黑"/>
                <a:cs typeface="微软雅黑" panose="020b0503020204020204" charset="-122"/>
              </a:rPr>
              <a:t> （</a:t>
            </a:r>
            <a:r>
              <a:rPr lang="en-US" altLang="zh-CN" sz="3200" b="1">
                <a:latin typeface="微软雅黑"/>
                <a:cs typeface="微软雅黑" panose="020b0503020204020204" charset="-122"/>
              </a:rPr>
              <a:t>cm</a:t>
            </a:r>
            <a:r>
              <a:rPr lang="en-US" altLang="zh-CN" sz="3200" b="1" baseline="30000">
                <a:latin typeface="微软雅黑"/>
                <a:cs typeface="微软雅黑" panose="020b0503020204020204" charset="-122"/>
              </a:rPr>
              <a:t>2</a:t>
            </a:r>
            <a:r>
              <a:rPr lang="zh-CN" altLang="zh-CN" sz="3200" b="1">
                <a:latin typeface="微软雅黑"/>
                <a:cs typeface="微软雅黑" panose="020b0503020204020204" charset="-122"/>
              </a:rPr>
              <a:t>）</a:t>
            </a:r>
            <a:endParaRPr lang="en-US" altLang="zh-CN" sz="3200" b="1">
              <a:solidFill>
                <a:srgbClr val="002060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18439" name="文本框 24"/>
          <p:cNvSpPr txBox="1"/>
          <p:nvPr/>
        </p:nvSpPr>
        <p:spPr>
          <a:xfrm>
            <a:off x="3940175" y="806450"/>
            <a:ext cx="711835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滚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   、切、削、熔……</a:t>
            </a:r>
            <a:endParaRPr lang="zh-CN" altLang="en-US" sz="4000" b="1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713605" y="806450"/>
            <a:ext cx="698500" cy="7080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</a:rPr>
              <a:t>刷</a:t>
            </a:r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00B050"/>
                </a:solidFill>
                <a:cs typeface="微软雅黑" panose="020b0503020204020204" charset="-122"/>
              </a:rPr>
              <a:t>典型例题</a:t>
            </a:r>
            <a:endParaRPr lang="zh-CN" altLang="en-US">
              <a:solidFill>
                <a:srgbClr val="00B050"/>
              </a:solidFill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dur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1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  <p:bldP spid="22" grpId="0"/>
      <p:bldP spid="23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482" name="组合 32772"/>
          <p:cNvGrpSpPr/>
          <p:nvPr/>
        </p:nvGrpSpPr>
        <p:grpSpPr>
          <a:xfrm>
            <a:off x="7335838" y="1455738"/>
            <a:ext cx="2201862" cy="2882900"/>
            <a:chOff x="5573" y="608"/>
            <a:chExt cx="1387" cy="1816"/>
          </a:xfrm>
        </p:grpSpPr>
        <p:grpSp>
          <p:nvGrpSpPr>
            <p:cNvPr id="20497" name="组合 32773"/>
            <p:cNvGrpSpPr/>
            <p:nvPr/>
          </p:nvGrpSpPr>
          <p:grpSpPr>
            <a:xfrm>
              <a:off x="5573" y="608"/>
              <a:ext cx="1371" cy="1816"/>
              <a:chOff x="5573" y="608"/>
              <a:chExt cx="1371" cy="1816"/>
            </a:xfrm>
          </p:grpSpPr>
          <p:grpSp>
            <p:nvGrpSpPr>
              <p:cNvPr id="20499" name="组合 32774"/>
              <p:cNvGrpSpPr/>
              <p:nvPr/>
            </p:nvGrpSpPr>
            <p:grpSpPr>
              <a:xfrm>
                <a:off x="5573" y="608"/>
                <a:ext cx="1022" cy="1524"/>
                <a:chOff x="2109" y="2523"/>
                <a:chExt cx="777" cy="1152"/>
              </a:xfrm>
            </p:grpSpPr>
            <p:sp>
              <p:nvSpPr>
                <p:cNvPr id="20509" name="圆柱形 32775"/>
                <p:cNvSpPr/>
                <p:nvPr/>
              </p:nvSpPr>
              <p:spPr>
                <a:xfrm>
                  <a:off x="2109" y="2523"/>
                  <a:ext cx="768" cy="1152"/>
                </a:xfrm>
                <a:prstGeom prst="can">
                  <a:avLst>
                    <a:gd name="adj" fmla="val 37500"/>
                  </a:avLst>
                </a:prstGeom>
                <a:noFill/>
                <a:ln w="38100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eaLnBrk="1" hangingPunct="1"/>
                  <a:endParaRPr lang="zh-CN" altLang="en-US" sz="2400">
                    <a:solidFill>
                      <a:schemeClr val="hlink"/>
                    </a:solidFill>
                    <a:latin typeface="Times New Roman" panose="02020603050405020304" pitchFamily="18" charset="0"/>
                    <a:cs typeface="微软雅黑" panose="020b0503020204020204" charset="-122"/>
                  </a:endParaRPr>
                </a:p>
              </p:txBody>
            </p:sp>
            <p:sp>
              <p:nvSpPr>
                <p:cNvPr id="20510" name="任意多边形 32776"/>
                <p:cNvSpPr/>
                <p:nvPr/>
              </p:nvSpPr>
              <p:spPr>
                <a:xfrm>
                  <a:off x="2154" y="3430"/>
                  <a:ext cx="732" cy="108"/>
                </a:xfrm>
                <a:custGeom>
                  <a:cxnLst>
                    <a:cxn ang="0">
                      <a:pos x="0" y="108"/>
                    </a:cxn>
                    <a:cxn ang="0">
                      <a:pos x="12" y="72"/>
                    </a:cxn>
                    <a:cxn ang="0">
                      <a:pos x="240" y="0"/>
                    </a:cxn>
                    <a:cxn ang="0">
                      <a:pos x="540" y="24"/>
                    </a:cxn>
                    <a:cxn ang="0">
                      <a:pos x="684" y="72"/>
                    </a:cxn>
                    <a:cxn ang="0">
                      <a:pos x="732" y="96"/>
                    </a:cxn>
                  </a:cxnLst>
                  <a:rect l="l" t="t" r="r" b="b"/>
                  <a:pathLst>
                    <a:path w="732" h="108">
                      <a:moveTo>
                        <a:pt x="0" y="108"/>
                      </a:moveTo>
                      <a:cubicBezTo>
                        <a:pt x="4" y="96"/>
                        <a:pt x="4" y="82"/>
                        <a:pt x="12" y="72"/>
                      </a:cubicBezTo>
                      <a:cubicBezTo>
                        <a:pt x="55" y="18"/>
                        <a:pt x="176" y="9"/>
                        <a:pt x="240" y="0"/>
                      </a:cubicBezTo>
                      <a:cubicBezTo>
                        <a:pt x="298" y="3"/>
                        <a:pt x="455" y="3"/>
                        <a:pt x="540" y="24"/>
                      </a:cubicBezTo>
                      <a:cubicBezTo>
                        <a:pt x="568" y="31"/>
                        <a:pt x="655" y="52"/>
                        <a:pt x="684" y="72"/>
                      </a:cubicBezTo>
                      <a:cubicBezTo>
                        <a:pt x="723" y="98"/>
                        <a:pt x="706" y="96"/>
                        <a:pt x="732" y="96"/>
                      </a:cubicBezTo>
                    </a:path>
                  </a:pathLst>
                </a:custGeom>
                <a:noFill/>
                <a:ln w="38100" cap="flat" cmpd="sng">
                  <a:solidFill>
                    <a:srgbClr val="000000">
                      <a:alpha val="100000"/>
                    </a:srgbClr>
                  </a:solidFill>
                  <a:prstDash val="sysDot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微软雅黑" panose="020b0503020204020204" charset="-122"/>
                  </a:endParaRPr>
                </a:p>
              </p:txBody>
            </p:sp>
          </p:grpSp>
          <p:sp>
            <p:nvSpPr>
              <p:cNvPr id="20500" name="直接连接符 32777"/>
              <p:cNvSpPr/>
              <p:nvPr/>
            </p:nvSpPr>
            <p:spPr>
              <a:xfrm flipH="1">
                <a:off x="5576" y="1968"/>
                <a:ext cx="0" cy="456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01" name="直接连接符 32778"/>
              <p:cNvSpPr/>
              <p:nvPr/>
            </p:nvSpPr>
            <p:spPr>
              <a:xfrm flipH="1">
                <a:off x="6584" y="1960"/>
                <a:ext cx="0" cy="456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02" name="直接连接符 32779"/>
              <p:cNvSpPr/>
              <p:nvPr/>
            </p:nvSpPr>
            <p:spPr>
              <a:xfrm flipH="1">
                <a:off x="5576" y="2240"/>
                <a:ext cx="320" cy="0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03" name="直接连接符 32780"/>
              <p:cNvSpPr/>
              <p:nvPr/>
            </p:nvSpPr>
            <p:spPr>
              <a:xfrm>
                <a:off x="6264" y="2240"/>
                <a:ext cx="320" cy="0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04" name="直接连接符 32781"/>
              <p:cNvSpPr/>
              <p:nvPr/>
            </p:nvSpPr>
            <p:spPr>
              <a:xfrm>
                <a:off x="6592" y="776"/>
                <a:ext cx="352" cy="0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05" name="直接连接符 32782"/>
              <p:cNvSpPr/>
              <p:nvPr/>
            </p:nvSpPr>
            <p:spPr>
              <a:xfrm>
                <a:off x="6584" y="1960"/>
                <a:ext cx="352" cy="0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06" name="直接连接符 32783"/>
              <p:cNvSpPr/>
              <p:nvPr/>
            </p:nvSpPr>
            <p:spPr>
              <a:xfrm rot="-5400000" flipH="1">
                <a:off x="6564" y="1796"/>
                <a:ext cx="344" cy="0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07" name="直接连接符 32784"/>
              <p:cNvSpPr/>
              <p:nvPr/>
            </p:nvSpPr>
            <p:spPr>
              <a:xfrm rot="5400000" flipH="1">
                <a:off x="6516" y="996"/>
                <a:ext cx="424" cy="0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08" name="文本框 32785"/>
              <p:cNvSpPr txBox="1"/>
              <p:nvPr/>
            </p:nvSpPr>
            <p:spPr>
              <a:xfrm>
                <a:off x="5936" y="2136"/>
                <a:ext cx="352" cy="28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400" b="1">
                    <a:solidFill>
                      <a:srgbClr val="3333FF"/>
                    </a:solidFill>
                    <a:latin typeface="微软雅黑"/>
                    <a:cs typeface="微软雅黑" panose="020b0503020204020204" charset="-122"/>
                  </a:rPr>
                  <a:t>40</a:t>
                </a:r>
                <a:endParaRPr lang="en-US" altLang="zh-CN" sz="2400" b="1">
                  <a:solidFill>
                    <a:srgbClr val="3333FF"/>
                  </a:solidFill>
                  <a:latin typeface="微软雅黑"/>
                  <a:cs typeface="微软雅黑" panose="020b0503020204020204" charset="-122"/>
                </a:endParaRPr>
              </a:p>
            </p:txBody>
          </p:sp>
        </p:grpSp>
        <p:sp>
          <p:nvSpPr>
            <p:cNvPr id="20498" name="文本框 32786"/>
            <p:cNvSpPr txBox="1"/>
            <p:nvPr/>
          </p:nvSpPr>
          <p:spPr>
            <a:xfrm>
              <a:off x="6608" y="1240"/>
              <a:ext cx="352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>
                  <a:solidFill>
                    <a:srgbClr val="3333FF"/>
                  </a:solidFill>
                  <a:latin typeface="微软雅黑"/>
                  <a:cs typeface="微软雅黑" panose="020b0503020204020204" charset="-122"/>
                </a:rPr>
                <a:t>50</a:t>
              </a:r>
              <a:endParaRPr lang="en-US" altLang="zh-CN" sz="2400" b="1">
                <a:solidFill>
                  <a:srgbClr val="3333FF"/>
                </a:solidFill>
                <a:latin typeface="微软雅黑"/>
                <a:cs typeface="微软雅黑" panose="020b0503020204020204" charset="-122"/>
              </a:endParaRPr>
            </a:p>
          </p:txBody>
        </p:sp>
      </p:grpSp>
      <p:sp>
        <p:nvSpPr>
          <p:cNvPr id="20483" name="文本框 32787"/>
          <p:cNvSpPr txBox="1"/>
          <p:nvPr/>
        </p:nvSpPr>
        <p:spPr>
          <a:xfrm>
            <a:off x="698500" y="1447800"/>
            <a:ext cx="73533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en-US" sz="3200" b="1">
              <a:solidFill>
                <a:schemeClr val="hlink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32790" name="文本框 32789"/>
          <p:cNvSpPr txBox="1"/>
          <p:nvPr/>
        </p:nvSpPr>
        <p:spPr>
          <a:xfrm>
            <a:off x="-117475" y="3587115"/>
            <a:ext cx="761682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zh-CN" sz="3200" b="1">
                <a:solidFill>
                  <a:srgbClr val="002060"/>
                </a:solidFill>
                <a:latin typeface="微软雅黑"/>
                <a:cs typeface="微软雅黑" panose="020b0503020204020204" charset="-122"/>
              </a:rPr>
              <a:t>3.14×(40÷2)</a:t>
            </a:r>
            <a:r>
              <a:rPr lang="en-US" altLang="zh-CN" sz="3200" b="1" baseline="30000">
                <a:solidFill>
                  <a:srgbClr val="002060"/>
                </a:solidFill>
                <a:latin typeface="微软雅黑"/>
                <a:cs typeface="微软雅黑" panose="020b0503020204020204" charset="-122"/>
              </a:rPr>
              <a:t>2</a:t>
            </a:r>
            <a:r>
              <a:rPr lang="en-US" altLang="zh-CN" sz="3200" b="1">
                <a:solidFill>
                  <a:srgbClr val="002060"/>
                </a:solidFill>
                <a:latin typeface="微软雅黑"/>
                <a:cs typeface="微软雅黑" panose="020b0503020204020204" charset="-122"/>
              </a:rPr>
              <a:t>×2=2512</a:t>
            </a:r>
            <a:r>
              <a:rPr lang="zh-CN" altLang="zh-CN" sz="3200" b="1">
                <a:latin typeface="微软雅黑"/>
                <a:cs typeface="微软雅黑" panose="020b0503020204020204" charset="-122"/>
              </a:rPr>
              <a:t> （</a:t>
            </a:r>
            <a:r>
              <a:rPr lang="en-US" altLang="zh-CN" sz="3200" b="1">
                <a:latin typeface="微软雅黑"/>
                <a:cs typeface="微软雅黑" panose="020b0503020204020204" charset="-122"/>
              </a:rPr>
              <a:t>cm</a:t>
            </a:r>
            <a:r>
              <a:rPr lang="en-US" altLang="zh-CN" sz="3200" b="1" baseline="30000">
                <a:latin typeface="微软雅黑"/>
                <a:cs typeface="微软雅黑" panose="020b0503020204020204" charset="-122"/>
              </a:rPr>
              <a:t>2</a:t>
            </a:r>
            <a:r>
              <a:rPr lang="zh-CN" altLang="zh-CN" sz="3200" b="1">
                <a:latin typeface="微软雅黑"/>
                <a:cs typeface="微软雅黑" panose="020b0503020204020204" charset="-122"/>
              </a:rPr>
              <a:t>）</a:t>
            </a:r>
            <a:endParaRPr lang="en-US" altLang="zh-CN" sz="3200" b="1">
              <a:solidFill>
                <a:srgbClr val="002060"/>
              </a:solidFill>
              <a:latin typeface="微软雅黑"/>
              <a:cs typeface="微软雅黑" panose="020b0503020204020204" charset="-122"/>
            </a:endParaRPr>
          </a:p>
        </p:txBody>
      </p:sp>
      <p:sp>
        <p:nvSpPr>
          <p:cNvPr id="20485" name="文本框 32791"/>
          <p:cNvSpPr txBox="1"/>
          <p:nvPr/>
        </p:nvSpPr>
        <p:spPr>
          <a:xfrm>
            <a:off x="307975" y="2282190"/>
            <a:ext cx="6489700" cy="1077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latin typeface="微软雅黑"/>
                <a:ea typeface="微软雅黑"/>
                <a:cs typeface="微软雅黑" panose="020b0503020204020204" charset="-122"/>
              </a:rPr>
              <a:t>把圆柱沿水平方向</a:t>
            </a:r>
            <a:r>
              <a:rPr lang="zh-CN" altLang="en-US" sz="32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横着切</a:t>
            </a:r>
            <a:r>
              <a:rPr lang="zh-CN" altLang="en-US" sz="3200" b="1">
                <a:latin typeface="微软雅黑"/>
                <a:ea typeface="微软雅黑"/>
                <a:cs typeface="微软雅黑" panose="020b0503020204020204" charset="-122"/>
              </a:rPr>
              <a:t>成相等的两段，表面积增加了多少？</a:t>
            </a:r>
            <a:endParaRPr lang="zh-CN" altLang="en-US" sz="3200" b="1">
              <a:latin typeface="微软雅黑"/>
              <a:ea typeface="微软雅黑"/>
              <a:cs typeface="微软雅黑" panose="020b0503020204020204" charset="-122"/>
            </a:endParaRPr>
          </a:p>
        </p:txBody>
      </p:sp>
      <p:grpSp>
        <p:nvGrpSpPr>
          <p:cNvPr id="5" name="组合 32802"/>
          <p:cNvGrpSpPr/>
          <p:nvPr/>
        </p:nvGrpSpPr>
        <p:grpSpPr>
          <a:xfrm>
            <a:off x="9715500" y="1481138"/>
            <a:ext cx="1612900" cy="1331912"/>
            <a:chOff x="6128" y="1264"/>
            <a:chExt cx="1016" cy="839"/>
          </a:xfrm>
        </p:grpSpPr>
        <p:sp>
          <p:nvSpPr>
            <p:cNvPr id="20495" name="圆柱形 11277" descr="深色木质"/>
            <p:cNvSpPr/>
            <p:nvPr/>
          </p:nvSpPr>
          <p:spPr>
            <a:xfrm>
              <a:off x="6136" y="1264"/>
              <a:ext cx="1008" cy="839"/>
            </a:xfrm>
            <a:prstGeom prst="can">
              <a:avLst>
                <a:gd name="adj" fmla="val 33995"/>
              </a:avLst>
            </a:prstGeom>
            <a:noFill/>
            <a:ln w="25400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微软雅黑"/>
                <a:cs typeface="微软雅黑" panose="020b0503020204020204" charset="-122"/>
              </a:endParaRPr>
            </a:p>
          </p:txBody>
        </p:sp>
        <p:sp>
          <p:nvSpPr>
            <p:cNvPr id="20496" name="椭圆 32797"/>
            <p:cNvSpPr/>
            <p:nvPr/>
          </p:nvSpPr>
          <p:spPr>
            <a:xfrm>
              <a:off x="6128" y="1832"/>
              <a:ext cx="1008" cy="264"/>
            </a:xfrm>
            <a:prstGeom prst="ellipse">
              <a:avLst/>
            </a:prstGeom>
            <a:solidFill>
              <a:srgbClr val="FFFF00"/>
            </a:solidFill>
            <a:ln w="25400" cap="flat" cmpd="sng">
              <a:solidFill>
                <a:schemeClr val="tx1"/>
              </a:solidFill>
              <a:prstDash val="dash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微软雅黑"/>
                <a:cs typeface="微软雅黑" panose="020b0503020204020204" charset="-122"/>
              </a:endParaRPr>
            </a:p>
          </p:txBody>
        </p:sp>
      </p:grpSp>
      <p:grpSp>
        <p:nvGrpSpPr>
          <p:cNvPr id="6" name="组合 32801"/>
          <p:cNvGrpSpPr/>
          <p:nvPr/>
        </p:nvGrpSpPr>
        <p:grpSpPr>
          <a:xfrm>
            <a:off x="9728200" y="3055938"/>
            <a:ext cx="1600200" cy="1331912"/>
            <a:chOff x="6128" y="2440"/>
            <a:chExt cx="1008" cy="839"/>
          </a:xfrm>
        </p:grpSpPr>
        <p:sp>
          <p:nvSpPr>
            <p:cNvPr id="20493" name="圆柱形 11277" descr="深色木质"/>
            <p:cNvSpPr/>
            <p:nvPr/>
          </p:nvSpPr>
          <p:spPr>
            <a:xfrm>
              <a:off x="6128" y="2440"/>
              <a:ext cx="1008" cy="839"/>
            </a:xfrm>
            <a:prstGeom prst="can">
              <a:avLst>
                <a:gd name="adj" fmla="val 33995"/>
              </a:avLst>
            </a:prstGeom>
            <a:noFill/>
            <a:ln w="25400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微软雅黑"/>
                <a:cs typeface="微软雅黑" panose="020b0503020204020204" charset="-122"/>
              </a:endParaRPr>
            </a:p>
          </p:txBody>
        </p:sp>
        <p:sp>
          <p:nvSpPr>
            <p:cNvPr id="20494" name="椭圆 32800"/>
            <p:cNvSpPr/>
            <p:nvPr/>
          </p:nvSpPr>
          <p:spPr>
            <a:xfrm>
              <a:off x="6128" y="2448"/>
              <a:ext cx="1008" cy="264"/>
            </a:xfrm>
            <a:prstGeom prst="ellipse">
              <a:avLst/>
            </a:prstGeom>
            <a:solidFill>
              <a:srgbClr val="FFFF00"/>
            </a:solidFill>
            <a:ln w="25400" cap="flat" cmpd="sng">
              <a:solidFill>
                <a:schemeClr val="tx1"/>
              </a:solidFill>
              <a:prstDash val="dash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zh-CN" altLang="en-US">
                <a:latin typeface="微软雅黑"/>
                <a:cs typeface="微软雅黑" panose="020b0503020204020204" charset="-122"/>
              </a:endParaRPr>
            </a:p>
          </p:txBody>
        </p:sp>
      </p:grpSp>
      <p:sp>
        <p:nvSpPr>
          <p:cNvPr id="20488" name="文本框 32803"/>
          <p:cNvSpPr txBox="1"/>
          <p:nvPr/>
        </p:nvSpPr>
        <p:spPr>
          <a:xfrm>
            <a:off x="7239000" y="4592638"/>
            <a:ext cx="2159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solidFill>
                  <a:srgbClr val="3333FF"/>
                </a:solidFill>
                <a:latin typeface="微软雅黑"/>
                <a:ea typeface="微软雅黑"/>
                <a:cs typeface="微软雅黑" panose="020b0503020204020204" charset="-122"/>
              </a:rPr>
              <a:t>（单位：厘米）</a:t>
            </a:r>
            <a:endParaRPr lang="zh-CN" altLang="en-US" sz="2400" b="1">
              <a:solidFill>
                <a:srgbClr val="3333FF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grpSp>
        <p:nvGrpSpPr>
          <p:cNvPr id="34" name="组合 33"/>
          <p:cNvGrpSpPr/>
          <p:nvPr/>
        </p:nvGrpSpPr>
        <p:grpSpPr>
          <a:xfrm flipH="1">
            <a:off x="6454775" y="5073650"/>
            <a:ext cx="4464050" cy="1627188"/>
            <a:chOff x="3563496" y="3657970"/>
            <a:chExt cx="3168350" cy="1463870"/>
          </a:xfrm>
        </p:grpSpPr>
        <p:sp>
          <p:nvSpPr>
            <p:cNvPr id="20491" name="AutoShape 27"/>
            <p:cNvSpPr/>
            <p:nvPr/>
          </p:nvSpPr>
          <p:spPr>
            <a:xfrm>
              <a:off x="3563496" y="3657970"/>
              <a:ext cx="3168350" cy="1463870"/>
            </a:xfrm>
            <a:prstGeom prst="cloudCallout">
              <a:avLst>
                <a:gd name="adj1" fmla="val -19616"/>
                <a:gd name="adj2" fmla="val -104435"/>
              </a:avLst>
            </a:prstGeom>
            <a:noFill/>
            <a:ln w="19050" cap="flat" cmpd="sng">
              <a:solidFill>
                <a:srgbClr val="3399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-342900">
                <a:spcBef>
                  <a:spcPct val="20000"/>
                </a:spcBef>
                <a:buNone/>
              </a:pPr>
              <a:endParaRPr lang="zh-CN" altLang="en-US" sz="2800" b="1">
                <a:latin typeface="微软雅黑"/>
                <a:ea typeface="微软雅黑"/>
                <a:cs typeface="微软雅黑" panose="020b0503020204020204" charset="-122"/>
              </a:endParaRPr>
            </a:p>
          </p:txBody>
        </p:sp>
        <p:sp>
          <p:nvSpPr>
            <p:cNvPr id="20492" name="矩形 35"/>
            <p:cNvSpPr/>
            <p:nvPr/>
          </p:nvSpPr>
          <p:spPr>
            <a:xfrm>
              <a:off x="3768560" y="3895045"/>
              <a:ext cx="2719914" cy="89403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  <a:buNone/>
              </a:pPr>
              <a:r>
                <a:rPr lang="zh-CN" altLang="en-US" sz="2800" b="1">
                  <a:latin typeface="微软雅黑"/>
                  <a:ea typeface="微软雅黑"/>
                  <a:cs typeface="微软雅黑" panose="020b0503020204020204" charset="-122"/>
                </a:rPr>
                <a:t>新增两个与底面完全相同的圆。</a:t>
              </a:r>
              <a:endParaRPr lang="zh-CN" altLang="en-US" sz="2800" b="1">
                <a:latin typeface="微软雅黑"/>
                <a:ea typeface="微软雅黑"/>
                <a:cs typeface="微软雅黑" panose="020b0503020204020204" charset="-122"/>
              </a:endParaRPr>
            </a:p>
          </p:txBody>
        </p:sp>
      </p:grpSp>
      <p:sp>
        <p:nvSpPr>
          <p:cNvPr id="20490" name="文本框 31"/>
          <p:cNvSpPr txBox="1"/>
          <p:nvPr/>
        </p:nvSpPr>
        <p:spPr>
          <a:xfrm>
            <a:off x="544195" y="1447800"/>
            <a:ext cx="711835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滚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刷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切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、削、熔……</a:t>
            </a:r>
            <a:endParaRPr lang="zh-CN" altLang="en-US" sz="4000" b="1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2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9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文本框 32787"/>
          <p:cNvSpPr txBox="1"/>
          <p:nvPr/>
        </p:nvSpPr>
        <p:spPr>
          <a:xfrm>
            <a:off x="698500" y="1447800"/>
            <a:ext cx="73533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en-US" sz="3200" b="1">
              <a:solidFill>
                <a:schemeClr val="hlink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1507" name="文本框 32791"/>
          <p:cNvSpPr txBox="1"/>
          <p:nvPr/>
        </p:nvSpPr>
        <p:spPr>
          <a:xfrm>
            <a:off x="688340" y="2329815"/>
            <a:ext cx="6489700" cy="1077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latin typeface="微软雅黑"/>
                <a:ea typeface="微软雅黑"/>
                <a:cs typeface="微软雅黑" panose="020b0503020204020204" charset="-122"/>
              </a:rPr>
              <a:t>把圆柱沿底面直径</a:t>
            </a:r>
            <a:r>
              <a:rPr lang="zh-CN" altLang="en-US" sz="32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纵切</a:t>
            </a:r>
            <a:r>
              <a:rPr lang="zh-CN" altLang="en-US" sz="3200" b="1">
                <a:latin typeface="微软雅黑"/>
                <a:ea typeface="微软雅黑"/>
                <a:cs typeface="微软雅黑" panose="020b0503020204020204" charset="-122"/>
              </a:rPr>
              <a:t>成两个半圆柱，表面积增加了多少？</a:t>
            </a:r>
            <a:endParaRPr lang="zh-CN" altLang="en-US" sz="3200" b="1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1508" name="文本框 33822"/>
          <p:cNvSpPr txBox="1"/>
          <p:nvPr/>
        </p:nvSpPr>
        <p:spPr>
          <a:xfrm>
            <a:off x="10033000" y="3213100"/>
            <a:ext cx="2159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solidFill>
                  <a:srgbClr val="3333FF"/>
                </a:solidFill>
                <a:latin typeface="微软雅黑"/>
                <a:ea typeface="微软雅黑"/>
                <a:cs typeface="微软雅黑" panose="020b0503020204020204" charset="-122"/>
              </a:rPr>
              <a:t>（单位：厘米）</a:t>
            </a:r>
            <a:endParaRPr lang="zh-CN" altLang="en-US" sz="2400" b="1">
              <a:solidFill>
                <a:srgbClr val="3333FF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graphicFrame>
        <p:nvGraphicFramePr>
          <p:cNvPr id="51210" name="对象 4"/>
          <p:cNvGraphicFramePr>
            <a:graphicFrameLocks noChangeAspect="1"/>
          </p:cNvGraphicFramePr>
          <p:nvPr/>
        </p:nvGraphicFramePr>
        <p:xfrm>
          <a:off x="8637588" y="695325"/>
          <a:ext cx="981075" cy="2459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981075" imgH="2457450" progId="Paint.Picture">
                  <p:embed/>
                </p:oleObj>
              </mc:Choice>
              <mc:Fallback>
                <p:oleObj r:id="rId2" imgW="981075" imgH="2457450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8637588" y="695325"/>
                        <a:ext cx="981075" cy="24590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1510" name="组合 33796"/>
          <p:cNvGrpSpPr/>
          <p:nvPr/>
        </p:nvGrpSpPr>
        <p:grpSpPr>
          <a:xfrm>
            <a:off x="8326438" y="711200"/>
            <a:ext cx="2201862" cy="2882900"/>
            <a:chOff x="5573" y="608"/>
            <a:chExt cx="1387" cy="1816"/>
          </a:xfrm>
        </p:grpSpPr>
        <p:grpSp>
          <p:nvGrpSpPr>
            <p:cNvPr id="21518" name="组合 33797"/>
            <p:cNvGrpSpPr/>
            <p:nvPr/>
          </p:nvGrpSpPr>
          <p:grpSpPr>
            <a:xfrm>
              <a:off x="5573" y="608"/>
              <a:ext cx="1371" cy="1816"/>
              <a:chOff x="5573" y="608"/>
              <a:chExt cx="1371" cy="1816"/>
            </a:xfrm>
          </p:grpSpPr>
          <p:grpSp>
            <p:nvGrpSpPr>
              <p:cNvPr id="21520" name="组合 33798"/>
              <p:cNvGrpSpPr/>
              <p:nvPr/>
            </p:nvGrpSpPr>
            <p:grpSpPr>
              <a:xfrm>
                <a:off x="5573" y="608"/>
                <a:ext cx="1022" cy="1524"/>
                <a:chOff x="2109" y="2523"/>
                <a:chExt cx="777" cy="1152"/>
              </a:xfrm>
            </p:grpSpPr>
            <p:sp>
              <p:nvSpPr>
                <p:cNvPr id="21530" name="圆柱形 33799"/>
                <p:cNvSpPr/>
                <p:nvPr/>
              </p:nvSpPr>
              <p:spPr>
                <a:xfrm>
                  <a:off x="2109" y="2523"/>
                  <a:ext cx="768" cy="1152"/>
                </a:xfrm>
                <a:prstGeom prst="can">
                  <a:avLst>
                    <a:gd name="adj" fmla="val 37500"/>
                  </a:avLst>
                </a:prstGeom>
                <a:noFill/>
                <a:ln w="38100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eaLnBrk="1" hangingPunct="1"/>
                  <a:endParaRPr lang="zh-CN" altLang="en-US" sz="2400">
                    <a:solidFill>
                      <a:schemeClr val="hlink"/>
                    </a:solidFill>
                    <a:latin typeface="Times New Roman" panose="02020603050405020304" pitchFamily="18" charset="0"/>
                    <a:cs typeface="微软雅黑" panose="020b0503020204020204" charset="-122"/>
                  </a:endParaRPr>
                </a:p>
              </p:txBody>
            </p:sp>
            <p:sp>
              <p:nvSpPr>
                <p:cNvPr id="21531" name="任意多边形 33800"/>
                <p:cNvSpPr/>
                <p:nvPr/>
              </p:nvSpPr>
              <p:spPr>
                <a:xfrm>
                  <a:off x="2154" y="3430"/>
                  <a:ext cx="732" cy="108"/>
                </a:xfrm>
                <a:custGeom>
                  <a:cxnLst>
                    <a:cxn ang="0">
                      <a:pos x="0" y="108"/>
                    </a:cxn>
                    <a:cxn ang="0">
                      <a:pos x="12" y="72"/>
                    </a:cxn>
                    <a:cxn ang="0">
                      <a:pos x="240" y="0"/>
                    </a:cxn>
                    <a:cxn ang="0">
                      <a:pos x="540" y="24"/>
                    </a:cxn>
                    <a:cxn ang="0">
                      <a:pos x="684" y="72"/>
                    </a:cxn>
                    <a:cxn ang="0">
                      <a:pos x="732" y="96"/>
                    </a:cxn>
                  </a:cxnLst>
                  <a:rect l="l" t="t" r="r" b="b"/>
                  <a:pathLst>
                    <a:path w="732" h="108">
                      <a:moveTo>
                        <a:pt x="0" y="108"/>
                      </a:moveTo>
                      <a:cubicBezTo>
                        <a:pt x="4" y="96"/>
                        <a:pt x="4" y="82"/>
                        <a:pt x="12" y="72"/>
                      </a:cubicBezTo>
                      <a:cubicBezTo>
                        <a:pt x="55" y="18"/>
                        <a:pt x="176" y="9"/>
                        <a:pt x="240" y="0"/>
                      </a:cubicBezTo>
                      <a:cubicBezTo>
                        <a:pt x="298" y="3"/>
                        <a:pt x="455" y="3"/>
                        <a:pt x="540" y="24"/>
                      </a:cubicBezTo>
                      <a:cubicBezTo>
                        <a:pt x="568" y="31"/>
                        <a:pt x="655" y="52"/>
                        <a:pt x="684" y="72"/>
                      </a:cubicBezTo>
                      <a:cubicBezTo>
                        <a:pt x="723" y="98"/>
                        <a:pt x="706" y="96"/>
                        <a:pt x="732" y="96"/>
                      </a:cubicBezTo>
                    </a:path>
                  </a:pathLst>
                </a:custGeom>
                <a:noFill/>
                <a:ln w="38100" cap="flat" cmpd="sng">
                  <a:solidFill>
                    <a:srgbClr val="000000">
                      <a:alpha val="100000"/>
                    </a:srgbClr>
                  </a:solidFill>
                  <a:prstDash val="sysDot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>
                    <a:cs typeface="微软雅黑" panose="020b0503020204020204" charset="-122"/>
                  </a:endParaRPr>
                </a:p>
              </p:txBody>
            </p:sp>
          </p:grpSp>
          <p:sp>
            <p:nvSpPr>
              <p:cNvPr id="21521" name="直接连接符 33801"/>
              <p:cNvSpPr/>
              <p:nvPr/>
            </p:nvSpPr>
            <p:spPr>
              <a:xfrm flipH="1">
                <a:off x="5576" y="1968"/>
                <a:ext cx="0" cy="456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1522" name="直接连接符 33802"/>
              <p:cNvSpPr/>
              <p:nvPr/>
            </p:nvSpPr>
            <p:spPr>
              <a:xfrm flipH="1">
                <a:off x="6584" y="1960"/>
                <a:ext cx="0" cy="456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1523" name="直接连接符 33803"/>
              <p:cNvSpPr/>
              <p:nvPr/>
            </p:nvSpPr>
            <p:spPr>
              <a:xfrm flipH="1">
                <a:off x="5576" y="2240"/>
                <a:ext cx="320" cy="0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1524" name="直接连接符 33804"/>
              <p:cNvSpPr/>
              <p:nvPr/>
            </p:nvSpPr>
            <p:spPr>
              <a:xfrm>
                <a:off x="6264" y="2240"/>
                <a:ext cx="320" cy="0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1525" name="直接连接符 33805"/>
              <p:cNvSpPr/>
              <p:nvPr/>
            </p:nvSpPr>
            <p:spPr>
              <a:xfrm>
                <a:off x="6592" y="776"/>
                <a:ext cx="352" cy="0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1526" name="直接连接符 33806"/>
              <p:cNvSpPr/>
              <p:nvPr/>
            </p:nvSpPr>
            <p:spPr>
              <a:xfrm>
                <a:off x="6584" y="1960"/>
                <a:ext cx="352" cy="0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1527" name="直接连接符 33807"/>
              <p:cNvSpPr/>
              <p:nvPr/>
            </p:nvSpPr>
            <p:spPr>
              <a:xfrm rot="-5400000" flipH="1">
                <a:off x="6564" y="1796"/>
                <a:ext cx="344" cy="0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1528" name="直接连接符 33808"/>
              <p:cNvSpPr/>
              <p:nvPr/>
            </p:nvSpPr>
            <p:spPr>
              <a:xfrm rot="5400000" flipH="1">
                <a:off x="6516" y="996"/>
                <a:ext cx="424" cy="0"/>
              </a:xfrm>
              <a:prstGeom prst="line">
                <a:avLst/>
              </a:prstGeom>
              <a:ln w="25400" cap="flat" cmpd="sng">
                <a:solidFill>
                  <a:srgbClr val="0000FF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1529" name="文本框 33809"/>
              <p:cNvSpPr txBox="1"/>
              <p:nvPr/>
            </p:nvSpPr>
            <p:spPr>
              <a:xfrm>
                <a:off x="5936" y="2136"/>
                <a:ext cx="352" cy="28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400" b="1">
                    <a:solidFill>
                      <a:srgbClr val="3333FF"/>
                    </a:solidFill>
                    <a:latin typeface="微软雅黑"/>
                    <a:cs typeface="微软雅黑" panose="020b0503020204020204" charset="-122"/>
                  </a:rPr>
                  <a:t>40</a:t>
                </a:r>
                <a:endParaRPr lang="en-US" altLang="zh-CN" sz="2400" b="1">
                  <a:solidFill>
                    <a:srgbClr val="3333FF"/>
                  </a:solidFill>
                  <a:latin typeface="微软雅黑"/>
                  <a:cs typeface="微软雅黑" panose="020b0503020204020204" charset="-122"/>
                </a:endParaRPr>
              </a:p>
            </p:txBody>
          </p:sp>
        </p:grpSp>
        <p:sp>
          <p:nvSpPr>
            <p:cNvPr id="21519" name="文本框 33810"/>
            <p:cNvSpPr txBox="1"/>
            <p:nvPr/>
          </p:nvSpPr>
          <p:spPr>
            <a:xfrm>
              <a:off x="6608" y="1240"/>
              <a:ext cx="352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400" b="1">
                  <a:solidFill>
                    <a:srgbClr val="3333FF"/>
                  </a:solidFill>
                  <a:latin typeface="微软雅黑"/>
                  <a:cs typeface="微软雅黑" panose="020b0503020204020204" charset="-122"/>
                </a:rPr>
                <a:t>50</a:t>
              </a:r>
              <a:endParaRPr lang="en-US" altLang="zh-CN" sz="2400" b="1">
                <a:solidFill>
                  <a:srgbClr val="3333FF"/>
                </a:solidFill>
                <a:latin typeface="微软雅黑"/>
                <a:cs typeface="微软雅黑" panose="020b0503020204020204" charset="-122"/>
              </a:endParaRPr>
            </a:p>
          </p:txBody>
        </p:sp>
      </p:grpSp>
      <p:sp>
        <p:nvSpPr>
          <p:cNvPr id="51226" name="左箭头 2"/>
          <p:cNvSpPr/>
          <p:nvPr/>
        </p:nvSpPr>
        <p:spPr>
          <a:xfrm rot="-2947493">
            <a:off x="8666163" y="3573463"/>
            <a:ext cx="450850" cy="234950"/>
          </a:xfrm>
          <a:prstGeom prst="leftArrow">
            <a:avLst>
              <a:gd name="adj1" fmla="val 50000"/>
              <a:gd name="adj2" fmla="val 49776"/>
            </a:avLst>
          </a:prstGeom>
          <a:solidFill>
            <a:schemeClr val="accent1"/>
          </a:solidFill>
          <a:ln w="12700" cap="flat" cmpd="sng">
            <a:solidFill>
              <a:srgbClr val="41719C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>
              <a:solidFill>
                <a:srgbClr val="FFFFFF"/>
              </a:solidFill>
              <a:latin typeface="微软雅黑"/>
              <a:cs typeface="微软雅黑" panose="020b0503020204020204" charset="-122"/>
            </a:endParaRPr>
          </a:p>
        </p:txBody>
      </p:sp>
      <p:graphicFrame>
        <p:nvGraphicFramePr>
          <p:cNvPr id="51227" name="对象 7"/>
          <p:cNvGraphicFramePr>
            <a:graphicFrameLocks noChangeAspect="1"/>
          </p:cNvGraphicFramePr>
          <p:nvPr/>
        </p:nvGraphicFramePr>
        <p:xfrm>
          <a:off x="6122988" y="3987800"/>
          <a:ext cx="2782887" cy="26209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imgW="2781300" imgH="2619375" progId="Paint.Picture">
                  <p:embed/>
                </p:oleObj>
              </mc:Choice>
              <mc:Fallback>
                <p:oleObj r:id="rId4" imgW="2781300" imgH="261937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122988" y="3987800"/>
                        <a:ext cx="2782887" cy="26209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文本框 32789"/>
          <p:cNvSpPr txBox="1"/>
          <p:nvPr/>
        </p:nvSpPr>
        <p:spPr>
          <a:xfrm>
            <a:off x="-127317" y="3408045"/>
            <a:ext cx="71310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zh-CN" sz="3200" b="1">
                <a:solidFill>
                  <a:srgbClr val="002060"/>
                </a:solidFill>
                <a:latin typeface="微软雅黑"/>
                <a:cs typeface="微软雅黑" panose="020b0503020204020204" charset="-122"/>
              </a:rPr>
              <a:t>40×50</a:t>
            </a:r>
            <a:r>
              <a:rPr lang="en-US" altLang="zh-CN" sz="32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×</a:t>
            </a:r>
            <a:r>
              <a:rPr lang="en-US" altLang="zh-CN" sz="3200" b="1">
                <a:solidFill>
                  <a:srgbClr val="002060"/>
                </a:solidFill>
                <a:latin typeface="微软雅黑"/>
                <a:cs typeface="微软雅黑" panose="020b0503020204020204" charset="-122"/>
              </a:rPr>
              <a:t>2=4000</a:t>
            </a:r>
            <a:r>
              <a:rPr lang="zh-CN" altLang="zh-CN" sz="3200" b="1">
                <a:latin typeface="微软雅黑"/>
                <a:cs typeface="微软雅黑" panose="020b0503020204020204" charset="-122"/>
              </a:rPr>
              <a:t> （</a:t>
            </a:r>
            <a:r>
              <a:rPr lang="en-US" altLang="zh-CN" sz="3200" b="1">
                <a:latin typeface="微软雅黑"/>
                <a:cs typeface="微软雅黑" panose="020b0503020204020204" charset="-122"/>
              </a:rPr>
              <a:t>cm</a:t>
            </a:r>
            <a:r>
              <a:rPr lang="en-US" altLang="zh-CN" sz="3200" b="1" baseline="30000">
                <a:latin typeface="微软雅黑"/>
                <a:cs typeface="微软雅黑" panose="020b0503020204020204" charset="-122"/>
              </a:rPr>
              <a:t>2</a:t>
            </a:r>
            <a:r>
              <a:rPr lang="zh-CN" altLang="zh-CN" sz="3200" b="1">
                <a:latin typeface="微软雅黑"/>
                <a:cs typeface="微软雅黑" panose="020b0503020204020204" charset="-122"/>
              </a:rPr>
              <a:t>）</a:t>
            </a:r>
            <a:endParaRPr lang="en-US" altLang="zh-CN" sz="3200" b="1">
              <a:solidFill>
                <a:srgbClr val="00206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grpSp>
        <p:nvGrpSpPr>
          <p:cNvPr id="28" name="组合 27"/>
          <p:cNvGrpSpPr/>
          <p:nvPr/>
        </p:nvGrpSpPr>
        <p:grpSpPr>
          <a:xfrm flipH="1">
            <a:off x="698500" y="4171950"/>
            <a:ext cx="4860925" cy="2278063"/>
            <a:chOff x="4974584" y="3456410"/>
            <a:chExt cx="3168350" cy="1463870"/>
          </a:xfrm>
        </p:grpSpPr>
        <p:sp>
          <p:nvSpPr>
            <p:cNvPr id="21516" name="AutoShape 27"/>
            <p:cNvSpPr/>
            <p:nvPr/>
          </p:nvSpPr>
          <p:spPr>
            <a:xfrm>
              <a:off x="4974584" y="3456410"/>
              <a:ext cx="3168350" cy="1463870"/>
            </a:xfrm>
            <a:prstGeom prst="cloudCallout">
              <a:avLst>
                <a:gd name="adj1" fmla="val -60597"/>
                <a:gd name="adj2" fmla="val -65852"/>
              </a:avLst>
            </a:prstGeom>
            <a:noFill/>
            <a:ln w="19050" cap="flat" cmpd="sng">
              <a:solidFill>
                <a:srgbClr val="3399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-342900">
                <a:spcBef>
                  <a:spcPct val="20000"/>
                </a:spcBef>
                <a:buNone/>
              </a:pPr>
              <a:endParaRPr lang="zh-CN" altLang="en-US" sz="2800" b="1">
                <a:latin typeface="微软雅黑"/>
                <a:ea typeface="微软雅黑"/>
                <a:cs typeface="微软雅黑" panose="020b0503020204020204" charset="-122"/>
              </a:endParaRPr>
            </a:p>
          </p:txBody>
        </p:sp>
        <p:sp>
          <p:nvSpPr>
            <p:cNvPr id="21517" name="矩形 32"/>
            <p:cNvSpPr/>
            <p:nvPr/>
          </p:nvSpPr>
          <p:spPr>
            <a:xfrm>
              <a:off x="5069779" y="3695118"/>
              <a:ext cx="2667540" cy="89056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20000"/>
                </a:spcBef>
                <a:buNone/>
              </a:pPr>
              <a:r>
                <a:rPr lang="zh-CN" altLang="en-US" sz="2800" b="1">
                  <a:latin typeface="微软雅黑"/>
                  <a:ea typeface="微软雅黑"/>
                  <a:cs typeface="微软雅黑" panose="020b0503020204020204" charset="-122"/>
                </a:rPr>
                <a:t>增加两个长方形的面，长等于圆柱的高，宽等于底面直径。</a:t>
              </a:r>
              <a:endParaRPr lang="zh-CN" altLang="en-US" sz="2800" b="1">
                <a:latin typeface="微软雅黑"/>
                <a:ea typeface="微软雅黑"/>
                <a:cs typeface="微软雅黑" panose="020b0503020204020204" charset="-122"/>
              </a:endParaRPr>
            </a:p>
          </p:txBody>
        </p:sp>
      </p:grpSp>
      <p:sp>
        <p:nvSpPr>
          <p:cNvPr id="21515" name="文本框 29"/>
          <p:cNvSpPr txBox="1"/>
          <p:nvPr/>
        </p:nvSpPr>
        <p:spPr>
          <a:xfrm>
            <a:off x="698500" y="1325880"/>
            <a:ext cx="711835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滚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刷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切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、削、熔……</a:t>
            </a:r>
            <a:endParaRPr lang="zh-CN" altLang="en-US" sz="4000" b="1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51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6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柱形 9"/>
          <p:cNvSpPr/>
          <p:nvPr/>
        </p:nvSpPr>
        <p:spPr>
          <a:xfrm>
            <a:off x="1562418" y="3011170"/>
            <a:ext cx="1281113" cy="1698625"/>
          </a:xfrm>
          <a:prstGeom prst="can">
            <a:avLst>
              <a:gd name="adj" fmla="val 24102"/>
            </a:avLst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0" scaled="1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32" name="AutoShape 27"/>
          <p:cNvSpPr>
            <a:spLocks noChangeArrowheads="1"/>
          </p:cNvSpPr>
          <p:nvPr/>
        </p:nvSpPr>
        <p:spPr bwMode="auto">
          <a:xfrm>
            <a:off x="7601268" y="2777808"/>
            <a:ext cx="3575050" cy="1766888"/>
          </a:xfrm>
          <a:prstGeom prst="wedgeRoundRectCallout">
            <a:avLst>
              <a:gd name="adj1" fmla="val -49763"/>
              <a:gd name="adj2" fmla="val 19837"/>
              <a:gd name="adj3" fmla="val 16667"/>
            </a:avLst>
          </a:prstGeom>
          <a:solidFill>
            <a:schemeClr val="accent3">
              <a:lumMod val="20000"/>
              <a:lumOff val="80000"/>
            </a:schemeClr>
          </a:solidFill>
          <a:ln w="19050">
            <a:solidFill>
              <a:srgbClr val="3399FF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微软雅黑" panose="020b0503020204020204" charset="-122"/>
              </a:rPr>
              <a:t>切割前后的表面积增加了，体积不变。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pic>
        <p:nvPicPr>
          <p:cNvPr id="2253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1055" y="1696720"/>
            <a:ext cx="831850" cy="18240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53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155" y="1757045"/>
            <a:ext cx="977900" cy="17637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0" name="圆柱形 49"/>
          <p:cNvSpPr/>
          <p:nvPr/>
        </p:nvSpPr>
        <p:spPr>
          <a:xfrm>
            <a:off x="4621530" y="5078095"/>
            <a:ext cx="1279525" cy="849313"/>
          </a:xfrm>
          <a:prstGeom prst="can">
            <a:avLst>
              <a:gd name="adj" fmla="val 24102"/>
            </a:avLst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0" scaled="1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51" name="圆柱形 50"/>
          <p:cNvSpPr/>
          <p:nvPr/>
        </p:nvSpPr>
        <p:spPr>
          <a:xfrm>
            <a:off x="4621530" y="4144645"/>
            <a:ext cx="1279525" cy="849313"/>
          </a:xfrm>
          <a:prstGeom prst="can">
            <a:avLst>
              <a:gd name="adj" fmla="val 24102"/>
            </a:avLst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0" scaled="1"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3" name="右箭头 22"/>
          <p:cNvSpPr/>
          <p:nvPr/>
        </p:nvSpPr>
        <p:spPr>
          <a:xfrm rot="20383206">
            <a:off x="2935605" y="3042920"/>
            <a:ext cx="1539875" cy="4095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微软雅黑" panose="020b0503020204020204" charset="-122"/>
            </a:endParaRPr>
          </a:p>
        </p:txBody>
      </p:sp>
      <p:sp>
        <p:nvSpPr>
          <p:cNvPr id="56" name="右箭头 55"/>
          <p:cNvSpPr/>
          <p:nvPr/>
        </p:nvSpPr>
        <p:spPr>
          <a:xfrm rot="1216794" flipV="1">
            <a:off x="2978468" y="4330383"/>
            <a:ext cx="1539875" cy="4095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微软雅黑" panose="020b0503020204020204" charset="-122"/>
            </a:endParaRPr>
          </a:p>
        </p:txBody>
      </p:sp>
      <p:sp>
        <p:nvSpPr>
          <p:cNvPr id="22538" name="文本框 10"/>
          <p:cNvSpPr txBox="1"/>
          <p:nvPr/>
        </p:nvSpPr>
        <p:spPr>
          <a:xfrm>
            <a:off x="3999230" y="887095"/>
            <a:ext cx="711835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滚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刷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切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、削、熔……</a:t>
            </a:r>
            <a:endParaRPr lang="zh-CN" altLang="en-US" sz="4000" b="1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00B050"/>
                </a:solidFill>
                <a:cs typeface="微软雅黑" panose="020b0503020204020204" charset="-122"/>
              </a:rPr>
              <a:t>典型例题</a:t>
            </a:r>
            <a:endParaRPr lang="zh-CN" altLang="en-US">
              <a:solidFill>
                <a:srgbClr val="00B050"/>
              </a:solidFill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554" name="组合 2"/>
          <p:cNvGrpSpPr/>
          <p:nvPr/>
        </p:nvGrpSpPr>
        <p:grpSpPr>
          <a:xfrm>
            <a:off x="8326438" y="1292225"/>
            <a:ext cx="2201862" cy="2882900"/>
            <a:chOff x="8326438" y="749300"/>
            <a:chExt cx="2201862" cy="2882900"/>
          </a:xfrm>
        </p:grpSpPr>
        <p:grpSp>
          <p:nvGrpSpPr>
            <p:cNvPr id="23561" name="组合 11290"/>
            <p:cNvGrpSpPr/>
            <p:nvPr/>
          </p:nvGrpSpPr>
          <p:grpSpPr>
            <a:xfrm>
              <a:off x="8331200" y="1003300"/>
              <a:ext cx="1574800" cy="2146300"/>
              <a:chOff x="3880" y="672"/>
              <a:chExt cx="992" cy="1352"/>
            </a:xfrm>
          </p:grpSpPr>
          <p:sp>
            <p:nvSpPr>
              <p:cNvPr id="23577" name="等腰三角形 11288"/>
              <p:cNvSpPr/>
              <p:nvPr/>
            </p:nvSpPr>
            <p:spPr>
              <a:xfrm>
                <a:off x="3880" y="672"/>
                <a:ext cx="992" cy="1200"/>
              </a:xfrm>
              <a:prstGeom prst="triangle">
                <a:avLst>
                  <a:gd name="adj" fmla="val 50000"/>
                </a:avLst>
              </a:prstGeom>
              <a:solidFill>
                <a:srgbClr val="FFFF99"/>
              </a:solidFill>
              <a:ln w="25400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/>
                  <a:cs typeface="微软雅黑" panose="020b0503020204020204" charset="-122"/>
                </a:endParaRPr>
              </a:p>
            </p:txBody>
          </p:sp>
          <p:sp>
            <p:nvSpPr>
              <p:cNvPr id="23578" name="椭圆 11289"/>
              <p:cNvSpPr/>
              <p:nvPr/>
            </p:nvSpPr>
            <p:spPr>
              <a:xfrm>
                <a:off x="3888" y="1704"/>
                <a:ext cx="960" cy="320"/>
              </a:xfrm>
              <a:prstGeom prst="ellipse">
                <a:avLst/>
              </a:prstGeom>
              <a:solidFill>
                <a:srgbClr val="FFFF99"/>
              </a:solidFill>
              <a:ln w="25400" cap="flat" cmpd="sng">
                <a:solidFill>
                  <a:schemeClr val="tx1"/>
                </a:solidFill>
                <a:prstDash val="dash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/>
                  <a:cs typeface="微软雅黑" panose="020b0503020204020204" charset="-122"/>
                </a:endParaRPr>
              </a:p>
            </p:txBody>
          </p:sp>
        </p:grpSp>
        <p:grpSp>
          <p:nvGrpSpPr>
            <p:cNvPr id="23562" name="组合 11273"/>
            <p:cNvGrpSpPr/>
            <p:nvPr/>
          </p:nvGrpSpPr>
          <p:grpSpPr>
            <a:xfrm>
              <a:off x="8326438" y="749300"/>
              <a:ext cx="2201862" cy="2882900"/>
              <a:chOff x="5573" y="608"/>
              <a:chExt cx="1387" cy="1816"/>
            </a:xfrm>
          </p:grpSpPr>
          <p:grpSp>
            <p:nvGrpSpPr>
              <p:cNvPr id="23563" name="组合 11274"/>
              <p:cNvGrpSpPr/>
              <p:nvPr/>
            </p:nvGrpSpPr>
            <p:grpSpPr>
              <a:xfrm>
                <a:off x="5573" y="608"/>
                <a:ext cx="1371" cy="1816"/>
                <a:chOff x="5573" y="608"/>
                <a:chExt cx="1371" cy="1816"/>
              </a:xfrm>
            </p:grpSpPr>
            <p:grpSp>
              <p:nvGrpSpPr>
                <p:cNvPr id="23565" name="组合 11275"/>
                <p:cNvGrpSpPr/>
                <p:nvPr/>
              </p:nvGrpSpPr>
              <p:grpSpPr>
                <a:xfrm>
                  <a:off x="5573" y="608"/>
                  <a:ext cx="1022" cy="1524"/>
                  <a:chOff x="2109" y="2523"/>
                  <a:chExt cx="777" cy="1152"/>
                </a:xfrm>
              </p:grpSpPr>
              <p:sp>
                <p:nvSpPr>
                  <p:cNvPr id="23575" name="圆柱形 11276"/>
                  <p:cNvSpPr/>
                  <p:nvPr/>
                </p:nvSpPr>
                <p:spPr>
                  <a:xfrm>
                    <a:off x="2109" y="2523"/>
                    <a:ext cx="768" cy="1152"/>
                  </a:xfrm>
                  <a:prstGeom prst="can">
                    <a:avLst>
                      <a:gd name="adj" fmla="val 37500"/>
                    </a:avLst>
                  </a:prstGeom>
                  <a:noFill/>
                  <a:ln w="38100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eaLnBrk="1" hangingPunct="1"/>
                    <a:endParaRPr lang="zh-CN" altLang="en-US" sz="2400">
                      <a:solidFill>
                        <a:schemeClr val="hlink"/>
                      </a:solidFill>
                      <a:latin typeface="Times New Roman" panose="02020603050405020304" pitchFamily="18" charset="0"/>
                      <a:cs typeface="微软雅黑" panose="020b0503020204020204" charset="-122"/>
                    </a:endParaRPr>
                  </a:p>
                </p:txBody>
              </p:sp>
              <p:sp>
                <p:nvSpPr>
                  <p:cNvPr id="23576" name="任意多边形 11277"/>
                  <p:cNvSpPr/>
                  <p:nvPr/>
                </p:nvSpPr>
                <p:spPr>
                  <a:xfrm>
                    <a:off x="2154" y="3430"/>
                    <a:ext cx="732" cy="108"/>
                  </a:xfrm>
                  <a:custGeom>
                    <a:cxnLst>
                      <a:cxn ang="0">
                        <a:pos x="0" y="108"/>
                      </a:cxn>
                      <a:cxn ang="0">
                        <a:pos x="12" y="72"/>
                      </a:cxn>
                      <a:cxn ang="0">
                        <a:pos x="240" y="0"/>
                      </a:cxn>
                      <a:cxn ang="0">
                        <a:pos x="540" y="24"/>
                      </a:cxn>
                      <a:cxn ang="0">
                        <a:pos x="684" y="72"/>
                      </a:cxn>
                      <a:cxn ang="0">
                        <a:pos x="732" y="96"/>
                      </a:cxn>
                    </a:cxnLst>
                    <a:rect l="l" t="t" r="r" b="b"/>
                    <a:pathLst>
                      <a:path w="732" h="108">
                        <a:moveTo>
                          <a:pt x="0" y="108"/>
                        </a:moveTo>
                        <a:cubicBezTo>
                          <a:pt x="4" y="96"/>
                          <a:pt x="4" y="82"/>
                          <a:pt x="12" y="72"/>
                        </a:cubicBezTo>
                        <a:cubicBezTo>
                          <a:pt x="55" y="18"/>
                          <a:pt x="176" y="9"/>
                          <a:pt x="240" y="0"/>
                        </a:cubicBezTo>
                        <a:cubicBezTo>
                          <a:pt x="298" y="3"/>
                          <a:pt x="455" y="3"/>
                          <a:pt x="540" y="24"/>
                        </a:cubicBezTo>
                        <a:cubicBezTo>
                          <a:pt x="568" y="31"/>
                          <a:pt x="655" y="52"/>
                          <a:pt x="684" y="72"/>
                        </a:cubicBezTo>
                        <a:cubicBezTo>
                          <a:pt x="723" y="98"/>
                          <a:pt x="706" y="96"/>
                          <a:pt x="732" y="96"/>
                        </a:cubicBezTo>
                      </a:path>
                    </a:pathLst>
                  </a:custGeom>
                  <a:noFill/>
                  <a:ln w="38100" cap="flat" cmpd="sng">
                    <a:solidFill>
                      <a:srgbClr val="000000">
                        <a:alpha val="100000"/>
                      </a:srgbClr>
                    </a:solidFill>
                    <a:prstDash val="sysDot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微软雅黑" panose="020b0503020204020204" charset="-122"/>
                    </a:endParaRPr>
                  </a:p>
                </p:txBody>
              </p:sp>
            </p:grpSp>
            <p:sp>
              <p:nvSpPr>
                <p:cNvPr id="23566" name="直接连接符 11278"/>
                <p:cNvSpPr/>
                <p:nvPr/>
              </p:nvSpPr>
              <p:spPr>
                <a:xfrm flipH="1">
                  <a:off x="5576" y="1968"/>
                  <a:ext cx="0" cy="456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3567" name="直接连接符 11279"/>
                <p:cNvSpPr/>
                <p:nvPr/>
              </p:nvSpPr>
              <p:spPr>
                <a:xfrm flipH="1">
                  <a:off x="6584" y="1960"/>
                  <a:ext cx="0" cy="456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3568" name="直接连接符 11280"/>
                <p:cNvSpPr/>
                <p:nvPr/>
              </p:nvSpPr>
              <p:spPr>
                <a:xfrm flipH="1">
                  <a:off x="5576" y="2240"/>
                  <a:ext cx="320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3569" name="直接连接符 11281"/>
                <p:cNvSpPr/>
                <p:nvPr/>
              </p:nvSpPr>
              <p:spPr>
                <a:xfrm>
                  <a:off x="6264" y="2240"/>
                  <a:ext cx="320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3570" name="直接连接符 11282"/>
                <p:cNvSpPr/>
                <p:nvPr/>
              </p:nvSpPr>
              <p:spPr>
                <a:xfrm>
                  <a:off x="6592" y="776"/>
                  <a:ext cx="352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3571" name="直接连接符 11283"/>
                <p:cNvSpPr/>
                <p:nvPr/>
              </p:nvSpPr>
              <p:spPr>
                <a:xfrm>
                  <a:off x="6584" y="1960"/>
                  <a:ext cx="352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3572" name="直接连接符 11284"/>
                <p:cNvSpPr/>
                <p:nvPr/>
              </p:nvSpPr>
              <p:spPr>
                <a:xfrm rot="-5400000" flipH="1">
                  <a:off x="6564" y="1796"/>
                  <a:ext cx="344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3573" name="直接连接符 11285"/>
                <p:cNvSpPr/>
                <p:nvPr/>
              </p:nvSpPr>
              <p:spPr>
                <a:xfrm rot="5400000" flipH="1">
                  <a:off x="6516" y="996"/>
                  <a:ext cx="424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3574" name="文本框 11286"/>
                <p:cNvSpPr txBox="1"/>
                <p:nvPr/>
              </p:nvSpPr>
              <p:spPr>
                <a:xfrm>
                  <a:off x="5936" y="2136"/>
                  <a:ext cx="352" cy="288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altLang="zh-CN" sz="2400" b="1">
                      <a:solidFill>
                        <a:srgbClr val="3333FF"/>
                      </a:solidFill>
                      <a:latin typeface="微软雅黑"/>
                      <a:cs typeface="微软雅黑" panose="020b0503020204020204" charset="-122"/>
                    </a:rPr>
                    <a:t>40</a:t>
                  </a:r>
                  <a:endParaRPr lang="en-US" altLang="zh-CN" sz="2400" b="1">
                    <a:solidFill>
                      <a:srgbClr val="3333FF"/>
                    </a:solidFill>
                    <a:latin typeface="微软雅黑"/>
                    <a:cs typeface="微软雅黑" panose="020b0503020204020204" charset="-122"/>
                  </a:endParaRPr>
                </a:p>
              </p:txBody>
            </p:sp>
          </p:grpSp>
          <p:sp>
            <p:nvSpPr>
              <p:cNvPr id="23564" name="文本框 11287"/>
              <p:cNvSpPr txBox="1"/>
              <p:nvPr/>
            </p:nvSpPr>
            <p:spPr>
              <a:xfrm>
                <a:off x="6608" y="1240"/>
                <a:ext cx="352" cy="28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400" b="1">
                    <a:solidFill>
                      <a:srgbClr val="3333FF"/>
                    </a:solidFill>
                    <a:latin typeface="微软雅黑"/>
                    <a:cs typeface="微软雅黑" panose="020b0503020204020204" charset="-122"/>
                  </a:rPr>
                  <a:t>50</a:t>
                </a:r>
                <a:endParaRPr lang="en-US" altLang="zh-CN" sz="2400" b="1">
                  <a:solidFill>
                    <a:srgbClr val="3333FF"/>
                  </a:solidFill>
                  <a:latin typeface="微软雅黑"/>
                  <a:cs typeface="微软雅黑" panose="020b0503020204020204" charset="-122"/>
                </a:endParaRPr>
              </a:p>
            </p:txBody>
          </p:sp>
        </p:grpSp>
      </p:grpSp>
      <p:sp>
        <p:nvSpPr>
          <p:cNvPr id="23555" name="文本框 11292"/>
          <p:cNvSpPr txBox="1"/>
          <p:nvPr/>
        </p:nvSpPr>
        <p:spPr>
          <a:xfrm>
            <a:off x="332105" y="2176780"/>
            <a:ext cx="739775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latin typeface="微软雅黑"/>
                <a:ea typeface="微软雅黑"/>
                <a:cs typeface="微软雅黑" panose="020b0503020204020204" charset="-122"/>
              </a:rPr>
              <a:t>把圆柱</a:t>
            </a:r>
            <a:r>
              <a:rPr lang="zh-CN" altLang="en-US" sz="32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削</a:t>
            </a:r>
            <a:r>
              <a:rPr lang="zh-CN" altLang="en-US" sz="3200" b="1">
                <a:latin typeface="微软雅黑"/>
                <a:ea typeface="微软雅黑"/>
                <a:cs typeface="微软雅黑" panose="020b0503020204020204" charset="-122"/>
              </a:rPr>
              <a:t>成最大的圆锥，需要削去多少？</a:t>
            </a:r>
            <a:endParaRPr lang="zh-CN" altLang="en-US" sz="3200" b="1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1297" name="文本框 11296"/>
          <p:cNvSpPr txBox="1"/>
          <p:nvPr/>
        </p:nvSpPr>
        <p:spPr>
          <a:xfrm>
            <a:off x="-93662" y="4341813"/>
            <a:ext cx="713105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zh-CN" sz="3200" b="1">
                <a:solidFill>
                  <a:srgbClr val="002060"/>
                </a:solidFill>
                <a:latin typeface="微软雅黑"/>
                <a:cs typeface="微软雅黑" panose="020b0503020204020204" charset="-122"/>
              </a:rPr>
              <a:t>3.14×(40÷2)</a:t>
            </a:r>
            <a:r>
              <a:rPr lang="en-US" altLang="zh-CN" sz="3200" b="1" baseline="30000">
                <a:solidFill>
                  <a:srgbClr val="002060"/>
                </a:solidFill>
                <a:latin typeface="微软雅黑"/>
                <a:cs typeface="微软雅黑" panose="020b0503020204020204" charset="-122"/>
              </a:rPr>
              <a:t>2</a:t>
            </a:r>
            <a:r>
              <a:rPr lang="en-US" altLang="zh-CN" sz="3200" b="1">
                <a:solidFill>
                  <a:srgbClr val="002060"/>
                </a:solidFill>
                <a:latin typeface="微软雅黑"/>
                <a:cs typeface="微软雅黑" panose="020b0503020204020204" charset="-122"/>
              </a:rPr>
              <a:t>×50×</a:t>
            </a:r>
            <a:endParaRPr lang="en-US" altLang="zh-CN" sz="3200" b="1">
              <a:solidFill>
                <a:srgbClr val="002060"/>
              </a:solidFill>
              <a:latin typeface="微软雅黑"/>
              <a:cs typeface="微软雅黑" panose="020b0503020204020204" charset="-122"/>
            </a:endParaRPr>
          </a:p>
        </p:txBody>
      </p:sp>
      <p:graphicFrame>
        <p:nvGraphicFramePr>
          <p:cNvPr id="11304" name="Object 22"/>
          <p:cNvGraphicFramePr>
            <a:graphicFrameLocks noChangeAspect="1"/>
          </p:cNvGraphicFramePr>
          <p:nvPr/>
        </p:nvGraphicFramePr>
        <p:xfrm>
          <a:off x="5534025" y="4033838"/>
          <a:ext cx="449263" cy="11287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152400" imgH="393065" progId="Equation.3">
                  <p:embed/>
                </p:oleObj>
              </mc:Choice>
              <mc:Fallback>
                <p:oleObj r:id="rId2" imgW="152400" imgH="3930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534025" y="4033838"/>
                        <a:ext cx="449263" cy="1128712"/>
                      </a:xfrm>
                      <a:prstGeom prst="rect">
                        <a:avLst/>
                      </a:prstGeom>
                      <a:noFill/>
                      <a:ln w="9525" cap="flat" cmpd="sng">
                        <a:solidFill>
                          <a:schemeClr val="bg1"/>
                        </a:solidFill>
                        <a:prstDash val="solid"/>
                        <a:miter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58" name="文本框 11304"/>
          <p:cNvSpPr txBox="1"/>
          <p:nvPr/>
        </p:nvSpPr>
        <p:spPr>
          <a:xfrm>
            <a:off x="8026400" y="4295775"/>
            <a:ext cx="2159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solidFill>
                  <a:srgbClr val="3333FF"/>
                </a:solidFill>
                <a:latin typeface="微软雅黑"/>
                <a:ea typeface="微软雅黑"/>
                <a:cs typeface="微软雅黑" panose="020b0503020204020204" charset="-122"/>
              </a:rPr>
              <a:t>（单位：厘米）</a:t>
            </a:r>
            <a:endParaRPr lang="zh-CN" altLang="en-US" sz="2400" b="1">
              <a:solidFill>
                <a:srgbClr val="3333FF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3559" name="文本框 26"/>
          <p:cNvSpPr txBox="1"/>
          <p:nvPr/>
        </p:nvSpPr>
        <p:spPr>
          <a:xfrm>
            <a:off x="332105" y="1330960"/>
            <a:ext cx="711835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滚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刷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切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削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、熔……</a:t>
            </a:r>
            <a:endParaRPr lang="zh-CN" altLang="en-US" sz="4000" b="1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7" name="文本框 11292"/>
          <p:cNvSpPr txBox="1"/>
          <p:nvPr/>
        </p:nvSpPr>
        <p:spPr>
          <a:xfrm>
            <a:off x="641350" y="2905125"/>
            <a:ext cx="7397750" cy="13239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问题</a:t>
            </a:r>
            <a:r>
              <a:rPr lang="en-US" altLang="zh-CN" sz="32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1</a:t>
            </a:r>
            <a:r>
              <a:rPr lang="zh-CN" altLang="en-US" sz="32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：怎么削才算是最大的圆锥？</a:t>
            </a:r>
            <a:endParaRPr lang="en-US" altLang="zh-CN" sz="3200" b="1">
              <a:solidFill>
                <a:srgbClr val="002060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问题</a:t>
            </a:r>
            <a:r>
              <a:rPr lang="en-US" altLang="zh-CN" sz="32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2</a:t>
            </a:r>
            <a:r>
              <a:rPr lang="zh-CN" altLang="en-US" sz="32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：削成的圆锥与圆柱有什么关系？</a:t>
            </a:r>
            <a:endParaRPr lang="zh-CN" altLang="en-US" sz="3200" b="1">
              <a:solidFill>
                <a:srgbClr val="00206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97" grpId="0"/>
      <p:bldP spid="2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文本框 34817"/>
          <p:cNvSpPr txBox="1"/>
          <p:nvPr/>
        </p:nvSpPr>
        <p:spPr>
          <a:xfrm>
            <a:off x="698500" y="1447800"/>
            <a:ext cx="73533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en-US" sz="3200" b="1">
              <a:solidFill>
                <a:schemeClr val="hlink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4579" name="文本框 34837"/>
          <p:cNvSpPr txBox="1"/>
          <p:nvPr/>
        </p:nvSpPr>
        <p:spPr>
          <a:xfrm>
            <a:off x="3740150" y="1381125"/>
            <a:ext cx="8104188" cy="1570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200" b="1">
                <a:latin typeface="微软雅黑"/>
                <a:ea typeface="微软雅黑"/>
                <a:cs typeface="微软雅黑" panose="020b0503020204020204" charset="-122"/>
              </a:rPr>
              <a:t>把圆柱形铁块</a:t>
            </a:r>
            <a:r>
              <a:rPr lang="zh-CN" altLang="en-US" sz="32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熔铸</a:t>
            </a:r>
            <a:r>
              <a:rPr lang="zh-CN" altLang="en-US" sz="3200" b="1">
                <a:latin typeface="微软雅黑"/>
                <a:ea typeface="微软雅黑"/>
                <a:cs typeface="微软雅黑" panose="020b0503020204020204" charset="-122"/>
              </a:rPr>
              <a:t>成一个长方体，长方体的长是</a:t>
            </a:r>
            <a:r>
              <a:rPr lang="en-US" altLang="zh-CN" sz="3200" b="1">
                <a:latin typeface="微软雅黑"/>
                <a:ea typeface="微软雅黑"/>
                <a:cs typeface="微软雅黑" panose="020b0503020204020204" charset="-122"/>
              </a:rPr>
              <a:t>31.4</a:t>
            </a:r>
            <a:r>
              <a:rPr lang="zh-CN" altLang="en-US" sz="3200" b="1">
                <a:latin typeface="微软雅黑"/>
                <a:ea typeface="微软雅黑"/>
                <a:cs typeface="微软雅黑" panose="020b0503020204020204" charset="-122"/>
              </a:rPr>
              <a:t>厘米，宽是</a:t>
            </a:r>
            <a:r>
              <a:rPr lang="en-US" altLang="zh-CN" sz="3200" b="1">
                <a:latin typeface="微软雅黑"/>
                <a:ea typeface="微软雅黑"/>
                <a:cs typeface="微软雅黑" panose="020b0503020204020204" charset="-122"/>
              </a:rPr>
              <a:t>10</a:t>
            </a:r>
            <a:r>
              <a:rPr lang="zh-CN" altLang="en-US" sz="3200" b="1">
                <a:latin typeface="微软雅黑"/>
                <a:ea typeface="微软雅黑"/>
                <a:cs typeface="微软雅黑" panose="020b0503020204020204" charset="-122"/>
              </a:rPr>
              <a:t>厘米。求这个长方体的高。</a:t>
            </a:r>
            <a:endParaRPr lang="zh-CN" altLang="en-US" sz="3200" b="1">
              <a:latin typeface="微软雅黑"/>
              <a:ea typeface="微软雅黑"/>
              <a:cs typeface="微软雅黑" panose="020b0503020204020204" charset="-122"/>
            </a:endParaRPr>
          </a:p>
        </p:txBody>
      </p:sp>
      <p:grpSp>
        <p:nvGrpSpPr>
          <p:cNvPr id="24580" name="组合 50"/>
          <p:cNvGrpSpPr/>
          <p:nvPr/>
        </p:nvGrpSpPr>
        <p:grpSpPr>
          <a:xfrm>
            <a:off x="698500" y="1852613"/>
            <a:ext cx="2438400" cy="3460750"/>
            <a:chOff x="715962" y="1628140"/>
            <a:chExt cx="2438400" cy="3460749"/>
          </a:xfrm>
        </p:grpSpPr>
        <p:grpSp>
          <p:nvGrpSpPr>
            <p:cNvPr id="24586" name="组合 28697"/>
            <p:cNvGrpSpPr/>
            <p:nvPr/>
          </p:nvGrpSpPr>
          <p:grpSpPr>
            <a:xfrm>
              <a:off x="952500" y="1628140"/>
              <a:ext cx="2201862" cy="2882900"/>
              <a:chOff x="5573" y="608"/>
              <a:chExt cx="1387" cy="1816"/>
            </a:xfrm>
          </p:grpSpPr>
          <p:grpSp>
            <p:nvGrpSpPr>
              <p:cNvPr id="24588" name="组合 28696"/>
              <p:cNvGrpSpPr/>
              <p:nvPr/>
            </p:nvGrpSpPr>
            <p:grpSpPr>
              <a:xfrm>
                <a:off x="5573" y="608"/>
                <a:ext cx="1371" cy="1816"/>
                <a:chOff x="5573" y="608"/>
                <a:chExt cx="1371" cy="1816"/>
              </a:xfrm>
            </p:grpSpPr>
            <p:grpSp>
              <p:nvGrpSpPr>
                <p:cNvPr id="24590" name="组合 28680"/>
                <p:cNvGrpSpPr/>
                <p:nvPr/>
              </p:nvGrpSpPr>
              <p:grpSpPr>
                <a:xfrm>
                  <a:off x="5573" y="608"/>
                  <a:ext cx="1022" cy="1524"/>
                  <a:chOff x="2109" y="2523"/>
                  <a:chExt cx="777" cy="1152"/>
                </a:xfrm>
              </p:grpSpPr>
              <p:sp>
                <p:nvSpPr>
                  <p:cNvPr id="24600" name="圆柱形 28681"/>
                  <p:cNvSpPr/>
                  <p:nvPr/>
                </p:nvSpPr>
                <p:spPr>
                  <a:xfrm>
                    <a:off x="2109" y="2523"/>
                    <a:ext cx="768" cy="1152"/>
                  </a:xfrm>
                  <a:prstGeom prst="can">
                    <a:avLst>
                      <a:gd name="adj" fmla="val 37500"/>
                    </a:avLst>
                  </a:prstGeom>
                  <a:noFill/>
                  <a:ln w="38100" cap="flat" cmpd="sng">
                    <a:solidFill>
                      <a:srgbClr val="00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 eaLnBrk="1" hangingPunct="1"/>
                    <a:endParaRPr lang="zh-CN" altLang="en-US" sz="2400">
                      <a:solidFill>
                        <a:schemeClr val="hlink"/>
                      </a:solidFill>
                      <a:latin typeface="Times New Roman" panose="02020603050405020304" pitchFamily="18" charset="0"/>
                      <a:cs typeface="微软雅黑" panose="020b0503020204020204" charset="-122"/>
                    </a:endParaRPr>
                  </a:p>
                </p:txBody>
              </p:sp>
              <p:sp>
                <p:nvSpPr>
                  <p:cNvPr id="24601" name="任意多边形 28682"/>
                  <p:cNvSpPr/>
                  <p:nvPr/>
                </p:nvSpPr>
                <p:spPr>
                  <a:xfrm>
                    <a:off x="2154" y="3430"/>
                    <a:ext cx="732" cy="108"/>
                  </a:xfrm>
                  <a:custGeom>
                    <a:cxnLst>
                      <a:cxn ang="0">
                        <a:pos x="0" y="108"/>
                      </a:cxn>
                      <a:cxn ang="0">
                        <a:pos x="12" y="72"/>
                      </a:cxn>
                      <a:cxn ang="0">
                        <a:pos x="240" y="0"/>
                      </a:cxn>
                      <a:cxn ang="0">
                        <a:pos x="540" y="24"/>
                      </a:cxn>
                      <a:cxn ang="0">
                        <a:pos x="684" y="72"/>
                      </a:cxn>
                      <a:cxn ang="0">
                        <a:pos x="732" y="96"/>
                      </a:cxn>
                    </a:cxnLst>
                    <a:rect l="l" t="t" r="r" b="b"/>
                    <a:pathLst>
                      <a:path w="732" h="108">
                        <a:moveTo>
                          <a:pt x="0" y="108"/>
                        </a:moveTo>
                        <a:cubicBezTo>
                          <a:pt x="4" y="96"/>
                          <a:pt x="4" y="82"/>
                          <a:pt x="12" y="72"/>
                        </a:cubicBezTo>
                        <a:cubicBezTo>
                          <a:pt x="55" y="18"/>
                          <a:pt x="176" y="9"/>
                          <a:pt x="240" y="0"/>
                        </a:cubicBezTo>
                        <a:cubicBezTo>
                          <a:pt x="298" y="3"/>
                          <a:pt x="455" y="3"/>
                          <a:pt x="540" y="24"/>
                        </a:cubicBezTo>
                        <a:cubicBezTo>
                          <a:pt x="568" y="31"/>
                          <a:pt x="655" y="52"/>
                          <a:pt x="684" y="72"/>
                        </a:cubicBezTo>
                        <a:cubicBezTo>
                          <a:pt x="723" y="98"/>
                          <a:pt x="706" y="96"/>
                          <a:pt x="732" y="96"/>
                        </a:cubicBezTo>
                      </a:path>
                    </a:pathLst>
                  </a:custGeom>
                  <a:noFill/>
                  <a:ln w="38100" cap="flat" cmpd="sng">
                    <a:solidFill>
                      <a:srgbClr val="000000">
                        <a:alpha val="100000"/>
                      </a:srgbClr>
                    </a:solidFill>
                    <a:prstDash val="sysDot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>
                      <a:cs typeface="微软雅黑" panose="020b0503020204020204" charset="-122"/>
                    </a:endParaRPr>
                  </a:p>
                </p:txBody>
              </p:sp>
            </p:grpSp>
            <p:sp>
              <p:nvSpPr>
                <p:cNvPr id="24591" name="直接连接符 28685"/>
                <p:cNvSpPr/>
                <p:nvPr/>
              </p:nvSpPr>
              <p:spPr>
                <a:xfrm flipH="1">
                  <a:off x="5576" y="1968"/>
                  <a:ext cx="0" cy="456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4592" name="直接连接符 28686"/>
                <p:cNvSpPr/>
                <p:nvPr/>
              </p:nvSpPr>
              <p:spPr>
                <a:xfrm flipH="1">
                  <a:off x="6584" y="1960"/>
                  <a:ext cx="0" cy="456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4593" name="直接连接符 28687"/>
                <p:cNvSpPr/>
                <p:nvPr/>
              </p:nvSpPr>
              <p:spPr>
                <a:xfrm flipH="1">
                  <a:off x="5576" y="2240"/>
                  <a:ext cx="320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4594" name="直接连接符 28688"/>
                <p:cNvSpPr/>
                <p:nvPr/>
              </p:nvSpPr>
              <p:spPr>
                <a:xfrm>
                  <a:off x="6264" y="2240"/>
                  <a:ext cx="320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4595" name="直接连接符 28689"/>
                <p:cNvSpPr/>
                <p:nvPr/>
              </p:nvSpPr>
              <p:spPr>
                <a:xfrm>
                  <a:off x="6592" y="776"/>
                  <a:ext cx="352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4596" name="直接连接符 28690"/>
                <p:cNvSpPr/>
                <p:nvPr/>
              </p:nvSpPr>
              <p:spPr>
                <a:xfrm>
                  <a:off x="6584" y="1960"/>
                  <a:ext cx="352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4597" name="直接连接符 28691"/>
                <p:cNvSpPr/>
                <p:nvPr/>
              </p:nvSpPr>
              <p:spPr>
                <a:xfrm rot="-5400000" flipH="1">
                  <a:off x="6564" y="1796"/>
                  <a:ext cx="344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4598" name="直接连接符 28692"/>
                <p:cNvSpPr/>
                <p:nvPr/>
              </p:nvSpPr>
              <p:spPr>
                <a:xfrm rot="5400000" flipH="1">
                  <a:off x="6516" y="996"/>
                  <a:ext cx="424" cy="0"/>
                </a:xfrm>
                <a:prstGeom prst="line">
                  <a:avLst/>
                </a:prstGeom>
                <a:ln w="25400" cap="flat" cmpd="sng">
                  <a:solidFill>
                    <a:srgbClr val="0000FF"/>
                  </a:solidFill>
                  <a:prstDash val="solid"/>
                  <a:headEnd type="none" w="med" len="med"/>
                  <a:tailEnd type="triangl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24599" name="文本框 28693"/>
                <p:cNvSpPr txBox="1"/>
                <p:nvPr/>
              </p:nvSpPr>
              <p:spPr>
                <a:xfrm>
                  <a:off x="5936" y="2136"/>
                  <a:ext cx="352" cy="288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50000"/>
                    </a:spcBef>
                  </a:pPr>
                  <a:r>
                    <a:rPr lang="en-US" altLang="zh-CN" sz="2400" b="1">
                      <a:solidFill>
                        <a:srgbClr val="3333FF"/>
                      </a:solidFill>
                      <a:latin typeface="微软雅黑"/>
                      <a:cs typeface="微软雅黑" panose="020b0503020204020204" charset="-122"/>
                    </a:rPr>
                    <a:t>40</a:t>
                  </a:r>
                  <a:endParaRPr lang="en-US" altLang="zh-CN" sz="2400" b="1">
                    <a:solidFill>
                      <a:srgbClr val="3333FF"/>
                    </a:solidFill>
                    <a:latin typeface="微软雅黑"/>
                    <a:cs typeface="微软雅黑" panose="020b0503020204020204" charset="-122"/>
                  </a:endParaRPr>
                </a:p>
              </p:txBody>
            </p:sp>
          </p:grpSp>
          <p:sp>
            <p:nvSpPr>
              <p:cNvPr id="24589" name="文本框 28694"/>
              <p:cNvSpPr txBox="1"/>
              <p:nvPr/>
            </p:nvSpPr>
            <p:spPr>
              <a:xfrm>
                <a:off x="6608" y="1240"/>
                <a:ext cx="352" cy="28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400" b="1">
                    <a:solidFill>
                      <a:srgbClr val="3333FF"/>
                    </a:solidFill>
                    <a:latin typeface="微软雅黑"/>
                    <a:cs typeface="微软雅黑" panose="020b0503020204020204" charset="-122"/>
                  </a:rPr>
                  <a:t>50</a:t>
                </a:r>
                <a:endParaRPr lang="en-US" altLang="zh-CN" sz="2400" b="1">
                  <a:solidFill>
                    <a:srgbClr val="3333FF"/>
                  </a:solidFill>
                  <a:latin typeface="微软雅黑"/>
                  <a:cs typeface="微软雅黑" panose="020b0503020204020204" charset="-122"/>
                </a:endParaRPr>
              </a:p>
            </p:txBody>
          </p:sp>
        </p:grpSp>
        <p:sp>
          <p:nvSpPr>
            <p:cNvPr id="24587" name="文本框 28695"/>
            <p:cNvSpPr txBox="1"/>
            <p:nvPr/>
          </p:nvSpPr>
          <p:spPr>
            <a:xfrm>
              <a:off x="715962" y="4631689"/>
              <a:ext cx="2159000" cy="45720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3333FF"/>
                  </a:solidFill>
                  <a:latin typeface="微软雅黑"/>
                  <a:ea typeface="微软雅黑"/>
                  <a:cs typeface="微软雅黑" panose="020b0503020204020204" charset="-122"/>
                </a:rPr>
                <a:t>（单位：厘米）</a:t>
              </a:r>
              <a:endParaRPr lang="zh-CN" altLang="en-US" sz="2400" b="1">
                <a:solidFill>
                  <a:srgbClr val="3333FF"/>
                </a:solidFill>
                <a:latin typeface="微软雅黑"/>
                <a:ea typeface="微软雅黑"/>
                <a:cs typeface="微软雅黑" panose="020b0503020204020204" charset="-122"/>
              </a:endParaRPr>
            </a:p>
          </p:txBody>
        </p:sp>
      </p:grpSp>
      <p:sp>
        <p:nvSpPr>
          <p:cNvPr id="23" name="矩形 22"/>
          <p:cNvSpPr/>
          <p:nvPr/>
        </p:nvSpPr>
        <p:spPr>
          <a:xfrm>
            <a:off x="3740150" y="3949700"/>
            <a:ext cx="9828213" cy="5572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62800</a:t>
            </a:r>
            <a:r>
              <a:rPr lang="zh-CN" altLang="zh-CN" sz="28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÷</a:t>
            </a:r>
            <a:r>
              <a:rPr lang="zh-CN" altLang="en-US" sz="28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（</a:t>
            </a:r>
            <a:r>
              <a:rPr lang="en-US" altLang="zh-CN" sz="28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31.4</a:t>
            </a:r>
            <a:r>
              <a:rPr lang="zh-CN" altLang="zh-CN" sz="28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×</a:t>
            </a:r>
            <a:r>
              <a:rPr lang="en-US" altLang="zh-CN" sz="28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10</a:t>
            </a:r>
            <a:r>
              <a:rPr lang="zh-CN" altLang="en-US" sz="28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）</a:t>
            </a:r>
            <a:r>
              <a:rPr lang="en-US" altLang="zh-CN" sz="28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=200</a:t>
            </a:r>
            <a:r>
              <a:rPr lang="zh-CN" altLang="zh-CN" sz="28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（</a:t>
            </a:r>
            <a:r>
              <a:rPr lang="en-US" altLang="zh-CN" sz="28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cm</a:t>
            </a:r>
            <a:r>
              <a:rPr lang="zh-CN" altLang="zh-CN" sz="2800" b="1">
                <a:solidFill>
                  <a:srgbClr val="002060"/>
                </a:solidFill>
                <a:latin typeface="微软雅黑"/>
                <a:ea typeface="微软雅黑"/>
                <a:cs typeface="微软雅黑" panose="020b0503020204020204" charset="-122"/>
              </a:rPr>
              <a:t>）</a:t>
            </a:r>
            <a:endParaRPr lang="zh-CN" altLang="zh-CN" sz="2800" b="1">
              <a:solidFill>
                <a:srgbClr val="002060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8679" name="文本框 24"/>
          <p:cNvSpPr txBox="1"/>
          <p:nvPr/>
        </p:nvSpPr>
        <p:spPr>
          <a:xfrm>
            <a:off x="3670300" y="2959100"/>
            <a:ext cx="5329238" cy="5222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微软雅黑"/>
                <a:ea typeface="微软雅黑"/>
                <a:cs typeface="微软雅黑" panose="020b0503020204020204" charset="-122"/>
              </a:rPr>
              <a:t>圆柱变成长方体，体积没变。</a:t>
            </a:r>
            <a:endParaRPr lang="zh-CN" altLang="en-US" sz="2800" b="1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4583" name="文本框 24"/>
          <p:cNvSpPr txBox="1"/>
          <p:nvPr/>
        </p:nvSpPr>
        <p:spPr>
          <a:xfrm>
            <a:off x="3940175" y="358775"/>
            <a:ext cx="711835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滚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刷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切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削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熔</a:t>
            </a:r>
            <a:r>
              <a:rPr lang="zh-CN" altLang="en-US" sz="4000" b="1">
                <a:latin typeface="微软雅黑"/>
                <a:ea typeface="微软雅黑"/>
                <a:cs typeface="微软雅黑" panose="020b0503020204020204" charset="-122"/>
              </a:rPr>
              <a:t>……</a:t>
            </a:r>
            <a:endParaRPr lang="zh-CN" altLang="en-US" sz="4000" b="1"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670300" y="4856163"/>
            <a:ext cx="6096000" cy="95408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800" b="1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/>
                <a:ea typeface="微软雅黑"/>
                <a:cs typeface="Times New Roman" panose="02020603050405020304" pitchFamily="18" charset="0"/>
              </a:rPr>
              <a:t>解：设长方体的高是</a:t>
            </a:r>
            <a:r>
              <a:rPr kumimoji="0" lang="en-US" altLang="zh-CN" sz="2800" b="1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/>
                <a:ea typeface="微软雅黑"/>
                <a:cs typeface="Times New Roman" panose="02020603050405020304" pitchFamily="18" charset="0"/>
              </a:rPr>
              <a:t>x</a:t>
            </a:r>
            <a:r>
              <a:rPr kumimoji="0" lang="zh-CN" altLang="zh-CN" sz="2800" b="1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/>
                <a:ea typeface="微软雅黑"/>
                <a:cs typeface="Times New Roman" panose="02020603050405020304" pitchFamily="18" charset="0"/>
              </a:rPr>
              <a:t>厘米。</a:t>
            </a:r>
            <a:endParaRPr kumimoji="0" lang="zh-CN" altLang="zh-CN" sz="2800" b="0" i="0" u="none" strike="noStrike" kern="1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/>
              <a:ea typeface="微软雅黑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/>
                <a:ea typeface="微软雅黑"/>
                <a:cs typeface="Times New Roman" panose="02020603050405020304" pitchFamily="18" charset="0"/>
              </a:rPr>
              <a:t>31.4×10×X=3.14×20</a:t>
            </a:r>
            <a:r>
              <a:rPr kumimoji="0" lang="en-US" altLang="zh-CN" sz="2800" b="1" i="0" u="none" strike="noStrike" kern="100" cap="none" spc="0" normalizeH="0" baseline="300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/>
                <a:ea typeface="微软雅黑"/>
                <a:cs typeface="Times New Roman" panose="02020603050405020304" pitchFamily="18" charset="0"/>
              </a:rPr>
              <a:t>2</a:t>
            </a:r>
            <a:r>
              <a:rPr kumimoji="0" lang="zh-CN" altLang="zh-CN" sz="2800" b="1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/>
                <a:ea typeface="微软雅黑"/>
                <a:cs typeface="Times New Roman" panose="02020603050405020304" pitchFamily="18" charset="0"/>
              </a:rPr>
              <a:t>×</a:t>
            </a:r>
            <a:r>
              <a:rPr kumimoji="0" lang="en-US" altLang="zh-CN" sz="2800" b="1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/>
                <a:ea typeface="微软雅黑"/>
                <a:cs typeface="Times New Roman" panose="02020603050405020304" pitchFamily="18" charset="0"/>
              </a:rPr>
              <a:t>50</a:t>
            </a:r>
            <a:endParaRPr kumimoji="0" lang="zh-CN" altLang="zh-CN" sz="2800" b="0" i="0" u="none" strike="noStrike" kern="1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740150" y="3502025"/>
            <a:ext cx="5737225" cy="5238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微软雅黑"/>
                <a:ea typeface="微软雅黑"/>
                <a:cs typeface="Arial" pitchFamily="34" charset="0"/>
              </a:rPr>
              <a:t>3.14×20</a:t>
            </a:r>
            <a:r>
              <a:rPr kumimoji="0" lang="en-US" altLang="zh-CN" sz="2800" b="1" i="0" u="none" strike="noStrike" kern="1200" cap="none" spc="0" normalizeH="0" baseline="30000" noProof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微软雅黑"/>
                <a:ea typeface="微软雅黑"/>
                <a:cs typeface="Arial" pitchFamily="34" charset="0"/>
              </a:rPr>
              <a:t>2</a:t>
            </a:r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微软雅黑"/>
                <a:ea typeface="微软雅黑"/>
                <a:cs typeface="Arial" pitchFamily="34" charset="0"/>
              </a:rPr>
              <a:t>×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微软雅黑"/>
                <a:ea typeface="微软雅黑"/>
                <a:cs typeface="Arial" pitchFamily="34" charset="0"/>
              </a:rPr>
              <a:t>50=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Arial" pitchFamily="34" charset="0"/>
              </a:rPr>
              <a:t> 62800</a:t>
            </a:r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Arial" pitchFamily="34" charset="0"/>
              </a:rPr>
              <a:t>（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Arial" pitchFamily="34" charset="0"/>
              </a:rPr>
              <a:t>cm</a:t>
            </a:r>
            <a:r>
              <a:rPr kumimoji="0" lang="en-US" altLang="zh-CN" sz="2800" b="1" i="0" u="none" strike="noStrike" kern="1200" cap="none" spc="0" normalizeH="0" baseline="300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Arial" pitchFamily="34" charset="0"/>
              </a:rPr>
              <a:t>3</a:t>
            </a:r>
            <a:r>
              <a:rPr kumimoji="0" lang="zh-CN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/>
                <a:ea typeface="微软雅黑"/>
                <a:cs typeface="Arial" pitchFamily="34" charset="0"/>
              </a:rPr>
              <a:t>）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accent5">
                  <a:lumMod val="50000"/>
                </a:schemeClr>
              </a:solidFill>
              <a:effectLst/>
              <a:uLnTx/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185400" y="11988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8679" grpId="0"/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微软雅黑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10" name="TextBox 7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65455" y="3811270"/>
            <a:ext cx="9217025" cy="535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（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3.14×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（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10÷2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</a:t>
            </a:r>
            <a:r>
              <a:rPr lang="en-US" altLang="zh-CN" sz="2400" b="1" baseline="30000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×2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＋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3.14×10×20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＝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785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（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cm</a:t>
            </a:r>
            <a:r>
              <a:rPr lang="en-US" altLang="zh-CN" sz="2400" b="1" baseline="30000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11" name="TextBox 7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69926" y="4428173"/>
            <a:ext cx="748823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（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3.14×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（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10÷2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</a:t>
            </a:r>
            <a:r>
              <a:rPr lang="en-US" altLang="zh-CN" sz="2400" b="1" baseline="30000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×20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＝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1570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（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cm</a:t>
            </a:r>
            <a:r>
              <a:rPr lang="en-US" altLang="zh-CN" sz="2400" b="1" baseline="30000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3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</a:t>
            </a:r>
            <a:endParaRPr lang="en-US" altLang="zh-CN" sz="24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1570cm</a:t>
            </a:r>
            <a:r>
              <a:rPr lang="en-US" altLang="zh-CN" sz="2400" b="1" baseline="30000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3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=1.57L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＞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1.5L</a:t>
            </a:r>
            <a:endParaRPr lang="en-US" altLang="zh-CN" sz="24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12" name="TextBox 7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85825" y="5710555"/>
            <a:ext cx="7272338" cy="978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答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微软雅黑"/>
              </a:rPr>
              <a:t>：（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微软雅黑"/>
              </a:rPr>
              <a:t>1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微软雅黑"/>
              </a:rPr>
              <a:t>）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至少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用了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785cm</a:t>
            </a:r>
            <a:r>
              <a:rPr lang="en-US" altLang="zh-CN" sz="2400" b="1" baseline="30000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的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布料。</a:t>
            </a:r>
            <a:endParaRPr lang="en-US" altLang="zh-CN" sz="24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  <a:p>
            <a:pPr eaLnBrk="1" hangingPunct="1">
              <a:lnSpc>
                <a:spcPct val="120000"/>
              </a:lnSpc>
            </a:pP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（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</a:t>
            </a:r>
            <a:r>
              <a:rPr lang="zh-CN" altLang="en-US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）这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壶水够喝。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18437" name="Rectangle 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75285" y="1299845"/>
            <a:ext cx="9225280" cy="2357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</a:pPr>
            <a:r>
              <a:rPr lang="en-US" altLang="zh-CN" sz="2800" b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      2.</a:t>
            </a:r>
            <a:r>
              <a:rPr lang="zh-CN" altLang="en-US" sz="2800" b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妈妈给小雨的塑料水壶做了一个布</a:t>
            </a:r>
            <a:r>
              <a:rPr lang="zh-CN" altLang="en-US" sz="2800" b="1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套，小雨</a:t>
            </a:r>
            <a:r>
              <a:rPr lang="zh-CN" altLang="en-US" sz="2800" b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每条上学带一壶水。</a:t>
            </a:r>
            <a:endParaRPr lang="zh-CN" altLang="en-US" sz="2800" b="1"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  <a:p>
            <a:pPr eaLnBrk="1" hangingPunct="1">
              <a:lnSpc>
                <a:spcPct val="120000"/>
              </a:lnSpc>
            </a:pPr>
            <a:r>
              <a:rPr lang="zh-CN" altLang="en-US" sz="2800" b="1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（</a:t>
            </a:r>
            <a:r>
              <a:rPr lang="en-US" altLang="zh-CN" sz="2800" b="1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</a:t>
            </a:r>
            <a:r>
              <a:rPr lang="zh-CN" altLang="en-US" sz="2800" b="1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）至少</a:t>
            </a:r>
            <a:r>
              <a:rPr lang="zh-CN" altLang="en-US" sz="2800" b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用了多少</a:t>
            </a:r>
            <a:r>
              <a:rPr lang="zh-CN" altLang="en-US" sz="2800" b="1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布料？</a:t>
            </a:r>
            <a:endParaRPr lang="zh-CN" altLang="en-US" sz="2800" b="1"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  <a:p>
            <a:pPr eaLnBrk="1" hangingPunct="1">
              <a:lnSpc>
                <a:spcPct val="120000"/>
              </a:lnSpc>
            </a:pPr>
            <a:r>
              <a:rPr lang="zh-CN" altLang="en-US" sz="2800" b="1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（</a:t>
            </a:r>
            <a:r>
              <a:rPr lang="en-US" altLang="zh-CN" sz="2800" b="1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</a:t>
            </a:r>
            <a:r>
              <a:rPr lang="zh-CN" altLang="en-US" sz="2800" b="1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）小雨</a:t>
            </a:r>
            <a:r>
              <a:rPr lang="zh-CN" altLang="en-US" sz="2800" b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在学校喝</a:t>
            </a:r>
            <a:r>
              <a:rPr lang="en-US" altLang="zh-CN" sz="2800" b="1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1.5L</a:t>
            </a:r>
            <a:r>
              <a:rPr lang="zh-CN" altLang="en-US" sz="2800" b="1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水，这</a:t>
            </a:r>
            <a:r>
              <a:rPr lang="zh-CN" altLang="en-US" sz="2800" b="1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壶水够喝</a:t>
            </a:r>
            <a:r>
              <a:rPr lang="zh-CN" altLang="en-US" sz="2800" b="1" smtClean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吗？</a:t>
            </a:r>
            <a:endParaRPr lang="zh-CN" altLang="en-US" sz="2800" b="1"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pic>
        <p:nvPicPr>
          <p:cNvPr id="18438" name="Picture 11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5048" y="1764665"/>
            <a:ext cx="1441450" cy="212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454639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圆锥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微软雅黑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微软雅黑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https://d.book118.com/795312242213011124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4C9BFF"/>
      </a:accent1>
      <a:accent2>
        <a:srgbClr val="E0C95D"/>
      </a:accent2>
      <a:accent3>
        <a:srgbClr val="DC5264"/>
      </a:accent3>
      <a:accent4>
        <a:srgbClr val="027AAE"/>
      </a:accent4>
      <a:accent5>
        <a:srgbClr val="818D96"/>
      </a:accent5>
      <a:accent6>
        <a:srgbClr val="525252"/>
      </a:accent6>
      <a:hlink>
        <a:srgbClr val="4276AA"/>
      </a:hlink>
      <a:folHlink>
        <a:srgbClr val="BFBFBF"/>
      </a:folHlink>
    </a:clrScheme>
    <a:fontScheme name="Temp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微软雅黑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微软雅黑"/>
        <a:font script="Hebr" typeface="微软雅黑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微软雅黑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Calibri Light</vt:lpstr>
      <vt:lpstr>宋体</vt:lpstr>
      <vt:lpstr>Office Theme</vt:lpstr>
      <vt:lpstr>期中专项考点复习</vt:lpstr>
      <vt:lpstr>单元知识框架</vt:lpstr>
      <vt:lpstr>PowerPoint Presentation</vt:lpstr>
      <vt:lpstr>圆柱</vt:lpstr>
      <vt:lpstr>知识梳理</vt:lpstr>
      <vt:lpstr>知识梳理</vt:lpstr>
      <vt:lpstr>PowerPoint Presentation</vt:lpstr>
      <vt:lpstr>PowerPoint Presentation</vt:lpstr>
      <vt:lpstr>典型例题</vt:lpstr>
      <vt:lpstr>典型例题</vt:lpstr>
      <vt:lpstr>PowerPoint Presentation</vt:lpstr>
      <vt:lpstr>典型例题</vt:lpstr>
      <vt:lpstr>典型例题</vt:lpstr>
      <vt:lpstr>跟踪练习</vt:lpstr>
      <vt:lpstr>圆锥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2024-09-28T22:14:20.131</cp:lastPrinted>
  <dcterms:created xsi:type="dcterms:W3CDTF">2024-09-28T14:14:20Z</dcterms:created>
  <dcterms:modified xsi:type="dcterms:W3CDTF">2024-09-28T14:14:22Z</dcterms:modified>
</cp:coreProperties>
</file>