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4" r:id="rId45"/>
  </p:sldIdLst>
  <p:sldSz cx="9144000" cy="6858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tags" Target="tags/tag1.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 Target="slides/slide3.xml" /><Relationship Id="rId50"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E4AA3D-2A98-4FA2-AE8A-D46645341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46A2B-721C-4F9F-B0F5-8425B6B7D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A55135-9D74-4DE6-A66A-EF8018208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32AEA1-5814-4D71-B657-DDFFAD206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7C4D28-C0D6-4954-A9C8-AECD2B8AD9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6B6E21-A5CF-4463-9E9C-D75860B60A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415858-51F6-4175-85B2-80D926AE2F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5CAA0C-5171-47CD-A6C3-BDDD03495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DF58CD-C805-4EE2-B158-DFD2B55CB1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E2AD75-D7C1-43C6-BF9A-1585694AC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8384B3-0529-4E13-80EF-1E5DD9488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1625" y="1905000"/>
            <a:ext cx="4194175" cy="4194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05000"/>
            <a:ext cx="4194175" cy="4194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8"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9"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4"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5"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3"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4"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Pct val="75000"/>
              <a:buFont typeface="Wingdings"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6"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7"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07188" y="609600"/>
            <a:ext cx="2135187" cy="548957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09600"/>
            <a:ext cx="6253163" cy="548957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6" name="Rectangle 6"/>
          <p:cNvSpPr>
            <a:spLocks noGrp="1" noChangeArrowheads="1"/>
          </p:cNvSpPr>
          <p:nvPr>
            <p:ph type="sldNum" sz="quarter" idx="12"/>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title=""/>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10"/>
          </p:nvPr>
        </p:nvSpPr>
        <p:spPr/>
        <p:txBody>
          <a:bodyPr/>
          <a:lstStyle/>
          <a:p>
            <a:pPr marL="0" lvl="0" indent="0" eaLnBrk="1" hangingPunct="1"/>
            <a:endParaRPr lang="zh-CN" altLang="zh-CN" sz="1400"/>
          </a:p>
        </p:txBody>
      </p:sp>
      <p:sp>
        <p:nvSpPr>
          <p:cNvPr id="5" name="Footer Placeholder 4" title=""/>
          <p:cNvSpPr>
            <a:spLocks noGrp="1"/>
          </p:cNvSpPr>
          <p:nvPr>
            <p:ph type="ftr" sz="quarter" idx="11"/>
          </p:nvPr>
        </p:nvSpPr>
        <p:spPr/>
        <p:txBody>
          <a:bodyPr/>
          <a:lstStyle/>
          <a:p>
            <a:pPr marL="0" lvl="0" indent="0" algn="ctr" eaLnBrk="1" hangingPunct="1"/>
            <a:endParaRPr lang="zh-CN" altLang="zh-CN" sz="1400"/>
          </a:p>
        </p:txBody>
      </p:sp>
      <p:sp>
        <p:nvSpPr>
          <p:cNvPr id="6" name="Slide Number Placeholder 5" title=""/>
          <p:cNvSpPr>
            <a:spLocks noGrp="1"/>
          </p:cNvSpPr>
          <p:nvPr>
            <p:ph type="sldNum" sz="quarter" idx="12"/>
          </p:nvPr>
        </p:nvSpPr>
        <p:spPr/>
        <p:txBody>
          <a:bodyPr/>
          <a:lstStyle/>
          <a:p>
            <a:pPr marL="0" lvl="0" indent="0" algn="r" eaLnBrk="1" hangingPunct="1"/>
            <a:fld id="{93AE1883-0942-4AA3-9DB2-9C7C3A0314B1}" type="slidenum">
              <a:rPr lang="zh-CN" altLang="zh-CN"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title=""/>
        <p:cNvGrpSpPr/>
        <p:nvPr/>
      </p:nvGrpSpPr>
      <p:grpSpPr/>
      <p:sp>
        <p:nvSpPr>
          <p:cNvPr id="1026" name="Rectangle 2" title=""/>
          <p:cNvSpPr>
            <a:spLocks noGrp="1" noRot="1"/>
          </p:cNvSpPr>
          <p:nvPr>
            <p:ph type="title"/>
          </p:nvPr>
        </p:nvSpPr>
        <p:spPr>
          <a:xfrm>
            <a:off x="301625" y="609600"/>
            <a:ext cx="8540750" cy="1143000"/>
          </a:xfrm>
          <a:prstGeom prst="rect">
            <a:avLst/>
          </a:prstGeom>
          <a:noFill/>
          <a:ln>
            <a:noFill/>
            <a:miter lim="800000"/>
          </a:ln>
          <a:effectLst/>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cs typeface="+mj-cs"/>
              </a:defRPr>
            </a:lvl1pPr>
          </a:lstStyle>
          <a:p>
            <a:pPr lvl="0"/>
            <a:r>
              <a:t>单击此处编辑母版标题样式</a:t>
            </a:r>
          </a:p>
        </p:txBody>
      </p:sp>
      <p:sp>
        <p:nvSpPr>
          <p:cNvPr id="1027" name="Rectangle 3" title=""/>
          <p:cNvSpPr>
            <a:spLocks noGrp="1" noRot="1"/>
          </p:cNvSpPr>
          <p:nvPr>
            <p:ph type="body" idx="1"/>
          </p:nvPr>
        </p:nvSpPr>
        <p:spPr>
          <a:xfrm>
            <a:off x="301625" y="1905000"/>
            <a:ext cx="8540750" cy="4194175"/>
          </a:xfrm>
          <a:prstGeom prst="rect">
            <a:avLst/>
          </a:prstGeom>
          <a:noFill/>
          <a:ln>
            <a:noFill/>
            <a:miter lim="800000"/>
          </a:ln>
          <a:effectLst/>
        </p:spPr>
        <p:txBody>
          <a:bodyPr>
            <a:noAutofit/>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301625"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eaLnBrk="1" hangingPunct="1"/>
            <a:endParaRPr lang="zh-CN" altLang="zh-CN" sz="1400"/>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ct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ctr" eaLnBrk="1" hangingPunct="1"/>
            <a:endParaRPr lang="zh-CN" altLang="zh-CN" sz="1400"/>
          </a:p>
        </p:txBody>
      </p:sp>
      <p:sp>
        <p:nvSpPr>
          <p:cNvPr id="1030" name="Rectangle 6"/>
          <p:cNvSpPr>
            <a:spLocks noGrp="1" noChangeArrowheads="1"/>
          </p:cNvSpPr>
          <p:nvPr>
            <p:ph type="sldNum" sz="quarter" idx="4"/>
          </p:nvPr>
        </p:nvSpPr>
        <p:spPr bwMode="auto">
          <a:xfrm>
            <a:off x="6553200" y="6245225"/>
            <a:ext cx="2289175"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r" defTabSz="914400" rtl="0" eaLnBrk="0" fontAlgn="base" hangingPunct="0">
              <a:lnSpc>
                <a:spcPct val="100000"/>
              </a:lnSpc>
              <a:spcBef>
                <a:spcPct val="0"/>
              </a:spcBef>
              <a:spcAft>
                <a:spcPct val="0"/>
              </a:spcAft>
              <a:buClrTx/>
              <a:buSzTx/>
              <a:buFont typeface="Arial" pitchFamily="34" charset="0"/>
              <a:buNone/>
              <a:defRPr kumimoji="0" lang="zh-CN" altLang="en-US" sz="1400" b="0" i="0" u="none" baseline="0">
                <a:solidFill>
                  <a:schemeClr val="tx1"/>
                </a:solidFill>
                <a:effectLst/>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marL="0" lvl="0" indent="0" algn="r" eaLnBrk="1" hangingPunct="1"/>
            <a:fld id="{54C8EE8A-DDBB-4A3E-96B5-70DC7016348E}" type="slidenum">
              <a:rPr lang="zh-CN" altLang="zh-CN" sz="1400"/>
              <a:t>‹#›</a:t>
            </a:fld>
            <a:endParaRPr lang="zh-CN" altLang="zh-CN" sz="1400"/>
          </a:p>
        </p:txBody>
      </p:sp>
      <p:pic>
        <p:nvPicPr>
          <p:cNvPr id="1031"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latin typeface="Arial"/>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3143313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39266" name="NotDefined 2" title=""/>
          <p:cNvSpPr/>
          <p:nvPr>
            <p:ph type="body" idx="4294967295"/>
          </p:nvPr>
        </p:nvSpPr>
        <p:spPr>
          <a:xfrm>
            <a:off x="304800" y="1905000"/>
            <a:ext cx="8540750" cy="1828800"/>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gn="ctr">
              <a:lnSpc>
                <a:spcPct val="80000"/>
              </a:lnSpc>
              <a:buNone/>
            </a:pPr>
            <a:r>
              <a:rPr lang="en-US" altLang="zh-CN" sz="6600" b="1">
                <a:solidFill>
                  <a:srgbClr val="2C11F3"/>
                </a:solidFill>
              </a:rPr>
              <a:t>《</a:t>
            </a:r>
            <a:r>
              <a:rPr lang="zh-CN" altLang="en-US" sz="6600" b="1">
                <a:solidFill>
                  <a:srgbClr val="2C11F3"/>
                </a:solidFill>
              </a:rPr>
              <a:t>山居秋暝</a:t>
            </a:r>
            <a:r>
              <a:rPr lang="en-US" altLang="zh-CN" sz="6600" b="1">
                <a:solidFill>
                  <a:srgbClr val="2C11F3"/>
                </a:solidFill>
              </a:rPr>
              <a:t>》</a:t>
            </a:r>
            <a:r>
              <a:rPr lang="zh-CN" altLang="en-US" sz="6600" b="1">
                <a:solidFill>
                  <a:srgbClr val="2C11F3"/>
                </a:solidFill>
              </a:rPr>
              <a:t>复习课件</a:t>
            </a:r>
            <a:endParaRPr lang="zh-CN" altLang="en-US" sz="6600" b="1">
              <a:solidFill>
                <a:srgbClr val="2C11F3"/>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40290" name="Rectangle 2" title=""/>
          <p:cNvSpPr/>
          <p:nvPr/>
        </p:nvSpPr>
        <p:spPr>
          <a:xfrm>
            <a:off x="304800" y="2646363"/>
            <a:ext cx="8839200" cy="109855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algn="ctr" eaLnBrk="1" hangingPunct="1"/>
            <a:r>
              <a:rPr lang="zh-CN" altLang="en-US" sz="6600" b="1">
                <a:solidFill>
                  <a:srgbClr val="0000FF"/>
                </a:solidFill>
              </a:rPr>
              <a:t>一、课前自主梳理</a:t>
            </a:r>
            <a:endParaRPr lang="zh-CN" altLang="en-US" sz="6600" b="1">
              <a:solidFill>
                <a:srgbClr val="0000FF"/>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41314" name="Rectangle 2" title=""/>
          <p:cNvSpPr/>
          <p:nvPr/>
        </p:nvSpPr>
        <p:spPr>
          <a:xfrm>
            <a:off x="228600" y="228600"/>
            <a:ext cx="8534400" cy="59928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zh-CN" altLang="en-US" sz="4300" b="1">
                <a:solidFill>
                  <a:srgbClr val="000000"/>
                </a:solidFill>
              </a:rPr>
              <a:t>                      复习要点</a:t>
            </a:r>
            <a:endParaRPr lang="zh-CN" altLang="en-US" sz="4300" b="1">
              <a:solidFill>
                <a:srgbClr val="000000"/>
              </a:solidFill>
            </a:endParaRPr>
          </a:p>
          <a:p>
            <a:pPr lvl="0" eaLnBrk="1" hangingPunct="1"/>
            <a:r>
              <a:rPr lang="en-US" altLang="en-US" sz="4300" b="1">
                <a:solidFill>
                  <a:srgbClr val="000000"/>
                </a:solidFill>
              </a:rPr>
              <a:t>1.</a:t>
            </a:r>
            <a:r>
              <a:rPr lang="en-US" altLang="en-US" sz="4300" b="1">
                <a:solidFill>
                  <a:srgbClr val="FF0000"/>
                </a:solidFill>
              </a:rPr>
              <a:t>理解</a:t>
            </a:r>
            <a:r>
              <a:rPr lang="en-US" altLang="en-US" sz="4300" b="1">
                <a:solidFill>
                  <a:srgbClr val="000000"/>
                </a:solidFill>
              </a:rPr>
              <a:t>本诗抒发的感情，</a:t>
            </a:r>
            <a:r>
              <a:rPr lang="en-US" altLang="en-US" sz="4300" b="1">
                <a:solidFill>
                  <a:srgbClr val="FF0000"/>
                </a:solidFill>
              </a:rPr>
              <a:t>体会</a:t>
            </a:r>
            <a:r>
              <a:rPr lang="en-US" altLang="en-US" sz="4300" b="1">
                <a:solidFill>
                  <a:srgbClr val="000000"/>
                </a:solidFill>
              </a:rPr>
              <a:t>作者热爱自然的生活情趣，</a:t>
            </a:r>
            <a:r>
              <a:rPr lang="en-US" altLang="en-US" sz="4300" b="1">
                <a:solidFill>
                  <a:srgbClr val="FF0000"/>
                </a:solidFill>
              </a:rPr>
              <a:t>感受</a:t>
            </a:r>
            <a:r>
              <a:rPr lang="en-US" altLang="en-US" sz="4300" b="1">
                <a:solidFill>
                  <a:srgbClr val="000000"/>
                </a:solidFill>
              </a:rPr>
              <a:t>诗人的高洁情怀和对理想境界的追求。</a:t>
            </a:r>
            <a:endParaRPr lang="en-US" altLang="en-US" sz="4300" b="1">
              <a:solidFill>
                <a:srgbClr val="000000"/>
              </a:solidFill>
            </a:endParaRPr>
          </a:p>
          <a:p>
            <a:pPr lvl="0" eaLnBrk="1" hangingPunct="1"/>
            <a:r>
              <a:rPr lang="en-US" altLang="en-US" sz="4300" b="1">
                <a:solidFill>
                  <a:srgbClr val="000000"/>
                </a:solidFill>
              </a:rPr>
              <a:t>2.</a:t>
            </a:r>
            <a:r>
              <a:rPr lang="en-US" altLang="en-US" sz="4300" b="1">
                <a:solidFill>
                  <a:srgbClr val="FF0000"/>
                </a:solidFill>
              </a:rPr>
              <a:t>了解</a:t>
            </a:r>
            <a:r>
              <a:rPr lang="en-US" altLang="en-US" sz="4300" b="1">
                <a:solidFill>
                  <a:srgbClr val="000000"/>
                </a:solidFill>
              </a:rPr>
              <a:t>“山水田园诗派”,</a:t>
            </a:r>
            <a:r>
              <a:rPr lang="en-US" altLang="en-US" sz="4300" b="1">
                <a:solidFill>
                  <a:srgbClr val="FF0000"/>
                </a:solidFill>
              </a:rPr>
              <a:t>欣赏</a:t>
            </a:r>
            <a:r>
              <a:rPr lang="en-US" altLang="en-US" sz="4300" b="1">
                <a:solidFill>
                  <a:srgbClr val="000000"/>
                </a:solidFill>
              </a:rPr>
              <a:t>作者“诗中有画”的特点并把握写景的角度。</a:t>
            </a:r>
            <a:endParaRPr lang="en-US" altLang="zh-CN" sz="4300" b="1">
              <a:solidFill>
                <a:srgbClr val="000000"/>
              </a:solidFill>
            </a:endParaRPr>
          </a:p>
          <a:p>
            <a:pPr lvl="0" eaLnBrk="1" hangingPunct="1"/>
            <a:r>
              <a:rPr lang="en-US" altLang="en-US" sz="4300" b="1">
                <a:solidFill>
                  <a:srgbClr val="000000"/>
                </a:solidFill>
              </a:rPr>
              <a:t>3.通过品味诗歌清新的语言</a:t>
            </a:r>
            <a:r>
              <a:rPr lang="en-US" altLang="en-US" sz="4300" b="1">
                <a:solidFill>
                  <a:srgbClr val="FF0000"/>
                </a:solidFill>
              </a:rPr>
              <a:t>感受</a:t>
            </a:r>
            <a:r>
              <a:rPr lang="en-US" altLang="en-US" sz="4300" b="1">
                <a:solidFill>
                  <a:srgbClr val="000000"/>
                </a:solidFill>
              </a:rPr>
              <a:t>诗歌的意境之美。</a:t>
            </a:r>
            <a:endParaRPr lang="en-US" altLang="en-US" sz="4300" b="1">
              <a:solidFill>
                <a:srgbClr val="000000"/>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47458" name="Rectangle 2" title=""/>
          <p:cNvSpPr/>
          <p:nvPr/>
        </p:nvSpPr>
        <p:spPr>
          <a:xfrm>
            <a:off x="323850" y="1484313"/>
            <a:ext cx="8078788" cy="361473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zh-CN" altLang="en-US" sz="3300" b="1">
                <a:solidFill>
                  <a:srgbClr val="000000"/>
                </a:solidFill>
              </a:rPr>
              <a:t>                 课文主旨</a:t>
            </a:r>
            <a:endParaRPr lang="zh-CN" altLang="en-US" sz="3300" b="1">
              <a:solidFill>
                <a:srgbClr val="000000"/>
              </a:solidFill>
            </a:endParaRPr>
          </a:p>
          <a:p>
            <a:pPr lvl="0" eaLnBrk="1" hangingPunct="1"/>
            <a:r>
              <a:rPr lang="zh-CN" altLang="en-US" sz="3300" b="1">
                <a:solidFill>
                  <a:srgbClr val="000000"/>
                </a:solidFill>
              </a:rPr>
              <a:t>       这首诗写山居所见秋山雨后黄昏的迷人景色和融恰</a:t>
            </a:r>
            <a:r>
              <a:rPr lang="zh-CN" altLang="en-US" sz="3300" b="1">
                <a:solidFill>
                  <a:srgbClr val="FF0000"/>
                </a:solidFill>
              </a:rPr>
              <a:t>陶醉</a:t>
            </a:r>
            <a:r>
              <a:rPr lang="zh-CN" altLang="en-US" sz="3300" b="1">
                <a:solidFill>
                  <a:srgbClr val="000000"/>
                </a:solidFill>
              </a:rPr>
              <a:t>的心境</a:t>
            </a:r>
            <a:r>
              <a:rPr lang="en-US" altLang="zh-CN" sz="3300" b="1">
                <a:solidFill>
                  <a:srgbClr val="000000"/>
                </a:solidFill>
              </a:rPr>
              <a:t>,</a:t>
            </a:r>
            <a:r>
              <a:rPr lang="zh-CN" altLang="en-US" sz="3300" b="1">
                <a:solidFill>
                  <a:srgbClr val="000000"/>
                </a:solidFill>
              </a:rPr>
              <a:t>表达了作者</a:t>
            </a:r>
            <a:r>
              <a:rPr lang="zh-CN" altLang="en-US" sz="3300" b="1">
                <a:solidFill>
                  <a:srgbClr val="FF0000"/>
                </a:solidFill>
              </a:rPr>
              <a:t>欲远离尘世归隐山林</a:t>
            </a:r>
            <a:r>
              <a:rPr lang="zh-CN" altLang="en-US" sz="3300" b="1">
                <a:solidFill>
                  <a:srgbClr val="000000"/>
                </a:solidFill>
              </a:rPr>
              <a:t>，不再回到纷纷扰扰的官场中去的强烈愿望</a:t>
            </a:r>
            <a:r>
              <a:rPr lang="zh-CN" altLang="en-US" sz="3300" b="1">
                <a:solidFill>
                  <a:srgbClr val="FF0000"/>
                </a:solidFill>
              </a:rPr>
              <a:t>，寄托着诗人高洁的情怀和对理想境界的向往追求。</a:t>
            </a:r>
            <a:endParaRPr lang="zh-CN" altLang="en-US" sz="3300" b="1">
              <a:solidFill>
                <a:srgbClr val="FF0000"/>
              </a:solidFill>
            </a:endParaRPr>
          </a:p>
          <a:p>
            <a:pPr lvl="0" eaLnBrk="1" hangingPunct="1"/>
            <a:endParaRPr lang="zh-CN" altLang="en-US" sz="3300" b="1">
              <a:solidFill>
                <a:srgbClr val="000000"/>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49506" name="Rectangle 2" title=""/>
          <p:cNvSpPr/>
          <p:nvPr/>
        </p:nvSpPr>
        <p:spPr>
          <a:xfrm>
            <a:off x="381000" y="381000"/>
            <a:ext cx="8458200" cy="59594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zh-CN" altLang="en-US" sz="5500" b="1">
                <a:solidFill>
                  <a:srgbClr val="000000"/>
                </a:solidFill>
              </a:rPr>
              <a:t>               写作特点</a:t>
            </a:r>
            <a:endParaRPr lang="zh-CN" altLang="en-US" sz="5500" b="1">
              <a:solidFill>
                <a:srgbClr val="000000"/>
              </a:solidFill>
            </a:endParaRPr>
          </a:p>
          <a:p>
            <a:pPr lvl="0" eaLnBrk="1" hangingPunct="1"/>
            <a:endParaRPr lang="zh-CN" altLang="en-US" sz="5500" b="1">
              <a:solidFill>
                <a:srgbClr val="000000"/>
              </a:solidFill>
            </a:endParaRPr>
          </a:p>
          <a:p>
            <a:pPr lvl="0" eaLnBrk="1" hangingPunct="1"/>
            <a:r>
              <a:rPr lang="en-US" altLang="zh-CN" sz="5500" b="1">
                <a:solidFill>
                  <a:srgbClr val="000000"/>
                </a:solidFill>
              </a:rPr>
              <a:t>( 1)</a:t>
            </a:r>
            <a:r>
              <a:rPr lang="zh-CN" altLang="en-US" sz="5500" b="1">
                <a:solidFill>
                  <a:srgbClr val="FF0000"/>
                </a:solidFill>
              </a:rPr>
              <a:t>视听交融。</a:t>
            </a:r>
            <a:endParaRPr lang="zh-CN" altLang="en-US" sz="5500" b="1">
              <a:solidFill>
                <a:srgbClr val="FF0000"/>
              </a:solidFill>
            </a:endParaRPr>
          </a:p>
          <a:p>
            <a:pPr lvl="0" eaLnBrk="1" hangingPunct="1"/>
            <a:r>
              <a:rPr lang="en-US" altLang="zh-CN" sz="5500" b="1">
                <a:solidFill>
                  <a:srgbClr val="000000"/>
                </a:solidFill>
              </a:rPr>
              <a:t>(2)</a:t>
            </a:r>
            <a:r>
              <a:rPr lang="zh-CN" altLang="en-US" sz="5500" b="1">
                <a:solidFill>
                  <a:srgbClr val="000000"/>
                </a:solidFill>
              </a:rPr>
              <a:t>动静结合。</a:t>
            </a:r>
            <a:endParaRPr lang="zh-CN" altLang="en-US" sz="5500" b="1">
              <a:solidFill>
                <a:srgbClr val="000000"/>
              </a:solidFill>
            </a:endParaRPr>
          </a:p>
          <a:p>
            <a:pPr lvl="0" eaLnBrk="1" hangingPunct="1"/>
            <a:r>
              <a:rPr lang="en-US" altLang="zh-CN" sz="5500" b="1">
                <a:solidFill>
                  <a:srgbClr val="000000"/>
                </a:solidFill>
              </a:rPr>
              <a:t>(3)</a:t>
            </a:r>
            <a:r>
              <a:rPr lang="zh-CN" altLang="en-US" sz="5500" b="1">
                <a:solidFill>
                  <a:srgbClr val="FF0000"/>
                </a:solidFill>
              </a:rPr>
              <a:t>空静之美中满蕴着诗人天性淡逸、超然物外的风采。</a:t>
            </a:r>
            <a:endParaRPr lang="zh-CN" altLang="en-US" sz="5500" b="1">
              <a:solidFill>
                <a:srgbClr val="FF0000"/>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10946" name="NotDefined 2" title=""/>
          <p:cNvSpPr/>
          <p:nvPr>
            <p:ph type="body" idx="4294967295"/>
          </p:nvPr>
        </p:nvSpPr>
        <p:spPr>
          <a:xfrm>
            <a:off x="301625" y="381000"/>
            <a:ext cx="8540750" cy="57181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gn="ctr">
              <a:buNone/>
            </a:pPr>
            <a:r>
              <a:rPr lang="zh-CN" altLang="en-US" sz="6600" b="1">
                <a:solidFill>
                  <a:srgbClr val="0000FF"/>
                </a:solidFill>
              </a:rPr>
              <a:t>二、知识积累</a:t>
            </a:r>
            <a:endParaRPr lang="zh-CN" altLang="en-US" sz="6600" b="1">
              <a:solidFill>
                <a:srgbClr val="0000FF"/>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11970" name="NotDefined 2" title=""/>
          <p:cNvSpPr/>
          <p:nvPr>
            <p:ph type="body" idx="4294967295"/>
          </p:nvPr>
        </p:nvSpPr>
        <p:spPr>
          <a:xfrm>
            <a:off x="301625" y="381000"/>
            <a:ext cx="8540750" cy="57181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gn="ctr">
              <a:buNone/>
            </a:pPr>
            <a:endParaRPr lang="zh-CN" altLang="en-US" sz="6600" b="1">
              <a:solidFill>
                <a:srgbClr val="0000FF"/>
              </a:solidFill>
            </a:endParaRPr>
          </a:p>
          <a:p>
            <a:pPr lvl="0" algn="ctr">
              <a:buNone/>
            </a:pPr>
            <a:r>
              <a:rPr lang="en-US" altLang="zh-CN" sz="6600" b="1">
                <a:solidFill>
                  <a:srgbClr val="0000FF"/>
                </a:solidFill>
              </a:rPr>
              <a:t>1. </a:t>
            </a:r>
            <a:r>
              <a:rPr lang="zh-CN" altLang="en-US" sz="6600" b="1">
                <a:solidFill>
                  <a:srgbClr val="0000FF"/>
                </a:solidFill>
              </a:rPr>
              <a:t>字音</a:t>
            </a:r>
            <a:endParaRPr lang="zh-CN" altLang="en-US" sz="6600" b="1">
              <a:solidFill>
                <a:srgbClr val="0000FF"/>
              </a:solidFil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67938" name="NotDefined 2" title=""/>
          <p:cNvSpPr/>
          <p:nvPr>
            <p:ph type="body" idx="4294967295"/>
          </p:nvPr>
        </p:nvSpPr>
        <p:spPr>
          <a:xfrm>
            <a:off x="468313" y="404813"/>
            <a:ext cx="8229600" cy="574992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sz="5500" b="1"/>
              <a:t>山居秋</a:t>
            </a:r>
            <a:r>
              <a:rPr lang="zh-CN" altLang="en-US" sz="5500" b="1">
                <a:solidFill>
                  <a:srgbClr val="FF00FF"/>
                </a:solidFill>
              </a:rPr>
              <a:t>暝</a:t>
            </a:r>
            <a:r>
              <a:rPr lang="en-US" altLang="zh-CN" sz="5500" b="1"/>
              <a:t>míng</a:t>
            </a:r>
            <a:endParaRPr lang="en-US" altLang="zh-CN" sz="5500" b="1"/>
          </a:p>
          <a:p>
            <a:pPr lvl="0">
              <a:buNone/>
            </a:pPr>
            <a:r>
              <a:rPr lang="zh-CN" altLang="en-US" sz="5500" b="1"/>
              <a:t>竹</a:t>
            </a:r>
            <a:r>
              <a:rPr lang="zh-CN" altLang="en-US" sz="5500" b="1">
                <a:solidFill>
                  <a:srgbClr val="FF00FF"/>
                </a:solidFill>
              </a:rPr>
              <a:t>喧</a:t>
            </a:r>
            <a:r>
              <a:rPr lang="zh-CN" altLang="en-US" sz="5500" b="1"/>
              <a:t>归</a:t>
            </a:r>
            <a:r>
              <a:rPr lang="zh-CN" altLang="en-US" sz="5500" b="1">
                <a:solidFill>
                  <a:srgbClr val="0000FF"/>
                </a:solidFill>
              </a:rPr>
              <a:t>浣</a:t>
            </a:r>
            <a:r>
              <a:rPr lang="zh-CN" altLang="en-US" sz="5500" b="1"/>
              <a:t>女  </a:t>
            </a:r>
            <a:r>
              <a:rPr lang="en-US" altLang="zh-CN" sz="5500" b="1">
                <a:solidFill>
                  <a:srgbClr val="FF00FF"/>
                </a:solidFill>
              </a:rPr>
              <a:t>xuān</a:t>
            </a:r>
            <a:r>
              <a:rPr lang="en-US" altLang="zh-CN" sz="5500" b="1"/>
              <a:t>    </a:t>
            </a:r>
            <a:r>
              <a:rPr lang="en-US" altLang="zh-CN" sz="5500" b="1">
                <a:solidFill>
                  <a:srgbClr val="0000FF"/>
                </a:solidFill>
              </a:rPr>
              <a:t>huàn</a:t>
            </a:r>
            <a:endParaRPr lang="en-US" altLang="zh-CN" sz="5500" b="1">
              <a:solidFill>
                <a:srgbClr val="0000FF"/>
              </a:solidFill>
            </a:endParaRPr>
          </a:p>
          <a:p>
            <a:pPr lvl="0">
              <a:buNone/>
            </a:pPr>
            <a:endParaRPr lang="en-US" altLang="zh-CN" sz="5500" b="1"/>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29378" name="NotDefined 2" title=""/>
          <p:cNvSpPr/>
          <p:nvPr>
            <p:ph type="body" idx="4294967295"/>
          </p:nvPr>
        </p:nvSpPr>
        <p:spPr>
          <a:xfrm>
            <a:off x="301625" y="381000"/>
            <a:ext cx="8540750" cy="57181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gn="ctr">
              <a:buNone/>
            </a:pPr>
            <a:endParaRPr lang="zh-CN" altLang="en-US" sz="6600" b="1">
              <a:solidFill>
                <a:srgbClr val="0000FF"/>
              </a:solidFill>
            </a:endParaRPr>
          </a:p>
          <a:p>
            <a:pPr lvl="0" algn="ctr">
              <a:buNone/>
            </a:pPr>
            <a:r>
              <a:rPr lang="en-US" altLang="zh-CN" sz="6600" b="1">
                <a:solidFill>
                  <a:srgbClr val="0000FF"/>
                </a:solidFill>
              </a:rPr>
              <a:t>2. </a:t>
            </a:r>
            <a:r>
              <a:rPr lang="zh-CN" altLang="en-US" sz="6600" b="1">
                <a:solidFill>
                  <a:srgbClr val="0000FF"/>
                </a:solidFill>
              </a:rPr>
              <a:t>解释</a:t>
            </a:r>
            <a:endParaRPr lang="zh-CN" altLang="en-US" sz="6600" b="1">
              <a:solidFill>
                <a:srgbClr val="0000FF"/>
              </a:solidFil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04450" name="NotDefined 2" title=""/>
          <p:cNvSpPr/>
          <p:nvPr>
            <p:ph type="body" idx="4294967295"/>
          </p:nvPr>
        </p:nvSpPr>
        <p:spPr>
          <a:xfrm>
            <a:off x="0" y="0"/>
            <a:ext cx="8893175" cy="6335713"/>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nSpc>
                <a:spcPct val="90000"/>
              </a:lnSpc>
              <a:buNone/>
            </a:pPr>
            <a:r>
              <a:rPr lang="zh-CN" altLang="en-US" sz="2800" b="1"/>
              <a:t>                               </a:t>
            </a:r>
            <a:r>
              <a:rPr lang="en-US" altLang="zh-CN" sz="2800" b="1"/>
              <a:t>2.</a:t>
            </a:r>
            <a:r>
              <a:rPr lang="zh-CN" altLang="en-US" sz="2800" b="1"/>
              <a:t>解释。</a:t>
            </a:r>
            <a:endParaRPr lang="zh-CN" altLang="en-US" sz="2800" b="1"/>
          </a:p>
          <a:p>
            <a:pPr lvl="0">
              <a:lnSpc>
                <a:spcPct val="90000"/>
              </a:lnSpc>
              <a:buNone/>
            </a:pPr>
            <a:r>
              <a:rPr lang="zh-CN" altLang="en-US" sz="2800" b="1"/>
              <a:t>      </a:t>
            </a:r>
            <a:r>
              <a:rPr lang="en-US" altLang="zh-CN" sz="2800" b="1"/>
              <a:t>(1)</a:t>
            </a:r>
            <a:r>
              <a:rPr lang="zh-CN" altLang="en-US" sz="2800" b="1"/>
              <a:t>暝</a:t>
            </a:r>
            <a:r>
              <a:rPr lang="en-US" altLang="zh-CN" sz="2800" b="1"/>
              <a:t>:</a:t>
            </a:r>
            <a:r>
              <a:rPr lang="zh-CN" altLang="en-US" sz="2800" b="1"/>
              <a:t>日落</a:t>
            </a:r>
            <a:r>
              <a:rPr lang="en-US" altLang="zh-CN" sz="2800" b="1"/>
              <a:t>,</a:t>
            </a:r>
            <a:r>
              <a:rPr lang="zh-CN" altLang="en-US" sz="2800" b="1"/>
              <a:t>夜晚。</a:t>
            </a:r>
            <a:endParaRPr lang="zh-CN" altLang="en-US" sz="2800" b="1"/>
          </a:p>
          <a:p>
            <a:pPr lvl="0">
              <a:lnSpc>
                <a:spcPct val="90000"/>
              </a:lnSpc>
              <a:buNone/>
            </a:pPr>
            <a:r>
              <a:rPr lang="zh-CN" altLang="en-US" sz="2800" b="1"/>
              <a:t>      </a:t>
            </a:r>
            <a:r>
              <a:rPr lang="en-US" altLang="zh-CN" sz="2800" b="1"/>
              <a:t>(2)</a:t>
            </a:r>
            <a:r>
              <a:rPr lang="zh-CN" altLang="en-US" sz="2800" b="1"/>
              <a:t>空山</a:t>
            </a:r>
            <a:r>
              <a:rPr lang="en-US" altLang="zh-CN" sz="2800" b="1"/>
              <a:t>:</a:t>
            </a:r>
            <a:r>
              <a:rPr lang="zh-CN" altLang="en-US" sz="2800" b="1"/>
              <a:t>空旷</a:t>
            </a:r>
            <a:r>
              <a:rPr lang="en-US" altLang="zh-CN" sz="2800" b="1"/>
              <a:t>,</a:t>
            </a:r>
            <a:r>
              <a:rPr lang="zh-CN" altLang="en-US" sz="2800" b="1"/>
              <a:t>空寂的山野。</a:t>
            </a:r>
            <a:endParaRPr lang="zh-CN" altLang="en-US" sz="2800" b="1"/>
          </a:p>
          <a:p>
            <a:pPr lvl="0">
              <a:lnSpc>
                <a:spcPct val="90000"/>
              </a:lnSpc>
              <a:buNone/>
            </a:pPr>
            <a:r>
              <a:rPr lang="zh-CN" altLang="en-US" sz="2800" b="1"/>
              <a:t>      </a:t>
            </a:r>
            <a:r>
              <a:rPr lang="en-US" altLang="zh-CN" sz="2800" b="1"/>
              <a:t>(3)</a:t>
            </a:r>
            <a:r>
              <a:rPr lang="zh-CN" altLang="en-US" sz="2800" b="1"/>
              <a:t>新</a:t>
            </a:r>
            <a:r>
              <a:rPr lang="en-US" altLang="zh-CN" sz="2800" b="1"/>
              <a:t>:</a:t>
            </a:r>
            <a:r>
              <a:rPr lang="zh-CN" altLang="en-US" sz="2800" b="1"/>
              <a:t>刚刚。</a:t>
            </a:r>
            <a:endParaRPr lang="zh-CN" altLang="en-US" sz="2800" b="1"/>
          </a:p>
          <a:p>
            <a:pPr lvl="0">
              <a:lnSpc>
                <a:spcPct val="90000"/>
              </a:lnSpc>
              <a:buNone/>
            </a:pPr>
            <a:r>
              <a:rPr lang="zh-CN" altLang="en-US" sz="2800" b="1"/>
              <a:t>      </a:t>
            </a:r>
            <a:r>
              <a:rPr lang="en-US" altLang="zh-CN" sz="2800" b="1"/>
              <a:t>(4)</a:t>
            </a:r>
            <a:r>
              <a:rPr lang="zh-CN" altLang="en-US" sz="2800" b="1"/>
              <a:t>竹喧</a:t>
            </a:r>
            <a:r>
              <a:rPr lang="en-US" altLang="zh-CN" sz="2800" b="1"/>
              <a:t>:</a:t>
            </a:r>
            <a:r>
              <a:rPr lang="zh-CN" altLang="en-US" sz="2800" b="1"/>
              <a:t>竹林中笑语喧哗。</a:t>
            </a:r>
            <a:r>
              <a:rPr lang="zh-CN" altLang="en-US" sz="2800" b="1">
                <a:solidFill>
                  <a:srgbClr val="0000FF"/>
                </a:solidFill>
              </a:rPr>
              <a:t>喧</a:t>
            </a:r>
            <a:r>
              <a:rPr lang="en-US" altLang="zh-CN" sz="2800" b="1">
                <a:solidFill>
                  <a:srgbClr val="0000FF"/>
                </a:solidFill>
              </a:rPr>
              <a:t>:</a:t>
            </a:r>
            <a:r>
              <a:rPr lang="zh-CN" altLang="en-US" sz="2800" b="1">
                <a:solidFill>
                  <a:srgbClr val="0000FF"/>
                </a:solidFill>
              </a:rPr>
              <a:t>喧哗，这里指洗衣服姑娘的欢笑声。</a:t>
            </a:r>
            <a:endParaRPr lang="zh-CN" altLang="en-US" sz="2800" b="1">
              <a:solidFill>
                <a:srgbClr val="0000FF"/>
              </a:solidFill>
            </a:endParaRPr>
          </a:p>
          <a:p>
            <a:pPr lvl="0">
              <a:lnSpc>
                <a:spcPct val="90000"/>
              </a:lnSpc>
              <a:buNone/>
            </a:pPr>
            <a:r>
              <a:rPr lang="zh-CN" altLang="en-US" sz="2800" b="1"/>
              <a:t>      </a:t>
            </a:r>
            <a:r>
              <a:rPr lang="en-US" altLang="zh-CN" sz="2800" b="1"/>
              <a:t>(5)</a:t>
            </a:r>
            <a:r>
              <a:rPr lang="zh-CN" altLang="en-US" sz="2800" b="1"/>
              <a:t>浣女</a:t>
            </a:r>
            <a:r>
              <a:rPr lang="en-US" altLang="zh-CN" sz="2800" b="1"/>
              <a:t>:</a:t>
            </a:r>
            <a:r>
              <a:rPr lang="zh-CN" altLang="en-US" sz="2800" b="1"/>
              <a:t>洗衣服的姑娘。</a:t>
            </a:r>
            <a:endParaRPr lang="zh-CN" altLang="en-US" sz="2800" b="1"/>
          </a:p>
          <a:p>
            <a:pPr lvl="0">
              <a:lnSpc>
                <a:spcPct val="90000"/>
              </a:lnSpc>
              <a:buNone/>
            </a:pPr>
            <a:r>
              <a:rPr lang="zh-CN" altLang="en-US" sz="2800" b="1"/>
              <a:t>      </a:t>
            </a:r>
            <a:r>
              <a:rPr lang="en-US" altLang="zh-CN" sz="2800" b="1"/>
              <a:t>(6)</a:t>
            </a:r>
            <a:r>
              <a:rPr lang="zh-CN" altLang="en-US" sz="2800" b="1"/>
              <a:t>莲动</a:t>
            </a:r>
            <a:r>
              <a:rPr lang="en-US" altLang="zh-CN" sz="2800" b="1"/>
              <a:t>:</a:t>
            </a:r>
            <a:r>
              <a:rPr lang="zh-CN" altLang="en-US" sz="2800" b="1"/>
              <a:t>意谓溪中莲花动荡，知是渔船沿水下行。</a:t>
            </a:r>
            <a:endParaRPr lang="zh-CN" altLang="en-US" sz="2800" b="1"/>
          </a:p>
          <a:p>
            <a:pPr lvl="0">
              <a:lnSpc>
                <a:spcPct val="90000"/>
              </a:lnSpc>
              <a:buNone/>
            </a:pPr>
            <a:r>
              <a:rPr lang="zh-CN" altLang="en-US" sz="2800" b="1"/>
              <a:t>      </a:t>
            </a:r>
            <a:r>
              <a:rPr lang="en-US" altLang="zh-CN" sz="2800" b="1"/>
              <a:t>(7)</a:t>
            </a:r>
            <a:r>
              <a:rPr lang="zh-CN" altLang="en-US" sz="2800" b="1"/>
              <a:t>随意春芳歇</a:t>
            </a:r>
            <a:r>
              <a:rPr lang="en-US" altLang="zh-CN" sz="2800" b="1"/>
              <a:t>,</a:t>
            </a:r>
            <a:r>
              <a:rPr lang="zh-CN" altLang="en-US" sz="2800" b="1"/>
              <a:t>王孙自可留</a:t>
            </a:r>
            <a:r>
              <a:rPr lang="en-US" altLang="zh-CN" sz="2800" b="1"/>
              <a:t>:</a:t>
            </a:r>
            <a:r>
              <a:rPr lang="zh-CN" altLang="en-US" sz="2800" b="1"/>
              <a:t>反用</a:t>
            </a:r>
            <a:r>
              <a:rPr lang="en-US" altLang="zh-CN" sz="2800" b="1"/>
              <a:t>《</a:t>
            </a:r>
            <a:r>
              <a:rPr lang="zh-CN" altLang="en-US" sz="2800" b="1"/>
              <a:t>楚辞</a:t>
            </a:r>
            <a:r>
              <a:rPr lang="en-US" altLang="zh-CN" sz="2800" b="1"/>
              <a:t>.</a:t>
            </a:r>
            <a:r>
              <a:rPr lang="zh-CN" altLang="en-US" sz="2800" b="1"/>
              <a:t>招隐士</a:t>
            </a:r>
            <a:r>
              <a:rPr lang="en-US" altLang="zh-CN" sz="2800" b="1"/>
              <a:t>》“</a:t>
            </a:r>
            <a:r>
              <a:rPr lang="zh-CN" altLang="en-US" sz="2800" b="1"/>
              <a:t>王孙兮归来</a:t>
            </a:r>
            <a:r>
              <a:rPr lang="en-US" altLang="zh-CN" sz="2800" b="1"/>
              <a:t>,</a:t>
            </a:r>
            <a:r>
              <a:rPr lang="zh-CN" altLang="en-US" sz="2800" b="1"/>
              <a:t>山中兮不可以久留”句意。指春天的芳菲虽已消歇，但秋景还是很美</a:t>
            </a:r>
            <a:r>
              <a:rPr lang="en-US" altLang="zh-CN" sz="2800" b="1"/>
              <a:t>,</a:t>
            </a:r>
            <a:r>
              <a:rPr lang="zh-CN" altLang="en-US" sz="2800" b="1"/>
              <a:t>王孙自可留居山中，不必归去。</a:t>
            </a:r>
            <a:r>
              <a:rPr lang="zh-CN" altLang="en-US" sz="2800" b="1">
                <a:solidFill>
                  <a:srgbClr val="0000FF"/>
                </a:solidFill>
              </a:rPr>
              <a:t>随意</a:t>
            </a:r>
            <a:r>
              <a:rPr lang="en-US" altLang="zh-CN" sz="2800" b="1">
                <a:solidFill>
                  <a:srgbClr val="0000FF"/>
                </a:solidFill>
              </a:rPr>
              <a:t>:</a:t>
            </a:r>
            <a:r>
              <a:rPr lang="zh-CN" altLang="en-US" sz="2800" b="1">
                <a:solidFill>
                  <a:srgbClr val="0000FF"/>
                </a:solidFill>
              </a:rPr>
              <a:t>尽管。</a:t>
            </a:r>
            <a:r>
              <a:rPr lang="zh-CN" altLang="en-US" sz="2800" b="1"/>
              <a:t>春芳歇</a:t>
            </a:r>
            <a:r>
              <a:rPr lang="en-US" altLang="zh-CN" sz="2800" b="1"/>
              <a:t>:</a:t>
            </a:r>
            <a:r>
              <a:rPr lang="zh-CN" altLang="en-US" sz="2800" b="1">
                <a:solidFill>
                  <a:srgbClr val="0000FF"/>
                </a:solidFill>
              </a:rPr>
              <a:t>春芳</a:t>
            </a:r>
            <a:r>
              <a:rPr lang="en-US" altLang="zh-CN" sz="2800" b="1">
                <a:solidFill>
                  <a:srgbClr val="0000FF"/>
                </a:solidFill>
              </a:rPr>
              <a:t>,</a:t>
            </a:r>
            <a:r>
              <a:rPr lang="zh-CN" altLang="en-US" sz="2800" b="1">
                <a:solidFill>
                  <a:srgbClr val="0000FF"/>
                </a:solidFill>
              </a:rPr>
              <a:t>春草</a:t>
            </a:r>
            <a:r>
              <a:rPr lang="en-US" altLang="zh-CN" sz="2800" b="1">
                <a:solidFill>
                  <a:srgbClr val="0000FF"/>
                </a:solidFill>
              </a:rPr>
              <a:t>;</a:t>
            </a:r>
            <a:r>
              <a:rPr lang="zh-CN" altLang="en-US" sz="2800" b="1">
                <a:solidFill>
                  <a:srgbClr val="0000FF"/>
                </a:solidFill>
              </a:rPr>
              <a:t>歇，消散逝去</a:t>
            </a:r>
            <a:r>
              <a:rPr lang="zh-CN" altLang="en-US" sz="2800" b="1"/>
              <a:t>。王孙</a:t>
            </a:r>
            <a:r>
              <a:rPr lang="en-US" altLang="zh-CN" sz="2800" b="1"/>
              <a:t>:</a:t>
            </a:r>
            <a:r>
              <a:rPr lang="zh-CN" altLang="en-US" sz="2800" b="1"/>
              <a:t>原指贵族子弟</a:t>
            </a:r>
            <a:r>
              <a:rPr lang="en-US" altLang="zh-CN" sz="2800" b="1"/>
              <a:t>,</a:t>
            </a:r>
            <a:r>
              <a:rPr lang="zh-CN" altLang="en-US" sz="2800" b="1"/>
              <a:t>后来也泛指隐居的人，</a:t>
            </a:r>
            <a:r>
              <a:rPr lang="zh-CN" altLang="en-US" sz="2800" b="1">
                <a:solidFill>
                  <a:srgbClr val="0000FF"/>
                </a:solidFill>
              </a:rPr>
              <a:t>此处指诗人</a:t>
            </a:r>
            <a:r>
              <a:rPr lang="zh-CN" altLang="en-US" sz="2800" b="1"/>
              <a:t>。</a:t>
            </a:r>
            <a:r>
              <a:rPr lang="zh-CN" altLang="en-US" sz="2800" b="1">
                <a:solidFill>
                  <a:srgbClr val="0000FF"/>
                </a:solidFill>
              </a:rPr>
              <a:t>留</a:t>
            </a:r>
            <a:r>
              <a:rPr lang="en-US" altLang="zh-CN" sz="2800" b="1">
                <a:solidFill>
                  <a:srgbClr val="0000FF"/>
                </a:solidFill>
              </a:rPr>
              <a:t>:</a:t>
            </a:r>
            <a:r>
              <a:rPr lang="zh-CN" altLang="en-US" sz="2800" b="1">
                <a:solidFill>
                  <a:srgbClr val="0000FF"/>
                </a:solidFill>
              </a:rPr>
              <a:t>居。</a:t>
            </a:r>
            <a:endParaRPr lang="zh-CN" altLang="en-US" sz="2800" b="1">
              <a:solidFill>
                <a:srgbClr val="0000FF"/>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90467" name="NotDefined 3" title=""/>
          <p:cNvSpPr/>
          <p:nvPr>
            <p:ph type="body" idx="4294967295"/>
          </p:nvPr>
        </p:nvSpPr>
        <p:spPr>
          <a:xfrm>
            <a:off x="304800" y="457200"/>
            <a:ext cx="8540750" cy="56419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sz="4000" b="1"/>
              <a:t>2.</a:t>
            </a:r>
            <a:r>
              <a:rPr lang="zh-CN" altLang="en-US" sz="4000" b="1"/>
              <a:t>诗句大意</a:t>
            </a:r>
            <a:br>
              <a:rPr lang="zh-CN" altLang="en-US" sz="4000" b="1"/>
            </a:br>
            <a:r>
              <a:rPr lang="zh-CN" altLang="en-US" sz="4000" b="1"/>
              <a:t>新雨过后山谷里空旷清新</a:t>
            </a:r>
            <a:r>
              <a:rPr lang="en-US" altLang="zh-CN" sz="4000" b="1"/>
              <a:t>,</a:t>
            </a:r>
            <a:r>
              <a:rPr lang="zh-CN" altLang="en-US" sz="4000" b="1"/>
              <a:t>深秋傍晚的天气特别凉爽。明月映照着幽静的松林间</a:t>
            </a:r>
            <a:r>
              <a:rPr lang="en-US" altLang="zh-CN" sz="4000" b="1"/>
              <a:t>,</a:t>
            </a:r>
            <a:r>
              <a:rPr lang="zh-CN" altLang="en-US" sz="4000" b="1"/>
              <a:t>清澈的泉水在碧石上流淌。竹林中少女喧笑洗衣归来</a:t>
            </a:r>
            <a:r>
              <a:rPr lang="en-US" altLang="zh-CN" sz="4000" b="1"/>
              <a:t>,</a:t>
            </a:r>
            <a:r>
              <a:rPr lang="zh-CN" altLang="en-US" sz="4000" b="1"/>
              <a:t>莲叶晃动处渔船轻轻摇荡。春天的美景虽然已经消歇</a:t>
            </a:r>
            <a:r>
              <a:rPr lang="en-US" altLang="zh-CN" sz="4000" b="1"/>
              <a:t>,</a:t>
            </a:r>
            <a:r>
              <a:rPr lang="zh-CN" altLang="en-US" sz="4000" b="1"/>
              <a:t>眼前的秋景足以令人留连。</a:t>
            </a:r>
            <a:endParaRPr lang="zh-CN" altLang="en-US" sz="4000" b="1"/>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22210" name="NotDefined 2" title=""/>
          <p:cNvSpPr/>
          <p:nvPr>
            <p:ph type="body" idx="4294967295"/>
          </p:nvPr>
        </p:nvSpPr>
        <p:spPr>
          <a:xfrm>
            <a:off x="301625" y="381000"/>
            <a:ext cx="8540750" cy="57181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gn="ctr">
              <a:buNone/>
            </a:pPr>
            <a:endParaRPr lang="zh-CN" altLang="en-US" sz="6600" b="1">
              <a:solidFill>
                <a:srgbClr val="0000FF"/>
              </a:solidFill>
            </a:endParaRPr>
          </a:p>
          <a:p>
            <a:pPr lvl="0" algn="ctr">
              <a:buNone/>
            </a:pPr>
            <a:r>
              <a:rPr lang="en-US" altLang="zh-CN" sz="6600" b="1">
                <a:solidFill>
                  <a:srgbClr val="0000FF"/>
                </a:solidFill>
              </a:rPr>
              <a:t>3. </a:t>
            </a:r>
            <a:r>
              <a:rPr lang="zh-CN" altLang="en-US" sz="6600" b="1">
                <a:solidFill>
                  <a:srgbClr val="0000FF"/>
                </a:solidFill>
              </a:rPr>
              <a:t>文学常识</a:t>
            </a:r>
            <a:endParaRPr lang="zh-CN" altLang="en-US" sz="6600" b="1">
              <a:solidFill>
                <a:srgbClr val="0000FF"/>
              </a:solidFil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69987" name="NotDefined 3" title=""/>
          <p:cNvSpPr/>
          <p:nvPr>
            <p:ph type="body" idx="4294967295"/>
          </p:nvPr>
        </p:nvSpPr>
        <p:spPr>
          <a:xfrm>
            <a:off x="301625" y="304800"/>
            <a:ext cx="8540750" cy="57943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sz="3800" b="1"/>
              <a:t> </a:t>
            </a:r>
            <a:r>
              <a:rPr lang="en-US" altLang="zh-CN" sz="3800" b="1"/>
              <a:t>3.</a:t>
            </a:r>
            <a:r>
              <a:rPr lang="zh-CN" altLang="en-US" sz="3800" b="1"/>
              <a:t>文学常识。</a:t>
            </a:r>
            <a:endParaRPr lang="zh-CN" altLang="en-US" sz="3800" b="1"/>
          </a:p>
          <a:p>
            <a:pPr lvl="0">
              <a:buNone/>
            </a:pPr>
            <a:r>
              <a:rPr lang="zh-CN" altLang="en-US" sz="3800" b="1"/>
              <a:t>      </a:t>
            </a:r>
            <a:r>
              <a:rPr lang="en-US" altLang="zh-CN" sz="3800" b="1"/>
              <a:t>(1</a:t>
            </a:r>
            <a:r>
              <a:rPr lang="en-US" altLang="zh-CN" sz="3800" b="1">
                <a:solidFill>
                  <a:srgbClr val="0000FF"/>
                </a:solidFill>
              </a:rPr>
              <a:t>)“</a:t>
            </a:r>
            <a:r>
              <a:rPr lang="zh-CN" altLang="en-US" sz="3800" b="1">
                <a:solidFill>
                  <a:srgbClr val="0000FF"/>
                </a:solidFill>
              </a:rPr>
              <a:t>山水田园诗派</a:t>
            </a:r>
            <a:r>
              <a:rPr lang="zh-CN" altLang="en-US" sz="3800" b="1"/>
              <a:t>”是</a:t>
            </a:r>
            <a:r>
              <a:rPr lang="zh-CN" altLang="en-US" sz="3800" b="1">
                <a:solidFill>
                  <a:srgbClr val="0000FF"/>
                </a:solidFill>
              </a:rPr>
              <a:t>盛唐</a:t>
            </a:r>
            <a:r>
              <a:rPr lang="zh-CN" altLang="en-US" sz="3800" b="1"/>
              <a:t>时期的主要诗派之一</a:t>
            </a:r>
            <a:r>
              <a:rPr lang="en-US" altLang="zh-CN" sz="3800" b="1"/>
              <a:t>,</a:t>
            </a:r>
            <a:r>
              <a:rPr lang="zh-CN" altLang="en-US" sz="3800" b="1"/>
              <a:t>这一诗派是</a:t>
            </a:r>
            <a:r>
              <a:rPr lang="zh-CN" altLang="en-US" sz="3800" b="1">
                <a:solidFill>
                  <a:srgbClr val="0000FF"/>
                </a:solidFill>
              </a:rPr>
              <a:t>东晋陶渊明</a:t>
            </a:r>
            <a:r>
              <a:rPr lang="zh-CN" altLang="en-US" sz="3800" b="1"/>
              <a:t>的后继者</a:t>
            </a:r>
            <a:r>
              <a:rPr lang="en-US" altLang="zh-CN" sz="3800" b="1"/>
              <a:t>,</a:t>
            </a:r>
            <a:r>
              <a:rPr lang="zh-CN" altLang="en-US" sz="3800" b="1"/>
              <a:t>这一诗派的诗人以擅长描绘山水田园风光而著称</a:t>
            </a:r>
            <a:r>
              <a:rPr lang="en-US" altLang="zh-CN" sz="3800" b="1"/>
              <a:t>,</a:t>
            </a:r>
            <a:r>
              <a:rPr lang="zh-CN" altLang="en-US" sz="3800" b="1"/>
              <a:t>在艺术风格上通过描绘幽静的景色，借以反映其</a:t>
            </a:r>
            <a:r>
              <a:rPr lang="zh-CN" altLang="en-US" sz="3800" b="1">
                <a:solidFill>
                  <a:srgbClr val="0000FF"/>
                </a:solidFill>
              </a:rPr>
              <a:t>宁静的心境或隐逸的思想</a:t>
            </a:r>
            <a:r>
              <a:rPr lang="zh-CN" altLang="en-US" sz="3800" b="1"/>
              <a:t>。其中成就最高、影响最大的是</a:t>
            </a:r>
            <a:r>
              <a:rPr lang="zh-CN" altLang="en-US" sz="3800" b="1">
                <a:solidFill>
                  <a:srgbClr val="0000FF"/>
                </a:solidFill>
              </a:rPr>
              <a:t>王维和孟浩然</a:t>
            </a:r>
            <a:r>
              <a:rPr lang="en-US" altLang="zh-CN" sz="3800" b="1">
                <a:solidFill>
                  <a:srgbClr val="0000FF"/>
                </a:solidFill>
              </a:rPr>
              <a:t>,</a:t>
            </a:r>
            <a:r>
              <a:rPr lang="zh-CN" altLang="en-US" sz="3800" b="1">
                <a:solidFill>
                  <a:srgbClr val="0000FF"/>
                </a:solidFill>
              </a:rPr>
              <a:t>也称为“王孟”。</a:t>
            </a:r>
            <a:endParaRPr lang="zh-CN" altLang="en-US" sz="3800" b="1">
              <a:solidFill>
                <a:srgbClr val="0000FF"/>
              </a:solidFil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40642" name="NotDefined 2" title=""/>
          <p:cNvSpPr/>
          <p:nvPr>
            <p:ph type="body" idx="4294967295"/>
          </p:nvPr>
        </p:nvSpPr>
        <p:spPr>
          <a:xfrm>
            <a:off x="228600" y="2514600"/>
            <a:ext cx="8540750" cy="1295400"/>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sz="6600" b="1">
                <a:solidFill>
                  <a:srgbClr val="2117E9"/>
                </a:solidFill>
              </a:rPr>
              <a:t>   三、重、难点分析    </a:t>
            </a:r>
            <a:endParaRPr lang="zh-CN" altLang="en-US" sz="6600" b="1">
              <a:solidFill>
                <a:srgbClr val="2117E9"/>
              </a:solidFil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06498" name="NotDefined 2" title=""/>
          <p:cNvSpPr/>
          <p:nvPr>
            <p:ph type="body" idx="4294967295"/>
          </p:nvPr>
        </p:nvSpPr>
        <p:spPr>
          <a:xfrm>
            <a:off x="381000" y="2057400"/>
            <a:ext cx="8540750" cy="3886200"/>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sz="3800" b="1"/>
              <a:t>答案</a:t>
            </a:r>
            <a:r>
              <a:rPr lang="en-US" altLang="zh-CN" sz="3800" b="1"/>
              <a:t>:    </a:t>
            </a:r>
            <a:r>
              <a:rPr lang="zh-CN" altLang="en-US" sz="3800" b="1"/>
              <a:t>全诗描绘了秋雨初晴后傍晚时分山村的</a:t>
            </a:r>
            <a:r>
              <a:rPr lang="zh-CN" altLang="en-US" sz="3800" b="1">
                <a:solidFill>
                  <a:srgbClr val="0000FF"/>
                </a:solidFill>
              </a:rPr>
              <a:t>旖旎风光</a:t>
            </a:r>
            <a:r>
              <a:rPr lang="zh-CN" altLang="en-US" sz="3800" b="1"/>
              <a:t>和山居村民的</a:t>
            </a:r>
            <a:r>
              <a:rPr lang="zh-CN" altLang="en-US" sz="3800" b="1">
                <a:solidFill>
                  <a:srgbClr val="0000FF"/>
                </a:solidFill>
              </a:rPr>
              <a:t>淳朴风尚</a:t>
            </a:r>
            <a:r>
              <a:rPr lang="zh-CN" altLang="en-US" sz="3800" b="1"/>
              <a:t>，表现了诗人</a:t>
            </a:r>
            <a:r>
              <a:rPr lang="zh-CN" altLang="en-US" sz="3800" b="1">
                <a:solidFill>
                  <a:srgbClr val="0000FF"/>
                </a:solidFill>
              </a:rPr>
              <a:t>寄情山水田园</a:t>
            </a:r>
            <a:r>
              <a:rPr lang="en-US" altLang="zh-CN" sz="3800" b="1"/>
              <a:t>,</a:t>
            </a:r>
            <a:r>
              <a:rPr lang="zh-CN" altLang="en-US" sz="3800" b="1"/>
              <a:t>对隐居生活</a:t>
            </a:r>
            <a:r>
              <a:rPr lang="zh-CN" altLang="en-US" sz="3800" b="1">
                <a:solidFill>
                  <a:srgbClr val="0000FF"/>
                </a:solidFill>
              </a:rPr>
              <a:t>怡然自得</a:t>
            </a:r>
            <a:r>
              <a:rPr lang="zh-CN" altLang="en-US" sz="3800" b="1"/>
              <a:t>的满足心情。</a:t>
            </a:r>
            <a:endParaRPr lang="zh-CN" altLang="en-US" sz="3800" b="1"/>
          </a:p>
          <a:p>
            <a:pPr lvl="0">
              <a:buNone/>
            </a:pPr>
            <a:r>
              <a:rPr lang="zh-CN" altLang="en-US" sz="3800" b="1"/>
              <a:t>           诗歌中</a:t>
            </a:r>
            <a:r>
              <a:rPr lang="zh-CN" altLang="en-US" sz="3800" b="1">
                <a:solidFill>
                  <a:srgbClr val="0000FF"/>
                </a:solidFill>
              </a:rPr>
              <a:t>点题</a:t>
            </a:r>
            <a:r>
              <a:rPr lang="zh-CN" altLang="en-US" sz="3800" b="1"/>
              <a:t>的句子是首联“</a:t>
            </a:r>
            <a:r>
              <a:rPr lang="zh-CN" altLang="en-US" sz="3800" b="1">
                <a:solidFill>
                  <a:srgbClr val="0000FF"/>
                </a:solidFill>
              </a:rPr>
              <a:t>空山新雨后</a:t>
            </a:r>
            <a:r>
              <a:rPr lang="en-US" altLang="zh-CN" sz="3800" b="1">
                <a:solidFill>
                  <a:srgbClr val="0000FF"/>
                </a:solidFill>
              </a:rPr>
              <a:t>,</a:t>
            </a:r>
            <a:r>
              <a:rPr lang="zh-CN" altLang="en-US" sz="3800" b="1">
                <a:solidFill>
                  <a:srgbClr val="0000FF"/>
                </a:solidFill>
              </a:rPr>
              <a:t>天气晚来秋</a:t>
            </a:r>
            <a:r>
              <a:rPr lang="zh-CN" altLang="en-US" sz="3800" b="1"/>
              <a:t>”。</a:t>
            </a:r>
            <a:endParaRPr lang="zh-CN" altLang="en-US" sz="3800" b="1"/>
          </a:p>
          <a:p>
            <a:pPr lvl="0">
              <a:buNone/>
            </a:pPr>
            <a:endParaRPr lang="zh-CN" altLang="en-US" sz="3800" b="1"/>
          </a:p>
        </p:txBody>
      </p:sp>
      <p:sp>
        <p:nvSpPr>
          <p:cNvPr id="106500" name="Rectangle 4" title=""/>
          <p:cNvSpPr/>
          <p:nvPr/>
        </p:nvSpPr>
        <p:spPr>
          <a:xfrm>
            <a:off x="0" y="30163"/>
            <a:ext cx="9144000" cy="21494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a:r>
              <a:rPr lang="en-US" altLang="zh-CN" sz="4500" b="1">
                <a:solidFill>
                  <a:srgbClr val="FF00FF"/>
                </a:solidFill>
              </a:rPr>
              <a:t>1.</a:t>
            </a:r>
            <a:r>
              <a:rPr lang="zh-CN" altLang="en-US" sz="4500" b="1">
                <a:solidFill>
                  <a:srgbClr val="FF00FF"/>
                </a:solidFill>
              </a:rPr>
              <a:t>题目的含义是什么</a:t>
            </a:r>
            <a:r>
              <a:rPr lang="en-US" altLang="zh-CN" sz="4500" b="1">
                <a:solidFill>
                  <a:srgbClr val="FF00FF"/>
                </a:solidFill>
              </a:rPr>
              <a:t>?</a:t>
            </a:r>
            <a:endParaRPr lang="en-US" altLang="zh-CN" sz="4500" b="1">
              <a:solidFill>
                <a:srgbClr val="FF00FF"/>
              </a:solidFill>
            </a:endParaRPr>
          </a:p>
          <a:p>
            <a:pPr lvl="0"/>
            <a:r>
              <a:rPr lang="zh-CN" altLang="en-US" sz="4500" b="1">
                <a:solidFill>
                  <a:srgbClr val="FF00FF"/>
                </a:solidFill>
              </a:rPr>
              <a:t>诗歌中点题的句子是哪句</a:t>
            </a:r>
            <a:r>
              <a:rPr lang="en-US" altLang="zh-CN" sz="4500" b="1">
                <a:solidFill>
                  <a:srgbClr val="FF00FF"/>
                </a:solidFill>
              </a:rPr>
              <a:t>?</a:t>
            </a:r>
            <a:br>
              <a:rPr lang="en-US" altLang="zh-CN" sz="4500" b="1">
                <a:solidFill>
                  <a:srgbClr val="FF00FF"/>
                </a:solidFill>
              </a:rPr>
            </a:br>
            <a:endParaRPr lang="en-US" altLang="zh-CN" sz="4500" b="1">
              <a:solidFill>
                <a:srgbClr val="FF00FF"/>
              </a:solidFil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07523" name="Rectangle 3" title=""/>
          <p:cNvSpPr/>
          <p:nvPr/>
        </p:nvSpPr>
        <p:spPr>
          <a:xfrm>
            <a:off x="323850" y="1439863"/>
            <a:ext cx="8575675" cy="44862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zh-CN" altLang="en-US" sz="3600" b="1"/>
              <a:t>答案</a:t>
            </a:r>
            <a:r>
              <a:rPr lang="en-US" altLang="zh-CN" sz="3600" b="1"/>
              <a:t>:</a:t>
            </a:r>
            <a:endParaRPr lang="en-US" altLang="zh-CN" sz="3600" b="1"/>
          </a:p>
          <a:p>
            <a:pPr lvl="0" eaLnBrk="1" hangingPunct="1">
              <a:buFontTx/>
            </a:pPr>
            <a:r>
              <a:rPr lang="en-US" altLang="zh-CN" sz="3600" b="1"/>
              <a:t>①</a:t>
            </a:r>
            <a:r>
              <a:rPr lang="zh-CN" altLang="en-US" sz="3600" b="1"/>
              <a:t>山中</a:t>
            </a:r>
            <a:r>
              <a:rPr lang="zh-CN" altLang="en-US" sz="3600" b="1">
                <a:solidFill>
                  <a:srgbClr val="0000FF"/>
                </a:solidFill>
              </a:rPr>
              <a:t>树木繁茂</a:t>
            </a:r>
            <a:r>
              <a:rPr lang="en-US" altLang="zh-CN" sz="3600" b="1">
                <a:solidFill>
                  <a:srgbClr val="0000FF"/>
                </a:solidFill>
              </a:rPr>
              <a:t>,</a:t>
            </a:r>
            <a:r>
              <a:rPr lang="zh-CN" altLang="en-US" sz="3600" b="1">
                <a:solidFill>
                  <a:srgbClr val="0000FF"/>
                </a:solidFill>
              </a:rPr>
              <a:t>翠绿成阴</a:t>
            </a:r>
            <a:r>
              <a:rPr lang="en-US" altLang="zh-CN" sz="3600" b="1"/>
              <a:t>,</a:t>
            </a:r>
            <a:r>
              <a:rPr lang="zh-CN" altLang="en-US" sz="3600" b="1"/>
              <a:t>遮掩了人们活动的痕迹。</a:t>
            </a:r>
            <a:endParaRPr lang="zh-CN" altLang="en-US" sz="3600" b="1"/>
          </a:p>
          <a:p>
            <a:pPr lvl="0" eaLnBrk="1" hangingPunct="1">
              <a:buFontTx/>
            </a:pPr>
            <a:r>
              <a:rPr lang="zh-CN" altLang="en-US" sz="3600" b="1"/>
              <a:t>②</a:t>
            </a:r>
            <a:r>
              <a:rPr lang="zh-CN" altLang="en-US" sz="3600" b="1">
                <a:solidFill>
                  <a:srgbClr val="0000FF"/>
                </a:solidFill>
              </a:rPr>
              <a:t>山雨初霁，万物一新</a:t>
            </a:r>
            <a:r>
              <a:rPr lang="zh-CN" altLang="en-US" sz="3600" b="1"/>
              <a:t>，呈现出一派空明洁净的灿烂图景。</a:t>
            </a:r>
            <a:endParaRPr lang="zh-CN" altLang="en-US" sz="3600" b="1"/>
          </a:p>
          <a:p>
            <a:pPr lvl="0" eaLnBrk="1" hangingPunct="1">
              <a:buFontTx/>
            </a:pPr>
            <a:r>
              <a:rPr lang="zh-CN" altLang="en-US" sz="3600" b="1"/>
              <a:t>③此处</a:t>
            </a:r>
            <a:r>
              <a:rPr lang="zh-CN" altLang="en-US" sz="3600" b="1">
                <a:solidFill>
                  <a:srgbClr val="0000FF"/>
                </a:solidFill>
              </a:rPr>
              <a:t>远离尘嚣</a:t>
            </a:r>
            <a:r>
              <a:rPr lang="en-US" altLang="zh-CN" sz="3600" b="1">
                <a:solidFill>
                  <a:srgbClr val="0000FF"/>
                </a:solidFill>
              </a:rPr>
              <a:t>,</a:t>
            </a:r>
            <a:r>
              <a:rPr lang="zh-CN" altLang="en-US" sz="3600" b="1">
                <a:solidFill>
                  <a:srgbClr val="0000FF"/>
                </a:solidFill>
              </a:rPr>
              <a:t>人迹罕至</a:t>
            </a:r>
            <a:r>
              <a:rPr lang="zh-CN" altLang="en-US" sz="3600" b="1"/>
              <a:t>，正是作者理想中的</a:t>
            </a:r>
            <a:r>
              <a:rPr lang="zh-CN" altLang="en-US" sz="3600" b="1">
                <a:solidFill>
                  <a:srgbClr val="0000FF"/>
                </a:solidFill>
              </a:rPr>
              <a:t>独立、安静</a:t>
            </a:r>
            <a:r>
              <a:rPr lang="zh-CN" altLang="en-US" sz="3600" b="1"/>
              <a:t>的生活环境。</a:t>
            </a:r>
            <a:br>
              <a:rPr lang="zh-CN" altLang="en-US" sz="3600" b="1"/>
            </a:br>
            <a:endParaRPr lang="zh-CN" altLang="en-US" sz="3600" b="1"/>
          </a:p>
        </p:txBody>
      </p:sp>
      <p:sp>
        <p:nvSpPr>
          <p:cNvPr id="107524" name="Rectangle 4" title=""/>
          <p:cNvSpPr/>
          <p:nvPr/>
        </p:nvSpPr>
        <p:spPr>
          <a:xfrm>
            <a:off x="0" y="0"/>
            <a:ext cx="1023938" cy="1098550"/>
          </a:xfrm>
          <a:prstGeom prst="rect">
            <a:avLst/>
          </a:prstGeom>
          <a:noFill/>
          <a:ln>
            <a:noFill/>
            <a:miter lim="800000"/>
          </a:ln>
        </p:spPr>
        <p:txBody>
          <a:bodyPr wrap="none" anchor="t"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en-US" altLang="en-US" sz="6600" b="1">
                <a:solidFill>
                  <a:srgbClr val="F30D2E"/>
                </a:solidFill>
              </a:rPr>
              <a:t>★</a:t>
            </a:r>
            <a:endParaRPr lang="zh-CN" altLang="en-US" sz="6600" b="1">
              <a:solidFill>
                <a:srgbClr val="F30D2E"/>
              </a:solidFill>
            </a:endParaRPr>
          </a:p>
        </p:txBody>
      </p:sp>
      <p:sp>
        <p:nvSpPr>
          <p:cNvPr id="107525" name="Rectangle 5" title=""/>
          <p:cNvSpPr/>
          <p:nvPr/>
        </p:nvSpPr>
        <p:spPr>
          <a:xfrm>
            <a:off x="990600" y="381000"/>
            <a:ext cx="7543800" cy="7016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en-US" altLang="zh-CN" sz="4000" b="1">
                <a:solidFill>
                  <a:srgbClr val="FF00FF"/>
                </a:solidFill>
              </a:rPr>
              <a:t>2.“</a:t>
            </a:r>
            <a:r>
              <a:rPr lang="zh-CN" altLang="en-US" sz="4000" b="1">
                <a:solidFill>
                  <a:srgbClr val="FF00FF"/>
                </a:solidFill>
              </a:rPr>
              <a:t>空山”两字有什么特别的含义</a:t>
            </a:r>
            <a:r>
              <a:rPr lang="en-US" altLang="zh-CN" sz="4000" b="1">
                <a:solidFill>
                  <a:srgbClr val="FF00FF"/>
                </a:solidFill>
              </a:rPr>
              <a:t>?</a:t>
            </a:r>
            <a:endParaRPr lang="en-US" altLang="zh-CN" sz="4000" b="1">
              <a:solidFill>
                <a:srgbClr val="FF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7523"/>
                                        </p:tgtEl>
                                        <p:attrNameLst>
                                          <p:attrName>style.visibility</p:attrName>
                                        </p:attrNameLst>
                                      </p:cBhvr>
                                      <p:to>
                                        <p:strVal val="visible"/>
                                      </p:to>
                                    </p:set>
                                    <p:anim calcmode="lin" valueType="num">
                                      <p:cBhvr additive="base">
                                        <p:cTn id="7" dur="500" fill="hold"/>
                                        <p:tgtEl>
                                          <p:spTgt spid="107523"/>
                                        </p:tgtEl>
                                        <p:attrNameLst>
                                          <p:attrName>ppt_x</p:attrName>
                                        </p:attrNameLst>
                                      </p:cBhvr>
                                      <p:tavLst>
                                        <p:tav tm="0">
                                          <p:val>
                                            <p:strVal val="#ppt_x"/>
                                          </p:val>
                                        </p:tav>
                                        <p:tav tm="100000">
                                          <p:val>
                                            <p:strVal val="#ppt_x"/>
                                          </p:val>
                                        </p:tav>
                                      </p:tavLst>
                                    </p:anim>
                                    <p:anim calcmode="lin" valueType="num">
                                      <p:cBhvr additive="base">
                                        <p:cTn id="8" dur="500" fill="hold"/>
                                        <p:tgtEl>
                                          <p:spTgt spid="1075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15715" name="Rectangle 3" title=""/>
          <p:cNvSpPr/>
          <p:nvPr/>
        </p:nvSpPr>
        <p:spPr>
          <a:xfrm>
            <a:off x="304800" y="1676400"/>
            <a:ext cx="8458200" cy="283845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zh-CN" altLang="en-US" sz="3600" b="1"/>
              <a:t>      山中</a:t>
            </a:r>
            <a:r>
              <a:rPr lang="zh-CN" altLang="en-US" sz="3600" b="1">
                <a:solidFill>
                  <a:srgbClr val="2C11F3"/>
                </a:solidFill>
              </a:rPr>
              <a:t>树木繁茂</a:t>
            </a:r>
            <a:r>
              <a:rPr lang="en-US" altLang="zh-CN" sz="3600" b="1">
                <a:solidFill>
                  <a:srgbClr val="2C11F3"/>
                </a:solidFill>
              </a:rPr>
              <a:t>,</a:t>
            </a:r>
            <a:r>
              <a:rPr lang="zh-CN" altLang="en-US" sz="3600" b="1">
                <a:solidFill>
                  <a:srgbClr val="2C11F3"/>
                </a:solidFill>
              </a:rPr>
              <a:t>掩盖了人们活动的痕迹</a:t>
            </a:r>
            <a:r>
              <a:rPr lang="zh-CN" altLang="en-US" sz="3600" b="1"/>
              <a:t>，正所谓“空山不见人</a:t>
            </a:r>
            <a:r>
              <a:rPr lang="en-US" altLang="zh-CN" sz="3600" b="1"/>
              <a:t>,</a:t>
            </a:r>
            <a:r>
              <a:rPr lang="zh-CN" altLang="en-US" sz="3600" b="1"/>
              <a:t>但闻人语响”。“空山”二字显示此处犹如</a:t>
            </a:r>
            <a:r>
              <a:rPr lang="zh-CN" altLang="en-US" sz="3600" b="1">
                <a:solidFill>
                  <a:srgbClr val="2C11F3"/>
                </a:solidFill>
              </a:rPr>
              <a:t>世外桃源</a:t>
            </a:r>
            <a:r>
              <a:rPr lang="en-US" altLang="zh-CN" sz="3600" b="1"/>
              <a:t>,</a:t>
            </a:r>
            <a:r>
              <a:rPr lang="zh-CN" altLang="en-US" sz="3600" b="1"/>
              <a:t>给全诗创造了一个</a:t>
            </a:r>
            <a:r>
              <a:rPr lang="zh-CN" altLang="en-US" sz="3600" b="1">
                <a:solidFill>
                  <a:srgbClr val="2C11F3"/>
                </a:solidFill>
              </a:rPr>
              <a:t>寂静、清新、幽雅</a:t>
            </a:r>
            <a:r>
              <a:rPr lang="zh-CN" altLang="en-US" sz="3600" b="1"/>
              <a:t>的环境</a:t>
            </a:r>
            <a:r>
              <a:rPr lang="en-US" altLang="zh-CN" sz="3600" b="1"/>
              <a:t>,</a:t>
            </a:r>
            <a:r>
              <a:rPr lang="zh-CN" altLang="en-US" sz="3600" b="1">
                <a:solidFill>
                  <a:srgbClr val="2C11F3"/>
                </a:solidFill>
              </a:rPr>
              <a:t>暗合</a:t>
            </a:r>
            <a:r>
              <a:rPr lang="zh-CN" altLang="en-US" sz="3600" b="1"/>
              <a:t>作者</a:t>
            </a:r>
            <a:r>
              <a:rPr lang="zh-CN" altLang="en-US" sz="3600" b="1">
                <a:solidFill>
                  <a:srgbClr val="2C11F3"/>
                </a:solidFill>
              </a:rPr>
              <a:t>远离世俗</a:t>
            </a:r>
            <a:r>
              <a:rPr lang="zh-CN" altLang="en-US" sz="3600" b="1"/>
              <a:t>的愿望。</a:t>
            </a:r>
            <a:endParaRPr lang="zh-CN" altLang="en-US" sz="3600" b="1"/>
          </a:p>
        </p:txBody>
      </p:sp>
      <p:sp>
        <p:nvSpPr>
          <p:cNvPr id="115717" name="Rectangle 5" title=""/>
          <p:cNvSpPr/>
          <p:nvPr/>
        </p:nvSpPr>
        <p:spPr>
          <a:xfrm>
            <a:off x="381000" y="228600"/>
            <a:ext cx="8458200" cy="119062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en-US" altLang="zh-CN" sz="3600" b="1"/>
              <a:t>3.“</a:t>
            </a:r>
            <a:r>
              <a:rPr lang="zh-CN" altLang="en-US" sz="3600" b="1"/>
              <a:t>空山新雨后</a:t>
            </a:r>
            <a:r>
              <a:rPr lang="en-US" altLang="zh-CN" sz="3600" b="1"/>
              <a:t>,</a:t>
            </a:r>
            <a:r>
              <a:rPr lang="zh-CN" altLang="en-US" sz="3600" b="1"/>
              <a:t>天气晚来秋”诗中明明写有“浣女”“渔舟”</a:t>
            </a:r>
            <a:r>
              <a:rPr lang="en-US" altLang="zh-CN" sz="3600" b="1"/>
              <a:t>,</a:t>
            </a:r>
            <a:r>
              <a:rPr lang="zh-CN" altLang="en-US" sz="3600" b="1"/>
              <a:t>诗人怎么说是“空山”呢</a:t>
            </a:r>
            <a:r>
              <a:rPr lang="en-US" altLang="zh-CN" sz="3600" b="1"/>
              <a:t>?</a:t>
            </a:r>
            <a:endParaRPr lang="en-US" altLang="zh-CN" sz="3600" b="1"/>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08547" name="Rectangle 3" title=""/>
          <p:cNvSpPr/>
          <p:nvPr/>
        </p:nvSpPr>
        <p:spPr>
          <a:xfrm>
            <a:off x="323850" y="1412875"/>
            <a:ext cx="8575675" cy="5124450"/>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zh-CN" altLang="en-US" sz="3300" b="1"/>
              <a:t>答案</a:t>
            </a:r>
            <a:r>
              <a:rPr lang="en-US" altLang="zh-CN" sz="3300" b="1"/>
              <a:t>:</a:t>
            </a:r>
            <a:endParaRPr lang="en-US" altLang="zh-CN" sz="3300" b="1"/>
          </a:p>
          <a:p>
            <a:pPr lvl="0" eaLnBrk="1" hangingPunct="1">
              <a:buFontTx/>
            </a:pPr>
            <a:r>
              <a:rPr lang="en-US" altLang="zh-CN" sz="3300" b="1"/>
              <a:t>       </a:t>
            </a:r>
            <a:r>
              <a:rPr lang="zh-CN" altLang="en-US" sz="3300" b="1"/>
              <a:t>可以改为“</a:t>
            </a:r>
            <a:r>
              <a:rPr lang="zh-CN" altLang="en-US" sz="3300" b="1">
                <a:solidFill>
                  <a:srgbClr val="0000FF"/>
                </a:solidFill>
              </a:rPr>
              <a:t>浣女归竹喧，渔舟下莲动”。</a:t>
            </a:r>
            <a:r>
              <a:rPr lang="zh-CN" altLang="en-US" sz="3300" b="1"/>
              <a:t>改了不如原来的好，因为</a:t>
            </a:r>
            <a:r>
              <a:rPr lang="zh-CN" altLang="en-US" sz="3300" b="1">
                <a:solidFill>
                  <a:srgbClr val="0000FF"/>
                </a:solidFill>
              </a:rPr>
              <a:t>一是为了押韵的需要</a:t>
            </a:r>
            <a:r>
              <a:rPr lang="en-US" altLang="zh-CN" sz="3300" b="1">
                <a:solidFill>
                  <a:srgbClr val="0000FF"/>
                </a:solidFill>
              </a:rPr>
              <a:t>;</a:t>
            </a:r>
            <a:r>
              <a:rPr lang="zh-CN" altLang="en-US" sz="3300" b="1">
                <a:solidFill>
                  <a:srgbClr val="0000FF"/>
                </a:solidFill>
              </a:rPr>
              <a:t>二是这样才符合生活的实际，</a:t>
            </a:r>
            <a:r>
              <a:rPr lang="zh-CN" altLang="en-US" sz="3300" b="1"/>
              <a:t>因为浣女是隐在竹林中，渔舟被莲叶遮蔽，听到竹林内的喧闹声才知道浣女</a:t>
            </a:r>
            <a:r>
              <a:rPr lang="en-US" altLang="zh-CN" sz="3300" b="1"/>
              <a:t>,</a:t>
            </a:r>
            <a:r>
              <a:rPr lang="zh-CN" altLang="en-US" sz="3300" b="1"/>
              <a:t>看到莲动才看到渔舟</a:t>
            </a:r>
            <a:r>
              <a:rPr lang="en-US" altLang="zh-CN" sz="3300" b="1"/>
              <a:t>,</a:t>
            </a:r>
            <a:r>
              <a:rPr lang="zh-CN" altLang="en-US" sz="3300" b="1"/>
              <a:t>这样写让读者仿佛身临其境</a:t>
            </a:r>
            <a:r>
              <a:rPr lang="en-US" altLang="zh-CN" sz="3300" b="1"/>
              <a:t>;</a:t>
            </a:r>
            <a:r>
              <a:rPr lang="zh-CN" altLang="en-US" sz="3300" b="1"/>
              <a:t>三是可产生“</a:t>
            </a:r>
            <a:r>
              <a:rPr lang="zh-CN" altLang="en-US" sz="3300" b="1">
                <a:solidFill>
                  <a:srgbClr val="0000FF"/>
                </a:solidFill>
              </a:rPr>
              <a:t>未见其人，先闻其声”</a:t>
            </a:r>
            <a:r>
              <a:rPr lang="zh-CN" altLang="en-US" sz="3300" b="1"/>
              <a:t>的艺术效果</a:t>
            </a:r>
            <a:r>
              <a:rPr lang="en-US" altLang="zh-CN" sz="3300" b="1"/>
              <a:t>,</a:t>
            </a:r>
            <a:r>
              <a:rPr lang="zh-CN" altLang="en-US" sz="3300" b="1"/>
              <a:t>增添情趣</a:t>
            </a:r>
            <a:r>
              <a:rPr lang="en-US" altLang="zh-CN" sz="3300" b="1"/>
              <a:t>,</a:t>
            </a:r>
            <a:r>
              <a:rPr lang="zh-CN" altLang="en-US" sz="3300" b="1"/>
              <a:t>表现出了山村的生活美。</a:t>
            </a:r>
            <a:br>
              <a:rPr lang="zh-CN" altLang="en-US" sz="3300" b="1"/>
            </a:br>
            <a:endParaRPr lang="zh-CN" altLang="en-US" sz="3300" b="1"/>
          </a:p>
        </p:txBody>
      </p:sp>
      <p:sp>
        <p:nvSpPr>
          <p:cNvPr id="108548" name="Rectangle 4" title=""/>
          <p:cNvSpPr/>
          <p:nvPr/>
        </p:nvSpPr>
        <p:spPr>
          <a:xfrm>
            <a:off x="152400" y="152400"/>
            <a:ext cx="8763000" cy="1739900"/>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a:r>
              <a:rPr lang="en-US" altLang="zh-CN" sz="3600" b="1">
                <a:solidFill>
                  <a:srgbClr val="FF00FF"/>
                </a:solidFill>
              </a:rPr>
              <a:t>4.</a:t>
            </a:r>
            <a:r>
              <a:rPr lang="zh-CN" altLang="en-US" sz="3600" b="1">
                <a:solidFill>
                  <a:srgbClr val="FF00FF"/>
                </a:solidFill>
              </a:rPr>
              <a:t>颈联的词序可以做怎样的改动</a:t>
            </a:r>
            <a:r>
              <a:rPr lang="en-US" altLang="zh-CN" sz="3600" b="1">
                <a:solidFill>
                  <a:srgbClr val="FF00FF"/>
                </a:solidFill>
              </a:rPr>
              <a:t>?</a:t>
            </a:r>
            <a:r>
              <a:rPr lang="zh-CN" altLang="en-US" sz="3600" b="1">
                <a:solidFill>
                  <a:srgbClr val="FF00FF"/>
                </a:solidFill>
              </a:rPr>
              <a:t>改了好还是不改好</a:t>
            </a:r>
            <a:r>
              <a:rPr lang="en-US" altLang="zh-CN" sz="3600" b="1">
                <a:solidFill>
                  <a:srgbClr val="FF00FF"/>
                </a:solidFill>
              </a:rPr>
              <a:t>?</a:t>
            </a:r>
            <a:r>
              <a:rPr lang="zh-CN" altLang="en-US" sz="3600" b="1">
                <a:solidFill>
                  <a:srgbClr val="FF00FF"/>
                </a:solidFill>
              </a:rPr>
              <a:t>为什么</a:t>
            </a:r>
            <a:r>
              <a:rPr lang="en-US" altLang="zh-CN" sz="3600" b="1">
                <a:solidFill>
                  <a:srgbClr val="FF00FF"/>
                </a:solidFill>
              </a:rPr>
              <a:t>?</a:t>
            </a:r>
            <a:br>
              <a:rPr lang="en-US" altLang="zh-CN" sz="3600" b="1">
                <a:solidFill>
                  <a:srgbClr val="FF00FF"/>
                </a:solidFill>
              </a:rPr>
            </a:br>
            <a:endParaRPr lang="en-US" altLang="zh-CN" sz="3600" b="1">
              <a:solidFill>
                <a:srgbClr val="FF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8547"/>
                                        </p:tgtEl>
                                        <p:attrNameLst>
                                          <p:attrName>style.visibility</p:attrName>
                                        </p:attrNameLst>
                                      </p:cBhvr>
                                      <p:to>
                                        <p:strVal val="visible"/>
                                      </p:to>
                                    </p:set>
                                    <p:anim calcmode="lin" valueType="num">
                                      <p:cBhvr additive="base">
                                        <p:cTn id="7" dur="500" fill="hold"/>
                                        <p:tgtEl>
                                          <p:spTgt spid="108547"/>
                                        </p:tgtEl>
                                        <p:attrNameLst>
                                          <p:attrName>ppt_x</p:attrName>
                                        </p:attrNameLst>
                                      </p:cBhvr>
                                      <p:tavLst>
                                        <p:tav tm="0">
                                          <p:val>
                                            <p:strVal val="#ppt_x"/>
                                          </p:val>
                                        </p:tav>
                                        <p:tav tm="100000">
                                          <p:val>
                                            <p:strVal val="#ppt_x"/>
                                          </p:val>
                                        </p:tav>
                                      </p:tavLst>
                                    </p:anim>
                                    <p:anim calcmode="lin" valueType="num">
                                      <p:cBhvr additive="base">
                                        <p:cTn id="8" dur="500" fill="hold"/>
                                        <p:tgtEl>
                                          <p:spTgt spid="1085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19811" name="Rectangle 3" title=""/>
          <p:cNvSpPr/>
          <p:nvPr/>
        </p:nvSpPr>
        <p:spPr>
          <a:xfrm>
            <a:off x="0" y="228600"/>
            <a:ext cx="8651875" cy="119062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a:r>
              <a:rPr lang="en-US" altLang="zh-CN" sz="3600" b="1"/>
              <a:t>5.</a:t>
            </a:r>
            <a:r>
              <a:rPr lang="zh-CN" altLang="en-US" sz="3600" b="1"/>
              <a:t>颔联和颈联写得十分热闹</a:t>
            </a:r>
            <a:r>
              <a:rPr lang="en-US" altLang="zh-CN" sz="3600" b="1"/>
              <a:t>,</a:t>
            </a:r>
            <a:r>
              <a:rPr lang="zh-CN" altLang="en-US" sz="3600" b="1"/>
              <a:t>这与作者要创造的寂静、宁谧的环境是否冲突</a:t>
            </a:r>
            <a:r>
              <a:rPr lang="en-US" altLang="zh-CN" sz="3600" b="1"/>
              <a:t>?</a:t>
            </a:r>
            <a:r>
              <a:rPr lang="zh-CN" altLang="en-US" sz="3600" b="1"/>
              <a:t>为什么</a:t>
            </a:r>
            <a:r>
              <a:rPr lang="en-US" altLang="zh-CN" sz="3600" b="1"/>
              <a:t>?</a:t>
            </a:r>
            <a:endParaRPr lang="zh-CN" altLang="en-US" sz="3600" b="1"/>
          </a:p>
        </p:txBody>
      </p:sp>
      <p:sp>
        <p:nvSpPr>
          <p:cNvPr id="119812" name="Rectangle 4" title=""/>
          <p:cNvSpPr/>
          <p:nvPr/>
        </p:nvSpPr>
        <p:spPr>
          <a:xfrm>
            <a:off x="304800" y="2057400"/>
            <a:ext cx="8651875" cy="338772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a:r>
              <a:rPr lang="en-US" altLang="zh-CN" sz="3600" b="1"/>
              <a:t>      </a:t>
            </a:r>
            <a:r>
              <a:rPr lang="zh-CN" altLang="en-US" sz="3600" b="1"/>
              <a:t>不冲突</a:t>
            </a:r>
            <a:r>
              <a:rPr lang="zh-CN" altLang="en-US" sz="3600" b="1">
                <a:solidFill>
                  <a:srgbClr val="2C11F3"/>
                </a:solidFill>
              </a:rPr>
              <a:t>。“浣女”渔舟”的热闹，正是为了烘托出山村环境的寂静、清幽，</a:t>
            </a:r>
            <a:r>
              <a:rPr lang="zh-CN" altLang="en-US" sz="3600" b="1"/>
              <a:t>如同“蝉噪林逾静，鸟鸣山更幽”一样。人们从这些热闹的景物中</a:t>
            </a:r>
            <a:r>
              <a:rPr lang="en-US" altLang="zh-CN" sz="3600" b="1"/>
              <a:t>,</a:t>
            </a:r>
            <a:r>
              <a:rPr lang="zh-CN" altLang="en-US" sz="3600" b="1"/>
              <a:t>很自然地体味出一种</a:t>
            </a:r>
            <a:r>
              <a:rPr lang="zh-CN" altLang="en-US" sz="3600" b="1">
                <a:solidFill>
                  <a:srgbClr val="2C11F3"/>
                </a:solidFill>
              </a:rPr>
              <a:t>和平恬静</a:t>
            </a:r>
            <a:r>
              <a:rPr lang="en-US" altLang="zh-CN" sz="3600" b="1"/>
              <a:t>,</a:t>
            </a:r>
            <a:r>
              <a:rPr lang="zh-CN" altLang="en-US" sz="3600" b="1"/>
              <a:t>体味出恬静中的一片</a:t>
            </a:r>
            <a:r>
              <a:rPr lang="zh-CN" altLang="en-US" sz="3600" b="1">
                <a:solidFill>
                  <a:srgbClr val="2C11F3"/>
                </a:solidFill>
              </a:rPr>
              <a:t>勃勃生机</a:t>
            </a:r>
            <a:r>
              <a:rPr lang="zh-CN" altLang="en-US" sz="3600" b="1"/>
              <a:t>。</a:t>
            </a:r>
            <a:r>
              <a:rPr lang="zh-CN" altLang="en-US" sz="3600" b="1">
                <a:solidFill>
                  <a:srgbClr val="2C11F3"/>
                </a:solidFill>
              </a:rPr>
              <a:t>有动有静</a:t>
            </a:r>
            <a:r>
              <a:rPr lang="en-US" altLang="zh-CN" sz="3600" b="1">
                <a:solidFill>
                  <a:srgbClr val="2C11F3"/>
                </a:solidFill>
              </a:rPr>
              <a:t>,</a:t>
            </a:r>
            <a:r>
              <a:rPr lang="zh-CN" altLang="en-US" sz="3600" b="1">
                <a:solidFill>
                  <a:srgbClr val="2C11F3"/>
                </a:solidFill>
              </a:rPr>
              <a:t>动静结合</a:t>
            </a:r>
            <a:r>
              <a:rPr lang="en-US" altLang="zh-CN" sz="3600" b="1">
                <a:solidFill>
                  <a:srgbClr val="2C11F3"/>
                </a:solidFill>
              </a:rPr>
              <a:t>,</a:t>
            </a:r>
            <a:r>
              <a:rPr lang="zh-CN" altLang="en-US" sz="3600" b="1">
                <a:solidFill>
                  <a:srgbClr val="2C11F3"/>
                </a:solidFill>
              </a:rPr>
              <a:t>以动衬静。</a:t>
            </a:r>
            <a:endParaRPr lang="zh-CN" altLang="en-US" sz="3600" b="1">
              <a:solidFill>
                <a:srgbClr val="2C11F3"/>
              </a:solidFil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17764" name="Rectangle 4" title=""/>
          <p:cNvSpPr/>
          <p:nvPr/>
        </p:nvSpPr>
        <p:spPr>
          <a:xfrm>
            <a:off x="228600" y="1273175"/>
            <a:ext cx="8763000" cy="5035550"/>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a:r>
              <a:rPr lang="zh-CN" altLang="en-US" sz="3600" b="1"/>
              <a:t>答案</a:t>
            </a:r>
            <a:r>
              <a:rPr lang="en-US" altLang="zh-CN" sz="3600" b="1"/>
              <a:t>:</a:t>
            </a:r>
            <a:r>
              <a:rPr lang="zh-CN" altLang="en-US" sz="3600" b="1"/>
              <a:t>   一是山中</a:t>
            </a:r>
            <a:r>
              <a:rPr lang="zh-CN" altLang="en-US" sz="3600" b="1">
                <a:solidFill>
                  <a:srgbClr val="2C11F3"/>
                </a:solidFill>
              </a:rPr>
              <a:t>树木茂盛</a:t>
            </a:r>
            <a:r>
              <a:rPr lang="en-US" altLang="zh-CN" sz="3600" b="1">
                <a:solidFill>
                  <a:srgbClr val="2C11F3"/>
                </a:solidFill>
              </a:rPr>
              <a:t>,</a:t>
            </a:r>
            <a:r>
              <a:rPr lang="zh-CN" altLang="en-US" sz="3600" b="1">
                <a:solidFill>
                  <a:srgbClr val="2C11F3"/>
                </a:solidFill>
              </a:rPr>
              <a:t>掩盖</a:t>
            </a:r>
            <a:r>
              <a:rPr lang="zh-CN" altLang="en-US" sz="3600" b="1"/>
              <a:t>了人们活动的痕迹。</a:t>
            </a:r>
            <a:endParaRPr lang="zh-CN" altLang="en-US" sz="3600" b="1"/>
          </a:p>
          <a:p>
            <a:pPr lvl="0"/>
            <a:r>
              <a:rPr lang="zh-CN" altLang="en-US" sz="3600" b="1"/>
              <a:t>        二是诗人用</a:t>
            </a:r>
            <a:r>
              <a:rPr lang="zh-CN" altLang="en-US" sz="3600" b="1">
                <a:solidFill>
                  <a:srgbClr val="2C11F3"/>
                </a:solidFill>
              </a:rPr>
              <a:t>“竹喧”写山静</a:t>
            </a:r>
            <a:r>
              <a:rPr lang="en-US" altLang="zh-CN" sz="3600" b="1">
                <a:solidFill>
                  <a:srgbClr val="2C11F3"/>
                </a:solidFill>
              </a:rPr>
              <a:t>,</a:t>
            </a:r>
            <a:r>
              <a:rPr lang="zh-CN" altLang="en-US" sz="3600" b="1">
                <a:solidFill>
                  <a:srgbClr val="2C11F3"/>
                </a:solidFill>
              </a:rPr>
              <a:t>用“莲动”衬水幽</a:t>
            </a:r>
            <a:r>
              <a:rPr lang="en-US" altLang="zh-CN" sz="3600" b="1">
                <a:solidFill>
                  <a:srgbClr val="2C11F3"/>
                </a:solidFill>
              </a:rPr>
              <a:t>,</a:t>
            </a:r>
            <a:r>
              <a:rPr lang="zh-CN" altLang="en-US" sz="3600" b="1">
                <a:solidFill>
                  <a:srgbClr val="2C11F3"/>
                </a:solidFill>
              </a:rPr>
              <a:t>写“浣女”渔舟”的活动实际上是为了反衬山的幽静、空旷</a:t>
            </a:r>
            <a:r>
              <a:rPr lang="zh-CN" altLang="en-US" sz="3600" b="1"/>
              <a:t>。这里的“空山”写出</a:t>
            </a:r>
            <a:r>
              <a:rPr lang="zh-CN" altLang="en-US" sz="3600" b="1">
                <a:solidFill>
                  <a:srgbClr val="2C11F3"/>
                </a:solidFill>
              </a:rPr>
              <a:t>空旷寂静</a:t>
            </a:r>
            <a:r>
              <a:rPr lang="zh-CN" altLang="en-US" sz="3600" b="1"/>
              <a:t>的景象，营造出</a:t>
            </a:r>
            <a:r>
              <a:rPr lang="zh-CN" altLang="en-US" sz="3600" b="1">
                <a:solidFill>
                  <a:srgbClr val="2C11F3"/>
                </a:solidFill>
              </a:rPr>
              <a:t>悠远、清净、空明</a:t>
            </a:r>
            <a:r>
              <a:rPr lang="zh-CN" altLang="en-US" sz="3600" b="1"/>
              <a:t>的意境</a:t>
            </a:r>
            <a:r>
              <a:rPr lang="en-US" altLang="zh-CN" sz="3600" b="1"/>
              <a:t>,</a:t>
            </a:r>
            <a:r>
              <a:rPr lang="zh-CN" altLang="en-US" sz="3600" b="1"/>
              <a:t>主要强调此处人迹罕至，有如世外桃源。这是诗人理想的生活环境，诗人愿意归隐于此。</a:t>
            </a:r>
            <a:r>
              <a:rPr lang="zh-CN" altLang="en-US" sz="3600" b="1">
                <a:solidFill>
                  <a:srgbClr val="2C11F3"/>
                </a:solidFill>
              </a:rPr>
              <a:t>言山空实则是心空。</a:t>
            </a:r>
            <a:endParaRPr lang="zh-CN" altLang="en-US" sz="3600" b="1"/>
          </a:p>
        </p:txBody>
      </p:sp>
      <p:sp>
        <p:nvSpPr>
          <p:cNvPr id="117765" name="Rectangle 5" title=""/>
          <p:cNvSpPr/>
          <p:nvPr/>
        </p:nvSpPr>
        <p:spPr>
          <a:xfrm>
            <a:off x="152400" y="0"/>
            <a:ext cx="8458200" cy="21494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a:r>
              <a:rPr lang="en-US" altLang="zh-CN" sz="4500" b="1">
                <a:solidFill>
                  <a:srgbClr val="000000"/>
                </a:solidFill>
              </a:rPr>
              <a:t>6.</a:t>
            </a:r>
            <a:r>
              <a:rPr lang="zh-CN" altLang="en-US" sz="4500" b="1">
                <a:solidFill>
                  <a:srgbClr val="000000"/>
                </a:solidFill>
              </a:rPr>
              <a:t>诗中明明有“浣女”‘“渔舟”，为什么开篇说是“空山”呢</a:t>
            </a:r>
            <a:r>
              <a:rPr lang="en-US" altLang="zh-CN" sz="4500" b="1">
                <a:solidFill>
                  <a:srgbClr val="000000"/>
                </a:solidFill>
              </a:rPr>
              <a:t>?</a:t>
            </a:r>
            <a:br>
              <a:rPr lang="en-US" altLang="zh-CN" sz="4500" b="1">
                <a:solidFill>
                  <a:srgbClr val="000000"/>
                </a:solidFill>
              </a:rPr>
            </a:br>
            <a:endParaRPr lang="en-US" altLang="zh-CN" sz="4500" b="1">
              <a:solidFill>
                <a:srgbClr val="000000"/>
              </a:solidFil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25954" name="NotDefined 2" title=""/>
          <p:cNvSpPr/>
          <p:nvPr>
            <p:ph type="body" idx="4294967295"/>
          </p:nvPr>
        </p:nvSpPr>
        <p:spPr>
          <a:xfrm>
            <a:off x="152400" y="1447800"/>
            <a:ext cx="8839200" cy="5181600"/>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sz="3600" b="1">
                <a:solidFill>
                  <a:srgbClr val="000000"/>
                </a:solidFill>
              </a:rPr>
              <a:t>        答案 </a:t>
            </a:r>
            <a:r>
              <a:rPr lang="en-US" altLang="zh-CN" sz="3600" b="1">
                <a:solidFill>
                  <a:srgbClr val="000000"/>
                </a:solidFill>
              </a:rPr>
              <a:t>:</a:t>
            </a:r>
            <a:r>
              <a:rPr lang="zh-CN" altLang="en-US" sz="3600" b="1"/>
              <a:t>颔联侧重</a:t>
            </a:r>
            <a:r>
              <a:rPr lang="zh-CN" altLang="en-US" sz="3600" b="1">
                <a:solidFill>
                  <a:srgbClr val="FF00FF"/>
                </a:solidFill>
              </a:rPr>
              <a:t>写物</a:t>
            </a:r>
            <a:r>
              <a:rPr lang="en-US" altLang="zh-CN" sz="3600" b="1"/>
              <a:t>,</a:t>
            </a:r>
            <a:r>
              <a:rPr lang="zh-CN" altLang="en-US" sz="3600" b="1"/>
              <a:t>月下青松和石上清泉，幽清明净。颈联侧重</a:t>
            </a:r>
            <a:r>
              <a:rPr lang="zh-CN" altLang="en-US" sz="3600" b="1">
                <a:solidFill>
                  <a:srgbClr val="FF00FF"/>
                </a:solidFill>
              </a:rPr>
              <a:t>写人</a:t>
            </a:r>
            <a:r>
              <a:rPr lang="zh-CN" altLang="en-US" sz="3600" b="1"/>
              <a:t>，浣女晚归</a:t>
            </a:r>
            <a:r>
              <a:rPr lang="en-US" altLang="zh-CN" sz="3600" b="1"/>
              <a:t>,</a:t>
            </a:r>
            <a:r>
              <a:rPr lang="zh-CN" altLang="en-US" sz="3600" b="1"/>
              <a:t>渔舟穿行莲花深处，生活着一群无忧无虑、勤劳善良的人们。</a:t>
            </a:r>
            <a:r>
              <a:rPr lang="zh-CN" altLang="en-US" sz="3600" b="1">
                <a:solidFill>
                  <a:srgbClr val="FF00FF"/>
                </a:solidFill>
              </a:rPr>
              <a:t>这纯洁美好的生活图景</a:t>
            </a:r>
            <a:r>
              <a:rPr lang="zh-CN" altLang="en-US" sz="3600" b="1"/>
              <a:t>，正是作者追求的</a:t>
            </a:r>
            <a:r>
              <a:rPr lang="zh-CN" altLang="en-US" sz="3600" b="1">
                <a:solidFill>
                  <a:srgbClr val="FF00FF"/>
                </a:solidFill>
              </a:rPr>
              <a:t>理想境界</a:t>
            </a:r>
            <a:r>
              <a:rPr lang="zh-CN" altLang="en-US" sz="3600" b="1"/>
              <a:t>，以</a:t>
            </a:r>
            <a:r>
              <a:rPr lang="zh-CN" altLang="en-US" sz="3600" b="1">
                <a:solidFill>
                  <a:srgbClr val="FF00FF"/>
                </a:solidFill>
              </a:rPr>
              <a:t>物芳而明志洁</a:t>
            </a:r>
            <a:r>
              <a:rPr lang="en-US" altLang="zh-CN" sz="3600" b="1">
                <a:solidFill>
                  <a:srgbClr val="FF00FF"/>
                </a:solidFill>
              </a:rPr>
              <a:t>,</a:t>
            </a:r>
            <a:r>
              <a:rPr lang="zh-CN" altLang="en-US" sz="3600" b="1">
                <a:solidFill>
                  <a:srgbClr val="FF00FF"/>
                </a:solidFill>
              </a:rPr>
              <a:t>以人和而望政通</a:t>
            </a:r>
            <a:r>
              <a:rPr lang="zh-CN" altLang="en-US" sz="3600" b="1"/>
              <a:t>。同时，二者又互为补充，泉水、青松、翠竹、青莲，可以说都是诗人高尚情操的写照</a:t>
            </a:r>
            <a:r>
              <a:rPr lang="en-US" altLang="zh-CN" sz="3600" b="1"/>
              <a:t>,</a:t>
            </a:r>
            <a:r>
              <a:rPr lang="zh-CN" altLang="en-US" sz="3600" b="1"/>
              <a:t>都是诗人理想境界的</a:t>
            </a:r>
            <a:r>
              <a:rPr lang="zh-CN" altLang="en-US" sz="3600" b="1">
                <a:solidFill>
                  <a:srgbClr val="FF00FF"/>
                </a:solidFill>
              </a:rPr>
              <a:t>环境烘托</a:t>
            </a:r>
            <a:r>
              <a:rPr lang="zh-CN" altLang="en-US" sz="3600" b="1"/>
              <a:t>。</a:t>
            </a:r>
            <a:endParaRPr lang="zh-CN" altLang="en-US" sz="3600" b="1"/>
          </a:p>
        </p:txBody>
      </p:sp>
      <p:sp>
        <p:nvSpPr>
          <p:cNvPr id="125955" name="Rectangle 3" title=""/>
          <p:cNvSpPr/>
          <p:nvPr/>
        </p:nvSpPr>
        <p:spPr>
          <a:xfrm>
            <a:off x="228600" y="152400"/>
            <a:ext cx="8915400" cy="14636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en-US" altLang="zh-CN" sz="4500" b="1"/>
              <a:t>7.</a:t>
            </a:r>
            <a:r>
              <a:rPr lang="zh-CN" altLang="en-US" sz="4500" b="1"/>
              <a:t>诗的中间两联同是写景，而各有怎样的侧重</a:t>
            </a:r>
            <a:r>
              <a:rPr lang="en-US" altLang="zh-CN" sz="4500" b="1"/>
              <a:t>?</a:t>
            </a:r>
            <a:endParaRPr lang="en-US" altLang="zh-CN" sz="45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125954">
                                            <p:txEl>
                                              <p:pRg st="0" end="0"/>
                                            </p:txEl>
                                          </p:spTgt>
                                        </p:tgtEl>
                                        <p:attrNameLst>
                                          <p:attrName>style.visibility</p:attrName>
                                        </p:attrNameLst>
                                      </p:cBhvr>
                                      <p:to>
                                        <p:strVal val="visible"/>
                                      </p:to>
                                    </p:set>
                                    <p:animEffect transition="in" filter="box(in)">
                                      <p:cBhvr>
                                        <p:cTn id="7" dur="500"/>
                                        <p:tgtEl>
                                          <p:spTgt spid="12595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20835" name="NotDefined 3" title=""/>
          <p:cNvSpPr/>
          <p:nvPr>
            <p:ph type="body" idx="4294967295"/>
          </p:nvPr>
        </p:nvSpPr>
        <p:spPr>
          <a:xfrm>
            <a:off x="228600" y="152400"/>
            <a:ext cx="8540750" cy="1066800"/>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8.</a:t>
            </a:r>
            <a:r>
              <a:rPr lang="zh-CN" altLang="en-US" b="1"/>
              <a:t>尾联运用典故，而取其相反之义</a:t>
            </a:r>
            <a:r>
              <a:rPr lang="en-US" altLang="zh-CN" b="1"/>
              <a:t>,</a:t>
            </a:r>
            <a:r>
              <a:rPr lang="zh-CN" altLang="en-US" b="1"/>
              <a:t>我们怎么理解这一句</a:t>
            </a:r>
            <a:r>
              <a:rPr lang="en-US" altLang="zh-CN" b="1"/>
              <a:t>?</a:t>
            </a:r>
            <a:r>
              <a:rPr lang="zh-CN" altLang="en-US" b="1"/>
              <a:t>它又表达了诗人怎样的感情呢</a:t>
            </a:r>
            <a:r>
              <a:rPr lang="en-US" altLang="zh-CN" b="1"/>
              <a:t>?</a:t>
            </a:r>
            <a:endParaRPr lang="zh-CN" altLang="en-US" b="1"/>
          </a:p>
        </p:txBody>
      </p:sp>
      <p:sp>
        <p:nvSpPr>
          <p:cNvPr id="120836" name="Rectangle 4" title=""/>
          <p:cNvSpPr>
            <a:spLocks noRot="1"/>
          </p:cNvSpPr>
          <p:nvPr/>
        </p:nvSpPr>
        <p:spPr>
          <a:xfrm>
            <a:off x="228600" y="1219200"/>
            <a:ext cx="8540750" cy="5181600"/>
          </a:xfrm>
          <a:prstGeom prst="rect">
            <a:avLst/>
          </a:prstGeom>
          <a:noFill/>
          <a:ln>
            <a:noFill/>
            <a:miter lim="800000"/>
          </a:ln>
          <a:effectLst/>
        </p:spPr>
        <p:txBody>
          <a:bodyPr>
            <a:noAutofit/>
          </a:bodyPr>
          <a:lstStyle>
            <a:defPPr>
              <a:defRPr lang="zh-CN"/>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nSpc>
                <a:spcPct val="80000"/>
              </a:lnSpc>
              <a:buNone/>
            </a:pPr>
            <a:r>
              <a:rPr lang="zh-CN" altLang="en-US" sz="3600" b="1"/>
              <a:t>          </a:t>
            </a:r>
            <a:r>
              <a:rPr lang="en-US" altLang="zh-CN" sz="3600" b="1"/>
              <a:t>“</a:t>
            </a:r>
            <a:r>
              <a:rPr lang="zh-CN" altLang="en-US" sz="3600" b="1"/>
              <a:t>王孙自可留”中关于王孙的典故</a:t>
            </a:r>
            <a:r>
              <a:rPr lang="en-US" altLang="zh-CN" sz="3600" b="1"/>
              <a:t>:《</a:t>
            </a:r>
            <a:r>
              <a:rPr lang="zh-CN" altLang="en-US" sz="3600" b="1"/>
              <a:t>楚辞</a:t>
            </a:r>
            <a:r>
              <a:rPr lang="en-US" altLang="zh-CN" sz="3600" b="1"/>
              <a:t>.</a:t>
            </a:r>
            <a:r>
              <a:rPr lang="zh-CN" altLang="en-US" sz="3600" b="1"/>
              <a:t>招隐士</a:t>
            </a:r>
            <a:r>
              <a:rPr lang="en-US" altLang="zh-CN" sz="3600" b="1"/>
              <a:t>》</a:t>
            </a:r>
            <a:r>
              <a:rPr lang="zh-CN" altLang="en-US" sz="3600" b="1"/>
              <a:t>中有“王孙兮归来，山中兮不可以久留”这里</a:t>
            </a:r>
            <a:r>
              <a:rPr lang="zh-CN" altLang="en-US" sz="3600" b="1">
                <a:solidFill>
                  <a:srgbClr val="2C11F3"/>
                </a:solidFill>
              </a:rPr>
              <a:t>反用其意</a:t>
            </a:r>
            <a:r>
              <a:rPr lang="en-US" altLang="zh-CN" sz="3600" b="1">
                <a:solidFill>
                  <a:srgbClr val="2C11F3"/>
                </a:solidFill>
              </a:rPr>
              <a:t>,</a:t>
            </a:r>
            <a:r>
              <a:rPr lang="zh-CN" altLang="en-US" sz="3600" b="1">
                <a:solidFill>
                  <a:srgbClr val="2C11F3"/>
                </a:solidFill>
              </a:rPr>
              <a:t>意谓任它春芳消尽</a:t>
            </a:r>
            <a:r>
              <a:rPr lang="en-US" altLang="zh-CN" sz="3600" b="1">
                <a:solidFill>
                  <a:srgbClr val="2C11F3"/>
                </a:solidFill>
              </a:rPr>
              <a:t>,</a:t>
            </a:r>
            <a:r>
              <a:rPr lang="zh-CN" altLang="en-US" sz="3600" b="1">
                <a:solidFill>
                  <a:srgbClr val="2C11F3"/>
                </a:solidFill>
              </a:rPr>
              <a:t>王孙也可久留。</a:t>
            </a:r>
            <a:r>
              <a:rPr lang="zh-CN" altLang="en-US" sz="3600" b="1"/>
              <a:t>诗人为雨后秋山诗情画意的景物而深深陶醉了</a:t>
            </a:r>
            <a:r>
              <a:rPr lang="en-US" altLang="zh-CN" sz="3600" b="1"/>
              <a:t>,</a:t>
            </a:r>
            <a:r>
              <a:rPr lang="zh-CN" altLang="en-US" sz="3600" b="1"/>
              <a:t>他情不自禁地感叹</a:t>
            </a:r>
            <a:r>
              <a:rPr lang="en-US" altLang="zh-CN" sz="3600" b="1"/>
              <a:t>:</a:t>
            </a:r>
            <a:r>
              <a:rPr lang="zh-CN" altLang="en-US" sz="3600" b="1">
                <a:solidFill>
                  <a:srgbClr val="FF0000"/>
                </a:solidFill>
              </a:rPr>
              <a:t>芳菲的春天已经过去</a:t>
            </a:r>
            <a:r>
              <a:rPr lang="en-US" altLang="zh-CN" sz="3600" b="1">
                <a:solidFill>
                  <a:srgbClr val="FF0000"/>
                </a:solidFill>
              </a:rPr>
              <a:t>,</a:t>
            </a:r>
            <a:r>
              <a:rPr lang="zh-CN" altLang="en-US" sz="3600" b="1">
                <a:solidFill>
                  <a:srgbClr val="FF0000"/>
                </a:solidFill>
              </a:rPr>
              <a:t>就让它过去吧，眼前这秋天的山野也别有一番景象</a:t>
            </a:r>
            <a:r>
              <a:rPr lang="en-US" altLang="zh-CN" sz="3600" b="1">
                <a:solidFill>
                  <a:srgbClr val="FF0000"/>
                </a:solidFill>
              </a:rPr>
              <a:t>,</a:t>
            </a:r>
            <a:r>
              <a:rPr lang="zh-CN" altLang="en-US" sz="3600" b="1">
                <a:solidFill>
                  <a:srgbClr val="FF0000"/>
                </a:solidFill>
              </a:rPr>
              <a:t>也一样的美好</a:t>
            </a:r>
            <a:r>
              <a:rPr lang="zh-CN" altLang="en-US" sz="3600" b="1"/>
              <a:t>。“</a:t>
            </a:r>
            <a:r>
              <a:rPr lang="zh-CN" altLang="en-US" sz="3600" b="1">
                <a:solidFill>
                  <a:srgbClr val="FF0000"/>
                </a:solidFill>
              </a:rPr>
              <a:t>随意春芳歇</a:t>
            </a:r>
            <a:r>
              <a:rPr lang="zh-CN" altLang="en-US" sz="3600" b="1"/>
              <a:t>”</a:t>
            </a:r>
            <a:endParaRPr lang="zh-CN" altLang="en-US" sz="3600" b="1">
              <a:solidFill>
                <a:srgbClr val="FF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20836"/>
                                        </p:tgtEl>
                                        <p:attrNameLst>
                                          <p:attrName>style.visibility</p:attrName>
                                        </p:attrNameLst>
                                      </p:cBhvr>
                                      <p:to>
                                        <p:strVal val="visible"/>
                                      </p:to>
                                    </p:set>
                                    <p:anim calcmode="lin" valueType="num">
                                      <p:cBhvr additive="base">
                                        <p:cTn id="7" dur="500" fill="hold"/>
                                        <p:tgtEl>
                                          <p:spTgt spid="120836"/>
                                        </p:tgtEl>
                                        <p:attrNameLst>
                                          <p:attrName>ppt_x</p:attrName>
                                        </p:attrNameLst>
                                      </p:cBhvr>
                                      <p:tavLst>
                                        <p:tav tm="0">
                                          <p:val>
                                            <p:strVal val="#ppt_x"/>
                                          </p:val>
                                        </p:tav>
                                        <p:tav tm="100000">
                                          <p:val>
                                            <p:strVal val="#ppt_x"/>
                                          </p:val>
                                        </p:tav>
                                      </p:tavLst>
                                    </p:anim>
                                    <p:anim calcmode="lin" valueType="num">
                                      <p:cBhvr additive="base">
                                        <p:cTn id="8" dur="500" fill="hold"/>
                                        <p:tgtEl>
                                          <p:spTgt spid="1208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6"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34146" name="NotDefined 2" title=""/>
          <p:cNvSpPr/>
          <p:nvPr>
            <p:ph type="body" idx="4294967295"/>
          </p:nvPr>
        </p:nvSpPr>
        <p:spPr>
          <a:xfrm>
            <a:off x="381000" y="228600"/>
            <a:ext cx="8540750" cy="1066800"/>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9.</a:t>
            </a:r>
            <a:r>
              <a:rPr lang="zh-CN" altLang="en-US" b="1"/>
              <a:t>尾联运用典故，而取其相反之义</a:t>
            </a:r>
            <a:r>
              <a:rPr lang="en-US" altLang="zh-CN" b="1"/>
              <a:t>,</a:t>
            </a:r>
            <a:r>
              <a:rPr lang="zh-CN" altLang="en-US" b="1"/>
              <a:t>我们怎么理解这一句</a:t>
            </a:r>
            <a:r>
              <a:rPr lang="en-US" altLang="zh-CN" b="1"/>
              <a:t>?</a:t>
            </a:r>
            <a:r>
              <a:rPr lang="zh-CN" altLang="en-US" b="1"/>
              <a:t>它又表达了诗人怎样的感情呢</a:t>
            </a:r>
            <a:r>
              <a:rPr lang="en-US" altLang="zh-CN" b="1"/>
              <a:t>?</a:t>
            </a:r>
            <a:endParaRPr lang="zh-CN" altLang="en-US" b="1"/>
          </a:p>
        </p:txBody>
      </p:sp>
      <p:sp>
        <p:nvSpPr>
          <p:cNvPr id="134147" name="Rectangle 3" title=""/>
          <p:cNvSpPr>
            <a:spLocks noRot="1"/>
          </p:cNvSpPr>
          <p:nvPr/>
        </p:nvSpPr>
        <p:spPr>
          <a:xfrm>
            <a:off x="228600" y="1219200"/>
            <a:ext cx="8540750" cy="5181600"/>
          </a:xfrm>
          <a:prstGeom prst="rect">
            <a:avLst/>
          </a:prstGeom>
          <a:noFill/>
          <a:ln>
            <a:noFill/>
            <a:miter lim="800000"/>
          </a:ln>
          <a:effectLst/>
        </p:spPr>
        <p:txBody>
          <a:bodyPr>
            <a:noAutofit/>
          </a:bodyPr>
          <a:lstStyle>
            <a:defPPr>
              <a:defRPr lang="zh-CN"/>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nSpc>
                <a:spcPct val="80000"/>
              </a:lnSpc>
              <a:buNone/>
            </a:pPr>
            <a:r>
              <a:rPr lang="zh-CN" altLang="en-US" sz="3600" b="1"/>
              <a:t>          只是作</a:t>
            </a:r>
            <a:r>
              <a:rPr lang="zh-CN" altLang="en-US" sz="3600" b="1">
                <a:solidFill>
                  <a:srgbClr val="FF0000"/>
                </a:solidFill>
              </a:rPr>
              <a:t>陪衬</a:t>
            </a:r>
            <a:r>
              <a:rPr lang="en-US" altLang="zh-CN" sz="3600" b="1"/>
              <a:t>,</a:t>
            </a:r>
            <a:r>
              <a:rPr lang="zh-CN" altLang="en-US" sz="3600" b="1"/>
              <a:t>而真正的</a:t>
            </a:r>
            <a:r>
              <a:rPr lang="zh-CN" altLang="en-US" sz="3600" b="1">
                <a:solidFill>
                  <a:srgbClr val="FF0000"/>
                </a:solidFill>
              </a:rPr>
              <a:t>重点</a:t>
            </a:r>
            <a:r>
              <a:rPr lang="zh-CN" altLang="en-US" sz="3600" b="1"/>
              <a:t>则是“</a:t>
            </a:r>
            <a:r>
              <a:rPr lang="zh-CN" altLang="en-US" sz="3600" b="1">
                <a:solidFill>
                  <a:srgbClr val="FF0000"/>
                </a:solidFill>
              </a:rPr>
              <a:t>王孙自可留</a:t>
            </a:r>
            <a:r>
              <a:rPr lang="zh-CN" altLang="en-US" sz="3600" b="1"/>
              <a:t>”。</a:t>
            </a:r>
            <a:r>
              <a:rPr lang="zh-CN" altLang="en-US" sz="3600" b="1">
                <a:solidFill>
                  <a:srgbClr val="FF0000"/>
                </a:solidFill>
              </a:rPr>
              <a:t>这句话是本诗的主旨句</a:t>
            </a:r>
            <a:r>
              <a:rPr lang="zh-CN" altLang="en-US" sz="3600" b="1"/>
              <a:t>，</a:t>
            </a:r>
            <a:r>
              <a:rPr lang="zh-CN" altLang="en-US" sz="3600" b="1">
                <a:solidFill>
                  <a:srgbClr val="FF0000"/>
                </a:solidFill>
              </a:rPr>
              <a:t>表达</a:t>
            </a:r>
            <a:r>
              <a:rPr lang="zh-CN" altLang="en-US" sz="3600" b="1"/>
              <a:t>了作者欲</a:t>
            </a:r>
            <a:r>
              <a:rPr lang="zh-CN" altLang="en-US" sz="3600" b="1">
                <a:solidFill>
                  <a:srgbClr val="FF00FF"/>
                </a:solidFill>
              </a:rPr>
              <a:t>远离尘世归隐山林，不再回到纷纷扰扰的官场中去的强烈愿望。体现了作者高洁的情怀和对理想境界的追求。</a:t>
            </a:r>
            <a:endParaRPr lang="zh-CN" altLang="en-US" sz="3600" b="1">
              <a:solidFill>
                <a:srgbClr val="FF00FF"/>
              </a:solidFill>
            </a:endParaRPr>
          </a:p>
          <a:p>
            <a:pPr lvl="0" eaLnBrk="1" hangingPunct="1">
              <a:spcBef>
                <a:spcPct val="0"/>
              </a:spcBef>
              <a:buClrTx/>
              <a:buSzTx/>
              <a:buFont typeface="Arial"/>
              <a:buNone/>
            </a:pPr>
            <a:r>
              <a:rPr lang="zh-CN" altLang="en-US" sz="3600" b="1">
                <a:solidFill>
                  <a:srgbClr val="2C11F3"/>
                </a:solidFill>
              </a:rPr>
              <a:t>           这句话是本诗的主旨句</a:t>
            </a:r>
            <a:r>
              <a:rPr lang="en-US" altLang="zh-CN" sz="3600" b="1">
                <a:solidFill>
                  <a:srgbClr val="2C11F3"/>
                </a:solidFill>
              </a:rPr>
              <a:t>,</a:t>
            </a:r>
            <a:r>
              <a:rPr lang="zh-CN" altLang="en-US" sz="3600" b="1">
                <a:solidFill>
                  <a:srgbClr val="2C11F3"/>
                </a:solidFill>
              </a:rPr>
              <a:t>诗人觉得“山中”比“朝中”好</a:t>
            </a:r>
            <a:r>
              <a:rPr lang="en-US" altLang="zh-CN" sz="3600" b="1">
                <a:solidFill>
                  <a:srgbClr val="2C11F3"/>
                </a:solidFill>
              </a:rPr>
              <a:t>,</a:t>
            </a:r>
            <a:r>
              <a:rPr lang="zh-CN" altLang="en-US" sz="3600" b="1">
                <a:solidFill>
                  <a:srgbClr val="2C11F3"/>
                </a:solidFill>
              </a:rPr>
              <a:t>表现了诗人对宁静、淳朴的隐居生活的向往之情</a:t>
            </a:r>
            <a:r>
              <a:rPr lang="en-US" altLang="zh-CN" sz="3600" b="1">
                <a:solidFill>
                  <a:srgbClr val="2C11F3"/>
                </a:solidFill>
              </a:rPr>
              <a:t>,</a:t>
            </a:r>
            <a:r>
              <a:rPr lang="zh-CN" altLang="en-US" sz="3600" b="1">
                <a:solidFill>
                  <a:srgbClr val="2C11F3"/>
                </a:solidFill>
              </a:rPr>
              <a:t>深化了主题，同时也增强了艺术感染力。</a:t>
            </a:r>
            <a:endParaRPr lang="zh-CN" altLang="en-US" sz="3600" b="1">
              <a:solidFill>
                <a:srgbClr val="2C11F3"/>
              </a:solidFill>
            </a:endParaRPr>
          </a:p>
          <a:p>
            <a:pPr lvl="0" eaLnBrk="1" hangingPunct="1">
              <a:spcBef>
                <a:spcPct val="0"/>
              </a:spcBef>
              <a:buClrTx/>
              <a:buSzTx/>
              <a:buFont typeface="Arial"/>
              <a:buNone/>
            </a:pPr>
            <a:endParaRPr lang="zh-CN" altLang="en-US" sz="3600" b="1">
              <a:solidFill>
                <a:srgbClr val="FF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34147"/>
                                        </p:tgtEl>
                                        <p:attrNameLst>
                                          <p:attrName>style.visibility</p:attrName>
                                        </p:attrNameLst>
                                      </p:cBhvr>
                                      <p:to>
                                        <p:strVal val="visible"/>
                                      </p:to>
                                    </p:set>
                                    <p:anim calcmode="lin" valueType="num">
                                      <p:cBhvr additive="base">
                                        <p:cTn id="7" dur="500" fill="hold"/>
                                        <p:tgtEl>
                                          <p:spTgt spid="134147"/>
                                        </p:tgtEl>
                                        <p:attrNameLst>
                                          <p:attrName>ppt_x</p:attrName>
                                        </p:attrNameLst>
                                      </p:cBhvr>
                                      <p:tavLst>
                                        <p:tav tm="0">
                                          <p:val>
                                            <p:strVal val="#ppt_x"/>
                                          </p:val>
                                        </p:tav>
                                        <p:tav tm="100000">
                                          <p:val>
                                            <p:strVal val="#ppt_x"/>
                                          </p:val>
                                        </p:tav>
                                      </p:tavLst>
                                    </p:anim>
                                    <p:anim calcmode="lin" valueType="num">
                                      <p:cBhvr additive="base">
                                        <p:cTn id="8" dur="500" fill="hold"/>
                                        <p:tgtEl>
                                          <p:spTgt spid="1341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49858" name="NotDefined 2" title=""/>
          <p:cNvSpPr/>
          <p:nvPr>
            <p:ph type="body" idx="4294967295"/>
          </p:nvPr>
        </p:nvSpPr>
        <p:spPr>
          <a:xfrm>
            <a:off x="301625" y="1905000"/>
            <a:ext cx="8540750" cy="41941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gn="ctr">
              <a:buNone/>
            </a:pPr>
            <a:r>
              <a:rPr lang="zh-CN" altLang="en-US" sz="10000" b="1">
                <a:solidFill>
                  <a:srgbClr val="0000FF"/>
                </a:solidFill>
              </a:rPr>
              <a:t>四、当堂检测</a:t>
            </a:r>
            <a:endParaRPr lang="zh-CN" altLang="en-US" sz="10000" b="1">
              <a:solidFill>
                <a:srgbClr val="0000FF"/>
              </a:solidFill>
            </a:endParaRPr>
          </a:p>
          <a:p>
            <a:pPr lvl="0" algn="ctr">
              <a:buNone/>
            </a:pPr>
            <a:endParaRPr lang="zh-CN" altLang="en-US" sz="10000" b="1">
              <a:solidFill>
                <a:srgbClr val="0000FF"/>
              </a:solidFil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4802" name="NotDefined 2" title=""/>
          <p:cNvSpPr/>
          <p:nvPr>
            <p:ph type="body" idx="4294967295"/>
          </p:nvPr>
        </p:nvSpPr>
        <p:spPr>
          <a:xfrm>
            <a:off x="301625" y="228600"/>
            <a:ext cx="8540750" cy="58705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b="1"/>
              <a:t>四、简答题（本大题共</a:t>
            </a:r>
            <a:r>
              <a:rPr lang="en-US" altLang="zh-CN" b="1"/>
              <a:t>2</a:t>
            </a:r>
            <a:r>
              <a:rPr lang="zh-CN" altLang="en-US" b="1"/>
              <a:t>题，共</a:t>
            </a:r>
            <a:r>
              <a:rPr lang="en-US" altLang="zh-CN" b="1"/>
              <a:t>20</a:t>
            </a:r>
            <a:r>
              <a:rPr lang="zh-CN" altLang="en-US" b="1"/>
              <a:t>分）</a:t>
            </a:r>
            <a:endParaRPr lang="zh-CN" altLang="en-US" b="1"/>
          </a:p>
          <a:p>
            <a:pPr lvl="0">
              <a:buNone/>
            </a:pPr>
            <a:endParaRPr lang="zh-CN" altLang="en-US" b="1"/>
          </a:p>
          <a:p>
            <a:pPr lvl="0">
              <a:buNone/>
            </a:pPr>
            <a:endParaRPr lang="zh-CN" altLang="en-US" b="1"/>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5826" name="NotDefined 2" title=""/>
          <p:cNvSpPr/>
          <p:nvPr>
            <p:ph type="body" idx="4294967295"/>
          </p:nvPr>
        </p:nvSpPr>
        <p:spPr>
          <a:xfrm>
            <a:off x="301625" y="228600"/>
            <a:ext cx="8540750" cy="58705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b="1"/>
              <a:t>（一）山居秋瞑  王维</a:t>
            </a:r>
            <a:endParaRPr lang="zh-CN" altLang="en-US" b="1" u="sng"/>
          </a:p>
          <a:p>
            <a:pPr lvl="0">
              <a:buNone/>
            </a:pPr>
            <a:r>
              <a:rPr lang="zh-CN" altLang="en-US" b="1" u="sng"/>
              <a:t>   ▲  </a:t>
            </a:r>
            <a:r>
              <a:rPr lang="zh-CN" altLang="en-US" b="1"/>
              <a:t>，</a:t>
            </a:r>
            <a:r>
              <a:rPr lang="zh-CN" altLang="en-US" b="1" u="sng"/>
              <a:t>   ▲   </a:t>
            </a:r>
            <a:r>
              <a:rPr lang="zh-CN" altLang="en-US" b="1"/>
              <a:t> 。明月松间照，清泉石上流。</a:t>
            </a:r>
            <a:endParaRPr lang="zh-CN" altLang="en-US" b="1"/>
          </a:p>
          <a:p>
            <a:pPr lvl="0">
              <a:buNone/>
            </a:pPr>
            <a:r>
              <a:rPr lang="zh-CN" altLang="en-US" b="1"/>
              <a:t>竹喧归浣女，莲动下渔舟。随意春芳歇，王孙自可留。</a:t>
            </a:r>
            <a:endParaRPr lang="zh-CN" altLang="en-US" b="1"/>
          </a:p>
          <a:p>
            <a:pPr lvl="0">
              <a:buNone/>
            </a:pPr>
            <a:r>
              <a:rPr lang="en-US" altLang="zh-CN" b="1"/>
              <a:t>1</a:t>
            </a:r>
            <a:r>
              <a:rPr lang="zh-CN" altLang="en-US" b="1"/>
              <a:t>．请默写诗中所缺的句子。（</a:t>
            </a:r>
            <a:r>
              <a:rPr lang="en-US" altLang="zh-CN" b="1"/>
              <a:t>2</a:t>
            </a:r>
            <a:r>
              <a:rPr lang="zh-CN" altLang="en-US" b="1"/>
              <a:t>分）</a:t>
            </a:r>
            <a:endParaRPr lang="zh-CN" altLang="en-US" b="1"/>
          </a:p>
        </p:txBody>
      </p:sp>
      <p:sp>
        <p:nvSpPr>
          <p:cNvPr id="205828" name="Rectangle 4" title=""/>
          <p:cNvSpPr/>
          <p:nvPr/>
        </p:nvSpPr>
        <p:spPr>
          <a:xfrm>
            <a:off x="381000" y="3657600"/>
            <a:ext cx="8497888" cy="210502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6600" b="1">
                <a:solidFill>
                  <a:srgbClr val="0000FF"/>
                </a:solidFill>
              </a:rPr>
              <a:t>26</a:t>
            </a:r>
            <a:r>
              <a:rPr lang="zh-CN" altLang="en-US" sz="6600" b="1">
                <a:solidFill>
                  <a:srgbClr val="0000FF"/>
                </a:solidFill>
              </a:rPr>
              <a:t>、空山新雨后，天气晚来秋。</a:t>
            </a:r>
            <a:endParaRPr lang="zh-CN" altLang="en-US" sz="66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5828"/>
                                        </p:tgtEl>
                                        <p:attrNameLst>
                                          <p:attrName>style.visibility</p:attrName>
                                        </p:attrNameLst>
                                      </p:cBhvr>
                                      <p:to>
                                        <p:strVal val="visible"/>
                                      </p:to>
                                    </p:set>
                                    <p:anim calcmode="lin" valueType="num">
                                      <p:cBhvr additive="base">
                                        <p:cTn id="7" dur="500" fill="hold"/>
                                        <p:tgtEl>
                                          <p:spTgt spid="205828"/>
                                        </p:tgtEl>
                                        <p:attrNameLst>
                                          <p:attrName>ppt_x</p:attrName>
                                        </p:attrNameLst>
                                      </p:cBhvr>
                                      <p:tavLst>
                                        <p:tav tm="0">
                                          <p:val>
                                            <p:strVal val="#ppt_x"/>
                                          </p:val>
                                        </p:tav>
                                        <p:tav tm="100000">
                                          <p:val>
                                            <p:strVal val="#ppt_x"/>
                                          </p:val>
                                        </p:tav>
                                      </p:tavLst>
                                    </p:anim>
                                    <p:anim calcmode="lin" valueType="num">
                                      <p:cBhvr additive="base">
                                        <p:cTn id="8" dur="500" fill="hold"/>
                                        <p:tgtEl>
                                          <p:spTgt spid="2058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8"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6850" name="NotDefined 2" title=""/>
          <p:cNvSpPr/>
          <p:nvPr>
            <p:ph type="body" idx="4294967295"/>
          </p:nvPr>
        </p:nvSpPr>
        <p:spPr>
          <a:xfrm>
            <a:off x="301625" y="228600"/>
            <a:ext cx="8540750" cy="58705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a:t>
            </a:r>
            <a:r>
              <a:rPr lang="zh-CN" altLang="en-US" b="1"/>
              <a:t>．颈联写“浣女”、“渔舟”，表现了诗人怎样的情感？（</a:t>
            </a:r>
            <a:r>
              <a:rPr lang="en-US" altLang="zh-CN" b="1"/>
              <a:t>2</a:t>
            </a:r>
            <a:r>
              <a:rPr lang="zh-CN" altLang="en-US" b="1"/>
              <a:t>分）</a:t>
            </a:r>
            <a:endParaRPr lang="zh-CN" altLang="en-US" b="1"/>
          </a:p>
        </p:txBody>
      </p:sp>
      <p:sp>
        <p:nvSpPr>
          <p:cNvPr id="206852" name="Rectangle 4" title=""/>
          <p:cNvSpPr/>
          <p:nvPr/>
        </p:nvSpPr>
        <p:spPr>
          <a:xfrm>
            <a:off x="323850" y="1843088"/>
            <a:ext cx="8497888" cy="35210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500" b="1">
                <a:solidFill>
                  <a:srgbClr val="0000FF"/>
                </a:solidFill>
              </a:rPr>
              <a:t>27</a:t>
            </a:r>
            <a:r>
              <a:rPr lang="zh-CN" altLang="en-US" sz="4500" b="1">
                <a:solidFill>
                  <a:srgbClr val="0000FF"/>
                </a:solidFill>
              </a:rPr>
              <a:t>、颈联写浣女渔舟，描绘了一幅和谐自然，充满乡村气息的田园生活图，表现了作者对宁静安逸的隐居生活的满足之情，以及远离官场、洁身自好的高尚情怀。</a:t>
            </a:r>
            <a:endParaRPr lang="zh-CN" altLang="en-US" sz="45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6852"/>
                                        </p:tgtEl>
                                        <p:attrNameLst>
                                          <p:attrName>style.visibility</p:attrName>
                                        </p:attrNameLst>
                                      </p:cBhvr>
                                      <p:to>
                                        <p:strVal val="visible"/>
                                      </p:to>
                                    </p:set>
                                    <p:anim calcmode="lin" valueType="num">
                                      <p:cBhvr additive="base">
                                        <p:cTn id="7" dur="500" fill="hold"/>
                                        <p:tgtEl>
                                          <p:spTgt spid="206852"/>
                                        </p:tgtEl>
                                        <p:attrNameLst>
                                          <p:attrName>ppt_x</p:attrName>
                                        </p:attrNameLst>
                                      </p:cBhvr>
                                      <p:tavLst>
                                        <p:tav tm="0">
                                          <p:val>
                                            <p:strVal val="#ppt_x"/>
                                          </p:val>
                                        </p:tav>
                                        <p:tav tm="100000">
                                          <p:val>
                                            <p:strVal val="#ppt_x"/>
                                          </p:val>
                                        </p:tav>
                                      </p:tavLst>
                                    </p:anim>
                                    <p:anim calcmode="lin" valueType="num">
                                      <p:cBhvr additive="base">
                                        <p:cTn id="8" dur="500" fill="hold"/>
                                        <p:tgtEl>
                                          <p:spTgt spid="2068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852"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7874" name="NotDefined 2" title=""/>
          <p:cNvSpPr/>
          <p:nvPr>
            <p:ph type="body" idx="4294967295"/>
          </p:nvPr>
        </p:nvSpPr>
        <p:spPr>
          <a:xfrm>
            <a:off x="301625" y="228600"/>
            <a:ext cx="8540750" cy="58705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3</a:t>
            </a:r>
            <a:r>
              <a:rPr lang="zh-CN" altLang="en-US" b="1"/>
              <a:t>．本诗从哪些角度来表现“静”、“空”之美？（</a:t>
            </a:r>
            <a:r>
              <a:rPr lang="en-US" altLang="zh-CN" b="1"/>
              <a:t>2</a:t>
            </a:r>
            <a:r>
              <a:rPr lang="zh-CN" altLang="en-US" b="1"/>
              <a:t>分）</a:t>
            </a:r>
            <a:endParaRPr lang="zh-CN" altLang="en-US" b="1"/>
          </a:p>
        </p:txBody>
      </p:sp>
      <p:sp>
        <p:nvSpPr>
          <p:cNvPr id="207876" name="Rectangle 4" title=""/>
          <p:cNvSpPr/>
          <p:nvPr/>
        </p:nvSpPr>
        <p:spPr>
          <a:xfrm>
            <a:off x="323850" y="1652588"/>
            <a:ext cx="8497888" cy="39020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2500" b="1">
                <a:solidFill>
                  <a:srgbClr val="0000FF"/>
                </a:solidFill>
              </a:rPr>
              <a:t>28</a:t>
            </a:r>
            <a:r>
              <a:rPr lang="zh-CN" altLang="en-US" sz="2500" b="1">
                <a:solidFill>
                  <a:srgbClr val="0000FF"/>
                </a:solidFill>
              </a:rPr>
              <a:t>、诗人为了表现“静”、“空”之美，表达其对山居生活的喜爱之情，采取了视听结合、动静结合、以动衬静、以有显空的艺术手法。作者将视觉形象与听觉形象结合起来写，唤起人们新鲜生动的视听感受，使自然界的美丽景色和神奇音响有机配合、水乳交融；我们不仅可以见到松枝疏影间泻下的如水月光，还能听到从竹林里传来浣女的喧笑和清泉在石上淙淙流淌的音韵。山中明明有人的活动，但诗人偏偏说是“空山”，将视觉不能感受得到的形象通过听觉表现出来。明月照、清泉流、浣女喧、渔舟动等，都是移动的景物，作者正是选取了这些山中特有的动景来表现山居的寂静的。</a:t>
            </a:r>
            <a:endParaRPr lang="zh-CN" altLang="en-US" sz="25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7876"/>
                                        </p:tgtEl>
                                        <p:attrNameLst>
                                          <p:attrName>style.visibility</p:attrName>
                                        </p:attrNameLst>
                                      </p:cBhvr>
                                      <p:to>
                                        <p:strVal val="visible"/>
                                      </p:to>
                                    </p:set>
                                    <p:anim calcmode="lin" valueType="num">
                                      <p:cBhvr additive="base">
                                        <p:cTn id="7" dur="500" fill="hold"/>
                                        <p:tgtEl>
                                          <p:spTgt spid="207876"/>
                                        </p:tgtEl>
                                        <p:attrNameLst>
                                          <p:attrName>ppt_x</p:attrName>
                                        </p:attrNameLst>
                                      </p:cBhvr>
                                      <p:tavLst>
                                        <p:tav tm="0">
                                          <p:val>
                                            <p:strVal val="#ppt_x"/>
                                          </p:val>
                                        </p:tav>
                                        <p:tav tm="100000">
                                          <p:val>
                                            <p:strVal val="#ppt_x"/>
                                          </p:val>
                                        </p:tav>
                                      </p:tavLst>
                                    </p:anim>
                                    <p:anim calcmode="lin" valueType="num">
                                      <p:cBhvr additive="base">
                                        <p:cTn id="8" dur="500" fill="hold"/>
                                        <p:tgtEl>
                                          <p:spTgt spid="2078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6"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8898" name="NotDefined 2" title=""/>
          <p:cNvSpPr/>
          <p:nvPr>
            <p:ph type="body" idx="4294967295"/>
          </p:nvPr>
        </p:nvSpPr>
        <p:spPr>
          <a:xfrm>
            <a:off x="301625" y="228600"/>
            <a:ext cx="8540750" cy="58705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4</a:t>
            </a:r>
            <a:r>
              <a:rPr lang="zh-CN" altLang="en-US" b="1"/>
              <a:t>．揣摩全诗的内容和意境，将“明月松间照，清泉石上流”扩展成</a:t>
            </a:r>
            <a:r>
              <a:rPr lang="en-US" altLang="zh-CN" b="1"/>
              <a:t>60</a:t>
            </a:r>
            <a:r>
              <a:rPr lang="zh-CN" altLang="en-US" b="1"/>
              <a:t>字左右的一段文字，至少运用一种修辞手法。（</a:t>
            </a:r>
            <a:r>
              <a:rPr lang="en-US" altLang="zh-CN" b="1"/>
              <a:t>4</a:t>
            </a:r>
            <a:r>
              <a:rPr lang="zh-CN" altLang="en-US" b="1"/>
              <a:t>分）</a:t>
            </a:r>
            <a:endParaRPr lang="zh-CN" altLang="en-US" b="1"/>
          </a:p>
        </p:txBody>
      </p:sp>
      <p:sp>
        <p:nvSpPr>
          <p:cNvPr id="208900" name="Rectangle 4" title=""/>
          <p:cNvSpPr/>
          <p:nvPr/>
        </p:nvSpPr>
        <p:spPr>
          <a:xfrm>
            <a:off x="250825" y="2205038"/>
            <a:ext cx="8497888" cy="37496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000" b="1"/>
              <a:t>29</a:t>
            </a:r>
            <a:r>
              <a:rPr lang="zh-CN" altLang="en-US" sz="4000" b="1"/>
              <a:t>、例：</a:t>
            </a:r>
            <a:r>
              <a:rPr lang="zh-CN" altLang="en-US" sz="4000" b="1">
                <a:solidFill>
                  <a:srgbClr val="0000FF"/>
                </a:solidFill>
              </a:rPr>
              <a:t>暮色苍茫，皎洁的明月升上了天空，银色的月光透过松树的虬枝翠叶，星星点点地洒落下来。清清的泉水淙淙地流泻于山石之上，在月光辉映之下，宛若一条洁白的绸布闪闪发光、随风飘荡。</a:t>
            </a:r>
            <a:endParaRPr lang="zh-CN" altLang="en-US" sz="40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8900"/>
                                        </p:tgtEl>
                                        <p:attrNameLst>
                                          <p:attrName>style.visibility</p:attrName>
                                        </p:attrNameLst>
                                      </p:cBhvr>
                                      <p:to>
                                        <p:strVal val="visible"/>
                                      </p:to>
                                    </p:set>
                                    <p:anim calcmode="lin" valueType="num">
                                      <p:cBhvr additive="base">
                                        <p:cTn id="7" dur="500" fill="hold"/>
                                        <p:tgtEl>
                                          <p:spTgt spid="208900"/>
                                        </p:tgtEl>
                                        <p:attrNameLst>
                                          <p:attrName>ppt_x</p:attrName>
                                        </p:attrNameLst>
                                      </p:cBhvr>
                                      <p:tavLst>
                                        <p:tav tm="0">
                                          <p:val>
                                            <p:strVal val="#ppt_x"/>
                                          </p:val>
                                        </p:tav>
                                        <p:tav tm="100000">
                                          <p:val>
                                            <p:strVal val="#ppt_x"/>
                                          </p:val>
                                        </p:tav>
                                      </p:tavLst>
                                    </p:anim>
                                    <p:anim calcmode="lin" valueType="num">
                                      <p:cBhvr additive="base">
                                        <p:cTn id="8" dur="500" fill="hold"/>
                                        <p:tgtEl>
                                          <p:spTgt spid="20890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900"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8178" name="NotDefined 2" title=""/>
          <p:cNvSpPr/>
          <p:nvPr>
            <p:ph type="body" idx="4294967295"/>
          </p:nvPr>
        </p:nvSpPr>
        <p:spPr>
          <a:xfrm>
            <a:off x="457200" y="333375"/>
            <a:ext cx="8229600" cy="5792788"/>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b="1"/>
              <a:t>四、简答题</a:t>
            </a:r>
            <a:r>
              <a:rPr lang="en-US" altLang="zh-CN" b="1"/>
              <a:t>(</a:t>
            </a:r>
            <a:r>
              <a:rPr lang="zh-CN" altLang="en-US" b="1"/>
              <a:t>本大题共</a:t>
            </a:r>
            <a:r>
              <a:rPr lang="en-US" altLang="zh-CN" b="1"/>
              <a:t>2</a:t>
            </a:r>
            <a:r>
              <a:rPr lang="zh-CN" altLang="en-US" b="1"/>
              <a:t>题，</a:t>
            </a:r>
            <a:r>
              <a:rPr lang="en-US" altLang="zh-CN" b="1"/>
              <a:t>8</a:t>
            </a:r>
            <a:r>
              <a:rPr lang="zh-CN" altLang="en-US" b="1"/>
              <a:t>小题</a:t>
            </a:r>
            <a:r>
              <a:rPr lang="en-US" altLang="zh-CN" b="1"/>
              <a:t>,</a:t>
            </a:r>
            <a:r>
              <a:rPr lang="zh-CN" altLang="en-US" b="1"/>
              <a:t>共</a:t>
            </a:r>
            <a:r>
              <a:rPr lang="en-US" altLang="zh-CN" b="1"/>
              <a:t>20</a:t>
            </a:r>
            <a:r>
              <a:rPr lang="zh-CN" altLang="en-US" b="1"/>
              <a:t>分</a:t>
            </a:r>
            <a:r>
              <a:rPr lang="en-US" altLang="zh-CN" b="1"/>
              <a:t>)</a:t>
            </a:r>
            <a:br>
              <a:rPr lang="en-US" altLang="zh-CN" b="1"/>
            </a:br>
            <a:r>
              <a:rPr lang="en-US" altLang="zh-CN" b="1"/>
              <a:t>(</a:t>
            </a:r>
            <a:r>
              <a:rPr lang="zh-CN" altLang="en-US" b="1"/>
              <a:t>一</a:t>
            </a:r>
            <a:r>
              <a:rPr lang="en-US" altLang="zh-CN" b="1"/>
              <a:t>)      </a:t>
            </a:r>
            <a:r>
              <a:rPr lang="zh-CN" altLang="en-US" b="1"/>
              <a:t>山居秋暝    王维</a:t>
            </a:r>
            <a:br>
              <a:rPr lang="zh-CN" altLang="en-US" b="1"/>
            </a:br>
            <a:r>
              <a:rPr lang="zh-CN" altLang="en-US" b="1"/>
              <a:t> </a:t>
            </a:r>
            <a:r>
              <a:rPr lang="en-US" altLang="zh-CN" b="1"/>
              <a:t>__________</a:t>
            </a:r>
            <a:r>
              <a:rPr lang="zh-CN" altLang="en-US" b="1"/>
              <a:t>， </a:t>
            </a:r>
            <a:r>
              <a:rPr lang="en-US" altLang="zh-CN" b="1"/>
              <a:t>__________</a:t>
            </a:r>
            <a:r>
              <a:rPr lang="zh-CN" altLang="en-US" b="1"/>
              <a:t>。 </a:t>
            </a:r>
            <a:br>
              <a:rPr lang="zh-CN" altLang="en-US" b="1"/>
            </a:br>
            <a:r>
              <a:rPr lang="zh-CN" altLang="en-US" b="1"/>
              <a:t>明月松问照，清泉石上流。竹喧归浣女，莲动下渔舟。随意春芳歇，王孙自可留。</a:t>
            </a:r>
            <a:r>
              <a:rPr lang="en-US" altLang="zh-CN" b="1"/>
              <a:t>26.</a:t>
            </a:r>
            <a:r>
              <a:rPr lang="zh-CN" altLang="en-US" b="1"/>
              <a:t>请默写诗中所缺的句子。</a:t>
            </a:r>
            <a:r>
              <a:rPr lang="en-US" altLang="zh-CN" b="1"/>
              <a:t>(2 </a:t>
            </a:r>
            <a:r>
              <a:rPr lang="zh-CN" altLang="en-US" b="1"/>
              <a:t>分</a:t>
            </a:r>
            <a:r>
              <a:rPr lang="en-US" altLang="zh-CN" b="1"/>
              <a:t>)</a:t>
            </a:r>
            <a:br>
              <a:rPr lang="en-US" altLang="zh-CN" b="1"/>
            </a:br>
            <a:endParaRPr lang="en-US" altLang="zh-CN" b="1"/>
          </a:p>
        </p:txBody>
      </p:sp>
      <p:sp>
        <p:nvSpPr>
          <p:cNvPr id="178180" name="Rectangle 4" title=""/>
          <p:cNvSpPr/>
          <p:nvPr/>
        </p:nvSpPr>
        <p:spPr>
          <a:xfrm>
            <a:off x="468313" y="3860800"/>
            <a:ext cx="8497887" cy="210502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6600" b="1">
                <a:solidFill>
                  <a:srgbClr val="0000FF"/>
                </a:solidFill>
              </a:rPr>
              <a:t>26</a:t>
            </a:r>
            <a:r>
              <a:rPr lang="zh-CN" altLang="en-US" sz="6600" b="1">
                <a:solidFill>
                  <a:srgbClr val="0000FF"/>
                </a:solidFill>
              </a:rPr>
              <a:t>、空山新雨后，天气晚来秋。</a:t>
            </a:r>
            <a:endParaRPr lang="zh-CN" altLang="en-US" sz="6600" b="1">
              <a:solidFill>
                <a:srgbClr val="0000FF"/>
              </a:solidFill>
            </a:endParaRPr>
          </a:p>
        </p:txBody>
      </p:sp>
      <p:sp>
        <p:nvSpPr>
          <p:cNvPr id="178181" name="Rectangle 5" title=""/>
          <p:cNvSpPr/>
          <p:nvPr/>
        </p:nvSpPr>
        <p:spPr>
          <a:xfrm>
            <a:off x="1547813" y="1125538"/>
            <a:ext cx="914400" cy="777875"/>
          </a:xfrm>
          <a:prstGeom prst="rect">
            <a:avLst/>
          </a:prstGeom>
          <a:noFill/>
          <a:ln>
            <a:noFill/>
            <a:miter lim="800000"/>
          </a:ln>
        </p:spPr>
        <p:txBody>
          <a:bodyPr wrap="none" anchor="t"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zh-CN" altLang="en-US" sz="4500"/>
              <a:t> </a:t>
            </a:r>
            <a:r>
              <a:rPr lang="zh-CN" altLang="en-US" sz="4500" b="1"/>
              <a:t>▲</a:t>
            </a:r>
            <a:endParaRPr lang="zh-CN" altLang="en-US" sz="4500" b="1"/>
          </a:p>
        </p:txBody>
      </p:sp>
      <p:sp>
        <p:nvSpPr>
          <p:cNvPr id="178182" name="Rectangle 6" title=""/>
          <p:cNvSpPr/>
          <p:nvPr/>
        </p:nvSpPr>
        <p:spPr>
          <a:xfrm>
            <a:off x="4356100" y="1125538"/>
            <a:ext cx="914400" cy="777875"/>
          </a:xfrm>
          <a:prstGeom prst="rect">
            <a:avLst/>
          </a:prstGeom>
          <a:noFill/>
          <a:ln>
            <a:noFill/>
            <a:miter lim="800000"/>
          </a:ln>
        </p:spPr>
        <p:txBody>
          <a:bodyPr wrap="none" anchor="t"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zh-CN" altLang="en-US" sz="4500"/>
              <a:t> </a:t>
            </a:r>
            <a:r>
              <a:rPr lang="zh-CN" altLang="en-US" sz="4500" b="1"/>
              <a:t>▲</a:t>
            </a:r>
            <a:endParaRPr lang="zh-CN" altLang="en-US" sz="45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8180"/>
                                        </p:tgtEl>
                                        <p:attrNameLst>
                                          <p:attrName>style.visibility</p:attrName>
                                        </p:attrNameLst>
                                      </p:cBhvr>
                                      <p:to>
                                        <p:strVal val="visible"/>
                                      </p:to>
                                    </p:set>
                                    <p:anim calcmode="lin" valueType="num">
                                      <p:cBhvr additive="base">
                                        <p:cTn id="7" dur="500" fill="hold"/>
                                        <p:tgtEl>
                                          <p:spTgt spid="178180"/>
                                        </p:tgtEl>
                                        <p:attrNameLst>
                                          <p:attrName>ppt_x</p:attrName>
                                        </p:attrNameLst>
                                      </p:cBhvr>
                                      <p:tavLst>
                                        <p:tav tm="0">
                                          <p:val>
                                            <p:strVal val="#ppt_x"/>
                                          </p:val>
                                        </p:tav>
                                        <p:tav tm="100000">
                                          <p:val>
                                            <p:strVal val="#ppt_x"/>
                                          </p:val>
                                        </p:tav>
                                      </p:tavLst>
                                    </p:anim>
                                    <p:anim calcmode="lin" valueType="num">
                                      <p:cBhvr additive="base">
                                        <p:cTn id="8" dur="500" fill="hold"/>
                                        <p:tgtEl>
                                          <p:spTgt spid="17818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180"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9202" name="NotDefined 2" title=""/>
          <p:cNvSpPr/>
          <p:nvPr>
            <p:ph type="body" idx="4294967295"/>
          </p:nvPr>
        </p:nvSpPr>
        <p:spPr>
          <a:xfrm>
            <a:off x="457200" y="333375"/>
            <a:ext cx="8229600" cy="5792788"/>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27.</a:t>
            </a:r>
            <a:r>
              <a:rPr lang="zh-CN" altLang="en-US" b="1"/>
              <a:t>颈联写“浣女”、“渔舟</a:t>
            </a:r>
            <a:r>
              <a:rPr lang="en-US" altLang="zh-CN" b="1"/>
              <a:t>",</a:t>
            </a:r>
            <a:r>
              <a:rPr lang="zh-CN" altLang="en-US" b="1"/>
              <a:t>表现了诗人怎样的情感</a:t>
            </a:r>
            <a:r>
              <a:rPr lang="en-US" altLang="zh-CN" b="1"/>
              <a:t>? (2 </a:t>
            </a:r>
            <a:r>
              <a:rPr lang="zh-CN" altLang="en-US" b="1"/>
              <a:t>分</a:t>
            </a:r>
            <a:r>
              <a:rPr lang="en-US" altLang="zh-CN" b="1"/>
              <a:t>)</a:t>
            </a:r>
            <a:endParaRPr lang="en-US" altLang="zh-CN" b="1"/>
          </a:p>
        </p:txBody>
      </p:sp>
      <p:sp>
        <p:nvSpPr>
          <p:cNvPr id="179204" name="Rectangle 4" title=""/>
          <p:cNvSpPr/>
          <p:nvPr/>
        </p:nvSpPr>
        <p:spPr>
          <a:xfrm>
            <a:off x="323850" y="1843088"/>
            <a:ext cx="8497888" cy="35210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500" b="1">
                <a:solidFill>
                  <a:srgbClr val="0000FF"/>
                </a:solidFill>
              </a:rPr>
              <a:t>27</a:t>
            </a:r>
            <a:r>
              <a:rPr lang="zh-CN" altLang="en-US" sz="4500" b="1">
                <a:solidFill>
                  <a:srgbClr val="0000FF"/>
                </a:solidFill>
              </a:rPr>
              <a:t>、颈联写浣女渔舟，描绘了一幅和谐自然，充满乡村气息的田园生活图，表现了作者对宁静安逸的隐居生活的满足之情，以及远离官场、洁身自好的高尚情怀。</a:t>
            </a:r>
            <a:endParaRPr lang="zh-CN" altLang="en-US" sz="45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9204"/>
                                        </p:tgtEl>
                                        <p:attrNameLst>
                                          <p:attrName>style.visibility</p:attrName>
                                        </p:attrNameLst>
                                      </p:cBhvr>
                                      <p:to>
                                        <p:strVal val="visible"/>
                                      </p:to>
                                    </p:set>
                                    <p:anim calcmode="lin" valueType="num">
                                      <p:cBhvr additive="base">
                                        <p:cTn id="7" dur="500" fill="hold"/>
                                        <p:tgtEl>
                                          <p:spTgt spid="179204"/>
                                        </p:tgtEl>
                                        <p:attrNameLst>
                                          <p:attrName>ppt_x</p:attrName>
                                        </p:attrNameLst>
                                      </p:cBhvr>
                                      <p:tavLst>
                                        <p:tav tm="0">
                                          <p:val>
                                            <p:strVal val="#ppt_x"/>
                                          </p:val>
                                        </p:tav>
                                        <p:tav tm="100000">
                                          <p:val>
                                            <p:strVal val="#ppt_x"/>
                                          </p:val>
                                        </p:tav>
                                      </p:tavLst>
                                    </p:anim>
                                    <p:anim calcmode="lin" valueType="num">
                                      <p:cBhvr additive="base">
                                        <p:cTn id="8" dur="500" fill="hold"/>
                                        <p:tgtEl>
                                          <p:spTgt spid="17920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4"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80226" name="NotDefined 2" title=""/>
          <p:cNvSpPr/>
          <p:nvPr>
            <p:ph type="body" idx="4294967295"/>
          </p:nvPr>
        </p:nvSpPr>
        <p:spPr>
          <a:xfrm>
            <a:off x="457200" y="333375"/>
            <a:ext cx="8229600" cy="5792788"/>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28.</a:t>
            </a:r>
            <a:r>
              <a:rPr lang="zh-CN" altLang="en-US" b="1"/>
              <a:t>本诗从哪些角度来表现“静” “空”之美</a:t>
            </a:r>
            <a:r>
              <a:rPr lang="en-US" altLang="zh-CN" b="1"/>
              <a:t>? (2 </a:t>
            </a:r>
            <a:r>
              <a:rPr lang="zh-CN" altLang="en-US" b="1"/>
              <a:t>分</a:t>
            </a:r>
            <a:r>
              <a:rPr lang="en-US" altLang="zh-CN" b="1"/>
              <a:t>)</a:t>
            </a:r>
            <a:br>
              <a:rPr lang="en-US" altLang="zh-CN" b="1"/>
            </a:br>
            <a:endParaRPr lang="en-US" altLang="zh-CN" b="1"/>
          </a:p>
        </p:txBody>
      </p:sp>
      <p:sp>
        <p:nvSpPr>
          <p:cNvPr id="180228" name="Rectangle 4" title=""/>
          <p:cNvSpPr/>
          <p:nvPr/>
        </p:nvSpPr>
        <p:spPr>
          <a:xfrm>
            <a:off x="323850" y="1652588"/>
            <a:ext cx="8497888" cy="39020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2500" b="1">
                <a:solidFill>
                  <a:srgbClr val="0000FF"/>
                </a:solidFill>
              </a:rPr>
              <a:t>28</a:t>
            </a:r>
            <a:r>
              <a:rPr lang="zh-CN" altLang="en-US" sz="2500" b="1">
                <a:solidFill>
                  <a:srgbClr val="0000FF"/>
                </a:solidFill>
              </a:rPr>
              <a:t>、诗人为了表现“静”、“空”之美，表达其对山居生活的喜爱之情，采取了视听结合、动静结合、以动衬静、以有显空的艺术手法。作者将视觉形象与听觉形象结合起来写，唤起人们新鲜生动的视听感受，使自然界的美丽景色和神奇音响有机配合、水乳交融；我们不仅可以见到松枝疏影间泻下的如水月光，还能听到从竹林里传来浣女的喧笑和清泉在石上淙淙流淌的音韵。山中明明有人的活动，但诗人偏偏说是“空山”，将视觉不能感受得到的形象通过听觉表现出来。明月照、清泉流、浣女喧、渔舟动等，都是移动的景物，作者正是选取了这些山中特有的动景来表现山居的寂静的。</a:t>
            </a:r>
            <a:endParaRPr lang="zh-CN" altLang="en-US" sz="25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80228"/>
                                        </p:tgtEl>
                                        <p:attrNameLst>
                                          <p:attrName>style.visibility</p:attrName>
                                        </p:attrNameLst>
                                      </p:cBhvr>
                                      <p:to>
                                        <p:strVal val="visible"/>
                                      </p:to>
                                    </p:set>
                                    <p:anim calcmode="lin" valueType="num">
                                      <p:cBhvr additive="base">
                                        <p:cTn id="7" dur="500" fill="hold"/>
                                        <p:tgtEl>
                                          <p:spTgt spid="180228"/>
                                        </p:tgtEl>
                                        <p:attrNameLst>
                                          <p:attrName>ppt_x</p:attrName>
                                        </p:attrNameLst>
                                      </p:cBhvr>
                                      <p:tavLst>
                                        <p:tav tm="0">
                                          <p:val>
                                            <p:strVal val="#ppt_x"/>
                                          </p:val>
                                        </p:tav>
                                        <p:tav tm="100000">
                                          <p:val>
                                            <p:strVal val="#ppt_x"/>
                                          </p:val>
                                        </p:tav>
                                      </p:tavLst>
                                    </p:anim>
                                    <p:anim calcmode="lin" valueType="num">
                                      <p:cBhvr additive="base">
                                        <p:cTn id="8" dur="500" fill="hold"/>
                                        <p:tgtEl>
                                          <p:spTgt spid="1802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228"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81250" name="NotDefined 2" title=""/>
          <p:cNvSpPr/>
          <p:nvPr>
            <p:ph type="body" idx="4294967295"/>
          </p:nvPr>
        </p:nvSpPr>
        <p:spPr>
          <a:xfrm>
            <a:off x="457200" y="333375"/>
            <a:ext cx="8229600" cy="5792788"/>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29.</a:t>
            </a:r>
            <a:r>
              <a:rPr lang="zh-CN" altLang="en-US" b="1"/>
              <a:t>揣摩全诗的内容和意境，将“明月松间照</a:t>
            </a:r>
            <a:r>
              <a:rPr lang="en-US" altLang="zh-CN" b="1"/>
              <a:t>,</a:t>
            </a:r>
            <a:r>
              <a:rPr lang="zh-CN" altLang="en-US" b="1"/>
              <a:t>清泉石上流”扩展成</a:t>
            </a:r>
            <a:r>
              <a:rPr lang="en-US" altLang="zh-CN" b="1"/>
              <a:t>60</a:t>
            </a:r>
            <a:r>
              <a:rPr lang="zh-CN" altLang="en-US" b="1"/>
              <a:t>字左右的一段文字，至少运用一种修辞手法。</a:t>
            </a:r>
            <a:r>
              <a:rPr lang="en-US" altLang="zh-CN" b="1"/>
              <a:t>(4 </a:t>
            </a:r>
            <a:r>
              <a:rPr lang="zh-CN" altLang="en-US" b="1"/>
              <a:t>分</a:t>
            </a:r>
            <a:r>
              <a:rPr lang="en-US" altLang="zh-CN" b="1"/>
              <a:t>)</a:t>
            </a:r>
            <a:br>
              <a:rPr lang="en-US" altLang="zh-CN" b="1"/>
            </a:br>
            <a:br>
              <a:rPr lang="en-US" altLang="zh-CN" b="1"/>
            </a:br>
            <a:endParaRPr lang="en-US" altLang="zh-CN" b="1"/>
          </a:p>
        </p:txBody>
      </p:sp>
      <p:sp>
        <p:nvSpPr>
          <p:cNvPr id="181252" name="Rectangle 4" title=""/>
          <p:cNvSpPr/>
          <p:nvPr/>
        </p:nvSpPr>
        <p:spPr>
          <a:xfrm>
            <a:off x="250825" y="2205038"/>
            <a:ext cx="8497888" cy="37496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000" b="1"/>
              <a:t>29</a:t>
            </a:r>
            <a:r>
              <a:rPr lang="zh-CN" altLang="en-US" sz="4000" b="1"/>
              <a:t>、例：</a:t>
            </a:r>
            <a:r>
              <a:rPr lang="zh-CN" altLang="en-US" sz="4000" b="1">
                <a:solidFill>
                  <a:srgbClr val="0000FF"/>
                </a:solidFill>
              </a:rPr>
              <a:t>暮色苍茫，皎洁的明月升上了天空，银色的月光透过松树的虬枝翠叶，星星点点地洒落下来。清清的泉水淙淙地流泻于山石之上，在月光辉映之下，宛若一条洁白的绸布闪闪发光、随风飘荡。</a:t>
            </a:r>
            <a:endParaRPr lang="zh-CN" altLang="en-US" sz="40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81252"/>
                                        </p:tgtEl>
                                        <p:attrNameLst>
                                          <p:attrName>style.visibility</p:attrName>
                                        </p:attrNameLst>
                                      </p:cBhvr>
                                      <p:to>
                                        <p:strVal val="visible"/>
                                      </p:to>
                                    </p:set>
                                    <p:anim calcmode="lin" valueType="num">
                                      <p:cBhvr additive="base">
                                        <p:cTn id="7" dur="500" fill="hold"/>
                                        <p:tgtEl>
                                          <p:spTgt spid="181252"/>
                                        </p:tgtEl>
                                        <p:attrNameLst>
                                          <p:attrName>ppt_x</p:attrName>
                                        </p:attrNameLst>
                                      </p:cBhvr>
                                      <p:tavLst>
                                        <p:tav tm="0">
                                          <p:val>
                                            <p:strVal val="#ppt_x"/>
                                          </p:val>
                                        </p:tav>
                                        <p:tav tm="100000">
                                          <p:val>
                                            <p:strVal val="#ppt_x"/>
                                          </p:val>
                                        </p:tav>
                                      </p:tavLst>
                                    </p:anim>
                                    <p:anim calcmode="lin" valueType="num">
                                      <p:cBhvr additive="base">
                                        <p:cTn id="8" dur="500" fill="hold"/>
                                        <p:tgtEl>
                                          <p:spTgt spid="1812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2"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99683" name="NotDefined 3" title=""/>
          <p:cNvSpPr/>
          <p:nvPr>
            <p:ph type="body" idx="4294967295"/>
          </p:nvPr>
        </p:nvSpPr>
        <p:spPr>
          <a:xfrm>
            <a:off x="304800" y="152400"/>
            <a:ext cx="8540750" cy="59467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b="1"/>
              <a:t>四、简答题</a:t>
            </a:r>
            <a:r>
              <a:rPr lang="en-US" altLang="zh-CN" b="1"/>
              <a:t>(</a:t>
            </a:r>
            <a:r>
              <a:rPr lang="zh-CN" altLang="en-US" b="1"/>
              <a:t>本大题共</a:t>
            </a:r>
            <a:r>
              <a:rPr lang="en-US" altLang="zh-CN" b="1"/>
              <a:t>2</a:t>
            </a:r>
            <a:r>
              <a:rPr lang="zh-CN" altLang="en-US" b="1"/>
              <a:t>题</a:t>
            </a:r>
            <a:r>
              <a:rPr lang="en-US" altLang="zh-CN" b="1"/>
              <a:t>,7</a:t>
            </a:r>
            <a:r>
              <a:rPr lang="zh-CN" altLang="en-US" b="1"/>
              <a:t>小题</a:t>
            </a:r>
            <a:r>
              <a:rPr lang="en-US" altLang="zh-CN" b="1"/>
              <a:t>,</a:t>
            </a:r>
            <a:r>
              <a:rPr lang="zh-CN" altLang="en-US" b="1"/>
              <a:t>共</a:t>
            </a:r>
            <a:r>
              <a:rPr lang="en-US" altLang="zh-CN" b="1"/>
              <a:t>20</a:t>
            </a:r>
            <a:r>
              <a:rPr lang="zh-CN" altLang="en-US" b="1"/>
              <a:t>分</a:t>
            </a:r>
            <a:r>
              <a:rPr lang="en-US" altLang="zh-CN" b="1"/>
              <a:t>)</a:t>
            </a:r>
            <a:endParaRPr lang="en-US" altLang="zh-CN" b="1"/>
          </a:p>
          <a:p>
            <a:pPr lvl="0">
              <a:buNone/>
            </a:pPr>
            <a:r>
              <a:rPr lang="zh-CN" altLang="en-US" b="1"/>
              <a:t>                     山居秋瞑    王维</a:t>
            </a:r>
            <a:endParaRPr lang="zh-CN" altLang="en-US" b="1"/>
          </a:p>
          <a:p>
            <a:pPr lvl="0">
              <a:buNone/>
            </a:pPr>
            <a:r>
              <a:rPr lang="en-US" altLang="zh-CN" b="1"/>
              <a:t>——————</a:t>
            </a:r>
            <a:r>
              <a:rPr lang="zh-CN" altLang="en-US" b="1"/>
              <a:t>，</a:t>
            </a:r>
            <a:r>
              <a:rPr lang="en-US" altLang="zh-CN" b="1"/>
              <a:t>——————</a:t>
            </a:r>
            <a:r>
              <a:rPr lang="zh-CN" altLang="en-US" b="1"/>
              <a:t>。明月松间照</a:t>
            </a:r>
            <a:r>
              <a:rPr lang="en-US" altLang="zh-CN" b="1"/>
              <a:t>,</a:t>
            </a:r>
            <a:r>
              <a:rPr lang="zh-CN" altLang="en-US" b="1"/>
              <a:t>清泉石上流。竹喧归浣女</a:t>
            </a:r>
            <a:r>
              <a:rPr lang="en-US" altLang="zh-CN" b="1"/>
              <a:t>,</a:t>
            </a:r>
            <a:r>
              <a:rPr lang="zh-CN" altLang="en-US" b="1"/>
              <a:t>莲动下渔舟。随</a:t>
            </a:r>
            <a:endParaRPr lang="zh-CN" altLang="en-US" b="1"/>
          </a:p>
          <a:p>
            <a:pPr lvl="0">
              <a:buNone/>
            </a:pPr>
            <a:r>
              <a:rPr lang="zh-CN" altLang="en-US" b="1"/>
              <a:t>意春芳歇</a:t>
            </a:r>
            <a:r>
              <a:rPr lang="en-US" altLang="zh-CN" b="1"/>
              <a:t>,</a:t>
            </a:r>
            <a:r>
              <a:rPr lang="zh-CN" altLang="en-US" b="1"/>
              <a:t>王孙自可留。</a:t>
            </a:r>
            <a:endParaRPr lang="zh-CN" altLang="en-US" b="1"/>
          </a:p>
          <a:p>
            <a:pPr lvl="0">
              <a:buNone/>
            </a:pPr>
            <a:r>
              <a:rPr lang="en-US" altLang="zh-CN" b="1"/>
              <a:t>26.</a:t>
            </a:r>
            <a:r>
              <a:rPr lang="zh-CN" altLang="en-US" b="1"/>
              <a:t>请补出横线上的句子。</a:t>
            </a:r>
            <a:r>
              <a:rPr lang="en-US" altLang="zh-CN" b="1"/>
              <a:t>(2</a:t>
            </a:r>
            <a:r>
              <a:rPr lang="zh-CN" altLang="en-US" b="1"/>
              <a:t>分</a:t>
            </a:r>
            <a:endParaRPr lang="zh-CN" altLang="en-US" b="1"/>
          </a:p>
        </p:txBody>
      </p:sp>
      <p:sp>
        <p:nvSpPr>
          <p:cNvPr id="199685" name="Rectangle 5" title=""/>
          <p:cNvSpPr/>
          <p:nvPr/>
        </p:nvSpPr>
        <p:spPr>
          <a:xfrm>
            <a:off x="609600" y="4343400"/>
            <a:ext cx="8077200" cy="143192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en-US" altLang="zh-CN" sz="4400" b="1">
                <a:solidFill>
                  <a:srgbClr val="0000FF"/>
                </a:solidFill>
              </a:rPr>
              <a:t>26. </a:t>
            </a:r>
            <a:r>
              <a:rPr lang="zh-CN" altLang="en-US" sz="4400" b="1">
                <a:solidFill>
                  <a:srgbClr val="0000FF"/>
                </a:solidFill>
              </a:rPr>
              <a:t>句子是首联“空山新雨后</a:t>
            </a:r>
            <a:r>
              <a:rPr lang="en-US" altLang="zh-CN" sz="4400" b="1">
                <a:solidFill>
                  <a:srgbClr val="0000FF"/>
                </a:solidFill>
              </a:rPr>
              <a:t>,</a:t>
            </a:r>
            <a:r>
              <a:rPr lang="zh-CN" altLang="en-US" sz="4400" b="1">
                <a:solidFill>
                  <a:srgbClr val="0000FF"/>
                </a:solidFill>
              </a:rPr>
              <a:t>天气晚来秋”。</a:t>
            </a:r>
            <a:r>
              <a:rPr lang="en-US" altLang="zh-CN" sz="4400" b="1">
                <a:solidFill>
                  <a:srgbClr val="0000FF"/>
                </a:solidFill>
              </a:rPr>
              <a:t>(2 </a:t>
            </a:r>
            <a:r>
              <a:rPr lang="zh-CN" altLang="en-US" sz="4400" b="1">
                <a:solidFill>
                  <a:srgbClr val="0000FF"/>
                </a:solidFill>
              </a:rPr>
              <a:t>分</a:t>
            </a:r>
            <a:r>
              <a:rPr lang="en-US" altLang="zh-CN" sz="4400" b="1">
                <a:solidFill>
                  <a:srgbClr val="0000FF"/>
                </a:solidFill>
              </a:rPr>
              <a:t>)</a:t>
            </a:r>
            <a:endParaRPr lang="zh-CN" altLang="en-US" sz="44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99685"/>
                                        </p:tgtEl>
                                        <p:attrNameLst>
                                          <p:attrName>style.visibility</p:attrName>
                                        </p:attrNameLst>
                                      </p:cBhvr>
                                      <p:to>
                                        <p:strVal val="visible"/>
                                      </p:to>
                                    </p:set>
                                    <p:anim calcmode="lin" valueType="num">
                                      <p:cBhvr additive="base">
                                        <p:cTn id="7" dur="500" fill="hold"/>
                                        <p:tgtEl>
                                          <p:spTgt spid="199685"/>
                                        </p:tgtEl>
                                        <p:attrNameLst>
                                          <p:attrName>ppt_x</p:attrName>
                                        </p:attrNameLst>
                                      </p:cBhvr>
                                      <p:tavLst>
                                        <p:tav tm="0">
                                          <p:val>
                                            <p:strVal val="#ppt_x"/>
                                          </p:val>
                                        </p:tav>
                                        <p:tav tm="100000">
                                          <p:val>
                                            <p:strVal val="#ppt_x"/>
                                          </p:val>
                                        </p:tav>
                                      </p:tavLst>
                                    </p:anim>
                                    <p:anim calcmode="lin" valueType="num">
                                      <p:cBhvr additive="base">
                                        <p:cTn id="8" dur="500" fill="hold"/>
                                        <p:tgtEl>
                                          <p:spTgt spid="19968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685"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1730" name="NotDefined 2" title=""/>
          <p:cNvSpPr/>
          <p:nvPr>
            <p:ph type="body" idx="4294967295"/>
          </p:nvPr>
        </p:nvSpPr>
        <p:spPr>
          <a:xfrm>
            <a:off x="304800" y="152400"/>
            <a:ext cx="8540750" cy="59467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27.</a:t>
            </a:r>
            <a:r>
              <a:rPr lang="zh-CN" altLang="en-US" b="1"/>
              <a:t>请说说诗题的含义。</a:t>
            </a:r>
            <a:r>
              <a:rPr lang="en-US" altLang="zh-CN" b="1"/>
              <a:t>(2</a:t>
            </a:r>
            <a:r>
              <a:rPr lang="zh-CN" altLang="en-US" b="1"/>
              <a:t>分</a:t>
            </a:r>
            <a:r>
              <a:rPr lang="en-US" altLang="zh-CN" b="1"/>
              <a:t>)</a:t>
            </a:r>
            <a:endParaRPr lang="en-US" altLang="zh-CN" b="1"/>
          </a:p>
        </p:txBody>
      </p:sp>
      <p:sp>
        <p:nvSpPr>
          <p:cNvPr id="201732" name="Rectangle 4" title=""/>
          <p:cNvSpPr/>
          <p:nvPr/>
        </p:nvSpPr>
        <p:spPr>
          <a:xfrm>
            <a:off x="533400" y="1524000"/>
            <a:ext cx="8077200" cy="344170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en-US" altLang="zh-CN" sz="4400" b="1">
                <a:solidFill>
                  <a:srgbClr val="0000FF"/>
                </a:solidFill>
              </a:rPr>
              <a:t>27. </a:t>
            </a:r>
            <a:r>
              <a:rPr lang="zh-CN" altLang="en-US" sz="4400" b="1">
                <a:solidFill>
                  <a:srgbClr val="0000FF"/>
                </a:solidFill>
              </a:rPr>
              <a:t>全诗描绘了秋雨初晴后傍晚时分山村的旖旎风光和山居村民的淳朴风尚</a:t>
            </a:r>
            <a:r>
              <a:rPr lang="en-US" altLang="zh-CN" sz="4400" b="1">
                <a:solidFill>
                  <a:srgbClr val="0000FF"/>
                </a:solidFill>
              </a:rPr>
              <a:t>,</a:t>
            </a:r>
            <a:r>
              <a:rPr lang="zh-CN" altLang="en-US" sz="4400" b="1">
                <a:solidFill>
                  <a:srgbClr val="0000FF"/>
                </a:solidFill>
              </a:rPr>
              <a:t>表现了诗人寄情山水田园</a:t>
            </a:r>
            <a:r>
              <a:rPr lang="en-US" altLang="zh-CN" sz="4400" b="1">
                <a:solidFill>
                  <a:srgbClr val="0000FF"/>
                </a:solidFill>
              </a:rPr>
              <a:t>,</a:t>
            </a:r>
            <a:r>
              <a:rPr lang="zh-CN" altLang="en-US" sz="4400" b="1">
                <a:solidFill>
                  <a:srgbClr val="0000FF"/>
                </a:solidFill>
              </a:rPr>
              <a:t>对隐居生活怡然自得的满足心情。</a:t>
            </a:r>
            <a:r>
              <a:rPr lang="en-US" altLang="zh-CN" sz="4400" b="1">
                <a:solidFill>
                  <a:srgbClr val="0000FF"/>
                </a:solidFill>
              </a:rPr>
              <a:t>(2 </a:t>
            </a:r>
            <a:r>
              <a:rPr lang="zh-CN" altLang="en-US" sz="4400" b="1">
                <a:solidFill>
                  <a:srgbClr val="0000FF"/>
                </a:solidFill>
              </a:rPr>
              <a:t>分</a:t>
            </a:r>
            <a:r>
              <a:rPr lang="en-US" altLang="zh-CN" sz="4400" b="1">
                <a:solidFill>
                  <a:srgbClr val="0000FF"/>
                </a:solidFill>
              </a:rPr>
              <a:t>)</a:t>
            </a:r>
            <a:endParaRPr lang="zh-CN" altLang="en-US" sz="44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1732"/>
                                        </p:tgtEl>
                                        <p:attrNameLst>
                                          <p:attrName>style.visibility</p:attrName>
                                        </p:attrNameLst>
                                      </p:cBhvr>
                                      <p:to>
                                        <p:strVal val="visible"/>
                                      </p:to>
                                    </p:set>
                                    <p:anim calcmode="lin" valueType="num">
                                      <p:cBhvr additive="base">
                                        <p:cTn id="7" dur="500" fill="hold"/>
                                        <p:tgtEl>
                                          <p:spTgt spid="201732"/>
                                        </p:tgtEl>
                                        <p:attrNameLst>
                                          <p:attrName>ppt_x</p:attrName>
                                        </p:attrNameLst>
                                      </p:cBhvr>
                                      <p:tavLst>
                                        <p:tav tm="0">
                                          <p:val>
                                            <p:strVal val="#ppt_x"/>
                                          </p:val>
                                        </p:tav>
                                        <p:tav tm="100000">
                                          <p:val>
                                            <p:strVal val="#ppt_x"/>
                                          </p:val>
                                        </p:tav>
                                      </p:tavLst>
                                    </p:anim>
                                    <p:anim calcmode="lin" valueType="num">
                                      <p:cBhvr additive="base">
                                        <p:cTn id="8" dur="500" fill="hold"/>
                                        <p:tgtEl>
                                          <p:spTgt spid="2017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732"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2754" name="NotDefined 2" title=""/>
          <p:cNvSpPr/>
          <p:nvPr>
            <p:ph type="body" idx="4294967295"/>
          </p:nvPr>
        </p:nvSpPr>
        <p:spPr>
          <a:xfrm>
            <a:off x="304800" y="152400"/>
            <a:ext cx="8540750" cy="59467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28.</a:t>
            </a:r>
            <a:r>
              <a:rPr lang="zh-CN" altLang="en-US" b="1"/>
              <a:t>诗中明明有“浣女”“渔舟”</a:t>
            </a:r>
            <a:r>
              <a:rPr lang="en-US" altLang="zh-CN" b="1"/>
              <a:t>,</a:t>
            </a:r>
            <a:r>
              <a:rPr lang="zh-CN" altLang="en-US" b="1"/>
              <a:t>为什么开篇说是“空山”呢</a:t>
            </a:r>
            <a:r>
              <a:rPr lang="en-US" altLang="zh-CN" b="1"/>
              <a:t>?(2</a:t>
            </a:r>
            <a:r>
              <a:rPr lang="zh-CN" altLang="en-US" b="1"/>
              <a:t>分</a:t>
            </a:r>
            <a:r>
              <a:rPr lang="en-US" altLang="zh-CN" b="1"/>
              <a:t>)</a:t>
            </a:r>
            <a:endParaRPr lang="en-US" altLang="zh-CN" b="1"/>
          </a:p>
        </p:txBody>
      </p:sp>
      <p:sp>
        <p:nvSpPr>
          <p:cNvPr id="202756" name="Rectangle 4" title=""/>
          <p:cNvSpPr/>
          <p:nvPr/>
        </p:nvSpPr>
        <p:spPr>
          <a:xfrm>
            <a:off x="457200" y="1219200"/>
            <a:ext cx="8077200" cy="503555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r>
              <a:rPr lang="en-US" altLang="zh-CN" sz="3600" b="1">
                <a:solidFill>
                  <a:srgbClr val="0000FF"/>
                </a:solidFill>
              </a:rPr>
              <a:t> 28. </a:t>
            </a:r>
            <a:r>
              <a:rPr lang="zh-CN" altLang="en-US" sz="3600" b="1">
                <a:solidFill>
                  <a:srgbClr val="0000FF"/>
                </a:solidFill>
              </a:rPr>
              <a:t>一是山中树木茂盛</a:t>
            </a:r>
            <a:r>
              <a:rPr lang="en-US" altLang="zh-CN" sz="3600" b="1">
                <a:solidFill>
                  <a:srgbClr val="0000FF"/>
                </a:solidFill>
              </a:rPr>
              <a:t>,</a:t>
            </a:r>
            <a:r>
              <a:rPr lang="zh-CN" altLang="en-US" sz="3600" b="1">
                <a:solidFill>
                  <a:srgbClr val="0000FF"/>
                </a:solidFill>
              </a:rPr>
              <a:t>掩盖了人们活动的痕迹。二是诗人用“竹喧”写山静</a:t>
            </a:r>
            <a:r>
              <a:rPr lang="en-US" altLang="zh-CN" sz="3600" b="1">
                <a:solidFill>
                  <a:srgbClr val="0000FF"/>
                </a:solidFill>
              </a:rPr>
              <a:t>,</a:t>
            </a:r>
            <a:r>
              <a:rPr lang="zh-CN" altLang="en-US" sz="3600" b="1">
                <a:solidFill>
                  <a:srgbClr val="0000FF"/>
                </a:solidFill>
              </a:rPr>
              <a:t>用“莲动”衬水幽</a:t>
            </a:r>
            <a:r>
              <a:rPr lang="en-US" altLang="zh-CN" sz="3600" b="1">
                <a:solidFill>
                  <a:srgbClr val="0000FF"/>
                </a:solidFill>
              </a:rPr>
              <a:t>,</a:t>
            </a:r>
            <a:r>
              <a:rPr lang="zh-CN" altLang="en-US" sz="3600" b="1">
                <a:solidFill>
                  <a:srgbClr val="0000FF"/>
                </a:solidFill>
              </a:rPr>
              <a:t>写“浣女”“渔舟”的活动实际上是为了反衬山的幽静、空旷。这里的“空山”写出空旷寂静的景象</a:t>
            </a:r>
            <a:r>
              <a:rPr lang="en-US" altLang="zh-CN" sz="3600" b="1">
                <a:solidFill>
                  <a:srgbClr val="0000FF"/>
                </a:solidFill>
              </a:rPr>
              <a:t>,</a:t>
            </a:r>
            <a:r>
              <a:rPr lang="zh-CN" altLang="en-US" sz="3600" b="1">
                <a:solidFill>
                  <a:srgbClr val="0000FF"/>
                </a:solidFill>
              </a:rPr>
              <a:t>营造出悠远、清净、空明的意境</a:t>
            </a:r>
            <a:r>
              <a:rPr lang="en-US" altLang="zh-CN" sz="3600" b="1">
                <a:solidFill>
                  <a:srgbClr val="0000FF"/>
                </a:solidFill>
              </a:rPr>
              <a:t>,</a:t>
            </a:r>
            <a:r>
              <a:rPr lang="zh-CN" altLang="en-US" sz="3600" b="1">
                <a:solidFill>
                  <a:srgbClr val="0000FF"/>
                </a:solidFill>
              </a:rPr>
              <a:t>主要强调此处人迹罕至</a:t>
            </a:r>
            <a:r>
              <a:rPr lang="en-US" altLang="zh-CN" sz="3600" b="1">
                <a:solidFill>
                  <a:srgbClr val="0000FF"/>
                </a:solidFill>
              </a:rPr>
              <a:t>,</a:t>
            </a:r>
            <a:r>
              <a:rPr lang="zh-CN" altLang="en-US" sz="3600" b="1">
                <a:solidFill>
                  <a:srgbClr val="0000FF"/>
                </a:solidFill>
              </a:rPr>
              <a:t>有如世外桃源。这是诗人理想的生活环境</a:t>
            </a:r>
            <a:r>
              <a:rPr lang="en-US" altLang="zh-CN" sz="3600" b="1">
                <a:solidFill>
                  <a:srgbClr val="0000FF"/>
                </a:solidFill>
              </a:rPr>
              <a:t>,</a:t>
            </a:r>
            <a:r>
              <a:rPr lang="zh-CN" altLang="en-US" sz="3600" b="1">
                <a:solidFill>
                  <a:srgbClr val="0000FF"/>
                </a:solidFill>
              </a:rPr>
              <a:t>诗人愿意归隐于此。言山空实则是心空。</a:t>
            </a:r>
            <a:r>
              <a:rPr lang="en-US" altLang="zh-CN" sz="3600" b="1">
                <a:solidFill>
                  <a:srgbClr val="0000FF"/>
                </a:solidFill>
              </a:rPr>
              <a:t>(2 </a:t>
            </a:r>
            <a:r>
              <a:rPr lang="zh-CN" altLang="en-US" sz="3600" b="1">
                <a:solidFill>
                  <a:srgbClr val="0000FF"/>
                </a:solidFill>
              </a:rPr>
              <a:t>分</a:t>
            </a:r>
            <a:r>
              <a:rPr lang="en-US" altLang="zh-CN" sz="3600" b="1">
                <a:solidFill>
                  <a:srgbClr val="0000FF"/>
                </a:solidFill>
              </a:rPr>
              <a:t>)</a:t>
            </a:r>
            <a:endParaRPr lang="zh-CN" altLang="en-US" sz="36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2756"/>
                                        </p:tgtEl>
                                        <p:attrNameLst>
                                          <p:attrName>style.visibility</p:attrName>
                                        </p:attrNameLst>
                                      </p:cBhvr>
                                      <p:to>
                                        <p:strVal val="visible"/>
                                      </p:to>
                                    </p:set>
                                    <p:anim calcmode="lin" valueType="num">
                                      <p:cBhvr additive="base">
                                        <p:cTn id="7" dur="500" fill="hold"/>
                                        <p:tgtEl>
                                          <p:spTgt spid="202756"/>
                                        </p:tgtEl>
                                        <p:attrNameLst>
                                          <p:attrName>ppt_x</p:attrName>
                                        </p:attrNameLst>
                                      </p:cBhvr>
                                      <p:tavLst>
                                        <p:tav tm="0">
                                          <p:val>
                                            <p:strVal val="#ppt_x"/>
                                          </p:val>
                                        </p:tav>
                                        <p:tav tm="100000">
                                          <p:val>
                                            <p:strVal val="#ppt_x"/>
                                          </p:val>
                                        </p:tav>
                                      </p:tavLst>
                                    </p:anim>
                                    <p:anim calcmode="lin" valueType="num">
                                      <p:cBhvr additive="base">
                                        <p:cTn id="8" dur="500" fill="hold"/>
                                        <p:tgtEl>
                                          <p:spTgt spid="2027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2756" grpId="0"/>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03778" name="NotDefined 2" title=""/>
          <p:cNvSpPr/>
          <p:nvPr>
            <p:ph type="body" idx="4294967295"/>
          </p:nvPr>
        </p:nvSpPr>
        <p:spPr>
          <a:xfrm>
            <a:off x="304800" y="152400"/>
            <a:ext cx="8540750" cy="5946775"/>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29.</a:t>
            </a:r>
            <a:r>
              <a:rPr lang="zh-CN" altLang="en-US" b="1"/>
              <a:t>请你结合课文</a:t>
            </a:r>
            <a:r>
              <a:rPr lang="en-US" altLang="zh-CN" b="1"/>
              <a:t>,</a:t>
            </a:r>
            <a:r>
              <a:rPr lang="zh-CN" altLang="en-US" b="1"/>
              <a:t>运用想象</a:t>
            </a:r>
            <a:r>
              <a:rPr lang="en-US" altLang="zh-CN" b="1"/>
              <a:t>,</a:t>
            </a:r>
            <a:r>
              <a:rPr lang="zh-CN" altLang="en-US" b="1"/>
              <a:t>用一段文字</a:t>
            </a:r>
            <a:r>
              <a:rPr lang="en-US" altLang="zh-CN" b="1"/>
              <a:t>(60</a:t>
            </a:r>
            <a:r>
              <a:rPr lang="zh-CN" altLang="en-US" b="1"/>
              <a:t>字左右</a:t>
            </a:r>
            <a:r>
              <a:rPr lang="en-US" altLang="zh-CN" b="1"/>
              <a:t>)</a:t>
            </a:r>
            <a:r>
              <a:rPr lang="zh-CN" altLang="en-US" b="1"/>
              <a:t>来描写“竹喧归浣女</a:t>
            </a:r>
            <a:r>
              <a:rPr lang="en-US" altLang="zh-CN" b="1"/>
              <a:t>,</a:t>
            </a:r>
            <a:r>
              <a:rPr lang="zh-CN" altLang="en-US" b="1"/>
              <a:t>莲动下渔舟”的美景。至少要用一种修辞手法。</a:t>
            </a:r>
            <a:r>
              <a:rPr lang="en-US" altLang="zh-CN" b="1"/>
              <a:t>(4</a:t>
            </a:r>
            <a:r>
              <a:rPr lang="zh-CN" altLang="en-US" b="1"/>
              <a:t>分</a:t>
            </a:r>
            <a:r>
              <a:rPr lang="en-US" altLang="zh-CN" b="1"/>
              <a:t>)</a:t>
            </a:r>
            <a:endParaRPr lang="zh-CN" altLang="en-US" b="1"/>
          </a:p>
        </p:txBody>
      </p:sp>
      <p:sp>
        <p:nvSpPr>
          <p:cNvPr id="203781" name="Rectangle 5" title=""/>
          <p:cNvSpPr/>
          <p:nvPr/>
        </p:nvSpPr>
        <p:spPr>
          <a:xfrm>
            <a:off x="228600" y="1905000"/>
            <a:ext cx="8229600" cy="3671888"/>
          </a:xfrm>
          <a:prstGeom prst="rect">
            <a:avLst/>
          </a:prstGeom>
          <a:noFill/>
          <a:ln>
            <a:noFill/>
            <a:miter lim="800000"/>
          </a:ln>
        </p:spPr>
        <p:txBody>
          <a:bodyPr/>
          <a:lstStyle>
            <a:defPPr>
              <a:defRPr lang="zh-CN"/>
            </a:defPPr>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sz="4000" b="1">
                <a:solidFill>
                  <a:srgbClr val="0000FF"/>
                </a:solidFill>
              </a:rPr>
              <a:t>         安静的竹林传来阵阵的喧闹声，不一会儿，洗衣女的身影出现了。渔船挪动着笨拙的身体，缓缓的驶来，莲叶主动的为渔船让出一条道路。（</a:t>
            </a:r>
            <a:r>
              <a:rPr lang="en-US" altLang="zh-CN" sz="4000" b="1">
                <a:solidFill>
                  <a:srgbClr val="0000FF"/>
                </a:solidFill>
              </a:rPr>
              <a:t>61</a:t>
            </a:r>
            <a:r>
              <a:rPr lang="zh-CN" altLang="en-US" sz="4000" b="1">
                <a:solidFill>
                  <a:srgbClr val="0000FF"/>
                </a:solidFill>
              </a:rPr>
              <a:t>字）</a:t>
            </a:r>
            <a:endParaRPr lang="zh-CN" altLang="en-US" sz="4000" b="1">
              <a:solidFill>
                <a:srgbClr val="0000FF"/>
              </a:solidFill>
            </a:endParaRPr>
          </a:p>
        </p:txBody>
      </p:sp>
      <p:pic>
        <p:nvPicPr>
          <p:cNvPr id="2" name="Picture 2"/>
          <p:cNvPicPr>
            <a:picLocks noChangeAspect="1"/>
          </p:cNvPicPr>
          <p:nvPr/>
        </p:nvPicPr>
        <p:blipFill>
          <a:blip r:embed="rId2"/>
          <a:stretch>
            <a:fillRect/>
          </a:stretch>
        </p:blipFill>
        <p:spPr>
          <a:xfrm flipH="1">
            <a:off x="12420600" y="110871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3781"/>
                                        </p:tgtEl>
                                        <p:attrNameLst>
                                          <p:attrName>style.visibility</p:attrName>
                                        </p:attrNameLst>
                                      </p:cBhvr>
                                      <p:to>
                                        <p:strVal val="visible"/>
                                      </p:to>
                                    </p:set>
                                    <p:anim calcmode="lin" valueType="num">
                                      <p:cBhvr additive="base">
                                        <p:cTn id="7" dur="500" fill="hold"/>
                                        <p:tgtEl>
                                          <p:spTgt spid="203781"/>
                                        </p:tgtEl>
                                        <p:attrNameLst>
                                          <p:attrName>ppt_x</p:attrName>
                                        </p:attrNameLst>
                                      </p:cBhvr>
                                      <p:tavLst>
                                        <p:tav tm="0">
                                          <p:val>
                                            <p:strVal val="#ppt_x"/>
                                          </p:val>
                                        </p:tav>
                                        <p:tav tm="100000">
                                          <p:val>
                                            <p:strVal val="#ppt_x"/>
                                          </p:val>
                                        </p:tav>
                                      </p:tavLst>
                                    </p:anim>
                                    <p:anim calcmode="lin" valueType="num">
                                      <p:cBhvr additive="base">
                                        <p:cTn id="8" dur="500" fill="hold"/>
                                        <p:tgtEl>
                                          <p:spTgt spid="20378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781"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73730" name="NotDefined 2" title=""/>
          <p:cNvSpPr/>
          <p:nvPr>
            <p:ph type="body" idx="4294967295"/>
          </p:nvPr>
        </p:nvSpPr>
        <p:spPr>
          <a:xfrm>
            <a:off x="457200" y="260350"/>
            <a:ext cx="8229600" cy="5865813"/>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lnSpc>
                <a:spcPct val="80000"/>
              </a:lnSpc>
              <a:buNone/>
            </a:pPr>
            <a:r>
              <a:rPr lang="en-US" altLang="zh-CN" sz="3000" b="1">
                <a:solidFill>
                  <a:srgbClr val="000000"/>
                </a:solidFill>
              </a:rPr>
              <a:t>4. </a:t>
            </a:r>
            <a:r>
              <a:rPr lang="zh-CN" altLang="en-US" sz="3000" b="1">
                <a:solidFill>
                  <a:srgbClr val="000000"/>
                </a:solidFill>
              </a:rPr>
              <a:t>下列各句中，表述不正确的是</a:t>
            </a:r>
            <a:endParaRPr lang="zh-CN" altLang="en-US" sz="3000" b="1">
              <a:solidFill>
                <a:srgbClr val="000000"/>
              </a:solidFill>
            </a:endParaRPr>
          </a:p>
          <a:p>
            <a:pPr lvl="0">
              <a:lnSpc>
                <a:spcPct val="80000"/>
              </a:lnSpc>
              <a:buNone/>
            </a:pPr>
            <a:r>
              <a:rPr lang="zh-CN" altLang="en-US" sz="3000" b="1">
                <a:solidFill>
                  <a:srgbClr val="000000"/>
                </a:solidFill>
              </a:rPr>
              <a:t>    </a:t>
            </a:r>
            <a:endParaRPr lang="zh-CN" altLang="en-US" sz="3000" b="1">
              <a:solidFill>
                <a:srgbClr val="000000"/>
              </a:solidFill>
            </a:endParaRPr>
          </a:p>
          <a:p>
            <a:pPr lvl="0">
              <a:lnSpc>
                <a:spcPct val="80000"/>
              </a:lnSpc>
              <a:buNone/>
            </a:pPr>
            <a:r>
              <a:rPr lang="en-US" altLang="zh-CN" sz="3000" b="1">
                <a:solidFill>
                  <a:srgbClr val="000000"/>
                </a:solidFill>
              </a:rPr>
              <a:t>A.《</a:t>
            </a:r>
            <a:r>
              <a:rPr lang="zh-CN" altLang="en-US" sz="3000" b="1">
                <a:solidFill>
                  <a:srgbClr val="000000"/>
                </a:solidFill>
              </a:rPr>
              <a:t>过秦论</a:t>
            </a:r>
            <a:r>
              <a:rPr lang="en-US" altLang="zh-CN" sz="3000" b="1">
                <a:solidFill>
                  <a:srgbClr val="000000"/>
                </a:solidFill>
              </a:rPr>
              <a:t>》</a:t>
            </a:r>
            <a:r>
              <a:rPr lang="zh-CN" altLang="en-US" sz="3000" b="1">
                <a:solidFill>
                  <a:srgbClr val="000000"/>
                </a:solidFill>
              </a:rPr>
              <a:t>的篇末推出了中心论点“仁义不施而攻守之势异也”。    </a:t>
            </a:r>
            <a:endParaRPr lang="zh-CN" altLang="en-US" sz="3000" b="1">
              <a:solidFill>
                <a:srgbClr val="000000"/>
              </a:solidFill>
            </a:endParaRPr>
          </a:p>
          <a:p>
            <a:pPr lvl="0">
              <a:lnSpc>
                <a:spcPct val="80000"/>
              </a:lnSpc>
              <a:buNone/>
            </a:pPr>
            <a:r>
              <a:rPr lang="en-US" altLang="zh-CN" sz="3000" b="1">
                <a:solidFill>
                  <a:srgbClr val="000000"/>
                </a:solidFill>
              </a:rPr>
              <a:t>B.《</a:t>
            </a:r>
            <a:r>
              <a:rPr lang="zh-CN" altLang="en-US" sz="3000" b="1">
                <a:solidFill>
                  <a:srgbClr val="000000"/>
                </a:solidFill>
              </a:rPr>
              <a:t>永遇乐</a:t>
            </a:r>
            <a:r>
              <a:rPr lang="en-US" altLang="zh-CN" sz="3000" b="1">
                <a:solidFill>
                  <a:srgbClr val="000000"/>
                </a:solidFill>
              </a:rPr>
              <a:t>•</a:t>
            </a:r>
            <a:r>
              <a:rPr lang="zh-CN" altLang="en-US" sz="3000" b="1">
                <a:solidFill>
                  <a:srgbClr val="000000"/>
                </a:solidFill>
              </a:rPr>
              <a:t>京口北固亭怀古</a:t>
            </a:r>
            <a:r>
              <a:rPr lang="en-US" altLang="zh-CN" sz="3000" b="1">
                <a:solidFill>
                  <a:srgbClr val="000000"/>
                </a:solidFill>
              </a:rPr>
              <a:t>》</a:t>
            </a:r>
            <a:r>
              <a:rPr lang="zh-CN" altLang="en-US" sz="3000" b="1">
                <a:solidFill>
                  <a:srgbClr val="000000"/>
                </a:solidFill>
              </a:rPr>
              <a:t>善于运用典故的手法表达作者的政治见解和战略主张。</a:t>
            </a:r>
            <a:endParaRPr lang="zh-CN" altLang="en-US" sz="3000" b="1">
              <a:solidFill>
                <a:srgbClr val="000000"/>
              </a:solidFill>
            </a:endParaRPr>
          </a:p>
          <a:p>
            <a:pPr lvl="0">
              <a:lnSpc>
                <a:spcPct val="80000"/>
              </a:lnSpc>
              <a:buNone/>
            </a:pPr>
            <a:r>
              <a:rPr lang="en-US" altLang="zh-CN" sz="3000" b="1">
                <a:solidFill>
                  <a:srgbClr val="000000"/>
                </a:solidFill>
              </a:rPr>
              <a:t>C.《</a:t>
            </a:r>
            <a:r>
              <a:rPr lang="zh-CN" altLang="en-US" sz="3000" b="1">
                <a:solidFill>
                  <a:srgbClr val="000000"/>
                </a:solidFill>
              </a:rPr>
              <a:t>山居秋暝</a:t>
            </a:r>
            <a:r>
              <a:rPr lang="en-US" altLang="zh-CN" sz="3000" b="1">
                <a:solidFill>
                  <a:srgbClr val="000000"/>
                </a:solidFill>
              </a:rPr>
              <a:t>》</a:t>
            </a:r>
            <a:r>
              <a:rPr lang="zh-CN" altLang="en-US" sz="3000" b="1">
                <a:solidFill>
                  <a:srgbClr val="000000"/>
                </a:solidFill>
              </a:rPr>
              <a:t>写山居所见秋山雨后黄昏的迷人景色和融怡陶醉的心境，反衬着诗人政治失意、渴望山林隐居的失意情怀。</a:t>
            </a:r>
            <a:endParaRPr lang="zh-CN" altLang="en-US" sz="3000" b="1">
              <a:solidFill>
                <a:srgbClr val="000000"/>
              </a:solidFill>
            </a:endParaRPr>
          </a:p>
          <a:p>
            <a:pPr lvl="0">
              <a:lnSpc>
                <a:spcPct val="80000"/>
              </a:lnSpc>
              <a:buNone/>
            </a:pPr>
            <a:r>
              <a:rPr lang="en-US" altLang="zh-CN" sz="3000" b="1">
                <a:solidFill>
                  <a:srgbClr val="000000"/>
                </a:solidFill>
              </a:rPr>
              <a:t>D.《</a:t>
            </a:r>
            <a:r>
              <a:rPr lang="zh-CN" altLang="en-US" sz="3000" b="1">
                <a:solidFill>
                  <a:srgbClr val="000000"/>
                </a:solidFill>
              </a:rPr>
              <a:t>八声甘州</a:t>
            </a:r>
            <a:r>
              <a:rPr lang="en-US" altLang="zh-CN" sz="3000" b="1">
                <a:solidFill>
                  <a:srgbClr val="000000"/>
                </a:solidFill>
              </a:rPr>
              <a:t>》</a:t>
            </a:r>
            <a:r>
              <a:rPr lang="zh-CN" altLang="en-US" sz="3000" b="1">
                <a:solidFill>
                  <a:srgbClr val="000000"/>
                </a:solidFill>
              </a:rPr>
              <a:t>中“误几回、天际识归舟”一句采用为对方设想的写法，虚实结合，使行文富于曲折变化。</a:t>
            </a:r>
            <a:endParaRPr lang="zh-CN" altLang="en-US" sz="3000" b="1">
              <a:solidFill>
                <a:srgbClr val="000000"/>
              </a:solidFill>
            </a:endParaRPr>
          </a:p>
        </p:txBody>
      </p:sp>
      <p:sp>
        <p:nvSpPr>
          <p:cNvPr id="73732" name="Rectangle 4" title=""/>
          <p:cNvSpPr/>
          <p:nvPr/>
        </p:nvSpPr>
        <p:spPr>
          <a:xfrm>
            <a:off x="468313" y="5403850"/>
            <a:ext cx="7848600" cy="7016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2000" b="1">
                <a:solidFill>
                  <a:srgbClr val="0000FF"/>
                </a:solidFill>
              </a:rPr>
              <a:t>25</a:t>
            </a:r>
            <a:r>
              <a:rPr lang="zh-CN" altLang="en-US" sz="2000" b="1">
                <a:solidFill>
                  <a:srgbClr val="0000FF"/>
                </a:solidFill>
              </a:rPr>
              <a:t>题</a:t>
            </a:r>
            <a:r>
              <a:rPr lang="en-US" altLang="zh-CN" sz="2000" b="1">
                <a:solidFill>
                  <a:srgbClr val="0000FF"/>
                </a:solidFill>
              </a:rPr>
              <a:t>C“</a:t>
            </a:r>
            <a:r>
              <a:rPr lang="zh-CN" altLang="en-US" sz="2000" b="1">
                <a:solidFill>
                  <a:srgbClr val="0000FF"/>
                </a:solidFill>
              </a:rPr>
              <a:t>反衬着诗人政治失意、渴望山林隐居的失意情怀”，应为“寄托着诗人的告诫情怀红软理想生活的执着追求”。</a:t>
            </a:r>
            <a:endParaRPr lang="en-US" altLang="zh-CN" sz="2000" b="1">
              <a:solidFill>
                <a:srgbClr val="0000FF"/>
              </a:solidFill>
            </a:endParaRPr>
          </a:p>
        </p:txBody>
      </p:sp>
      <p:sp>
        <p:nvSpPr>
          <p:cNvPr id="73733" name="Rectangle 5" title=""/>
          <p:cNvSpPr/>
          <p:nvPr/>
        </p:nvSpPr>
        <p:spPr>
          <a:xfrm>
            <a:off x="8388350" y="765175"/>
            <a:ext cx="742950" cy="762000"/>
          </a:xfrm>
          <a:prstGeom prst="rect">
            <a:avLst/>
          </a:prstGeom>
          <a:noFill/>
          <a:ln>
            <a:noFill/>
            <a:miter lim="800000"/>
          </a:ln>
        </p:spPr>
        <p:txBody>
          <a:bodyPr wrap="none"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400" b="1">
                <a:solidFill>
                  <a:srgbClr val="0000FF"/>
                </a:solidFill>
              </a:rPr>
              <a:t>C </a:t>
            </a:r>
            <a:endParaRPr lang="en-US" altLang="zh-CN" sz="44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73732"/>
                                        </p:tgtEl>
                                        <p:attrNameLst>
                                          <p:attrName>style.visibility</p:attrName>
                                        </p:attrNameLst>
                                      </p:cBhvr>
                                      <p:to>
                                        <p:strVal val="visible"/>
                                      </p:to>
                                    </p:set>
                                    <p:anim calcmode="lin" valueType="num">
                                      <p:cBhvr additive="base">
                                        <p:cTn id="7" dur="500" fill="hold"/>
                                        <p:tgtEl>
                                          <p:spTgt spid="73732"/>
                                        </p:tgtEl>
                                        <p:attrNameLst>
                                          <p:attrName>ppt_x</p:attrName>
                                        </p:attrNameLst>
                                      </p:cBhvr>
                                      <p:tavLst>
                                        <p:tav tm="0">
                                          <p:val>
                                            <p:strVal val="#ppt_x"/>
                                          </p:val>
                                        </p:tav>
                                        <p:tav tm="100000">
                                          <p:val>
                                            <p:strVal val="#ppt_x"/>
                                          </p:val>
                                        </p:tav>
                                      </p:tavLst>
                                    </p:anim>
                                    <p:anim calcmode="lin" valueType="num">
                                      <p:cBhvr additive="base">
                                        <p:cTn id="8" dur="500" fill="hold"/>
                                        <p:tgtEl>
                                          <p:spTgt spid="7373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3733"/>
                                        </p:tgtEl>
                                        <p:attrNameLst>
                                          <p:attrName>style.visibility</p:attrName>
                                        </p:attrNameLst>
                                      </p:cBhvr>
                                      <p:to>
                                        <p:strVal val="visible"/>
                                      </p:to>
                                    </p:set>
                                    <p:anim calcmode="lin" valueType="num">
                                      <p:cBhvr additive="base">
                                        <p:cTn id="13" dur="500" fill="hold"/>
                                        <p:tgtEl>
                                          <p:spTgt spid="73733"/>
                                        </p:tgtEl>
                                        <p:attrNameLst>
                                          <p:attrName>ppt_x</p:attrName>
                                        </p:attrNameLst>
                                      </p:cBhvr>
                                      <p:tavLst>
                                        <p:tav tm="0">
                                          <p:val>
                                            <p:strVal val="#ppt_x"/>
                                          </p:val>
                                        </p:tav>
                                        <p:tav tm="100000">
                                          <p:val>
                                            <p:strVal val="#ppt_x"/>
                                          </p:val>
                                        </p:tav>
                                      </p:tavLst>
                                    </p:anim>
                                    <p:anim calcmode="lin" valueType="num">
                                      <p:cBhvr additive="base">
                                        <p:cTn id="14" dur="500" fill="hold"/>
                                        <p:tgtEl>
                                          <p:spTgt spid="737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2" grpId="0"/>
      <p:bldP spid="73733"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3058" name="NotDefined 2" title=""/>
          <p:cNvSpPr/>
          <p:nvPr>
            <p:ph type="body" idx="4294967295"/>
          </p:nvPr>
        </p:nvSpPr>
        <p:spPr>
          <a:xfrm>
            <a:off x="179388" y="333375"/>
            <a:ext cx="8640762" cy="5865813"/>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zh-CN" altLang="en-US" b="1"/>
              <a:t>四、简答题（本大题共</a:t>
            </a:r>
            <a:r>
              <a:rPr lang="en-US" altLang="zh-CN" b="1"/>
              <a:t>2</a:t>
            </a:r>
            <a:r>
              <a:rPr lang="zh-CN" altLang="en-US" b="1"/>
              <a:t>题，</a:t>
            </a:r>
            <a:r>
              <a:rPr lang="en-US" altLang="zh-CN" b="1"/>
              <a:t>8</a:t>
            </a:r>
            <a:r>
              <a:rPr lang="zh-CN" altLang="en-US" b="1"/>
              <a:t>小题，共</a:t>
            </a:r>
            <a:r>
              <a:rPr lang="en-US" altLang="zh-CN" b="1"/>
              <a:t>20</a:t>
            </a:r>
            <a:r>
              <a:rPr lang="zh-CN" altLang="en-US" b="1"/>
              <a:t>分。将正确答案写在答题卡的相应位置处）</a:t>
            </a:r>
            <a:endParaRPr lang="zh-CN" altLang="en-US" b="1"/>
          </a:p>
          <a:p>
            <a:pPr lvl="0">
              <a:buNone/>
            </a:pPr>
            <a:r>
              <a:rPr lang="zh-CN" altLang="en-US" b="1"/>
              <a:t>（一）</a:t>
            </a:r>
            <a:endParaRPr lang="zh-CN" altLang="en-US" b="1"/>
          </a:p>
          <a:p>
            <a:pPr lvl="0">
              <a:buNone/>
            </a:pPr>
            <a:r>
              <a:rPr lang="zh-CN" altLang="en-US" b="1"/>
              <a:t>山居秋暝</a:t>
            </a:r>
            <a:endParaRPr lang="zh-CN" altLang="en-US" b="1"/>
          </a:p>
          <a:p>
            <a:pPr lvl="0">
              <a:buNone/>
            </a:pPr>
            <a:r>
              <a:rPr lang="zh-CN" altLang="en-US" b="1"/>
              <a:t>王维</a:t>
            </a:r>
            <a:endParaRPr lang="zh-CN" altLang="en-US" b="1" u="sng"/>
          </a:p>
          <a:p>
            <a:pPr lvl="0">
              <a:buNone/>
            </a:pPr>
            <a:r>
              <a:rPr lang="zh-CN" altLang="en-US" b="1" u="sng"/>
              <a:t>   ①▲   </a:t>
            </a:r>
            <a:r>
              <a:rPr lang="zh-CN" altLang="en-US" b="1"/>
              <a:t>，</a:t>
            </a:r>
            <a:r>
              <a:rPr lang="zh-CN" altLang="en-US" b="1" u="sng"/>
              <a:t>   ②▲   </a:t>
            </a:r>
            <a:r>
              <a:rPr lang="zh-CN" altLang="en-US" b="1"/>
              <a:t>。</a:t>
            </a:r>
            <a:endParaRPr lang="zh-CN" altLang="en-US" b="1"/>
          </a:p>
          <a:p>
            <a:pPr lvl="0">
              <a:buNone/>
            </a:pPr>
            <a:r>
              <a:rPr lang="zh-CN" altLang="en-US" b="1"/>
              <a:t>明月松间照，清泉石上流。</a:t>
            </a:r>
            <a:endParaRPr lang="zh-CN" altLang="en-US" b="1"/>
          </a:p>
          <a:p>
            <a:pPr lvl="0">
              <a:buNone/>
            </a:pPr>
            <a:r>
              <a:rPr lang="zh-CN" altLang="en-US" b="1"/>
              <a:t>竹喧归浣女，莲动下渔舟。</a:t>
            </a:r>
            <a:endParaRPr lang="zh-CN" altLang="en-US" b="1"/>
          </a:p>
          <a:p>
            <a:pPr lvl="0">
              <a:buNone/>
            </a:pPr>
            <a:r>
              <a:rPr lang="zh-CN" altLang="en-US" b="1"/>
              <a:t>随意春芳歇，王孙自可留。</a:t>
            </a:r>
            <a:endParaRPr lang="zh-CN" altLang="en-US" b="1"/>
          </a:p>
          <a:p>
            <a:pPr lvl="0">
              <a:buNone/>
            </a:pPr>
            <a:r>
              <a:rPr lang="en-US" altLang="zh-CN" b="1"/>
              <a:t>26</a:t>
            </a:r>
            <a:r>
              <a:rPr lang="zh-CN" altLang="en-US" b="1"/>
              <a:t>．默写出横线处的诗句。（</a:t>
            </a:r>
            <a:r>
              <a:rPr lang="en-US" altLang="zh-CN" b="1"/>
              <a:t>2</a:t>
            </a:r>
            <a:r>
              <a:rPr lang="zh-CN" altLang="en-US" b="1"/>
              <a:t>分）</a:t>
            </a:r>
            <a:endParaRPr lang="zh-CN" altLang="en-US" b="1"/>
          </a:p>
        </p:txBody>
      </p:sp>
      <p:sp>
        <p:nvSpPr>
          <p:cNvPr id="173060" name="Rectangle 4" title=""/>
          <p:cNvSpPr/>
          <p:nvPr/>
        </p:nvSpPr>
        <p:spPr>
          <a:xfrm>
            <a:off x="179388" y="1985963"/>
            <a:ext cx="8496300" cy="21494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500" b="1">
                <a:solidFill>
                  <a:srgbClr val="0000FF"/>
                </a:solidFill>
              </a:rPr>
              <a:t>26.①</a:t>
            </a:r>
            <a:r>
              <a:rPr lang="zh-CN" altLang="en-US" sz="4500" b="1">
                <a:solidFill>
                  <a:srgbClr val="0000FF"/>
                </a:solidFill>
              </a:rPr>
              <a:t>空山新雨后  ②天气晚来秋（每空</a:t>
            </a:r>
            <a:r>
              <a:rPr lang="en-US" altLang="zh-CN" sz="4500" b="1">
                <a:solidFill>
                  <a:srgbClr val="0000FF"/>
                </a:solidFill>
              </a:rPr>
              <a:t>1</a:t>
            </a:r>
            <a:r>
              <a:rPr lang="zh-CN" altLang="en-US" sz="4500" b="1">
                <a:solidFill>
                  <a:srgbClr val="0000FF"/>
                </a:solidFill>
              </a:rPr>
              <a:t>分，该空有错字即不得分。）</a:t>
            </a:r>
            <a:endParaRPr lang="zh-CN" altLang="en-US" sz="45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73060"/>
                                        </p:tgtEl>
                                        <p:attrNameLst>
                                          <p:attrName>style.visibility</p:attrName>
                                        </p:attrNameLst>
                                      </p:cBhvr>
                                      <p:to>
                                        <p:strVal val="visible"/>
                                      </p:to>
                                    </p:set>
                                    <p:animEffect transition="in" filter="blinds(horizontal)">
                                      <p:cBhvr>
                                        <p:cTn id="7" dur="500"/>
                                        <p:tgtEl>
                                          <p:spTgt spid="1730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060" grpId="0"/>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4082" name="NotDefined 2" title=""/>
          <p:cNvSpPr/>
          <p:nvPr>
            <p:ph type="body" idx="4294967295"/>
          </p:nvPr>
        </p:nvSpPr>
        <p:spPr>
          <a:xfrm>
            <a:off x="179388" y="333375"/>
            <a:ext cx="8640762" cy="5865813"/>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27</a:t>
            </a:r>
            <a:r>
              <a:rPr lang="zh-CN" altLang="en-US" b="1"/>
              <a:t>．体会颔联中“照”的妙处。（</a:t>
            </a:r>
            <a:r>
              <a:rPr lang="en-US" altLang="zh-CN" b="1"/>
              <a:t>2</a:t>
            </a:r>
            <a:r>
              <a:rPr lang="zh-CN" altLang="en-US" b="1"/>
              <a:t>分）</a:t>
            </a:r>
            <a:endParaRPr lang="zh-CN" altLang="en-US" b="1"/>
          </a:p>
        </p:txBody>
      </p:sp>
      <p:sp>
        <p:nvSpPr>
          <p:cNvPr id="174084" name="Rectangle 4" title=""/>
          <p:cNvSpPr/>
          <p:nvPr/>
        </p:nvSpPr>
        <p:spPr>
          <a:xfrm>
            <a:off x="107950" y="1035050"/>
            <a:ext cx="8712200" cy="48926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500" b="1">
                <a:solidFill>
                  <a:srgbClr val="0000FF"/>
                </a:solidFill>
              </a:rPr>
              <a:t>27.</a:t>
            </a:r>
            <a:r>
              <a:rPr lang="zh-CN" altLang="en-US" sz="4500" b="1">
                <a:solidFill>
                  <a:srgbClr val="0000FF"/>
                </a:solidFill>
              </a:rPr>
              <a:t>（</a:t>
            </a:r>
            <a:r>
              <a:rPr lang="en-US" altLang="zh-CN" sz="4500" b="1">
                <a:solidFill>
                  <a:srgbClr val="0000FF"/>
                </a:solidFill>
              </a:rPr>
              <a:t>1</a:t>
            </a:r>
            <a:r>
              <a:rPr lang="zh-CN" altLang="en-US" sz="4500" b="1">
                <a:solidFill>
                  <a:srgbClr val="0000FF"/>
                </a:solidFill>
              </a:rPr>
              <a:t>）写出了月光照射松林，月光闪烁不定、迷离恍惚的特点；（</a:t>
            </a:r>
            <a:r>
              <a:rPr lang="en-US" altLang="zh-CN" sz="4500" b="1">
                <a:solidFill>
                  <a:srgbClr val="0000FF"/>
                </a:solidFill>
              </a:rPr>
              <a:t>2</a:t>
            </a:r>
            <a:r>
              <a:rPr lang="zh-CN" altLang="en-US" sz="4500" b="1">
                <a:solidFill>
                  <a:srgbClr val="0000FF"/>
                </a:solidFill>
              </a:rPr>
              <a:t>）突出了空山松林沐浴月光的恬静柔美和明亮空灵的状态；（</a:t>
            </a:r>
            <a:r>
              <a:rPr lang="en-US" altLang="zh-CN" sz="4500" b="1">
                <a:solidFill>
                  <a:srgbClr val="0000FF"/>
                </a:solidFill>
              </a:rPr>
              <a:t>3</a:t>
            </a:r>
            <a:r>
              <a:rPr lang="zh-CN" altLang="en-US" sz="4500" b="1">
                <a:solidFill>
                  <a:srgbClr val="0000FF"/>
                </a:solidFill>
              </a:rPr>
              <a:t>）“照”写的是静景，与下句的“流”形成动静结合。（答出任意一点得</a:t>
            </a:r>
            <a:r>
              <a:rPr lang="en-US" altLang="zh-CN" sz="4500" b="1">
                <a:solidFill>
                  <a:srgbClr val="0000FF"/>
                </a:solidFill>
              </a:rPr>
              <a:t>1</a:t>
            </a:r>
            <a:r>
              <a:rPr lang="zh-CN" altLang="en-US" sz="4500" b="1">
                <a:solidFill>
                  <a:srgbClr val="0000FF"/>
                </a:solidFill>
              </a:rPr>
              <a:t>分，意思对即可。）</a:t>
            </a:r>
            <a:endParaRPr lang="zh-CN" altLang="en-US" sz="45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74084"/>
                                        </p:tgtEl>
                                        <p:attrNameLst>
                                          <p:attrName>style.visibility</p:attrName>
                                        </p:attrNameLst>
                                      </p:cBhvr>
                                      <p:to>
                                        <p:strVal val="visible"/>
                                      </p:to>
                                    </p:set>
                                    <p:animEffect transition="in" filter="blinds(horizontal)">
                                      <p:cBhvr>
                                        <p:cTn id="7" dur="500"/>
                                        <p:tgtEl>
                                          <p:spTgt spid="1740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4" grpId="0"/>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5106" name="NotDefined 2" title=""/>
          <p:cNvSpPr/>
          <p:nvPr>
            <p:ph type="body" idx="4294967295"/>
          </p:nvPr>
        </p:nvSpPr>
        <p:spPr>
          <a:xfrm>
            <a:off x="179388" y="333375"/>
            <a:ext cx="8640762" cy="5865813"/>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28</a:t>
            </a:r>
            <a:r>
              <a:rPr lang="zh-CN" altLang="en-US" b="1"/>
              <a:t>．尾联中的“王孙”指的是谁？尾联寄托了诗人怎样的志趣？（</a:t>
            </a:r>
            <a:r>
              <a:rPr lang="en-US" altLang="zh-CN" b="1"/>
              <a:t>3</a:t>
            </a:r>
            <a:r>
              <a:rPr lang="zh-CN" altLang="en-US" b="1"/>
              <a:t>分）</a:t>
            </a:r>
            <a:endParaRPr lang="zh-CN" altLang="en-US" b="1"/>
          </a:p>
        </p:txBody>
      </p:sp>
      <p:sp>
        <p:nvSpPr>
          <p:cNvPr id="175108" name="Rectangle 4" title=""/>
          <p:cNvSpPr/>
          <p:nvPr/>
        </p:nvSpPr>
        <p:spPr>
          <a:xfrm>
            <a:off x="179388" y="1700213"/>
            <a:ext cx="8496300" cy="39020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5000" b="1">
                <a:solidFill>
                  <a:srgbClr val="0000FF"/>
                </a:solidFill>
              </a:rPr>
              <a:t>28.“</a:t>
            </a:r>
            <a:r>
              <a:rPr lang="zh-CN" altLang="en-US" sz="5000" b="1">
                <a:solidFill>
                  <a:srgbClr val="0000FF"/>
                </a:solidFill>
              </a:rPr>
              <a:t>王孙”指贵人的子孙，这里指诗人自己。（</a:t>
            </a:r>
            <a:r>
              <a:rPr lang="en-US" altLang="zh-CN" sz="5000" b="1">
                <a:solidFill>
                  <a:srgbClr val="0000FF"/>
                </a:solidFill>
              </a:rPr>
              <a:t>1</a:t>
            </a:r>
            <a:r>
              <a:rPr lang="zh-CN" altLang="en-US" sz="5000" b="1">
                <a:solidFill>
                  <a:srgbClr val="0000FF"/>
                </a:solidFill>
              </a:rPr>
              <a:t>分，答出“指诗人自己”即可。）寄托着诗人的高洁情怀和对理想境界的追求。（</a:t>
            </a:r>
            <a:r>
              <a:rPr lang="en-US" altLang="zh-CN" sz="5000" b="1">
                <a:solidFill>
                  <a:srgbClr val="0000FF"/>
                </a:solidFill>
              </a:rPr>
              <a:t>1</a:t>
            </a:r>
            <a:r>
              <a:rPr lang="zh-CN" altLang="en-US" sz="5000" b="1">
                <a:solidFill>
                  <a:srgbClr val="0000FF"/>
                </a:solidFill>
              </a:rPr>
              <a:t>分）</a:t>
            </a:r>
            <a:endParaRPr lang="zh-CN" altLang="en-US" sz="50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75108"/>
                                        </p:tgtEl>
                                        <p:attrNameLst>
                                          <p:attrName>style.visibility</p:attrName>
                                        </p:attrNameLst>
                                      </p:cBhvr>
                                      <p:to>
                                        <p:strVal val="visible"/>
                                      </p:to>
                                    </p:set>
                                    <p:animEffect transition="in" filter="blinds(horizontal)">
                                      <p:cBhvr>
                                        <p:cTn id="7" dur="500"/>
                                        <p:tgtEl>
                                          <p:spTgt spid="175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8" grpId="0"/>
    </p:bldLst>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176130" name="NotDefined 2" title=""/>
          <p:cNvSpPr/>
          <p:nvPr>
            <p:ph type="body" idx="4294967295"/>
          </p:nvPr>
        </p:nvSpPr>
        <p:spPr>
          <a:xfrm>
            <a:off x="179388" y="333375"/>
            <a:ext cx="8640762" cy="5865813"/>
          </a:xfrm>
          <a:noFill/>
          <a:ln>
            <a:miter lim="800000"/>
          </a:ln>
        </p:spPr>
        <p:txBody>
          <a:bodyPr/>
          <a:lstStyle>
            <a:lvl1pPr marL="342900" indent="-342900" algn="l" defTabSz="914400" rtl="0" eaLnBrk="0" fontAlgn="base" hangingPunct="0">
              <a:lnSpc>
                <a:spcPct val="100000"/>
              </a:lnSpc>
              <a:spcBef>
                <a:spcPct val="20000"/>
              </a:spcBef>
              <a:spcAft>
                <a:spcPct val="0"/>
              </a:spcAft>
              <a:buClr>
                <a:schemeClr val="hlink"/>
              </a:buClr>
              <a:buSzPct val="75000"/>
              <a:buFont typeface="Wingdings" pitchFamily="2" charset="2"/>
              <a:buChar char="v"/>
              <a:defRPr kumimoji="0" lang="zh-CN" altLang="en-US" sz="3200" b="0" i="0" u="none" baseline="0">
                <a:solidFill>
                  <a:schemeClr val="tx1"/>
                </a:solidFill>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accent2"/>
              </a:buClr>
              <a:buSzPct val="85000"/>
              <a:buFont typeface="Wingdings" pitchFamily="2" charset="2"/>
              <a:buChar char=""/>
              <a:defRPr kumimoji="0" lang="zh-CN" altLang="en-US" sz="2800" b="0" i="0" u="none" baseline="0">
                <a:solidFill>
                  <a:schemeClr val="tx1"/>
                </a:solidFill>
                <a:effectLst/>
                <a:latin typeface="+mn-lt"/>
                <a:ea typeface="+mn-ea"/>
              </a:defRPr>
            </a:lvl2pPr>
            <a:lvl3pPr marL="11430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400" b="0" i="0" u="none" baseline="0">
                <a:solidFill>
                  <a:schemeClr val="tx1"/>
                </a:solidFill>
                <a:effectLst/>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90000"/>
              <a:buFont typeface="Wingdings" pitchFamily="2" charset="2"/>
              <a:buChar char=""/>
              <a:defRPr kumimoji="0" lang="zh-CN" altLang="en-US" sz="2000" b="0" i="0" u="none" baseline="0">
                <a:solidFill>
                  <a:schemeClr val="tx1"/>
                </a:solidFill>
                <a:effectLst/>
                <a:latin typeface="+mn-lt"/>
                <a:ea typeface="+mn-ea"/>
              </a:defRPr>
            </a:lvl4pPr>
            <a:lvl5pPr marL="2057400" indent="-228600" algn="l" defTabSz="914400" rtl="0" eaLnBrk="0" fontAlgn="base" hangingPunct="0">
              <a:lnSpc>
                <a:spcPct val="100000"/>
              </a:lnSpc>
              <a:spcBef>
                <a:spcPct val="20000"/>
              </a:spcBef>
              <a:spcAft>
                <a:spcPct val="0"/>
              </a:spcAft>
              <a:buClr>
                <a:schemeClr val="hlink"/>
              </a:buClr>
              <a:buSzPct val="85000"/>
              <a:buFont typeface="Wingdings" pitchFamily="2" charset="2"/>
              <a:buChar char="v"/>
              <a:defRPr kumimoji="0" lang="zh-CN" altLang="en-US" sz="2000" b="0" i="0" u="none" baseline="0">
                <a:solidFill>
                  <a:schemeClr val="tx1"/>
                </a:solidFill>
                <a:effectLst/>
                <a:latin typeface="+mn-lt"/>
                <a:ea typeface="+mn-ea"/>
              </a:defRPr>
            </a:lvl5pPr>
            <a:lvl6pPr marL="25146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6pPr>
            <a:lvl7pPr marL="29718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7pPr>
            <a:lvl8pPr marL="34290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8pPr>
            <a:lvl9pPr marL="3886200" indent="-228600" algn="l" rtl="0" fontAlgn="base">
              <a:spcBef>
                <a:spcPct val="20000"/>
              </a:spcBef>
              <a:spcAft>
                <a:spcPct val="0"/>
              </a:spcAft>
              <a:buClr>
                <a:schemeClr val="hlink"/>
              </a:buClr>
              <a:buSzPct val="85000"/>
              <a:buFont typeface="Wingdings" pitchFamily="2" charset="2"/>
              <a:buChar char="v"/>
              <a:defRPr lang="zh-CN" altLang="en-US" sz="2000">
                <a:solidFill>
                  <a:schemeClr val="tx1"/>
                </a:solidFill>
                <a:latin typeface="+mn-lt"/>
                <a:ea typeface="+mn-ea"/>
              </a:defRPr>
            </a:lvl9pPr>
          </a:lstStyle>
          <a:p>
            <a:pPr lvl="0">
              <a:buNone/>
            </a:pPr>
            <a:r>
              <a:rPr lang="en-US" altLang="zh-CN" b="1"/>
              <a:t>29</a:t>
            </a:r>
            <a:r>
              <a:rPr lang="zh-CN" altLang="en-US" b="1"/>
              <a:t>．揣摩全诗的内容和意境，将“竹喧归浣女，莲动下渔舟”一句扩展成</a:t>
            </a:r>
            <a:r>
              <a:rPr lang="en-US" altLang="zh-CN" b="1"/>
              <a:t>60</a:t>
            </a:r>
            <a:r>
              <a:rPr lang="zh-CN" altLang="en-US" b="1"/>
              <a:t>字左右的一段文字，至少运用一种修辞手法。（</a:t>
            </a:r>
            <a:r>
              <a:rPr lang="en-US" altLang="zh-CN" b="1"/>
              <a:t>3</a:t>
            </a:r>
            <a:r>
              <a:rPr lang="zh-CN" altLang="en-US" b="1"/>
              <a:t>分）</a:t>
            </a:r>
            <a:endParaRPr lang="zh-CN" altLang="en-US" b="1"/>
          </a:p>
        </p:txBody>
      </p:sp>
      <p:sp>
        <p:nvSpPr>
          <p:cNvPr id="176132" name="Rectangle 4" title=""/>
          <p:cNvSpPr/>
          <p:nvPr/>
        </p:nvSpPr>
        <p:spPr>
          <a:xfrm>
            <a:off x="323850" y="2205038"/>
            <a:ext cx="8496300" cy="3521075"/>
          </a:xfrm>
          <a:prstGeom prst="rect">
            <a:avLst/>
          </a:prstGeom>
          <a:noFill/>
          <a:ln>
            <a:noFill/>
            <a:miter lim="800000"/>
          </a:ln>
        </p:spPr>
        <p:txBody>
          <a:bodyPr anchor="ctr" anchorCtr="0">
            <a:spAutoFit/>
          </a:bodyPr>
          <a:lstStyle>
            <a:defPPr>
              <a:defRPr lang="zh-CN"/>
            </a:defPPr>
            <a:lvl1pPr marL="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1pPr>
            <a:lvl2pPr marL="4572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2pPr>
            <a:lvl3pPr marL="9144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3pPr>
            <a:lvl4pPr marL="13716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4pPr>
            <a:lvl5pPr marL="1828800" indent="0" algn="l" defTabSz="914400" rtl="0" eaLnBrk="0" fontAlgn="base" hangingPunct="0">
              <a:lnSpc>
                <a:spcPct val="100000"/>
              </a:lnSpc>
              <a:spcBef>
                <a:spcPct val="0"/>
              </a:spcBef>
              <a:spcAft>
                <a:spcPct val="0"/>
              </a:spcAft>
              <a:buClrTx/>
              <a:buSzTx/>
              <a:buFont typeface="Arial"/>
              <a:buNone/>
              <a:defRPr kumimoji="0" lang="zh-CN" altLang="en-US" sz="1800" b="0" i="0" u="none" baseline="0">
                <a:solidFill>
                  <a:schemeClr val="tx1"/>
                </a:solidFill>
                <a:effectLst/>
                <a:latin typeface="Arial"/>
                <a:ea typeface="宋体" pitchFamily="2" charset="-122"/>
              </a:defRPr>
            </a:lvl5pPr>
          </a:lstStyle>
          <a:p>
            <a:pPr lvl="0" eaLnBrk="1" hangingPunct="1">
              <a:buFontTx/>
            </a:pPr>
            <a:r>
              <a:rPr lang="en-US" altLang="zh-CN" sz="4500" b="1">
                <a:solidFill>
                  <a:srgbClr val="0000FF"/>
                </a:solidFill>
              </a:rPr>
              <a:t>29.</a:t>
            </a:r>
            <a:r>
              <a:rPr lang="zh-CN" altLang="en-US" sz="4500" b="1">
                <a:solidFill>
                  <a:srgbClr val="0000FF"/>
                </a:solidFill>
              </a:rPr>
              <a:t>评分标准：要运用竹、浣女、莲、渔舟等意象；要正确运用一种修辞手法；以描写为主，语句通顺流畅；书写比较工整；字数不少于</a:t>
            </a:r>
            <a:r>
              <a:rPr lang="en-US" altLang="zh-CN" sz="4500" b="1">
                <a:solidFill>
                  <a:srgbClr val="0000FF"/>
                </a:solidFill>
              </a:rPr>
              <a:t>40</a:t>
            </a:r>
            <a:r>
              <a:rPr lang="zh-CN" altLang="en-US" sz="4500" b="1">
                <a:solidFill>
                  <a:srgbClr val="0000FF"/>
                </a:solidFill>
              </a:rPr>
              <a:t>。</a:t>
            </a:r>
            <a:r>
              <a:rPr lang="en-US" altLang="zh-CN" sz="4500" b="1">
                <a:solidFill>
                  <a:srgbClr val="0000FF"/>
                </a:solidFill>
              </a:rPr>
              <a:t>3-4</a:t>
            </a:r>
            <a:r>
              <a:rPr lang="zh-CN" altLang="en-US" sz="4500" b="1">
                <a:solidFill>
                  <a:srgbClr val="0000FF"/>
                </a:solidFill>
              </a:rPr>
              <a:t>分。酌情给分。</a:t>
            </a:r>
            <a:endParaRPr lang="zh-CN" altLang="en-US" sz="4500" b="1">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76132"/>
                                        </p:tgtEl>
                                        <p:attrNameLst>
                                          <p:attrName>style.visibility</p:attrName>
                                        </p:attrNameLst>
                                      </p:cBhvr>
                                      <p:to>
                                        <p:strVal val="visible"/>
                                      </p:to>
                                    </p:set>
                                    <p:animEffect transition="in" filter="blinds(horizontal)">
                                      <p:cBhvr>
                                        <p:cTn id="7" dur="500"/>
                                        <p:tgtEl>
                                          <p:spTgt spid="176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2" grpId="0"/>
    </p:bldLst>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https://d.book118.com/795314331320011121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诗情画意">
  <a:themeElements>
    <a:clrScheme name="诗情画意 1">
      <a:dk1>
        <a:srgbClr val="007A77"/>
      </a:dk1>
      <a:lt1>
        <a:srgbClr val="FFFFFF"/>
      </a:lt1>
      <a:dk2>
        <a:srgbClr val="003399"/>
      </a:dk2>
      <a:lt2>
        <a:srgbClr val="C0C0C0"/>
      </a:lt2>
      <a:accent1>
        <a:srgbClr val="EBF7FF"/>
      </a:accent1>
      <a:accent2>
        <a:srgbClr val="3366FF"/>
      </a:accent2>
      <a:accent3>
        <a:srgbClr val="FFFFFF"/>
      </a:accent3>
      <a:accent4>
        <a:srgbClr val="006765"/>
      </a:accent4>
      <a:accent5>
        <a:srgbClr val="F3FAFF"/>
      </a:accent5>
      <a:accent6>
        <a:srgbClr val="2D5CE7"/>
      </a:accent6>
      <a:hlink>
        <a:srgbClr val="DC5900"/>
      </a:hlink>
      <a:folHlink>
        <a:srgbClr val="7979A5"/>
      </a:folHlink>
    </a:clrScheme>
    <a:fontScheme name="诗情画意">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altLang="zh-CN"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altLang="zh-CN"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诗情画意 1">
        <a:dk1>
          <a:srgbClr val="007A77"/>
        </a:dk1>
        <a:lt1>
          <a:srgbClr val="FFFFFF"/>
        </a:lt1>
        <a:dk2>
          <a:srgbClr val="003399"/>
        </a:dk2>
        <a:lt2>
          <a:srgbClr val="C0C0C0"/>
        </a:lt2>
        <a:accent1>
          <a:srgbClr val="EBF7FF"/>
        </a:accent1>
        <a:accent2>
          <a:srgbClr val="3366FF"/>
        </a:accent2>
        <a:accent3>
          <a:srgbClr val="FFFFFF"/>
        </a:accent3>
        <a:accent4>
          <a:srgbClr val="006765"/>
        </a:accent4>
        <a:accent5>
          <a:srgbClr val="F3FAFF"/>
        </a:accent5>
        <a:accent6>
          <a:srgbClr val="2D5CE7"/>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诗情画意 2">
        <a:dk1>
          <a:srgbClr val="005FBE"/>
        </a:dk1>
        <a:lt1>
          <a:srgbClr val="FFFFDD"/>
        </a:lt1>
        <a:dk2>
          <a:srgbClr val="2C5884"/>
        </a:dk2>
        <a:lt2>
          <a:srgbClr val="C0C0C0"/>
        </a:lt2>
        <a:accent1>
          <a:srgbClr val="E9F7FF"/>
        </a:accent1>
        <a:accent2>
          <a:srgbClr val="F89400"/>
        </a:accent2>
        <a:accent3>
          <a:srgbClr val="FFFFEB"/>
        </a:accent3>
        <a:accent4>
          <a:srgbClr val="0050A2"/>
        </a:accent4>
        <a:accent5>
          <a:srgbClr val="F2FAFF"/>
        </a:accent5>
        <a:accent6>
          <a:srgbClr val="E18600"/>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诗情画意 3">
        <a:dk1>
          <a:srgbClr val="5D5D8B"/>
        </a:dk1>
        <a:lt1>
          <a:srgbClr val="DAEADE"/>
        </a:lt1>
        <a:dk2>
          <a:srgbClr val="A25269"/>
        </a:dk2>
        <a:lt2>
          <a:srgbClr val="C0C0C0"/>
        </a:lt2>
        <a:accent1>
          <a:srgbClr val="FFFFDD"/>
        </a:accent1>
        <a:accent2>
          <a:srgbClr val="3399FF"/>
        </a:accent2>
        <a:accent3>
          <a:srgbClr val="EAF3EC"/>
        </a:accent3>
        <a:accent4>
          <a:srgbClr val="4E4E76"/>
        </a:accent4>
        <a:accent5>
          <a:srgbClr val="FFFFEB"/>
        </a:accent5>
        <a:accent6>
          <a:srgbClr val="2D8AE7"/>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诗情画意 4">
        <a:dk1>
          <a:srgbClr val="006666"/>
        </a:dk1>
        <a:lt1>
          <a:srgbClr val="CCECFF"/>
        </a:lt1>
        <a:dk2>
          <a:srgbClr val="336699"/>
        </a:dk2>
        <a:lt2>
          <a:srgbClr val="C0C0C0"/>
        </a:lt2>
        <a:accent1>
          <a:srgbClr val="FFFFCC"/>
        </a:accent1>
        <a:accent2>
          <a:srgbClr val="FF6600"/>
        </a:accent2>
        <a:accent3>
          <a:srgbClr val="E2F4FF"/>
        </a:accent3>
        <a:accent4>
          <a:srgbClr val="005656"/>
        </a:accent4>
        <a:accent5>
          <a:srgbClr val="FFFFE2"/>
        </a:accent5>
        <a:accent6>
          <a:srgbClr val="E75C00"/>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诗情画意 5">
        <a:dk1>
          <a:srgbClr val="0033CC"/>
        </a:dk1>
        <a:lt1>
          <a:srgbClr val="FFE9E9"/>
        </a:lt1>
        <a:dk2>
          <a:srgbClr val="000000"/>
        </a:dk2>
        <a:lt2>
          <a:srgbClr val="C0C0C0"/>
        </a:lt2>
        <a:accent1>
          <a:srgbClr val="D5E5DB"/>
        </a:accent1>
        <a:accent2>
          <a:srgbClr val="3366FF"/>
        </a:accent2>
        <a:accent3>
          <a:srgbClr val="FFF2F2"/>
        </a:accent3>
        <a:accent4>
          <a:srgbClr val="002AAE"/>
        </a:accent4>
        <a:accent5>
          <a:srgbClr val="E7F0EA"/>
        </a:accent5>
        <a:accent6>
          <a:srgbClr val="2D5CE7"/>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诗情画意 6">
        <a:dk1>
          <a:srgbClr val="336699"/>
        </a:dk1>
        <a:lt1>
          <a:srgbClr val="F4E9E0"/>
        </a:lt1>
        <a:dk2>
          <a:srgbClr val="DC5900"/>
        </a:dk2>
        <a:lt2>
          <a:srgbClr val="C0C0C0"/>
        </a:lt2>
        <a:accent1>
          <a:srgbClr val="E4E4E4"/>
        </a:accent1>
        <a:accent2>
          <a:srgbClr val="3399FF"/>
        </a:accent2>
        <a:accent3>
          <a:srgbClr val="F8F2ED"/>
        </a:accent3>
        <a:accent4>
          <a:srgbClr val="2A5682"/>
        </a:accent4>
        <a:accent5>
          <a:srgbClr val="EFEFEF"/>
        </a:accent5>
        <a:accent6>
          <a:srgbClr val="2D8AE7"/>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诗情画意 7">
        <a:dk1>
          <a:srgbClr val="CC3300"/>
        </a:dk1>
        <a:lt1>
          <a:srgbClr val="E5E5FF"/>
        </a:lt1>
        <a:dk2>
          <a:srgbClr val="565680"/>
        </a:dk2>
        <a:lt2>
          <a:srgbClr val="C0C0C0"/>
        </a:lt2>
        <a:accent1>
          <a:srgbClr val="E6E4EC"/>
        </a:accent1>
        <a:accent2>
          <a:srgbClr val="0066CC"/>
        </a:accent2>
        <a:accent3>
          <a:srgbClr val="F0F0FF"/>
        </a:accent3>
        <a:accent4>
          <a:srgbClr val="AE2A00"/>
        </a:accent4>
        <a:accent5>
          <a:srgbClr val="F0EFF4"/>
        </a:accent5>
        <a:accent6>
          <a:srgbClr val="005CB9"/>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诗情画意 8">
        <a:dk1>
          <a:srgbClr val="000099"/>
        </a:dk1>
        <a:lt1>
          <a:srgbClr val="FFE2C5"/>
        </a:lt1>
        <a:dk2>
          <a:srgbClr val="007D7A"/>
        </a:dk2>
        <a:lt2>
          <a:srgbClr val="C0C0C0"/>
        </a:lt2>
        <a:accent1>
          <a:srgbClr val="EAEAEA"/>
        </a:accent1>
        <a:accent2>
          <a:srgbClr val="B26EB4"/>
        </a:accent2>
        <a:accent3>
          <a:srgbClr val="FFEEDF"/>
        </a:accent3>
        <a:accent4>
          <a:srgbClr val="000082"/>
        </a:accent4>
        <a:accent5>
          <a:srgbClr val="F3F3F3"/>
        </a:accent5>
        <a:accent6>
          <a:srgbClr val="A163A3"/>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43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43</vt:i4>
      </vt:variant>
    </vt:vector>
  </HeadingPairs>
  <TitlesOfParts>
    <vt:vector baseType="lpstr" size="48">
      <vt:lpstr>Arial</vt:lpstr>
      <vt:lpstr>Calibri</vt:lpstr>
      <vt:lpstr>宋体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2024-09-25T02:44:01.180</cp:lastPrinted>
  <dcterms:created xsi:type="dcterms:W3CDTF">2024-09-24T18:44:01Z</dcterms:created>
  <dcterms:modified xsi:type="dcterms:W3CDTF">2024-09-24T18:44:02Z</dcterms:modified>
</cp:coreProperties>
</file>