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81A34-C4C6-4099-8490-3DAE0B51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EDEE6-4B4E-4247-AE64-372C0EAFE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F9BA3-0CEF-41E1-AE87-53648DFDA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870F4-EB98-46D0-AC1A-8388BDF5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AA1C1-5349-4E97-8F7E-9C63AF63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925FC-BE52-42FE-B42A-72914061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B0B6B-4F16-440D-AEB2-52AFECEB0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FADD0-E667-42DF-B767-42CADB95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3E8EB-73F3-4C77-B62F-E46892CF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D639A-B850-4F30-9D5E-5A6DC9FED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6B432-92D2-4A68-822E-DB65AA30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220403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61113" y="1148142"/>
            <a:ext cx="5247004" cy="745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02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网络平台建设方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502"/>
            <a:ext cx="23463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台设计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术实现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台测试与优化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署与运维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4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与运营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5994313" y="1410844"/>
            <a:ext cx="9525" cy="4034118"/>
            <a:chExt cx="9525" cy="4034118"/>
          </a:xfrm>
        </p:grpSpPr>
        <p:sp>
          <p:nvSpPr>
            <p:cNvPr id="7" name="path"/>
            <p:cNvSpPr/>
            <p:nvPr/>
          </p:nvSpPr>
          <p:spPr>
            <a:xfrm flipH="1">
              <a:off x="4762" y="0"/>
              <a:ext cx="0" cy="4034118"/>
            </a:xfrm>
            <a:custGeom>
              <a:rect l="0" t="0" r="0" b="0"/>
              <a:pathLst>
                <a:path h="6352">
                  <a:moveTo>
                    <a:pt x="0" y="0"/>
                  </a:moveTo>
                  <a:lnTo>
                    <a:pt x="0" y="6352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0" y="0"/>
              <a:ext cx="9525" cy="4034118"/>
            </a:xfrm>
            <a:custGeom>
              <a:rect l="0" t="0" r="0" b="0"/>
              <a:pathLst>
                <a:path w="15" h="6352">
                  <a:moveTo>
                    <a:pt x="7" y="0"/>
                  </a:moveTo>
                  <a:lnTo>
                    <a:pt x="7" y="6352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074456" y="1580398"/>
            <a:ext cx="1955800" cy="2290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6502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8487382" y="2546927"/>
            <a:ext cx="256158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30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建立一个高效、便捷、安全、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</a:t>
            </a:r>
            <a:endParaRPr lang="Microsoft YaHei" altLang="Microsoft YaHei" sz="1300"/>
          </a:p>
          <a:p>
            <a:pPr marL="12700" indent="1028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动的网络平台，满足用户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的需求， 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体验。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8487554" y="4650740"/>
            <a:ext cx="24237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用户注册与登录、内容发布、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endParaRPr lang="Microsoft YaHei" altLang="Microsoft YaHei" sz="1300"/>
          </a:p>
          <a:p>
            <a:pPr marL="12700" indent="342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论与互动、个性化推荐、数据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析与统计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功能。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3456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1978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目标与功能需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" name="textbox 38"/>
          <p:cNvSpPr/>
          <p:nvPr/>
        </p:nvSpPr>
        <p:spPr>
          <a:xfrm>
            <a:off x="9534158" y="4135519"/>
            <a:ext cx="8229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6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</p:txBody>
      </p:sp>
      <p:sp>
        <p:nvSpPr>
          <p:cNvPr id="39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textbox 41"/>
          <p:cNvSpPr/>
          <p:nvPr/>
        </p:nvSpPr>
        <p:spPr>
          <a:xfrm>
            <a:off x="9754186" y="1993372"/>
            <a:ext cx="402590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466495" y="3766753"/>
            <a:ext cx="3974465" cy="2490470"/>
          </a:xfrm>
          <a:prstGeom prst="rect">
            <a:avLst/>
          </a:prstGeom>
          <a:solidFill>
            <a:srgbClr val="3C4EE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32268" algn="l" rtl="0" eaLnBrk="0">
              <a:lnSpc>
                <a:spcPct val="94000"/>
              </a:lnSpc>
              <a:spcBef>
                <a:spcPts val="2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233011" indent="-2914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需要一个能够提供有价值内容、方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互动交流、满足个性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化需求的网络平台。</a:t>
            </a:r>
            <a:endParaRPr lang="Microsoft YaHei" altLang="Microsoft YaHei" sz="1300"/>
          </a:p>
        </p:txBody>
      </p:sp>
      <p:sp>
        <p:nvSpPr>
          <p:cNvPr id="44" name="textbox 44"/>
          <p:cNvSpPr/>
          <p:nvPr/>
        </p:nvSpPr>
        <p:spPr>
          <a:xfrm>
            <a:off x="644935" y="1461340"/>
            <a:ext cx="2728595" cy="1009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29"/>
              </a:lnSpc>
            </a:pPr>
            <a:endParaRPr lang="Arial" altLang="Arial" sz="100"/>
          </a:p>
          <a:p>
            <a:pPr marL="33131" algn="l" rtl="0" eaLnBrk="0">
              <a:lnSpc>
                <a:spcPct val="94000"/>
              </a:lnSpc>
            </a:pP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3385" algn="l" rtl="0" eaLnBrk="0">
              <a:lnSpc>
                <a:spcPct val="94000"/>
              </a:lnSpc>
              <a:spcBef>
                <a:spcPts val="39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年龄在18-45岁之间，具有一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使用经验和兴趣的用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5" name="textbox 45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676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6373901" y="1682214"/>
            <a:ext cx="4482465" cy="1174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08"/>
              </a:lnSpc>
            </a:pPr>
            <a:endParaRPr lang="Arial" altLang="Arial" sz="100"/>
          </a:p>
          <a:p>
            <a:pPr marL="15252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0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12700" indent="343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分析市场上类似平台的优缺点，找出自身平台的竞争优势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9" name="textbox 69"/>
          <p:cNvSpPr/>
          <p:nvPr/>
        </p:nvSpPr>
        <p:spPr>
          <a:xfrm>
            <a:off x="6375273" y="4198294"/>
            <a:ext cx="4791075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212"/>
              </a:lnSpc>
            </a:pPr>
            <a:endParaRPr lang="Arial" altLang="Arial" sz="100"/>
          </a:p>
          <a:p>
            <a:pPr marL="1388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根据竞品分析结果，制定差异化策略，提升自身平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台的竞争力。</a:t>
            </a:r>
            <a:endParaRPr lang="Microsoft YaHei" altLang="Microsoft YaHei" sz="1300"/>
          </a:p>
        </p:txBody>
      </p:sp>
      <p:sp>
        <p:nvSpPr>
          <p:cNvPr id="70" name="textbox 70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1074456" y="1584284"/>
            <a:ext cx="1955800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650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7"/>
              </a:spcBef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台设计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94" name="picture 9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95" name="textbox 9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97" name="textbox 9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9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9" name="picture 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4774801" y="4736252"/>
            <a:ext cx="2119629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150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5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保持界面风格的一致性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户在使用过程中能够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良好的认知和操作习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惯。</a:t>
            </a:r>
            <a:endParaRPr lang="Microsoft YaHei" altLang="Microsoft YaHei" sz="1500"/>
          </a:p>
        </p:txBody>
      </p:sp>
      <p:sp>
        <p:nvSpPr>
          <p:cNvPr id="101" name="textbox 101"/>
          <p:cNvSpPr/>
          <p:nvPr/>
        </p:nvSpPr>
        <p:spPr>
          <a:xfrm>
            <a:off x="1093784" y="4735872"/>
            <a:ext cx="2118995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592"/>
              </a:lnSpc>
            </a:pPr>
            <a:endParaRPr lang="Arial" altLang="Arial" sz="100"/>
          </a:p>
          <a:p>
            <a:pPr marL="12700" indent="761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计应简洁明了，避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多的元素和信息，突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心内容，使用户能够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快速找到所需信息。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8475568" y="4735110"/>
            <a:ext cx="2120264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保界面在不同设备和屏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幕尺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寸上的适应性，提供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良好的用户体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3" name="textbox 103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4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textbox 125"/>
          <p:cNvSpPr/>
          <p:nvPr/>
        </p:nvSpPr>
        <p:spPr>
          <a:xfrm>
            <a:off x="8488246" y="3893715"/>
            <a:ext cx="274701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1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应式设计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26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textbox 127"/>
          <p:cNvSpPr/>
          <p:nvPr/>
        </p:nvSpPr>
        <p:spPr>
          <a:xfrm>
            <a:off x="4776240" y="3893972"/>
            <a:ext cx="1050925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0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统一风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endParaRPr lang="Microsoft YaHei" altLang="Microsoft YaHei" sz="2000"/>
          </a:p>
        </p:txBody>
      </p:sp>
      <p:sp>
        <p:nvSpPr>
          <p:cNvPr id="128" name="textbox 128"/>
          <p:cNvSpPr/>
          <p:nvPr/>
        </p:nvSpPr>
        <p:spPr>
          <a:xfrm>
            <a:off x="1094775" y="3894744"/>
            <a:ext cx="105156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endParaRPr lang="Microsoft YaHei" altLang="Microsoft YaHei" sz="2000"/>
          </a:p>
        </p:txBody>
      </p:sp>
      <p:sp>
        <p:nvSpPr>
          <p:cNvPr id="129" name="textbox 129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3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3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3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3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3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43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219E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1174829" y="1651263"/>
            <a:ext cx="4405629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91"/>
              </a:lnSpc>
            </a:pPr>
            <a:endParaRPr lang="Arial" altLang="Arial" sz="100"/>
          </a:p>
          <a:p>
            <a:pPr marL="17386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800"/>
          </a:p>
          <a:p>
            <a:pPr marL="12700" indent="1333" algn="l" rtl="0" eaLnBrk="0">
              <a:lnSpc>
                <a:spcPct val="122000"/>
              </a:lnSpc>
              <a:spcBef>
                <a:spcPts val="12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解用户需求，分析用户行为和习惯，以提高用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户满意度和忠诚度。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414" algn="l" rtl="0" eaLnBrk="0">
              <a:lnSpc>
                <a:spcPct val="91000"/>
              </a:lnSpc>
              <a:spcBef>
                <a:spcPts val="544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导航设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1800"/>
          </a:p>
          <a:p>
            <a:pPr marL="22986" indent="-9525" algn="l" rtl="0" eaLnBrk="0">
              <a:lnSpc>
                <a:spcPct val="123000"/>
              </a:lnSpc>
              <a:spcBef>
                <a:spcPts val="1210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合理规划导航结构，使用户能够快速找到所需内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降低操作成本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3729" algn="l" rtl="0" eaLnBrk="0">
              <a:lnSpc>
                <a:spcPct val="91000"/>
              </a:lnSpc>
              <a:spcBef>
                <a:spcPts val="548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9936"/>
              </a:lnSpc>
            </a:pPr>
            <a:endParaRPr lang="Arial" altLang="Arial" sz="100"/>
          </a:p>
          <a:p>
            <a:pPr marL="13461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组织信息内容，使用户能够快速理解平台结构和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功能。</a:t>
            </a:r>
            <a:endParaRPr lang="Microsoft YaHei" altLang="Microsoft YaHei" sz="1500"/>
          </a:p>
        </p:txBody>
      </p:sp>
      <p:sp>
        <p:nvSpPr>
          <p:cNvPr id="147" name="textbox 147"/>
          <p:cNvSpPr/>
          <p:nvPr/>
        </p:nvSpPr>
        <p:spPr>
          <a:xfrm>
            <a:off x="1216635" y="379028"/>
            <a:ext cx="2301239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8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8309742" y="1097033"/>
            <a:ext cx="2912678" cy="3020161"/>
            <a:chExt cx="2912678" cy="3020161"/>
          </a:xfrm>
        </p:grpSpPr>
        <p:pic>
          <p:nvPicPr>
            <p:cNvPr id="172" name="picture 17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73" name="textbox 173"/>
            <p:cNvSpPr/>
            <p:nvPr/>
          </p:nvSpPr>
          <p:spPr>
            <a:xfrm>
              <a:off x="109265" y="2716615"/>
              <a:ext cx="1497964" cy="3467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82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系统稳定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endParaRPr lang="Microsoft YaHei" altLang="Microsoft YaHei" sz="23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639659" y="1134964"/>
            <a:ext cx="2912679" cy="2982229"/>
            <a:chExt cx="2912679" cy="2982229"/>
          </a:xfrm>
        </p:grpSpPr>
        <p:pic>
          <p:nvPicPr>
            <p:cNvPr id="174" name="picture 1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75" name="textbox 175"/>
            <p:cNvSpPr/>
            <p:nvPr/>
          </p:nvSpPr>
          <p:spPr>
            <a:xfrm>
              <a:off x="107494" y="2679274"/>
              <a:ext cx="1204594" cy="3435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10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2300"/>
            </a:p>
          </p:txBody>
        </p:sp>
      </p:grpSp>
      <p:pic>
        <p:nvPicPr>
          <p:cNvPr id="176" name="picture 1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77" name="textbox 177"/>
          <p:cNvSpPr/>
          <p:nvPr/>
        </p:nvSpPr>
        <p:spPr>
          <a:xfrm>
            <a:off x="4845068" y="4687594"/>
            <a:ext cx="227330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1904" algn="l" rtl="0" eaLnBrk="0">
              <a:lnSpc>
                <a:spcPct val="110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建立完善的数据管理体系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保数据的安全、可靠和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8" name="textbox 178"/>
          <p:cNvSpPr/>
          <p:nvPr/>
        </p:nvSpPr>
        <p:spPr>
          <a:xfrm>
            <a:off x="8515150" y="4687785"/>
            <a:ext cx="212026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4033" indent="-1333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保平台的稳定性和可靠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提高系统的可用性和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可维护性。</a:t>
            </a:r>
            <a:endParaRPr lang="Microsoft YaHei" altLang="Microsoft YaHei" sz="1500"/>
          </a:p>
        </p:txBody>
      </p:sp>
      <p:sp>
        <p:nvSpPr>
          <p:cNvPr id="179" name="textbox 179"/>
          <p:cNvSpPr/>
          <p:nvPr/>
        </p:nvSpPr>
        <p:spPr>
          <a:xfrm>
            <a:off x="1442351" y="4687785"/>
            <a:ext cx="211836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4414" indent="-1714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台需求，设计合理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的功能模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块，满足平台运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营和管理需要。</a:t>
            </a:r>
            <a:endParaRPr lang="Microsoft YaHei" altLang="Microsoft YaHei" sz="1500"/>
          </a:p>
        </p:txBody>
      </p:sp>
      <p:sp>
        <p:nvSpPr>
          <p:cNvPr id="180" name="textbox 180"/>
          <p:cNvSpPr/>
          <p:nvPr/>
        </p:nvSpPr>
        <p:spPr>
          <a:xfrm>
            <a:off x="1210539" y="375218"/>
            <a:ext cx="1544955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6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后台设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000"/>
          </a:p>
        </p:txBody>
      </p:sp>
      <p:sp>
        <p:nvSpPr>
          <p:cNvPr id="181" name="textbox 181"/>
          <p:cNvSpPr/>
          <p:nvPr/>
        </p:nvSpPr>
        <p:spPr>
          <a:xfrm>
            <a:off x="1344790" y="3813943"/>
            <a:ext cx="1793239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功能模块设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23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182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185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188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1069113" y="1584284"/>
            <a:ext cx="1960879" cy="2288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1846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215" name="textbox 215"/>
          <p:cNvSpPr/>
          <p:nvPr/>
        </p:nvSpPr>
        <p:spPr>
          <a:xfrm>
            <a:off x="2360802" y="4923990"/>
            <a:ext cx="4025265" cy="1000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44"/>
              </a:lnSpc>
            </a:pPr>
            <a:endParaRPr lang="Arial" altLang="Arial" sz="100"/>
          </a:p>
          <a:p>
            <a:pPr marL="15024" algn="l" rtl="0" eaLnBrk="0">
              <a:lnSpc>
                <a:spcPct val="88000"/>
              </a:lnSpc>
            </a:pPr>
            <a:r>
              <a:rPr sz="16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JavaScrip</a:t>
            </a:r>
            <a:r>
              <a:rPr sz="16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indent="3048" algn="l" rtl="0" eaLnBrk="0">
              <a:lnSpc>
                <a:spcPct val="15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网页动态功能和交互效果，提高用户体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2363851" y="3163644"/>
            <a:ext cx="3985895" cy="652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0"/>
              </a:lnSpc>
            </a:pPr>
            <a:endParaRPr lang="Arial" altLang="Arial" sz="100"/>
          </a:p>
          <a:p>
            <a:pPr marL="16667" algn="l" rtl="0" eaLnBrk="0">
              <a:lnSpc>
                <a:spcPct val="85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</a:t>
            </a:r>
            <a:r>
              <a:rPr sz="16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16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用于美化网页样式，实现动画效果和交互功能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2360422" y="1928426"/>
            <a:ext cx="402526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6129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用于构建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网页结构和内容，支持响应式设计，适</a:t>
            </a:r>
            <a:endParaRPr lang="Microsoft YaHei" altLang="Microsoft YaHei" sz="1500"/>
          </a:p>
          <a:p>
            <a:pPr marL="12700" algn="l" rtl="0" eaLnBrk="0">
              <a:lnSpc>
                <a:spcPts val="2692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应不同设备和屏幕尺寸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19" name="textbox 219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20" name="textbox 220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221" name="textbox 221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2" name="textbox 242"/>
          <p:cNvSpPr/>
          <p:nvPr/>
        </p:nvSpPr>
        <p:spPr>
          <a:xfrm>
            <a:off x="2377404" y="1488540"/>
            <a:ext cx="749300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2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</a:t>
            </a:r>
            <a:r>
              <a:rPr sz="1600" spc="2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4" name="picture 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245" name="textbox 245"/>
          <p:cNvSpPr/>
          <p:nvPr/>
        </p:nvSpPr>
        <p:spPr>
          <a:xfrm>
            <a:off x="1097278" y="377885"/>
            <a:ext cx="4186554" cy="550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43"/>
              </a:lnSpc>
            </a:pPr>
            <a:endParaRPr lang="Arial" altLang="Arial" sz="100"/>
          </a:p>
          <a:p>
            <a:pPr marL="12596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3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7055" algn="l" rtl="0" eaLnBrk="0">
              <a:lnSpc>
                <a:spcPts val="3066"/>
              </a:lnSpc>
              <a:spcBef>
                <a:spcPts val="697"/>
              </a:spcBef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Node</a:t>
            </a:r>
            <a:r>
              <a:rPr sz="2300" spc="3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</a:t>
            </a:r>
            <a:endParaRPr lang="Microsoft YaHei" altLang="Microsoft YaHei" sz="2300"/>
          </a:p>
          <a:p>
            <a:pPr marL="22034" indent="-8000" algn="l" rtl="0" eaLnBrk="0">
              <a:lnSpc>
                <a:spcPct val="118000"/>
              </a:lnSpc>
              <a:spcBef>
                <a:spcPts val="129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JavaScript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服务器端运行环境，可实现高效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的网络应用开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37055" algn="l" rtl="0" eaLnBrk="0">
              <a:lnSpc>
                <a:spcPts val="3066"/>
              </a:lnSpc>
              <a:spcBef>
                <a:spcPts val="693"/>
              </a:spcBef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Express</a:t>
            </a:r>
            <a:r>
              <a:rPr sz="2300" spc="7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</a:t>
            </a:r>
            <a:endParaRPr lang="Microsoft YaHei" altLang="Microsoft YaHei" sz="2300"/>
          </a:p>
          <a:p>
            <a:pPr marL="14795" indent="15240" algn="l" rtl="0" eaLnBrk="0">
              <a:lnSpc>
                <a:spcPct val="126000"/>
              </a:lnSpc>
              <a:spcBef>
                <a:spcPts val="1005"/>
              </a:spcBef>
            </a:pP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Node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应用框架，提供路由、中间件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等机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制，简化开发过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37055" algn="l" rtl="0" eaLnBrk="0">
              <a:lnSpc>
                <a:spcPct val="85000"/>
              </a:lnSpc>
              <a:spcBef>
                <a:spcPts val="697"/>
              </a:spcBef>
            </a:pP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MongoD</a:t>
            </a: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indent="3047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非关系型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数据库，支持文档存储和查询，提供灵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活的数据结构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6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8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https://d.book118.com/796002204032010103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2024-09-28T08:32:17.822</cp:lastPrinted>
  <dcterms:created xsi:type="dcterms:W3CDTF">2024-09-28T00:32:17Z</dcterms:created>
  <dcterms:modified xsi:type="dcterms:W3CDTF">2024-09-28T00:32:19Z</dcterms:modified>
</cp:coreProperties>
</file>