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GBFCUB+MS-UIGothic"/>
      <p:regular r:id="rId15"/>
    </p:embeddedFont>
    <p:embeddedFont>
      <p:font typeface="HSVJTC+DKRSVQ+MicrosoftYaHei"/>
      <p:regular r:id="rId16"/>
    </p:embeddedFont>
    <p:embeddedFont>
      <p:font typeface="UQRQVM+GKVEKV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9F0B3-2CD3-4BA6-930D-69556F5AD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DA277-82AB-4FD3-9996-AB46E0264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48376-9923-47C0-B7F8-0F153D88A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CB1E7-8C29-4571-8D19-CD1CD342A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FF1BB9-E8AB-4F20-BD6F-03DE6CA8E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7E40AA-113D-439B-8704-8ECFB32A6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4DB31D-FCFD-4A33-A472-E84B90794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7B77A-EDB6-400B-9EF9-8AA24E27B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8C3B02-32FB-4A37-95B8-28457032C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9EA42-A9A8-453F-A93D-9582F4866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7F5FF-6F41-46A7-A8A7-71AF3DE5D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1422002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13740" y="2142644"/>
            <a:ext cx="557839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GBFCUB+MS-UIGothic"/>
                <a:cs typeface="GBFCUB+MS-UIGothic"/>
              </a:rPr>
              <a:t>第十七章色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5150">
                <a:solidFill>
                  <a:srgbClr val="000000"/>
                </a:solidFill>
                <a:latin typeface="GBFCUB+MS-UIGothic"/>
                <a:cs typeface="GBFCUB+MS-UIGothic"/>
              </a:rPr>
              <a:t>分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GBFCUB+MS-UIGothic"/>
                <a:cs typeface="GBFCUB+MS-UIGothic"/>
              </a:rPr>
              <a:t>析法概</a:t>
            </a:r>
            <a:r>
              <a:rPr sz="5150" spc="23">
                <a:solidFill>
                  <a:srgbClr val="000000"/>
                </a:solidFill>
                <a:latin typeface="SimSun"/>
                <a:cs typeface="SimSun"/>
              </a:rPr>
              <a:t>论课</a:t>
            </a:r>
            <a:r>
              <a:rPr sz="5150">
                <a:solidFill>
                  <a:srgbClr val="000000"/>
                </a:solidFill>
                <a:latin typeface="GBFCUB+MS-UIGothic"/>
                <a:cs typeface="GBFCUB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90575" y="43479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GBFCUB+MS-UIGothic"/>
                <a:cs typeface="GBFCUB+MS-UIGothic"/>
              </a:rPr>
              <a:t>目</a:t>
            </a: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37242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GBFCUB+MS-UIGothic"/>
                <a:cs typeface="GBFCUB+MS-UIGothic"/>
              </a:rPr>
              <a:t>色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3450">
                <a:solidFill>
                  <a:srgbClr val="000000"/>
                </a:solidFill>
                <a:latin typeface="GBFCUB+MS-UIGothic"/>
                <a:cs typeface="GBFCUB+MS-UIGothic"/>
              </a:rPr>
              <a:t>分析法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3450">
                <a:solidFill>
                  <a:srgbClr val="000000"/>
                </a:solidFill>
                <a:latin typeface="GBFCUB+MS-UIGothic"/>
                <a:cs typeface="GBFCUB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GBFCUB+MS-UIGothic"/>
                <a:cs typeface="GBFCUB+MS-UIGothic"/>
              </a:rPr>
              <a:t>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GBFCUB+MS-UIGothic"/>
                <a:cs typeface="GBFCUB+MS-UIGothic"/>
              </a:rPr>
              <a:t>与原理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GBFCUB+MS-UIGothic"/>
                <a:cs typeface="GBFCUB+MS-UIGothic"/>
              </a:rPr>
              <a:t>定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分析法是一种分离和分析复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混合物中各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分的方法，通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不同物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在固定相和流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相之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的分配平衡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分离。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GBFCUB+MS-UIGothic"/>
                <a:cs typeface="GBFCUB+MS-UIGothic"/>
              </a:rPr>
              <a:t>原理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基于不同物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在两相之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的分配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平衡，使各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分在固定相和流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相之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间进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行多次分配，从而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分的分离。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GBFCUB+MS-UIGothic"/>
                <a:cs typeface="GBFCUB+MS-UIGothic"/>
              </a:rPr>
              <a:t>色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谱</a:t>
            </a:r>
            <a:r>
              <a:rPr sz="3000">
                <a:solidFill>
                  <a:srgbClr val="59AE93"/>
                </a:solidFill>
                <a:latin typeface="GBFCUB+MS-UIGothic"/>
                <a:cs typeface="GBFCUB+MS-UIGothic"/>
              </a:rPr>
              <a:t>分析法的分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GBFCUB+MS-UIGothic"/>
                <a:cs typeface="GBFCUB+MS-UIGothic"/>
              </a:rPr>
              <a:t>按固定相状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 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气相色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法（</a:t>
            </a:r>
            <a:r>
              <a:rPr sz="1350">
                <a:solidFill>
                  <a:srgbClr val="000000"/>
                </a:solidFill>
                <a:latin typeface="HSVJTC+DKRSVQ+MicrosoftYaHei"/>
                <a:cs typeface="HSVJTC+DKRSVQ+MicrosoftYaHei"/>
              </a:rPr>
              <a:t>GC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）和液相色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法（</a:t>
            </a:r>
            <a:r>
              <a:rPr sz="1350">
                <a:solidFill>
                  <a:srgbClr val="000000"/>
                </a:solidFill>
                <a:latin typeface="HSVJTC+DKRSVQ+MicrosoftYaHei"/>
                <a:cs typeface="HSVJTC+DKRSVQ+MicrosoftYaHei"/>
              </a:rPr>
              <a:t>LC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）。气相色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法适用于气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体和易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挥发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的液体，而液相色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适用于大部分有机和无机物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GBFCUB+MS-UIGothic"/>
                <a:cs typeface="GBFCUB+MS-UIGothic"/>
              </a:rPr>
              <a:t>按分离原理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BFCUB+MS-UIGothic"/>
                <a:cs typeface="GBFCUB+MS-UIGothic"/>
              </a:rPr>
              <a:t>可分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GBFCUB+MS-UIGothic"/>
                <a:cs typeface="GBFCUB+MS-UIGothic"/>
              </a:rPr>
              <a:t>吸附色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谱</a:t>
            </a:r>
            <a:r>
              <a:rPr sz="1350">
                <a:solidFill>
                  <a:srgbClr val="FFFFFF"/>
                </a:solidFill>
                <a:latin typeface="GBFCUB+MS-UIGothic"/>
                <a:cs typeface="GBFCUB+MS-UIGothic"/>
              </a:rPr>
              <a:t>法、分配色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谱</a:t>
            </a:r>
            <a:r>
              <a:rPr sz="1350">
                <a:solidFill>
                  <a:srgbClr val="FFFFFF"/>
                </a:solidFill>
                <a:latin typeface="GBFCUB+MS-UIGothic"/>
                <a:cs typeface="GBFCUB+MS-UIGothic"/>
              </a:rPr>
              <a:t>法、离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BFCUB+MS-UIGothic"/>
                <a:cs typeface="GBFCUB+MS-UIGothic"/>
              </a:rPr>
              <a:t>子交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FFFFFF"/>
                </a:solidFill>
                <a:latin typeface="GBFCUB+MS-UIGothic"/>
                <a:cs typeface="GBFCUB+MS-UIGothic"/>
              </a:rPr>
              <a:t>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谱</a:t>
            </a:r>
            <a:r>
              <a:rPr sz="1350">
                <a:solidFill>
                  <a:srgbClr val="FFFFFF"/>
                </a:solidFill>
                <a:latin typeface="GBFCUB+MS-UIGothic"/>
                <a:cs typeface="GBFCUB+MS-UIGothic"/>
              </a:rPr>
              <a:t>法和凝胶渗透色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谱</a:t>
            </a:r>
            <a:r>
              <a:rPr sz="1350">
                <a:solidFill>
                  <a:srgbClr val="FFFFFF"/>
                </a:solidFill>
                <a:latin typeface="GBFCUB+MS-UIGothic"/>
                <a:cs typeface="GBFCUB+MS-UIGothic"/>
              </a:rPr>
              <a:t>法等。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GBFCUB+MS-UIGothic"/>
                <a:cs typeface="GBFCUB+MS-UIGothic"/>
              </a:rPr>
              <a:t>色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谱</a:t>
            </a:r>
            <a:r>
              <a:rPr sz="3000">
                <a:solidFill>
                  <a:srgbClr val="59AE93"/>
                </a:solidFill>
                <a:latin typeface="GBFCUB+MS-UIGothic"/>
                <a:cs typeface="GBFCUB+MS-UIGothic"/>
              </a:rPr>
              <a:t>分析法的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59AE93"/>
                </a:solidFill>
                <a:latin typeface="GBFCUB+MS-UIGothic"/>
                <a:cs typeface="GBFCUB+MS-UIGothic"/>
              </a:rPr>
              <a:t>用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59AE93"/>
                </a:solidFill>
                <a:latin typeface="GBFCUB+MS-UIGothic"/>
                <a:cs typeface="GBFCUB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SVJTC+DKRSVQ+MicrosoftYaHei"/>
                <a:cs typeface="HSVJTC+DKRSVQ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SVJTC+DKRSVQ+MicrosoftYaHei"/>
                <a:cs typeface="HSVJTC+DKRSVQ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SVJTC+DKRSVQ+MicrosoftYaHei"/>
                <a:cs typeface="HSVJTC+DKRSVQ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SVJTC+DKRSVQ+MicrosoftYaHei"/>
                <a:cs typeface="HSVJTC+DKRSVQ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76350" y="4788530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GBFCUB+MS-UIGothic"/>
                <a:cs typeface="GBFCUB+MS-UIGothic"/>
              </a:rPr>
              <a:t>食品和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农产</a:t>
            </a:r>
            <a:r>
              <a:rPr sz="1550" spc="25">
                <a:solidFill>
                  <a:srgbClr val="59AE93"/>
                </a:solidFill>
                <a:latin typeface="GBFCUB+MS-UIGothic"/>
                <a:cs typeface="GBFCUB+MS-UIGothic"/>
              </a:rPr>
              <a:t>品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环</a:t>
            </a:r>
            <a:r>
              <a:rPr sz="1550" spc="25">
                <a:solidFill>
                  <a:srgbClr val="59AE93"/>
                </a:solidFill>
                <a:latin typeface="GBFCUB+MS-UIGothic"/>
                <a:cs typeface="GBFCUB+MS-UIGothic"/>
              </a:rPr>
              <a:t>境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GBFCUB+MS-UIGothic"/>
                <a:cs typeface="GBFCUB+MS-UIGothic"/>
              </a:rPr>
              <a:t>医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药领</a:t>
            </a:r>
            <a:r>
              <a:rPr sz="1550">
                <a:solidFill>
                  <a:srgbClr val="59AE93"/>
                </a:solidFill>
                <a:latin typeface="GBFCUB+MS-UIGothic"/>
                <a:cs typeface="GBFCUB+MS-UIGothic"/>
              </a:rPr>
              <a:t>域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GBFCUB+MS-UIGothic"/>
                <a:cs typeface="GBFCUB+MS-UIGothic"/>
              </a:rPr>
              <a:t>化学工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食品中的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农药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残留、</a:t>
            </a:r>
          </a:p>
          <a:p>
            <a:pPr marL="2571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添加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养成分等。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56163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水、土壤、空气中的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染物，如重金属、有机物等。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物分析、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量控制以及</a:t>
            </a:r>
          </a:p>
          <a:p>
            <a:pPr marL="685799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断。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用于化工原料、中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间产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物以及</a:t>
            </a:r>
          </a:p>
          <a:p>
            <a:pPr marL="17145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GBFCUB+MS-UIGothic"/>
                <a:cs typeface="GBFCUB+MS-UIGothic"/>
              </a:rPr>
              <a:t>量控制和分析。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50387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GBFCUB+MS-UIGothic"/>
                <a:cs typeface="GBFCUB+MS-UIGothic"/>
              </a:rPr>
              <a:t>色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3450">
                <a:solidFill>
                  <a:srgbClr val="000000"/>
                </a:solidFill>
                <a:latin typeface="GBFCUB+MS-UIGothic"/>
                <a:cs typeface="GBFCUB+MS-UIGothic"/>
              </a:rPr>
              <a:t>分析法的基本流程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样</a:t>
            </a:r>
            <a:r>
              <a:rPr sz="3000">
                <a:solidFill>
                  <a:srgbClr val="59AE93"/>
                </a:solidFill>
                <a:latin typeface="GBFCUB+MS-UIGothic"/>
                <a:cs typeface="GBFCUB+MS-UIGothic"/>
              </a:rPr>
              <a:t>品制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9585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品制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是色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分析前的必要步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骤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，目的是将待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测样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适合色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分析的形式。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品制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备过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程中需注意避免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品中待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测组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分的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失、交叉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染和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化，同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证样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品的代表性。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518722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常用的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品制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方法包括溶解、稀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释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、萃取、沉淀、离心等，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根据待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测组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分的性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和色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分析的要求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合适的方法。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GBFCUB+MS-UIGothic"/>
                <a:cs typeface="GBFCUB+MS-UIGothic"/>
              </a:rPr>
              <a:t>分离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59AE93"/>
                </a:solidFill>
                <a:latin typeface="GBFCUB+MS-UIGothic"/>
                <a:cs typeface="GBFCUB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66709" y="206412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的分离模式包括吸附色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、分配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、离子交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、凝胶色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等，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根据待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测组</a:t>
            </a: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分的性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质选择</a:t>
            </a: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合适的分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离模式。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77289" y="2407022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分离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程是色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分析的核心，目的是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将待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测组</a:t>
            </a: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分与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品中的其他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分分离。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207883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分离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程主要依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赖</a:t>
            </a: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于固定相和流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的相互作用，通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测组</a:t>
            </a: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分在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两相之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的分配平衡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行控制，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GBFCUB+MS-UIGothic"/>
                <a:cs typeface="GBFCUB+MS-UIGothic"/>
              </a:rPr>
              <a:t>分的分离。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检测</a:t>
            </a:r>
            <a:r>
              <a:rPr sz="3000">
                <a:solidFill>
                  <a:srgbClr val="59AE93"/>
                </a:solidFill>
                <a:latin typeface="GBFCUB+MS-UIGothic"/>
                <a:cs typeface="GBFCUB+MS-UIGothic"/>
              </a:rPr>
              <a:t>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鉴</a:t>
            </a:r>
            <a:r>
              <a:rPr sz="3000">
                <a:solidFill>
                  <a:srgbClr val="59AE93"/>
                </a:solidFill>
                <a:latin typeface="GBFCUB+MS-UIGothic"/>
                <a:cs typeface="GBFCUB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1225" y="4641588"/>
            <a:ext cx="30670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定是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分离后的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行定性和定量分析的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46415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器是将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分的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度或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信号的装置，常用的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器包括紫外可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器、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荧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器、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化学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器等。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06790" y="46415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定是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对组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构分析的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程，常采用光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质谱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等手段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  <a:p>
            <a:pPr marL="952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FFFFFF"/>
                </a:solidFill>
                <a:latin typeface="GBFCUB+MS-UIGothic"/>
                <a:cs typeface="GBFCUB+MS-UIGothic"/>
              </a:rPr>
              <a:t>定。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https://d.book118.com/796014220023010103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GBFCUB+MS-UIGothic</vt:lpstr>
      <vt:lpstr>SimSun</vt:lpstr>
      <vt:lpstr>HSVJTC+DKRSVQ+MicrosoftYaHei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2024-09-28T07:27:03.017</cp:lastPrinted>
  <dcterms:created xsi:type="dcterms:W3CDTF">2024-09-27T23:27:03Z</dcterms:created>
  <dcterms:modified xsi:type="dcterms:W3CDTF">2024-09-27T23:27:04Z</dcterms:modified>
</cp:coreProperties>
</file>