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13749-958D-4FDD-9C98-A8D801C9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387BA-F239-416F-AAC8-101F2698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62A07-3E9B-46E9-BBA9-0E98BFF6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6A31A-87E0-4901-BA7D-5D46D788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06A09-0F1A-4374-8B60-79434B29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F8574-4EC1-4F5D-9548-3ADC1F529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0E6C9-2060-4BA1-922F-D38265B9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7742C-E5FF-407E-9AB3-A47CE17C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5D78A-95B2-4D11-9EA3-197762ED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C4CBA-1A3A-4D0E-B1D0-8FFA94184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EFDAF-8C46-4457-859B-63F0D8D6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41250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4323" y="1999343"/>
            <a:ext cx="4615815" cy="1615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5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包装项目可行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5100"/>
          </a:p>
          <a:p>
            <a:pPr marL="12700" algn="l" rtl="0" eaLnBrk="0">
              <a:lnSpc>
                <a:spcPts val="7420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387608"/>
            <a:ext cx="4175125" cy="419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3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场分析与需求预测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方案与工艺流程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供应与建设条件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影响评价与安全生产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估算与资金筹措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效益分析与社会效益评价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B4BBF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B4BBF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389888" y="3552954"/>
            <a:ext cx="3419475" cy="549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58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  <p:sp>
        <p:nvSpPr>
          <p:cNvPr id="9" name="textbox 9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2" name="textbox 1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" name="textbox 14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5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4774801" y="4736252"/>
            <a:ext cx="2119629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04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行业作为国民经济的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组成部分，其发展水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接关系到相关产业的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1094165" y="4736252"/>
            <a:ext cx="2272664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73"/>
              </a:lnSpc>
            </a:pPr>
            <a:endParaRPr lang="Arial" altLang="Arial" sz="100"/>
          </a:p>
          <a:p>
            <a:pPr marL="12700" indent="9144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随着消费者对商品外观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的要求不断提高，包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装行业市场需求持续增长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3075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8477283" y="4736634"/>
            <a:ext cx="211836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56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、新工艺、新技术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的应用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，为包装行业的发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展提供了有力支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4776240" y="3894487"/>
            <a:ext cx="105092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2000"/>
          </a:p>
        </p:txBody>
      </p:sp>
      <p:sp>
        <p:nvSpPr>
          <p:cNvPr id="42" name="textbox 42"/>
          <p:cNvSpPr/>
          <p:nvPr/>
        </p:nvSpPr>
        <p:spPr>
          <a:xfrm>
            <a:off x="8478730" y="3894744"/>
            <a:ext cx="105028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endParaRPr lang="Microsoft YaHei" altLang="Microsoft YaHei" sz="2000"/>
          </a:p>
        </p:txBody>
      </p:sp>
      <p:sp>
        <p:nvSpPr>
          <p:cNvPr id="43" name="textbox 43"/>
          <p:cNvSpPr/>
          <p:nvPr/>
        </p:nvSpPr>
        <p:spPr>
          <a:xfrm>
            <a:off x="1100947" y="3893972"/>
            <a:ext cx="104521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Microsoft YaHei" altLang="Microsoft YaHei" sz="2000"/>
          </a:p>
        </p:txBody>
      </p:sp>
      <p:sp>
        <p:nvSpPr>
          <p:cNvPr id="44" name="textbox 44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45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1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47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1" name="group 1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49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1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5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3" name="group 1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5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F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1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5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1" name="picture 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378419" y="1627133"/>
            <a:ext cx="3797300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84"/>
              </a:lnSpc>
            </a:pPr>
            <a:endParaRPr lang="Arial" altLang="Arial" sz="100"/>
          </a:p>
          <a:p>
            <a:pPr marL="104511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提高包装品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9157"/>
              </a:lnSpc>
            </a:pPr>
            <a:endParaRPr lang="Arial" altLang="Arial" sz="100"/>
          </a:p>
          <a:p>
            <a:pPr marL="1344866" indent="-1332166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引进先进技术和设备，提高包装产品的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质量和档次，满足市场需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3" name="textbox 63"/>
          <p:cNvSpPr/>
          <p:nvPr/>
        </p:nvSpPr>
        <p:spPr>
          <a:xfrm>
            <a:off x="357830" y="4401606"/>
            <a:ext cx="3797300" cy="1107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72"/>
              </a:lnSpc>
            </a:pPr>
            <a:endParaRPr lang="Arial" altLang="Arial" sz="100"/>
          </a:p>
          <a:p>
            <a:pPr marL="1353675" algn="l" rtl="0" eaLnBrk="0">
              <a:lnSpc>
                <a:spcPct val="91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11164"/>
              </a:lnSpc>
            </a:pPr>
            <a:endParaRPr lang="Arial" altLang="Arial" sz="100"/>
          </a:p>
          <a:p>
            <a:pPr marL="774699" indent="-761999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优化生产流程、降低原材料和能源消耗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等措施，降低包装产品的生产成本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4" name="textbox 64"/>
          <p:cNvSpPr/>
          <p:nvPr/>
        </p:nvSpPr>
        <p:spPr>
          <a:xfrm>
            <a:off x="8131857" y="1628019"/>
            <a:ext cx="364299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4"/>
              </a:lnSpc>
            </a:pPr>
            <a:endParaRPr lang="Arial" altLang="Arial" sz="100"/>
          </a:p>
          <a:p>
            <a:pPr marL="85399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扩大生产能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12890" indent="-190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新建或改扩建生产线，提高包装产品的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生产能力，满足客户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8131476" y="4399834"/>
            <a:ext cx="3642995" cy="1109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72"/>
              </a:lnSpc>
            </a:pPr>
            <a:endParaRPr lang="Arial" altLang="Arial" sz="100"/>
          </a:p>
          <a:p>
            <a:pPr marL="55969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algn="l" rtl="0" eaLnBrk="0">
              <a:lnSpc>
                <a:spcPct val="10586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项目的建设将带动相关产业的发展，促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进区域经济的增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500"/>
          </a:p>
        </p:txBody>
      </p:sp>
      <p:sp>
        <p:nvSpPr>
          <p:cNvPr id="66" name="textbox 66"/>
          <p:cNvSpPr/>
          <p:nvPr/>
        </p:nvSpPr>
        <p:spPr>
          <a:xfrm>
            <a:off x="442263" y="318468"/>
            <a:ext cx="3456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与意义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7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93" name="textbox 93"/>
          <p:cNvSpPr/>
          <p:nvPr/>
        </p:nvSpPr>
        <p:spPr>
          <a:xfrm>
            <a:off x="802489" y="4281194"/>
            <a:ext cx="6845300" cy="1154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173"/>
              </a:lnSpc>
            </a:pPr>
            <a:endParaRPr lang="Arial" altLang="Arial" sz="100"/>
          </a:p>
          <a:p>
            <a:pPr marL="13976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主要对包装项目的市场需求、建设条件、技术方案、经济效益等方面进   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行研究和分析。同时，对项目可能存在的风险进行评估，并提出相应的应对措施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4" name="textbox 94"/>
          <p:cNvSpPr/>
          <p:nvPr/>
        </p:nvSpPr>
        <p:spPr>
          <a:xfrm>
            <a:off x="878001" y="1745977"/>
            <a:ext cx="6653530" cy="794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30"/>
              </a:lnSpc>
            </a:pPr>
            <a:endParaRPr lang="Arial" altLang="Arial" sz="100"/>
          </a:p>
          <a:p>
            <a:pPr marL="1319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编制依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本报告依据国家相关产业政策、行业发展规划、市场需求预测等资料编制而成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5" name="textbox 95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报告编制依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据和范围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84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3914800" y="3550525"/>
            <a:ext cx="4380229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3800"/>
          </a:p>
        </p:txBody>
      </p:sp>
      <p:sp>
        <p:nvSpPr>
          <p:cNvPr id="122" name="textbox 12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25" name="textbox 125"/>
          <p:cNvSpPr/>
          <p:nvPr/>
        </p:nvSpPr>
        <p:spPr>
          <a:xfrm>
            <a:off x="6375444" y="1680424"/>
            <a:ext cx="4480559" cy="155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31"/>
              </a:lnSpc>
            </a:pPr>
            <a:endParaRPr lang="Arial" altLang="Arial" sz="100"/>
          </a:p>
          <a:p>
            <a:pPr marL="24451" algn="l" rtl="0" eaLnBrk="0">
              <a:lnSpc>
                <a:spcPct val="91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20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2700" indent="9943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国内包装行业近年来保持稳定增长，受益于消费升级和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业发展，包装需求持续增加。同时，行业内企业数量众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竞争较为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激烈。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6375101" y="4198294"/>
            <a:ext cx="4481195" cy="1534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11"/>
              </a:lnSpc>
            </a:pPr>
            <a:endParaRPr lang="Arial" altLang="Arial" sz="100"/>
          </a:p>
          <a:p>
            <a:pPr marL="24794" algn="l" rtl="0" eaLnBrk="0">
              <a:lnSpc>
                <a:spcPct val="91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2000"/>
          </a:p>
          <a:p>
            <a:pPr algn="l" rtl="0" eaLnBrk="0">
              <a:lnSpc>
                <a:spcPct val="117000"/>
              </a:lnSpc>
            </a:pPr>
            <a:endParaRPr lang="Arial" altLang="Arial" sz="500"/>
          </a:p>
          <a:p>
            <a:pPr marL="12700" indent="10286" algn="l" rtl="0" eaLnBrk="0">
              <a:lnSpc>
                <a:spcPct val="192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国际包装市场呈现多元化、个性化、环保化等发展趋势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。发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达国家包装行业技术先进，市场成熟度高，而发展中国家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装市场增长迅速，潜力巨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7" name="textbox 127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755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国内外包装市场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9" name="textbox 149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63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8112"/>
              </a:lnSpc>
            </a:pPr>
            <a:endParaRPr lang="Arial" altLang="Arial" sz="100"/>
          </a:p>
          <a:p>
            <a:pPr marL="233868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  <a:p>
            <a:pPr marL="240726" algn="l" rtl="0" eaLnBrk="0">
              <a:lnSpc>
                <a:spcPct val="86000"/>
              </a:lnSpc>
              <a:spcBef>
                <a:spcPts val="149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中高端包装市场注重产品品质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endParaRPr lang="Microsoft YaHei" altLang="Microsoft YaHei" sz="1300"/>
          </a:p>
          <a:p>
            <a:pPr marL="229068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创新和环保性能，对价格敏感度相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1300"/>
          </a:p>
          <a:p>
            <a:pPr marL="228896" algn="l" rtl="0" eaLnBrk="0">
              <a:lnSpc>
                <a:spcPts val="2432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较低。同时，客户需求多样化，对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1300"/>
          </a:p>
          <a:p>
            <a:pPr marL="229754" algn="l" rtl="0" eaLnBrk="0">
              <a:lnSpc>
                <a:spcPts val="2428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制化、个性化服务要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较高。</a:t>
            </a:r>
            <a:endParaRPr lang="Microsoft YaHei" altLang="Microsoft YaHei" sz="1300"/>
          </a:p>
        </p:txBody>
      </p:sp>
      <p:sp>
        <p:nvSpPr>
          <p:cNvPr id="150" name="textbox 150"/>
          <p:cNvSpPr/>
          <p:nvPr/>
        </p:nvSpPr>
        <p:spPr>
          <a:xfrm>
            <a:off x="644935" y="1460739"/>
            <a:ext cx="2766060" cy="1316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99"/>
              </a:lnSpc>
            </a:pPr>
            <a:endParaRPr lang="Arial" altLang="Arial" sz="100"/>
          </a:p>
          <a:p>
            <a:pPr marL="33131" algn="l" rtl="0" eaLnBrk="0">
              <a:lnSpc>
                <a:spcPct val="95000"/>
              </a:lnSpc>
            </a:pP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871" algn="l" rtl="0" eaLnBrk="0">
              <a:lnSpc>
                <a:spcPct val="95000"/>
              </a:lnSpc>
              <a:spcBef>
                <a:spcPts val="40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本项目目标市场为国内中高端包装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场，主要面向食品、医药、化妆品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6610"/>
              </a:lnSpc>
            </a:pPr>
            <a:endParaRPr lang="Arial" altLang="Arial" sz="100"/>
          </a:p>
          <a:p>
            <a:pPr marL="12871" algn="l" rtl="0" eaLnBrk="0">
              <a:lnSpc>
                <a:spcPts val="1449"/>
              </a:lnSpc>
            </a:pPr>
            <a:r>
              <a:rPr sz="12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行业。</a:t>
            </a:r>
            <a:endParaRPr lang="Microsoft YaHei" altLang="Microsoft YaHei" sz="12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81978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目标市场定位及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textbox 173"/>
          <p:cNvSpPr/>
          <p:nvPr/>
        </p:nvSpPr>
        <p:spPr>
          <a:xfrm>
            <a:off x="1309064" y="4216335"/>
            <a:ext cx="7568565" cy="1277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0"/>
              </a:lnSpc>
            </a:pPr>
            <a:endParaRPr lang="Arial" altLang="Arial" sz="100"/>
          </a:p>
          <a:p>
            <a:pPr marL="155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marL="12700" indent="1543" algn="l" rtl="0" eaLnBrk="0">
              <a:lnSpc>
                <a:spcPct val="156000"/>
              </a:lnSpc>
              <a:spcBef>
                <a:spcPts val="1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未来包装行业将呈现以下趋势：一是绿色环保成为行业重要发展方向；二是智能化、自动化技术应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将逐渐普及；三是定制化、个性化服务将成为企业核心竞争力之一；四是行业整合加速，优胜劣汰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势明显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74" name="textbox 174"/>
          <p:cNvSpPr/>
          <p:nvPr/>
        </p:nvSpPr>
        <p:spPr>
          <a:xfrm>
            <a:off x="3688047" y="1668207"/>
            <a:ext cx="7567294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67"/>
              </a:lnSpc>
            </a:pPr>
            <a:endParaRPr lang="Arial" altLang="Arial" sz="100"/>
          </a:p>
          <a:p>
            <a:pPr marL="2110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求预测</a:t>
            </a:r>
            <a:endParaRPr lang="Microsoft YaHei" altLang="Microsoft YaHei" sz="2300"/>
          </a:p>
          <a:p>
            <a:pPr marL="12700" indent="8229" algn="l" rtl="0" eaLnBrk="0">
              <a:lnSpc>
                <a:spcPct val="156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随着国内消费升级和制造业发展，中高端包装市场需求将持续增加。同时，国家环保政策的推动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促进包装行业向环保、可持续发展方向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型。</a:t>
            </a:r>
            <a:endParaRPr lang="Microsoft YaHei" altLang="Microsoft YaHei" sz="1300"/>
          </a:p>
        </p:txBody>
      </p:sp>
      <p:sp>
        <p:nvSpPr>
          <p:cNvPr id="175" name="textbox 175"/>
          <p:cNvSpPr/>
          <p:nvPr/>
        </p:nvSpPr>
        <p:spPr>
          <a:xfrm>
            <a:off x="442263" y="318468"/>
            <a:ext cx="4980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市场需求预测及趋势分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6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1" name="textbox 201"/>
          <p:cNvSpPr/>
          <p:nvPr/>
        </p:nvSpPr>
        <p:spPr>
          <a:xfrm>
            <a:off x="3905084" y="3551011"/>
            <a:ext cx="4389754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技术方案与工艺流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800"/>
          </a:p>
        </p:txBody>
      </p:sp>
      <p:sp>
        <p:nvSpPr>
          <p:cNvPr id="202" name="textbox 20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205" name="textbox 205"/>
          <p:cNvSpPr/>
          <p:nvPr/>
        </p:nvSpPr>
        <p:spPr>
          <a:xfrm>
            <a:off x="4592946" y="1764141"/>
            <a:ext cx="6467475" cy="3630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04"/>
              </a:lnSpc>
            </a:pPr>
            <a:endParaRPr lang="Arial" altLang="Arial" sz="100"/>
          </a:p>
          <a:p>
            <a:pPr marL="3850414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原材料和能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消耗</a:t>
            </a:r>
            <a:endParaRPr lang="Microsoft YaHei" altLang="Microsoft YaHei" sz="20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评估所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选技术方案对原材料和能源的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消耗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情况，选择资源节约、环境友好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417316" algn="l" rtl="0" eaLnBrk="0">
              <a:lnSpc>
                <a:spcPct val="97000"/>
              </a:lnSpc>
              <a:spcBef>
                <a:spcPts val="430"/>
              </a:spcBef>
            </a:pPr>
            <a:r>
              <a:rPr sz="14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的方案</a:t>
            </a:r>
            <a:r>
              <a:rPr sz="14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457827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生产线自动化程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3842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生产线的自动化程度，提高生产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效率和产品质量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6" name="textbox 206"/>
          <p:cNvSpPr/>
          <p:nvPr/>
        </p:nvSpPr>
        <p:spPr>
          <a:xfrm>
            <a:off x="1199473" y="2589981"/>
            <a:ext cx="307149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国内外同类产品的生产技术，选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89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择技术成熟、稳定、可靠的方案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7" name="textbox 207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择及依据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8" name="textbox 228"/>
          <p:cNvSpPr/>
          <p:nvPr/>
        </p:nvSpPr>
        <p:spPr>
          <a:xfrm>
            <a:off x="1523749" y="1763884"/>
            <a:ext cx="2326004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3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国内外先进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术比较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8309742" y="1097033"/>
            <a:ext cx="2912678" cy="3021046"/>
            <a:chExt cx="2912678" cy="3021046"/>
          </a:xfrm>
        </p:grpSpPr>
        <p:pic>
          <p:nvPicPr>
            <p:cNvPr id="230" name="picture 23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231" name="textbox 231"/>
            <p:cNvSpPr/>
            <p:nvPr/>
          </p:nvSpPr>
          <p:spPr>
            <a:xfrm>
              <a:off x="620335" y="2716615"/>
              <a:ext cx="1790064" cy="3454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9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工艺参数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</a:t>
              </a:r>
              <a:endParaRPr lang="Microsoft YaHei" altLang="Microsoft YaHei" sz="23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125500" y="1147154"/>
            <a:ext cx="2912680" cy="2989893"/>
            <a:chExt cx="2912680" cy="2989893"/>
          </a:xfrm>
        </p:grpSpPr>
        <p:pic>
          <p:nvPicPr>
            <p:cNvPr id="232" name="picture 23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80" cy="2862087"/>
            </a:xfrm>
            <a:prstGeom prst="rect">
              <a:avLst/>
            </a:prstGeom>
          </p:spPr>
        </p:pic>
        <p:sp>
          <p:nvSpPr>
            <p:cNvPr id="233" name="textbox 233"/>
            <p:cNvSpPr/>
            <p:nvPr/>
          </p:nvSpPr>
          <p:spPr>
            <a:xfrm>
              <a:off x="683274" y="2687529"/>
              <a:ext cx="1494789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94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程图</a:t>
              </a:r>
              <a:endParaRPr lang="Microsoft YaHei" altLang="Microsoft YaHei" sz="23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639659" y="1134964"/>
            <a:ext cx="2912679" cy="2982229"/>
            <a:chExt cx="2912679" cy="2982229"/>
          </a:xfrm>
        </p:grpSpPr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235" name="textbox 235"/>
            <p:cNvSpPr/>
            <p:nvPr/>
          </p:nvSpPr>
          <p:spPr>
            <a:xfrm>
              <a:off x="439360" y="2678979"/>
              <a:ext cx="2085339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01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工序分析和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endParaRPr lang="Microsoft YaHei" altLang="Microsoft YaHei" sz="2300"/>
            </a:p>
          </p:txBody>
        </p:sp>
      </p:grpSp>
      <p:sp>
        <p:nvSpPr>
          <p:cNvPr id="236" name="textbox 236"/>
          <p:cNvSpPr/>
          <p:nvPr/>
        </p:nvSpPr>
        <p:spPr>
          <a:xfrm>
            <a:off x="8699760" y="4688737"/>
            <a:ext cx="2463800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03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实验和数据分析，确   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佳的工艺参数，确保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产品质量的稳定性和一致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7" name="textbox 237"/>
          <p:cNvSpPr/>
          <p:nvPr/>
        </p:nvSpPr>
        <p:spPr>
          <a:xfrm>
            <a:off x="4996342" y="4687785"/>
            <a:ext cx="227330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10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针对每个工序进行分析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找出瓶颈工序并进行优化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提高生产效率和产品质量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8" name="textbox 238"/>
          <p:cNvSpPr/>
          <p:nvPr/>
        </p:nvSpPr>
        <p:spPr>
          <a:xfrm>
            <a:off x="1431011" y="4686832"/>
            <a:ext cx="2118995" cy="783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158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提供详细的工艺流程图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从原材料到成品的整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个生产过程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9" name="textbox 239"/>
          <p:cNvSpPr/>
          <p:nvPr/>
        </p:nvSpPr>
        <p:spPr>
          <a:xfrm>
            <a:off x="1215492" y="379028"/>
            <a:ext cx="344487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46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240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24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246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0" name="picture 2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7" cy="4219250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271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textbox 272"/>
            <p:cNvSpPr/>
            <p:nvPr/>
          </p:nvSpPr>
          <p:spPr>
            <a:xfrm>
              <a:off x="575806" y="149339"/>
              <a:ext cx="5509259" cy="7981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82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设备性能要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22366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明确关键设备的性能要求，包括生产能力、精度、稳定性等方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3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274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textbox 275"/>
            <p:cNvSpPr/>
            <p:nvPr/>
          </p:nvSpPr>
          <p:spPr>
            <a:xfrm>
              <a:off x="574043" y="149635"/>
              <a:ext cx="4939665" cy="797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076"/>
                </a:lnSpc>
              </a:pPr>
              <a:endParaRPr lang="Arial" altLang="Arial" sz="100"/>
            </a:p>
            <a:p>
              <a:pPr marL="14463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根据性能要求进行设备选型和采购，选择性价比高的设备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6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277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textbox 278"/>
            <p:cNvSpPr/>
            <p:nvPr/>
          </p:nvSpPr>
          <p:spPr>
            <a:xfrm>
              <a:off x="573853" y="149633"/>
              <a:ext cx="5357495" cy="1071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951"/>
                </a:lnSpc>
              </a:pPr>
              <a:endParaRPr lang="Arial" altLang="Arial" sz="100"/>
            </a:p>
            <a:p>
              <a:pPr marL="14653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设备布局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</a:t>
              </a:r>
              <a:endParaRPr lang="Microsoft YaHei" altLang="Microsoft YaHei" sz="23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3080" indent="-380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规划设备布局，确保设备之间的协调和配合；按照设备安装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规范进行安装和调试，确保设备的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正常运转。</a:t>
              </a:r>
              <a:endParaRPr lang="Microsoft YaHei" altLang="Microsoft YaHei" sz="1500"/>
            </a:p>
          </p:txBody>
        </p:sp>
        <p:sp>
          <p:nvSpPr>
            <p:cNvPr id="279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0" name="textbox 280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选型和配置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1" name="picture 3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02" name="textbox 302"/>
          <p:cNvSpPr/>
          <p:nvPr/>
        </p:nvSpPr>
        <p:spPr>
          <a:xfrm>
            <a:off x="3904599" y="3551011"/>
            <a:ext cx="4390390" cy="554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资源供应与建设条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3800"/>
          </a:p>
        </p:txBody>
      </p:sp>
      <p:sp>
        <p:nvSpPr>
          <p:cNvPr id="303" name="textbox 303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305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textbox 306"/>
            <p:cNvSpPr/>
            <p:nvPr/>
          </p:nvSpPr>
          <p:spPr>
            <a:xfrm>
              <a:off x="372030" y="374517"/>
              <a:ext cx="2690495" cy="19310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13"/>
                </a:lnSpc>
              </a:pPr>
              <a:endParaRPr lang="Arial" altLang="Arial" sz="100"/>
            </a:p>
            <a:p>
              <a:pPr marL="200564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原材料质量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</a:t>
              </a:r>
              <a:endParaRPr lang="Microsoft YaHei" altLang="Microsoft YaHei" sz="23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需原材料的质量和价格进行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全面了解，确保符合项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要求，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并控制成本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307" name="picture 30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2" name="group 6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308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textbox 309"/>
            <p:cNvSpPr/>
            <p:nvPr/>
          </p:nvSpPr>
          <p:spPr>
            <a:xfrm>
              <a:off x="371457" y="384643"/>
              <a:ext cx="2843529" cy="19208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964"/>
                </a:lnSpc>
              </a:pPr>
              <a:endParaRPr lang="Arial" altLang="Arial" sz="100"/>
            </a:p>
            <a:p>
              <a:pPr marL="37113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主要原材料种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装项目的具体需求，列出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所需的主要原材料种类，如纸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塑料、金属等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310" name="picture 3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4" name="group 6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311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196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textbox 312"/>
            <p:cNvSpPr/>
            <p:nvPr/>
          </p:nvSpPr>
          <p:spPr>
            <a:xfrm>
              <a:off x="370886" y="399197"/>
              <a:ext cx="2691129" cy="19062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91"/>
                </a:lnSpc>
              </a:pPr>
              <a:endParaRPr lang="Arial" altLang="Arial" sz="100"/>
            </a:p>
            <a:p>
              <a:pPr marL="221288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原材料供应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</a:t>
              </a:r>
              <a:endParaRPr lang="Microsoft YaHei" altLang="Microsoft YaHei" sz="23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原材料市场的供应情况，评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应的稳定性和可靠性，以及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可能存在的风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险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313" name="picture 3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314" name="textbox 31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供应情况分析</a:t>
            </a:r>
            <a:endParaRPr lang="Microsoft YaHei" altLang="Microsoft YaHei" sz="30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5" name="picture 3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36" name="textbox 336"/>
          <p:cNvSpPr/>
          <p:nvPr/>
        </p:nvSpPr>
        <p:spPr>
          <a:xfrm>
            <a:off x="6188173" y="5072434"/>
            <a:ext cx="5166995" cy="1058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82"/>
              </a:lnSpc>
            </a:pPr>
            <a:endParaRPr lang="Arial" altLang="Arial" sz="100"/>
          </a:p>
          <a:p>
            <a:pPr marL="14302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措施和能源管理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针对性的节能措施和能源管理方案，降低能源消耗，提高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65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能源利用效率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37" name="textbox 337"/>
          <p:cNvSpPr/>
          <p:nvPr/>
        </p:nvSpPr>
        <p:spPr>
          <a:xfrm>
            <a:off x="6188959" y="1759885"/>
            <a:ext cx="5129529" cy="690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2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需求种类和数量</a:t>
            </a:r>
            <a:endParaRPr lang="Microsoft YaHei" altLang="Microsoft YaHei" sz="16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23533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明确包装项目所需的能源种类和数量，如电力、燃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、水等。</a:t>
            </a:r>
            <a:endParaRPr lang="Microsoft YaHei" altLang="Microsoft YaHei" sz="1500"/>
          </a:p>
        </p:txBody>
      </p:sp>
      <p:sp>
        <p:nvSpPr>
          <p:cNvPr id="338" name="textbox 338"/>
          <p:cNvSpPr/>
          <p:nvPr/>
        </p:nvSpPr>
        <p:spPr>
          <a:xfrm>
            <a:off x="6188363" y="3878938"/>
            <a:ext cx="5166359" cy="57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3"/>
              </a:lnSpc>
            </a:pPr>
            <a:endParaRPr lang="Arial" altLang="Arial" sz="100"/>
          </a:p>
          <a:p>
            <a:pPr marL="1308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地能源供应的可靠性，了解能源供应设施的建设和运营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ts val="1609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39" name="textbox 339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能源动力保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障措施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36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textbox 36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36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textbox 36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36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5" name="textbox 36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366" name="textbox 366"/>
          <p:cNvSpPr/>
          <p:nvPr/>
        </p:nvSpPr>
        <p:spPr>
          <a:xfrm>
            <a:off x="6188959" y="3410063"/>
            <a:ext cx="145033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源供应可靠性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https://d.book118.com/796024125034010101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2024-09-25T14:47:47.534</cp:lastPrinted>
  <dcterms:created xsi:type="dcterms:W3CDTF">2024-09-25T06:47:47Z</dcterms:created>
  <dcterms:modified xsi:type="dcterms:W3CDTF">2024-09-25T06:47:49Z</dcterms:modified>
</cp:coreProperties>
</file>