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7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F33058DB-CE84-4337-80FA-A24143DA30F9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3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36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7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3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39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0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4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42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3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4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45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6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4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48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9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51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2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8C015F-1F55-48F5-B894-757965E871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04914F-B8CC-41CD-99A9-6AFE2DD539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879719-4666-4ED8-8D7C-56E00E6E1A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C5526B-5E3D-4866-B37C-CE41CA9E12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E3202B0-1D0D-4F8B-BC36-5881E95FA9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159F0CC-28FE-4478-82A3-FB55C01E23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EB0585E-F642-4289-8E8C-A639107881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3C88F2-4641-4316-B015-4F7F70527C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13541F-9666-497E-806D-1FA4C446BD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D6F39F-65B9-403E-8DFE-B01F589651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CF8511-FDB4-46EC-8031-8F249A8F60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0BDE8949-D861-457B-A742-51F17C667D8B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2DCD6247-0C9E-426B-B78C-F696B1013BC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Relationship Id="rId3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6.png" /><Relationship Id="rId4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7.pn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8.png" /><Relationship Id="rId4" Type="http://schemas.openxmlformats.org/officeDocument/2006/relationships/image" Target="../media/image9.pn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6034154040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1017360" y="559440"/>
            <a:ext cx="10156320" cy="17884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picc</a:t>
            </a: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实习护士查房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1198800" y="3492360"/>
            <a:ext cx="997488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汇报：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xxx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时间：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20xx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AutoShape 2"/>
          <p:cNvSpPr/>
          <p:nvPr/>
        </p:nvSpPr>
        <p:spPr>
          <a:xfrm>
            <a:off x="297360" y="810360"/>
            <a:ext cx="5297760" cy="5297760"/>
          </a:xfrm>
          <a:prstGeom prst="ellipse">
            <a:avLst/>
          </a:prstGeom>
          <a:solidFill>
            <a:srgbClr val="0084FF">
              <a:alpha val="46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6" name="AutoShape 3"/>
          <p:cNvSpPr/>
          <p:nvPr/>
        </p:nvSpPr>
        <p:spPr>
          <a:xfrm>
            <a:off x="938520" y="1451160"/>
            <a:ext cx="4016160" cy="4016160"/>
          </a:xfrm>
          <a:prstGeom prst="ellipse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7" name="PlaceHolder 1"/>
          <p:cNvSpPr>
            <a:spLocks noGrp="1"/>
          </p:cNvSpPr>
          <p:nvPr>
            <p:ph type="title" idx="4294967295"/>
          </p:nvPr>
        </p:nvSpPr>
        <p:spPr>
          <a:xfrm>
            <a:off x="1848960" y="2837160"/>
            <a:ext cx="2194200" cy="18734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7200" b="1" strike="noStrike" spc="299">
                <a:solidFill>
                  <a:schemeClr val="lt1"/>
                </a:solidFill>
                <a:latin typeface="Arial"/>
                <a:ea typeface="微软雅黑"/>
              </a:rPr>
              <a:t>目录</a:t>
            </a:r>
            <a:endParaRPr lang="en-US" sz="72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8" name="content"/>
          <p:cNvSpPr/>
          <p:nvPr/>
        </p:nvSpPr>
        <p:spPr>
          <a:xfrm>
            <a:off x="6201360" y="208080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1</a:t>
            </a:r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章  </a:t>
            </a:r>
            <a:r>
              <a:rPr lang="en-US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picc</a:t>
            </a:r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实习护士查房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2</a:t>
            </a:r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章  </a:t>
            </a:r>
            <a:r>
              <a:rPr lang="en-US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PICC</a:t>
            </a:r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护理操作流程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3</a:t>
            </a:r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章  </a:t>
            </a:r>
            <a:r>
              <a:rPr lang="en-US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PICC</a:t>
            </a:r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护理常见问题解决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4</a:t>
            </a:r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章  </a:t>
            </a:r>
            <a:r>
              <a:rPr lang="en-US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PICC</a:t>
            </a:r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护理安全质量控制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5</a:t>
            </a:r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章  </a:t>
            </a:r>
            <a:r>
              <a:rPr lang="en-US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PICC</a:t>
            </a:r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护理病例分享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6</a:t>
            </a:r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章  总结与展望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TextBox 5"/>
          <p:cNvSpPr/>
          <p:nvPr/>
        </p:nvSpPr>
        <p:spPr>
          <a:xfrm>
            <a:off x="1302840" y="2003760"/>
            <a:ext cx="3088800" cy="101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23840" tIns="123840" rIns="57240" bIns="123840" anchor="t">
            <a:spAutoFit/>
          </a:bodyPr>
          <a:lstStyle/>
          <a:p>
            <a:pPr algn="ctr" defTabSz="914400">
              <a:lnSpc>
                <a:spcPct val="186000"/>
              </a:lnSpc>
            </a:pPr>
            <a:r>
              <a:rPr lang="en-US" sz="2700" b="0" strike="noStrike" spc="-1">
                <a:solidFill>
                  <a:srgbClr val="FFFFFF"/>
                </a:solidFill>
                <a:latin typeface="微软雅黑"/>
                <a:ea typeface="微软雅黑"/>
              </a:rPr>
              <a:t>contents</a:t>
            </a:r>
            <a:endParaRPr lang="en-US" sz="27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AutoShape 7"/>
          <p:cNvSpPr/>
          <p:nvPr/>
        </p:nvSpPr>
        <p:spPr>
          <a:xfrm>
            <a:off x="11307240" y="332280"/>
            <a:ext cx="89280" cy="86040"/>
          </a:xfrm>
          <a:prstGeom prst="ellipse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1" name="AutoShape 8"/>
          <p:cNvSpPr/>
          <p:nvPr/>
        </p:nvSpPr>
        <p:spPr>
          <a:xfrm>
            <a:off x="11736360" y="332280"/>
            <a:ext cx="89280" cy="86040"/>
          </a:xfrm>
          <a:prstGeom prst="ellipse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2" name="AutoShape 9"/>
          <p:cNvSpPr/>
          <p:nvPr/>
        </p:nvSpPr>
        <p:spPr>
          <a:xfrm>
            <a:off x="11346480" y="332280"/>
            <a:ext cx="435960" cy="8604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3" name="AutoShape 10"/>
          <p:cNvSpPr/>
          <p:nvPr/>
        </p:nvSpPr>
        <p:spPr>
          <a:xfrm>
            <a:off x="11307240" y="508680"/>
            <a:ext cx="89280" cy="86040"/>
          </a:xfrm>
          <a:prstGeom prst="ellipse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4" name="AutoShape 11"/>
          <p:cNvSpPr/>
          <p:nvPr/>
        </p:nvSpPr>
        <p:spPr>
          <a:xfrm>
            <a:off x="11736360" y="508680"/>
            <a:ext cx="89280" cy="86040"/>
          </a:xfrm>
          <a:prstGeom prst="ellipse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5" name="AutoShape 12"/>
          <p:cNvSpPr/>
          <p:nvPr/>
        </p:nvSpPr>
        <p:spPr>
          <a:xfrm>
            <a:off x="11346480" y="508680"/>
            <a:ext cx="435960" cy="8604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6" name="AutoShape 13"/>
          <p:cNvSpPr/>
          <p:nvPr/>
        </p:nvSpPr>
        <p:spPr>
          <a:xfrm>
            <a:off x="11307240" y="684720"/>
            <a:ext cx="89280" cy="86040"/>
          </a:xfrm>
          <a:prstGeom prst="ellipse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7" name="AutoShape 14"/>
          <p:cNvSpPr/>
          <p:nvPr/>
        </p:nvSpPr>
        <p:spPr>
          <a:xfrm>
            <a:off x="11736360" y="684720"/>
            <a:ext cx="89280" cy="86040"/>
          </a:xfrm>
          <a:prstGeom prst="ellipse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8" name="AutoShape 15"/>
          <p:cNvSpPr/>
          <p:nvPr/>
        </p:nvSpPr>
        <p:spPr>
          <a:xfrm>
            <a:off x="11346480" y="684720"/>
            <a:ext cx="435960" cy="8604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9" name="PlaceHolder 1"/>
          <p:cNvSpPr>
            <a:spLocks noGrp="1"/>
          </p:cNvSpPr>
          <p:nvPr>
            <p:ph/>
          </p:nvPr>
        </p:nvSpPr>
        <p:spPr>
          <a:xfrm>
            <a:off x="654840" y="2055600"/>
            <a:ext cx="1073124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6600" b="1" strike="noStrike" spc="148">
                <a:solidFill>
                  <a:srgbClr val="0084FF"/>
                </a:solidFill>
                <a:latin typeface="Arial"/>
                <a:ea typeface="微软雅黑"/>
              </a:rPr>
              <a:t>01</a:t>
            </a:r>
            <a:endParaRPr lang="en-US" sz="6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36651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1</a:t>
            </a:r>
            <a:r>
              <a:rPr lang="zh-CN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章 </a:t>
            </a:r>
            <a:r>
              <a:rPr lang="en-US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picc</a:t>
            </a:r>
            <a:r>
              <a:rPr lang="zh-CN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实习护士查房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3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4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5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6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0084FF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7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0084FF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8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0084FF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9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0084FF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1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en-US" sz="3600" b="1" strike="noStrike" spc="299">
                <a:solidFill>
                  <a:srgbClr val="0084FF"/>
                </a:solidFill>
                <a:latin typeface="Arial"/>
                <a:ea typeface="微软雅黑"/>
              </a:rPr>
              <a:t>PICC</a:t>
            </a:r>
            <a:r>
              <a:rPr lang="zh-CN" sz="3600" b="1" strike="noStrike" spc="299">
                <a:solidFill>
                  <a:srgbClr val="0084FF"/>
                </a:solidFill>
                <a:latin typeface="Arial"/>
                <a:ea typeface="微软雅黑"/>
              </a:rPr>
              <a:t>简介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en-US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PICC (</a:t>
            </a: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经皮穿刺中心静脉导管</a:t>
            </a:r>
            <a:r>
              <a:rPr lang="en-US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)</a:t>
            </a: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是一种用于输液、输血、药物给予等治疗目的的导管。实习护士在临床实践中需要掌握</a:t>
            </a:r>
            <a:r>
              <a:rPr lang="en-US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PICC</a:t>
            </a: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护理技能，确保患者安全。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104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105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6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7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8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9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0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1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2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3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4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5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6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7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8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9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0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1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2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3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4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25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6" name="流程图: 终止 9"/>
          <p:cNvSpPr/>
          <p:nvPr/>
        </p:nvSpPr>
        <p:spPr>
          <a:xfrm>
            <a:off x="4654440" y="4053960"/>
            <a:ext cx="3498480" cy="939600"/>
          </a:xfrm>
          <a:prstGeom prst="flowChartTerminator">
            <a:avLst/>
          </a:prstGeom>
          <a:solidFill>
            <a:srgbClr val="0084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7" name="流程图: 终止 8"/>
          <p:cNvSpPr/>
          <p:nvPr/>
        </p:nvSpPr>
        <p:spPr>
          <a:xfrm>
            <a:off x="744840" y="4053960"/>
            <a:ext cx="3498480" cy="939600"/>
          </a:xfrm>
          <a:prstGeom prst="flowChartTerminator">
            <a:avLst/>
          </a:prstGeom>
          <a:solidFill>
            <a:srgbClr val="0084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8" name="流程图: 终止 7"/>
          <p:cNvSpPr/>
          <p:nvPr/>
        </p:nvSpPr>
        <p:spPr>
          <a:xfrm>
            <a:off x="4654440" y="1379160"/>
            <a:ext cx="3498480" cy="939600"/>
          </a:xfrm>
          <a:prstGeom prst="flowChartTerminator">
            <a:avLst/>
          </a:prstGeom>
          <a:solidFill>
            <a:srgbClr val="0084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9" name="流程图: 终止 3"/>
          <p:cNvSpPr/>
          <p:nvPr/>
        </p:nvSpPr>
        <p:spPr>
          <a:xfrm>
            <a:off x="744840" y="1379160"/>
            <a:ext cx="3498480" cy="939600"/>
          </a:xfrm>
          <a:prstGeom prst="flowChartTerminator">
            <a:avLst/>
          </a:prstGeom>
          <a:solidFill>
            <a:srgbClr val="0084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0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000" b="1" strike="noStrike" spc="299">
                <a:solidFill>
                  <a:srgbClr val="0084FF"/>
                </a:solidFill>
                <a:latin typeface="Arial"/>
                <a:ea typeface="微软雅黑"/>
              </a:rPr>
              <a:t>PICC</a:t>
            </a:r>
            <a:r>
              <a:rPr lang="zh-CN" sz="3000" b="1" strike="noStrike" spc="299">
                <a:solidFill>
                  <a:srgbClr val="0084FF"/>
                </a:solidFill>
                <a:latin typeface="Arial"/>
                <a:ea typeface="微软雅黑"/>
              </a:rPr>
              <a:t>的并发症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131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132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3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4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5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6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7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8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9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0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1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2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3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4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5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6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7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8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9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0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1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52" name="content.1.title"/>
          <p:cNvSpPr/>
          <p:nvPr/>
        </p:nvSpPr>
        <p:spPr>
          <a:xfrm>
            <a:off x="1467720" y="163332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感染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content.1.content"/>
          <p:cNvSpPr/>
          <p:nvPr/>
        </p:nvSpPr>
        <p:spPr>
          <a:xfrm>
            <a:off x="948600" y="2511360"/>
            <a:ext cx="3106080" cy="1184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定期观察穿刺部位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遵循无菌操作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content.2.title"/>
          <p:cNvSpPr/>
          <p:nvPr/>
        </p:nvSpPr>
        <p:spPr>
          <a:xfrm>
            <a:off x="5334120" y="168660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血栓形成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content.2.content"/>
          <p:cNvSpPr/>
          <p:nvPr/>
        </p:nvSpPr>
        <p:spPr>
          <a:xfrm>
            <a:off x="4777920" y="2511360"/>
            <a:ext cx="3166560" cy="98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鼓励患者多活动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定期检查血栓形成情况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content.3.title"/>
          <p:cNvSpPr/>
          <p:nvPr/>
        </p:nvSpPr>
        <p:spPr>
          <a:xfrm>
            <a:off x="1467720" y="428256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穿刺部位出血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content.3.content"/>
          <p:cNvSpPr/>
          <p:nvPr/>
        </p:nvSpPr>
        <p:spPr>
          <a:xfrm>
            <a:off x="951120" y="5246280"/>
            <a:ext cx="2985480" cy="103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注意观察出血情况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及时处理止血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content.4.title"/>
          <p:cNvSpPr/>
          <p:nvPr/>
        </p:nvSpPr>
        <p:spPr>
          <a:xfrm>
            <a:off x="5391720" y="428256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content.4.content"/>
          <p:cNvSpPr/>
          <p:nvPr/>
        </p:nvSpPr>
        <p:spPr>
          <a:xfrm>
            <a:off x="4777920" y="5246280"/>
            <a:ext cx="3092040" cy="116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icture 4"/>
          <p:cNvSpPr/>
          <p:nvPr/>
        </p:nvSpPr>
        <p:spPr>
          <a:xfrm>
            <a:off x="8506440" y="1108800"/>
            <a:ext cx="3306240" cy="440856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1" name="PlaceHolder 1"/>
          <p:cNvSpPr>
            <a:spLocks noGrp="1"/>
          </p:cNvSpPr>
          <p:nvPr>
            <p:ph/>
          </p:nvPr>
        </p:nvSpPr>
        <p:spPr>
          <a:xfrm>
            <a:off x="654840" y="2055600"/>
            <a:ext cx="1073124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6600" b="1" strike="noStrike" spc="148">
                <a:solidFill>
                  <a:srgbClr val="0084FF"/>
                </a:solidFill>
                <a:latin typeface="Arial"/>
                <a:ea typeface="微软雅黑"/>
              </a:rPr>
              <a:t>02</a:t>
            </a:r>
            <a:endParaRPr lang="en-US" sz="6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36651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2</a:t>
            </a:r>
            <a:r>
              <a:rPr lang="zh-CN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章 </a:t>
            </a:r>
            <a:r>
              <a:rPr lang="en-US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PICC</a:t>
            </a:r>
            <a:r>
              <a:rPr lang="zh-CN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护理操作流程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3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4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4" name="AutoShape 3"/>
          <p:cNvSpPr/>
          <p:nvPr/>
        </p:nvSpPr>
        <p:spPr>
          <a:xfrm>
            <a:off x="6866280" y="1243800"/>
            <a:ext cx="5325480" cy="4881600"/>
          </a:xfrm>
          <a:prstGeom prst="rect">
            <a:avLst/>
          </a:prstGeom>
          <a:solidFill>
            <a:srgbClr val="0084FF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5" name="PlaceHolder 1"/>
          <p:cNvSpPr>
            <a:spLocks noGrp="1"/>
          </p:cNvSpPr>
          <p:nvPr>
            <p:ph type="title" idx="4294967295"/>
          </p:nvPr>
        </p:nvSpPr>
        <p:spPr>
          <a:xfrm>
            <a:off x="1035720" y="306000"/>
            <a:ext cx="9040680" cy="54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000" b="1" strike="noStrike" spc="299">
                <a:solidFill>
                  <a:srgbClr val="0084FF"/>
                </a:solidFill>
                <a:latin typeface="Arial"/>
                <a:ea typeface="微软雅黑"/>
              </a:rPr>
              <a:t>PICC</a:t>
            </a:r>
            <a:r>
              <a:rPr lang="zh-CN" sz="3000" b="1" strike="noStrike" spc="299">
                <a:solidFill>
                  <a:srgbClr val="0084FF"/>
                </a:solidFill>
                <a:latin typeface="Arial"/>
                <a:ea typeface="微软雅黑"/>
              </a:rPr>
              <a:t>护理操作流程概述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6" name="content"/>
          <p:cNvSpPr/>
          <p:nvPr/>
        </p:nvSpPr>
        <p:spPr>
          <a:xfrm>
            <a:off x="7780680" y="1536120"/>
            <a:ext cx="4036320" cy="378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en-US" sz="18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PICC</a:t>
            </a:r>
            <a:r>
              <a:rPr lang="zh-CN" sz="18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护理操作流程包括准备工作、插管操作、导管固定、术后护理等多个环节。实习护士需要熟练掌握这些操作流程。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67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168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9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0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1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2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3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4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5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6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7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8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9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0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1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2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3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4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5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6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7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pic>
        <p:nvPicPr>
          <p:cNvPr id="188" name="图片 99" descr="C:/Users/Administrator/Desktop/ppt模板/图片素材/image2709229.pngimage2709229"/>
          <p:cNvPicPr/>
          <p:nvPr/>
        </p:nvPicPr>
        <p:blipFill>
          <a:blip r:embed="rId3"/>
          <a:srcRect t="12343" b="12343"/>
          <a:stretch>
            <a:fillRect/>
          </a:stretch>
        </p:blipFill>
        <p:spPr>
          <a:xfrm>
            <a:off x="1297800" y="2489040"/>
            <a:ext cx="5830920" cy="363636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9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0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1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2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3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0084FF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4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0084FF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5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0084FF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6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0084FF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7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8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en-US" sz="3600" b="1" strike="noStrike" spc="299">
                <a:solidFill>
                  <a:srgbClr val="0084FF"/>
                </a:solidFill>
                <a:latin typeface="Arial"/>
                <a:ea typeface="微软雅黑"/>
              </a:rPr>
              <a:t>PICC</a:t>
            </a:r>
            <a:r>
              <a:rPr lang="zh-CN" sz="3600" b="1" strike="noStrike" spc="299">
                <a:solidFill>
                  <a:srgbClr val="0084FF"/>
                </a:solidFill>
                <a:latin typeface="Arial"/>
                <a:ea typeface="微软雅黑"/>
              </a:rPr>
              <a:t>护理操作准备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在进行</a:t>
            </a:r>
            <a:r>
              <a:rPr lang="en-US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PICC</a:t>
            </a: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护理操作前，实习护士需要做好各项准备工作，包括检查仪器、准备药物、消毒手术器械等。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201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202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3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4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5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6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7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8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9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0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1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2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3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4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5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6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7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8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9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0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1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222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3" name="矩形 28"/>
          <p:cNvSpPr/>
          <p:nvPr/>
        </p:nvSpPr>
        <p:spPr>
          <a:xfrm>
            <a:off x="354024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24" name="content.2.title"/>
          <p:cNvSpPr/>
          <p:nvPr/>
        </p:nvSpPr>
        <p:spPr>
          <a:xfrm>
            <a:off x="8392320" y="1557720"/>
            <a:ext cx="33739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插管操作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" name="content.2.content"/>
          <p:cNvSpPr/>
          <p:nvPr/>
        </p:nvSpPr>
        <p:spPr>
          <a:xfrm>
            <a:off x="8392320" y="1915920"/>
            <a:ext cx="3078000" cy="160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严格按操作规程进行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贴心安慰患者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避免导管移位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矩形 33"/>
          <p:cNvSpPr/>
          <p:nvPr/>
        </p:nvSpPr>
        <p:spPr>
          <a:xfrm>
            <a:off x="620856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27" name="content.3.title"/>
          <p:cNvSpPr/>
          <p:nvPr/>
        </p:nvSpPr>
        <p:spPr>
          <a:xfrm>
            <a:off x="1094760" y="4120560"/>
            <a:ext cx="32299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导管固定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content.3.content"/>
          <p:cNvSpPr/>
          <p:nvPr/>
        </p:nvSpPr>
        <p:spPr>
          <a:xfrm>
            <a:off x="1094760" y="4453920"/>
            <a:ext cx="2929680" cy="1566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选择合适的固定器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注意固定方式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及时调整固定位置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9" name="矩形 38"/>
          <p:cNvSpPr/>
          <p:nvPr/>
        </p:nvSpPr>
        <p:spPr>
          <a:xfrm>
            <a:off x="894204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30" name="content.4.title"/>
          <p:cNvSpPr/>
          <p:nvPr/>
        </p:nvSpPr>
        <p:spPr>
          <a:xfrm>
            <a:off x="8392320" y="4109040"/>
            <a:ext cx="3256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术后护理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1" name="content.4.content"/>
          <p:cNvSpPr/>
          <p:nvPr/>
        </p:nvSpPr>
        <p:spPr>
          <a:xfrm>
            <a:off x="8392320" y="4453920"/>
            <a:ext cx="3078000" cy="1743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密切观察患者情况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避免拔管风险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定期更换敷料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000" b="1" strike="noStrike" spc="299">
                <a:solidFill>
                  <a:srgbClr val="0084FF"/>
                </a:solidFill>
                <a:latin typeface="Arial"/>
                <a:ea typeface="微软雅黑"/>
              </a:rPr>
              <a:t>PICC</a:t>
            </a:r>
            <a:r>
              <a:rPr lang="zh-CN" sz="3000" b="1" strike="noStrike" spc="299">
                <a:solidFill>
                  <a:srgbClr val="0084FF"/>
                </a:solidFill>
                <a:latin typeface="Arial"/>
                <a:ea typeface="微软雅黑"/>
              </a:rPr>
              <a:t>护理操作流程细节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33" name="矩形 19"/>
          <p:cNvSpPr/>
          <p:nvPr/>
        </p:nvSpPr>
        <p:spPr>
          <a:xfrm>
            <a:off x="72972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34" name="content.1.title"/>
          <p:cNvSpPr/>
          <p:nvPr/>
        </p:nvSpPr>
        <p:spPr>
          <a:xfrm>
            <a:off x="1094760" y="1655280"/>
            <a:ext cx="33897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准备工作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" name="content.1.content"/>
          <p:cNvSpPr/>
          <p:nvPr/>
        </p:nvSpPr>
        <p:spPr>
          <a:xfrm>
            <a:off x="1094760" y="2034720"/>
            <a:ext cx="2928960" cy="146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检查仪器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准备药物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消毒手术器械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36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237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8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9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0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1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2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3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4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5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6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7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8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9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0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1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2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3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4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5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6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257" name="AutoShape 8"/>
          <p:cNvSpPr/>
          <p:nvPr/>
        </p:nvSpPr>
        <p:spPr>
          <a:xfrm>
            <a:off x="4397760" y="2570040"/>
            <a:ext cx="583920" cy="583920"/>
          </a:xfrm>
          <a:prstGeom prst="diamond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58" name="AutoShape 9"/>
          <p:cNvSpPr/>
          <p:nvPr/>
        </p:nvSpPr>
        <p:spPr>
          <a:xfrm>
            <a:off x="7198560" y="2570040"/>
            <a:ext cx="583920" cy="588600"/>
          </a:xfrm>
          <a:prstGeom prst="diamond">
            <a:avLst/>
          </a:prstGeom>
          <a:solidFill>
            <a:srgbClr val="0084FF"/>
          </a:solidFill>
          <a:ln w="3143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59" name="AutoShape 10"/>
          <p:cNvSpPr/>
          <p:nvPr/>
        </p:nvSpPr>
        <p:spPr>
          <a:xfrm>
            <a:off x="4397760" y="4078080"/>
            <a:ext cx="583920" cy="583920"/>
          </a:xfrm>
          <a:prstGeom prst="diamond">
            <a:avLst/>
          </a:prstGeom>
          <a:solidFill>
            <a:srgbClr val="0084FF"/>
          </a:solidFill>
          <a:ln w="3143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0" name="AutoShape 11"/>
          <p:cNvSpPr/>
          <p:nvPr/>
        </p:nvSpPr>
        <p:spPr>
          <a:xfrm>
            <a:off x="7198560" y="4078080"/>
            <a:ext cx="583920" cy="583920"/>
          </a:xfrm>
          <a:prstGeom prst="diamond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1" name="AutoShape 12"/>
          <p:cNvSpPr/>
          <p:nvPr/>
        </p:nvSpPr>
        <p:spPr>
          <a:xfrm>
            <a:off x="4397760" y="2711880"/>
            <a:ext cx="583920" cy="3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5680" tIns="38160" rIns="85680" bIns="3816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374"/>
              </a:spcBef>
            </a:pPr>
            <a:r>
              <a:rPr lang="en-US" sz="1430" b="0" strike="noStrike" spc="-1">
                <a:solidFill>
                  <a:schemeClr val="accent2">
                    <a:lumMod val="20000"/>
                    <a:lumOff val="80000"/>
                  </a:schemeClr>
                </a:solidFill>
                <a:latin typeface="微软雅黑"/>
                <a:ea typeface="微软雅黑"/>
              </a:rPr>
              <a:t>01</a:t>
            </a:r>
            <a:endParaRPr lang="en-US" sz="14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2" name="AutoShape 13"/>
          <p:cNvSpPr/>
          <p:nvPr/>
        </p:nvSpPr>
        <p:spPr>
          <a:xfrm>
            <a:off x="4397760" y="4212360"/>
            <a:ext cx="583920" cy="3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5680" tIns="38160" rIns="85680" bIns="3816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374"/>
              </a:spcBef>
            </a:pPr>
            <a:r>
              <a:rPr lang="en-US" sz="1430" b="0" strike="noStrike" spc="-1">
                <a:solidFill>
                  <a:schemeClr val="accent3">
                    <a:lumMod val="20000"/>
                    <a:lumOff val="80000"/>
                  </a:schemeClr>
                </a:solidFill>
                <a:latin typeface="微软雅黑"/>
                <a:ea typeface="微软雅黑"/>
              </a:rPr>
              <a:t>03</a:t>
            </a:r>
            <a:endParaRPr lang="en-US" sz="14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3" name="AutoShape 14"/>
          <p:cNvSpPr/>
          <p:nvPr/>
        </p:nvSpPr>
        <p:spPr>
          <a:xfrm>
            <a:off x="7198560" y="2702520"/>
            <a:ext cx="583920" cy="3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5680" tIns="38160" rIns="85680" bIns="3816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374"/>
              </a:spcBef>
            </a:pPr>
            <a:r>
              <a:rPr lang="en-US" sz="1430" b="0" strike="noStrike" spc="-1">
                <a:solidFill>
                  <a:schemeClr val="accent3">
                    <a:lumMod val="20000"/>
                    <a:lumOff val="80000"/>
                  </a:schemeClr>
                </a:solidFill>
                <a:latin typeface="微软雅黑"/>
                <a:ea typeface="微软雅黑"/>
              </a:rPr>
              <a:t>02</a:t>
            </a:r>
            <a:endParaRPr lang="en-US" sz="14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4" name="AutoShape 15"/>
          <p:cNvSpPr/>
          <p:nvPr/>
        </p:nvSpPr>
        <p:spPr>
          <a:xfrm>
            <a:off x="7198560" y="4212360"/>
            <a:ext cx="583920" cy="3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5680" tIns="38160" rIns="85680" bIns="3816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374"/>
              </a:spcBef>
            </a:pPr>
            <a:r>
              <a:rPr lang="en-US" sz="1430" b="0" strike="noStrike" spc="-1">
                <a:solidFill>
                  <a:schemeClr val="accent2">
                    <a:lumMod val="20000"/>
                    <a:lumOff val="80000"/>
                  </a:schemeClr>
                </a:solidFill>
                <a:latin typeface="微软雅黑"/>
                <a:ea typeface="微软雅黑"/>
              </a:rPr>
              <a:t>04</a:t>
            </a:r>
            <a:endParaRPr lang="en-US" sz="14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5" name="AutoShape 2"/>
          <p:cNvSpPr/>
          <p:nvPr/>
        </p:nvSpPr>
        <p:spPr>
          <a:xfrm>
            <a:off x="4876920" y="2507040"/>
            <a:ext cx="2424240" cy="2364480"/>
          </a:xfrm>
          <a:prstGeom prst="ellipse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6" name="Picture 8"/>
          <p:cNvSpPr/>
          <p:nvPr/>
        </p:nvSpPr>
        <p:spPr>
          <a:xfrm>
            <a:off x="4964400" y="2569680"/>
            <a:ext cx="2282400" cy="2217600"/>
          </a:xfrm>
          <a:prstGeom prst="ellipse">
            <a:avLst/>
          </a:prstGeom>
          <a:blipFill rotWithShape="0">
            <a:blip r:embed="rId2">
              <a:alphaModFix amt="70000"/>
            </a:blip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5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7" name="PlaceHolder 1"/>
          <p:cNvSpPr>
            <a:spLocks noGrp="1"/>
          </p:cNvSpPr>
          <p:nvPr>
            <p:ph type="title" idx="4294967295"/>
          </p:nvPr>
        </p:nvSpPr>
        <p:spPr>
          <a:xfrm>
            <a:off x="1035720" y="306000"/>
            <a:ext cx="7901640" cy="54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0084FF"/>
                </a:solidFill>
                <a:latin typeface="Arial"/>
                <a:ea typeface="微软雅黑"/>
              </a:rPr>
              <a:t>总结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68" name="content"/>
          <p:cNvSpPr/>
          <p:nvPr/>
        </p:nvSpPr>
        <p:spPr>
          <a:xfrm>
            <a:off x="780480" y="1709280"/>
            <a:ext cx="5725440" cy="248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PICC</a:t>
            </a:r>
            <a:r>
              <a:rPr lang="zh-CN" sz="18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护理操作流程是实习护士需要掌握的重要技能之一，操作流程的熟练掌握和标准化操作能够提高护理质量，保障患者安全。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69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270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1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2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3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4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5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6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7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8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9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0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1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2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3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4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5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6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7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8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9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290" name="Freeform 6"/>
          <p:cNvSpPr/>
          <p:nvPr/>
        </p:nvSpPr>
        <p:spPr>
          <a:xfrm>
            <a:off x="206100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1" name="Freeform 7"/>
          <p:cNvSpPr/>
          <p:nvPr/>
        </p:nvSpPr>
        <p:spPr>
          <a:xfrm>
            <a:off x="244116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2" name="Freeform 8"/>
          <p:cNvSpPr/>
          <p:nvPr/>
        </p:nvSpPr>
        <p:spPr>
          <a:xfrm>
            <a:off x="282168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3" name="Freeform 6"/>
          <p:cNvSpPr/>
          <p:nvPr/>
        </p:nvSpPr>
        <p:spPr>
          <a:xfrm>
            <a:off x="92484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4" name="Freeform 7"/>
          <p:cNvSpPr/>
          <p:nvPr/>
        </p:nvSpPr>
        <p:spPr>
          <a:xfrm>
            <a:off x="130536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5" name="Freeform 8"/>
          <p:cNvSpPr/>
          <p:nvPr/>
        </p:nvSpPr>
        <p:spPr>
          <a:xfrm>
            <a:off x="168552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6" name="Picture 2"/>
          <p:cNvSpPr/>
          <p:nvPr/>
        </p:nvSpPr>
        <p:spPr>
          <a:xfrm>
            <a:off x="6822720" y="3719160"/>
            <a:ext cx="2701440" cy="2698920"/>
          </a:xfrm>
          <a:prstGeom prst="diamond">
            <a:avLst/>
          </a:prstGeom>
          <a:blipFill rotWithShape="0">
            <a:blip r:embed="rId3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7" name="Picture 3"/>
          <p:cNvSpPr/>
          <p:nvPr/>
        </p:nvSpPr>
        <p:spPr>
          <a:xfrm>
            <a:off x="7719120" y="1064880"/>
            <a:ext cx="3835800" cy="3832200"/>
          </a:xfrm>
          <a:prstGeom prst="diamond">
            <a:avLst/>
          </a:prstGeom>
          <a:blipFill rotWithShape="0">
            <a:blip r:embed="rId4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98" name="PlaceHolder 1"/>
          <p:cNvSpPr>
            <a:spLocks noGrp="1"/>
          </p:cNvSpPr>
          <p:nvPr>
            <p:ph/>
          </p:nvPr>
        </p:nvSpPr>
        <p:spPr>
          <a:xfrm>
            <a:off x="654840" y="2055600"/>
            <a:ext cx="1073124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6600" b="1" strike="noStrike" spc="148">
                <a:solidFill>
                  <a:srgbClr val="0084FF"/>
                </a:solidFill>
                <a:latin typeface="Arial"/>
                <a:ea typeface="微软雅黑"/>
              </a:rPr>
              <a:t>03</a:t>
            </a:r>
            <a:endParaRPr lang="en-US" sz="6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99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36651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章 </a:t>
            </a:r>
            <a:r>
              <a:rPr lang="en-US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PICC</a:t>
            </a:r>
            <a:r>
              <a:rPr lang="zh-CN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护理常见问题解决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0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6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1" name="AutoShape 2"/>
          <p:cNvSpPr/>
          <p:nvPr/>
        </p:nvSpPr>
        <p:spPr>
          <a:xfrm>
            <a:off x="9054360" y="2212200"/>
            <a:ext cx="2388600" cy="280332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2" name="AutoShape 2"/>
          <p:cNvSpPr/>
          <p:nvPr/>
        </p:nvSpPr>
        <p:spPr>
          <a:xfrm>
            <a:off x="6311880" y="2212200"/>
            <a:ext cx="2388600" cy="280332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FFFFFF"/>
                </a:solidFill>
                <a:latin typeface="Calibri"/>
                <a:ea typeface="Calibri"/>
              </a:rPr>
              <a:t>   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3" name="AutoShape 2"/>
          <p:cNvSpPr/>
          <p:nvPr/>
        </p:nvSpPr>
        <p:spPr>
          <a:xfrm>
            <a:off x="3569400" y="2212200"/>
            <a:ext cx="2388600" cy="280332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FFFFFF"/>
                </a:solidFill>
                <a:latin typeface="Calibri"/>
                <a:ea typeface="Calibri"/>
              </a:rPr>
              <a:t>   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4" name="AutoShape 2"/>
          <p:cNvSpPr/>
          <p:nvPr/>
        </p:nvSpPr>
        <p:spPr>
          <a:xfrm>
            <a:off x="729720" y="2164680"/>
            <a:ext cx="2388600" cy="285156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EB554D"/>
                </a:solidFill>
                <a:latin typeface="Calibri"/>
                <a:ea typeface="Calibri"/>
              </a:rPr>
              <a:t>   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5" name="矩形 28"/>
          <p:cNvSpPr/>
          <p:nvPr/>
        </p:nvSpPr>
        <p:spPr>
          <a:xfrm>
            <a:off x="354024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06" name="content.2.title"/>
          <p:cNvSpPr/>
          <p:nvPr/>
        </p:nvSpPr>
        <p:spPr>
          <a:xfrm>
            <a:off x="3689640" y="155772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暂时保护导管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7" name="content.2.content"/>
          <p:cNvSpPr/>
          <p:nvPr/>
        </p:nvSpPr>
        <p:spPr>
          <a:xfrm>
            <a:off x="3718080" y="2310120"/>
            <a:ext cx="2067120" cy="242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避免移动导管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避免拉扯导管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8" name="矩形 33"/>
          <p:cNvSpPr/>
          <p:nvPr/>
        </p:nvSpPr>
        <p:spPr>
          <a:xfrm>
            <a:off x="620856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09" name="content.3.title"/>
          <p:cNvSpPr/>
          <p:nvPr/>
        </p:nvSpPr>
        <p:spPr>
          <a:xfrm>
            <a:off x="6460560" y="155772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通知医护人员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0" name="content.3.content"/>
          <p:cNvSpPr/>
          <p:nvPr/>
        </p:nvSpPr>
        <p:spPr>
          <a:xfrm>
            <a:off x="6499080" y="2297520"/>
            <a:ext cx="2077920" cy="235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报告情况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协助重新固定导管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1" name="矩形 38"/>
          <p:cNvSpPr/>
          <p:nvPr/>
        </p:nvSpPr>
        <p:spPr>
          <a:xfrm>
            <a:off x="894204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12" name="content.4.title"/>
          <p:cNvSpPr/>
          <p:nvPr/>
        </p:nvSpPr>
        <p:spPr>
          <a:xfrm>
            <a:off x="9177480" y="155772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观察患者状况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3" name="content.4.content"/>
          <p:cNvSpPr/>
          <p:nvPr/>
        </p:nvSpPr>
        <p:spPr>
          <a:xfrm>
            <a:off x="9252720" y="2279520"/>
            <a:ext cx="1991160" cy="235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密切观察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监测反应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4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000" b="1" strike="noStrike" spc="299">
                <a:solidFill>
                  <a:srgbClr val="0084FF"/>
                </a:solidFill>
                <a:latin typeface="Arial"/>
                <a:ea typeface="微软雅黑"/>
              </a:rPr>
              <a:t>PICC</a:t>
            </a:r>
            <a:r>
              <a:rPr lang="zh-CN" sz="3000" b="1" strike="noStrike" spc="299">
                <a:solidFill>
                  <a:srgbClr val="0084FF"/>
                </a:solidFill>
                <a:latin typeface="Arial"/>
                <a:ea typeface="微软雅黑"/>
              </a:rPr>
              <a:t>导管脱出的处理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15" name="矩形 19"/>
          <p:cNvSpPr/>
          <p:nvPr/>
        </p:nvSpPr>
        <p:spPr>
          <a:xfrm>
            <a:off x="72972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16" name="content.1.title"/>
          <p:cNvSpPr/>
          <p:nvPr/>
        </p:nvSpPr>
        <p:spPr>
          <a:xfrm>
            <a:off x="882000" y="1557720"/>
            <a:ext cx="22284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检查导管位置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7" name="content.1.content"/>
          <p:cNvSpPr/>
          <p:nvPr/>
        </p:nvSpPr>
        <p:spPr>
          <a:xfrm>
            <a:off x="885960" y="2303280"/>
            <a:ext cx="2082960" cy="242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确认是否脱出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评估导管位置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318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319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0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1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2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3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4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5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6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7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8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9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0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1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2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3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4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5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6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7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8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pic>
        <p:nvPicPr>
          <p:cNvPr id="339" name="Picture 5" descr="C:/Users/Administrator/Desktop/ppt模板/图片素材/插画/巴扎嘿素材 (2).jpg巴扎嘿素材 (2)"/>
          <p:cNvPicPr/>
          <p:nvPr/>
        </p:nvPicPr>
        <p:blipFill>
          <a:blip r:embed="rId2"/>
          <a:srcRect t="25611" b="25611"/>
          <a:stretch>
            <a:fillRect/>
          </a:stretch>
        </p:blipFill>
        <p:spPr>
          <a:xfrm>
            <a:off x="681840" y="4838760"/>
            <a:ext cx="2495160" cy="1217520"/>
          </a:xfrm>
          <a:prstGeom prst="rect">
            <a:avLst/>
          </a:prstGeom>
          <a:ln w="0">
            <a:noFill/>
          </a:ln>
        </p:spPr>
      </p:pic>
      <p:pic>
        <p:nvPicPr>
          <p:cNvPr id="340" name="Picture 5" descr="C:/Users/Administrator/Desktop/ppt模板/图片素材/插画/巴扎嘿素材 (3).jpg巴扎嘿素材 (3)"/>
          <p:cNvPicPr/>
          <p:nvPr/>
        </p:nvPicPr>
        <p:blipFill>
          <a:blip r:embed="rId3"/>
          <a:srcRect t="25278" b="25278"/>
          <a:stretch>
            <a:fillRect/>
          </a:stretch>
        </p:blipFill>
        <p:spPr>
          <a:xfrm>
            <a:off x="3541320" y="4838760"/>
            <a:ext cx="2461680" cy="1217520"/>
          </a:xfrm>
          <a:prstGeom prst="rect">
            <a:avLst/>
          </a:prstGeom>
          <a:ln w="0">
            <a:noFill/>
          </a:ln>
        </p:spPr>
      </p:pic>
      <p:pic>
        <p:nvPicPr>
          <p:cNvPr id="341" name="Picture 5" descr="C:/Users/Administrator/Desktop/ppt模板/图片素材/插画/巴扎嘿素材 (4).jpg巴扎嘿素材 (4)"/>
          <p:cNvPicPr/>
          <p:nvPr/>
        </p:nvPicPr>
        <p:blipFill>
          <a:blip r:embed="rId4"/>
          <a:srcRect t="24548" b="24548"/>
          <a:stretch>
            <a:fillRect/>
          </a:stretch>
        </p:blipFill>
        <p:spPr>
          <a:xfrm>
            <a:off x="6305400" y="4838760"/>
            <a:ext cx="2391120" cy="1217520"/>
          </a:xfrm>
          <a:prstGeom prst="rect">
            <a:avLst/>
          </a:prstGeom>
          <a:ln w="0">
            <a:noFill/>
          </a:ln>
        </p:spPr>
      </p:pic>
      <p:pic>
        <p:nvPicPr>
          <p:cNvPr id="342" name="Picture 5" descr="C:/Users/Administrator/Desktop/ppt模板/图片素材/插画/巴扎嘿素材 (5).jpg巴扎嘿素材 (5)"/>
          <p:cNvPicPr/>
          <p:nvPr/>
        </p:nvPicPr>
        <p:blipFill>
          <a:blip r:embed="rId5"/>
          <a:srcRect t="24803" b="24803"/>
          <a:stretch>
            <a:fillRect/>
          </a:stretch>
        </p:blipFill>
        <p:spPr>
          <a:xfrm>
            <a:off x="9044280" y="4838760"/>
            <a:ext cx="2415240" cy="12175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3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4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5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6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7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0084FF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8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0084FF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9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0084FF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50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0084FF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51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52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en-US" sz="3600" b="1" strike="noStrike" spc="299">
                <a:solidFill>
                  <a:srgbClr val="0084FF"/>
                </a:solidFill>
                <a:latin typeface="Arial"/>
                <a:ea typeface="微软雅黑"/>
              </a:rPr>
              <a:t>PICC</a:t>
            </a:r>
            <a:r>
              <a:rPr lang="zh-CN" sz="3600" b="1" strike="noStrike" spc="299">
                <a:solidFill>
                  <a:srgbClr val="0084FF"/>
                </a:solidFill>
                <a:latin typeface="Arial"/>
                <a:ea typeface="微软雅黑"/>
              </a:rPr>
              <a:t>相关疼痛处理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3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en-US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PICC</a:t>
            </a: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相关疼痛可能影响患者的生活质量，实习护士需要有效缓解患者的疼痛，提高患者的舒适度。通过定期评估疼痛程度，合理使用止痛药物，并指导患者放松心情，减轻疼痛感。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355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356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7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8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9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0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1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2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3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4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5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6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7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8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9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0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1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2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3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4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5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376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https://d.book118.com/796034154040010103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14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2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picc实习护士查房</vt:lpstr>
      <vt:lpstr>目录</vt:lpstr>
      <vt:lpstr>第1章 picc实习护士查房</vt:lpstr>
      <vt:lpstr> </vt:lpstr>
      <vt:lpstr>PICC的并发症</vt:lpstr>
      <vt:lpstr>第2章 PICC护理操作流程</vt:lpstr>
      <vt:lpstr>PICC护理操作流程概述</vt:lpstr>
      <vt:lpstr> </vt:lpstr>
      <vt:lpstr>PICC护理操作流程细节</vt:lpstr>
      <vt:lpstr>总结</vt:lpstr>
      <vt:lpstr>第3章 PICC护理常见问题解决</vt:lpstr>
      <vt:lpstr>PICC导管脱出的处理</vt:lpstr>
      <vt:lpstr> 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2024-09-28T09:45:50.336</cp:lastPrinted>
  <dcterms:created xsi:type="dcterms:W3CDTF">2024-09-28T01:45:50Z</dcterms:created>
  <dcterms:modified xsi:type="dcterms:W3CDTF">2024-09-28T01:45:52Z</dcterms:modified>
</cp:coreProperties>
</file>