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emf" ContentType="image/x-emf"/>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07" r:id="rId2"/>
    <p:sldMasterId id="2147483809" r:id="rId3"/>
    <p:sldMasterId id="2147483812" r:id="rId4"/>
  </p:sld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9144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E0CA42-DB46-4C9F-8ED5-F47586C6C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EB672C-EAA2-4AB4-932A-39E9633B3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518C59-D0CC-482D-9C67-C711105C4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FA0475-DEED-4809-A34D-1563018D95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8473DB-6C6A-4AF4-89D0-7858930B0A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8ACB15-3C1C-4BA0-864B-EC33103E91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F11494-156F-4A85-A49A-06D3FDA20E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899DE9-EF92-45A9-94B9-E9FC7BBC11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73919B-423A-40DB-9DCA-06B52A6A0F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F42449-FDF2-4A28-9D71-10D05FA21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976A2C-ADB2-4261-A646-28912539B6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14018" name="Rectangle 2"/>
          <p:cNvSpPr>
            <a:spLocks noGrp="1" noRot="1" noChangeArrowheads="1"/>
          </p:cNvSpPr>
          <p:nvPr>
            <p:ph type="ctrTitle"/>
          </p:nvPr>
        </p:nvSpPr>
        <p:spPr>
          <a:xfrm>
            <a:off x="3962400" y="1066800"/>
            <a:ext cx="4648200" cy="1981200"/>
          </a:xfrm>
        </p:spPr>
        <p:txBody>
          <a:bodyPr/>
          <a:lstStyle>
            <a:lvl1pPr>
              <a:defRPr/>
            </a:lvl1pPr>
          </a:lstStyle>
          <a:p>
            <a:r>
              <a:rPr lang="zh-CN" altLang="en-US" smtClean="0"/>
              <a:t>单击此处编辑母版标题样式</a:t>
            </a:r>
            <a:endParaRPr lang="zh-CN" altLang="en-US"/>
          </a:p>
        </p:txBody>
      </p:sp>
      <p:sp>
        <p:nvSpPr>
          <p:cNvPr id="214019" name="Rectangle 3"/>
          <p:cNvSpPr>
            <a:spLocks noGrp="1" noRot="1" noChangeArrowheads="1"/>
          </p:cNvSpPr>
          <p:nvPr>
            <p:ph type="subTitle" idx="1"/>
          </p:nvPr>
        </p:nvSpPr>
        <p:spPr>
          <a:xfrm>
            <a:off x="3962400" y="3657600"/>
            <a:ext cx="4572000" cy="1676400"/>
          </a:xfrm>
        </p:spPr>
        <p:txBody>
          <a:bodyPr/>
          <a:lstStyle>
            <a:lvl1pPr marL="0" indent="0" algn="ctr">
              <a:buFont typeface="Wingdings" pitchFamily="2" charset="2"/>
              <a:buNone/>
              <a:defRPr/>
            </a:lvl1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a:xfrm>
            <a:off x="301625" y="6076950"/>
            <a:ext cx="2289175" cy="476250"/>
          </a:xfrm>
        </p:spPr>
        <p:txBody>
          <a:bodyPr/>
          <a:lstStyle>
            <a:lvl1pPr>
              <a:defRPr smtClean="0"/>
            </a:lvl1pPr>
          </a:lstStyle>
          <a:p>
            <a:pPr>
              <a:defRPr/>
            </a:pPr>
            <a:endParaRPr lang="en-US" altLang="zh-CN"/>
          </a:p>
        </p:txBody>
      </p:sp>
      <p:sp>
        <p:nvSpPr>
          <p:cNvPr id="5" name="Rectangle 5"/>
          <p:cNvSpPr>
            <a:spLocks noGrp="1" noChangeArrowheads="1"/>
          </p:cNvSpPr>
          <p:nvPr>
            <p:ph type="ftr" sz="quarter" idx="11"/>
          </p:nvPr>
        </p:nvSpPr>
        <p:spPr>
          <a:xfrm>
            <a:off x="3124200" y="6076950"/>
            <a:ext cx="2895600" cy="476250"/>
          </a:xfrm>
        </p:spPr>
        <p:txBody>
          <a:bodyPr/>
          <a:lstStyle>
            <a:lvl1pPr>
              <a:defRPr smtClean="0"/>
            </a:lvl1pPr>
          </a:lstStyle>
          <a:p>
            <a:pPr>
              <a:defRPr/>
            </a:pPr>
            <a:endParaRPr lang="en-US" altLang="zh-CN"/>
          </a:p>
        </p:txBody>
      </p:sp>
      <p:sp>
        <p:nvSpPr>
          <p:cNvPr id="6" name="Rectangle 6"/>
          <p:cNvSpPr>
            <a:spLocks noGrp="1" noChangeArrowheads="1"/>
          </p:cNvSpPr>
          <p:nvPr>
            <p:ph type="sldNum" sz="quarter" idx="12"/>
          </p:nvPr>
        </p:nvSpPr>
        <p:spPr>
          <a:xfrm>
            <a:off x="6553200" y="6076950"/>
            <a:ext cx="2289175" cy="476250"/>
          </a:xfrm>
        </p:spPr>
        <p:txBody>
          <a:bodyPr/>
          <a:lstStyle>
            <a:lvl1pPr>
              <a:defRPr/>
            </a:lvl1pPr>
          </a:lstStyle>
          <a:p>
            <a:fld id="{F8FBB9B5-4B0B-486A-ADCA-73003847EC1A}" type="slidenum">
              <a:rPr lang="en-US" altLang="zh-CN"/>
              <a:t>‹#›</a:t>
            </a:fld>
          </a:p>
        </p:txBody>
      </p:sp>
    </p:spTree>
    <p:extLst>
      <p:ext uri="{BB962C8B-B14F-4D97-AF65-F5344CB8AC3E}">
        <p14:creationId xmlns:p14="http://schemas.microsoft.com/office/powerpoint/2010/main" val="8143298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8FCE7869-CDCB-44AE-A486-72A052DE8CCC}" type="slidenum">
              <a:rPr lang="en-US" altLang="zh-CN"/>
              <a:t>‹#›</a:t>
            </a:fld>
          </a:p>
        </p:txBody>
      </p:sp>
    </p:spTree>
    <p:extLst>
      <p:ext uri="{BB962C8B-B14F-4D97-AF65-F5344CB8AC3E}">
        <p14:creationId xmlns:p14="http://schemas.microsoft.com/office/powerpoint/2010/main" val="7525596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D0906680-5008-4D3B-90C8-296AA2F459C0}" type="slidenum">
              <a:rPr lang="en-US" altLang="zh-CN"/>
              <a:t>‹#›</a:t>
            </a:fld>
          </a:p>
        </p:txBody>
      </p:sp>
    </p:spTree>
    <p:extLst>
      <p:ext uri="{BB962C8B-B14F-4D97-AF65-F5344CB8AC3E}">
        <p14:creationId xmlns:p14="http://schemas.microsoft.com/office/powerpoint/2010/main" val="184084232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B5CE7CA-F002-4723-8ED6-6827C151E733}" type="slidenum">
              <a:rPr lang="en-US" altLang="zh-CN"/>
              <a:t>‹#›</a:t>
            </a:fld>
          </a:p>
        </p:txBody>
      </p:sp>
    </p:spTree>
    <p:extLst>
      <p:ext uri="{BB962C8B-B14F-4D97-AF65-F5344CB8AC3E}">
        <p14:creationId xmlns:p14="http://schemas.microsoft.com/office/powerpoint/2010/main" val="1648504244"/>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EEBBBC27-5533-496C-A31A-DE4B7FC61DC9}" type="slidenum">
              <a:rPr lang="en-US" altLang="zh-CN"/>
              <a:t>‹#›</a:t>
            </a:fld>
          </a:p>
        </p:txBody>
      </p:sp>
    </p:spTree>
    <p:extLst>
      <p:ext uri="{BB962C8B-B14F-4D97-AF65-F5344CB8AC3E}">
        <p14:creationId xmlns:p14="http://schemas.microsoft.com/office/powerpoint/2010/main" val="11163272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p:txBody>
          <a:bodyPr/>
          <a:lstStyle>
            <a:lvl1pPr>
              <a:defRPr/>
            </a:lvl1pPr>
          </a:lstStyle>
          <a:p>
            <a:fld id="{90314C85-7AF3-49DA-8579-8CA600B2A23A}" type="slidenum">
              <a:rPr lang="en-US" altLang="zh-CN"/>
              <a:t>‹#›</a:t>
            </a:fld>
          </a:p>
        </p:txBody>
      </p:sp>
    </p:spTree>
    <p:extLst>
      <p:ext uri="{BB962C8B-B14F-4D97-AF65-F5344CB8AC3E}">
        <p14:creationId xmlns:p14="http://schemas.microsoft.com/office/powerpoint/2010/main" val="719266754"/>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p:txBody>
          <a:bodyPr/>
          <a:lstStyle>
            <a:lvl1pPr>
              <a:defRPr/>
            </a:lvl1pPr>
          </a:lstStyle>
          <a:p>
            <a:fld id="{B81417A6-B52F-4178-AC6A-DE7E0647AB34}" type="slidenum">
              <a:rPr lang="en-US" altLang="zh-CN"/>
              <a:t>‹#›</a:t>
            </a:fld>
          </a:p>
        </p:txBody>
      </p:sp>
    </p:spTree>
    <p:extLst>
      <p:ext uri="{BB962C8B-B14F-4D97-AF65-F5344CB8AC3E}">
        <p14:creationId xmlns:p14="http://schemas.microsoft.com/office/powerpoint/2010/main" val="169544075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DA28E40-8722-4D1F-A912-68A4C586C6C0}" type="slidenum">
              <a:rPr lang="en-US" altLang="zh-CN"/>
              <a:t>‹#›</a:t>
            </a:fld>
          </a:p>
        </p:txBody>
      </p:sp>
    </p:spTree>
    <p:extLst>
      <p:ext uri="{BB962C8B-B14F-4D97-AF65-F5344CB8AC3E}">
        <p14:creationId xmlns:p14="http://schemas.microsoft.com/office/powerpoint/2010/main" val="169948319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04826E4A-BFA5-49A1-BB8F-967C4430700D}" type="slidenum">
              <a:rPr lang="en-US" altLang="zh-CN"/>
              <a:t>‹#›</a:t>
            </a:fld>
          </a:p>
        </p:txBody>
      </p:sp>
    </p:spTree>
    <p:extLst>
      <p:ext uri="{BB962C8B-B14F-4D97-AF65-F5344CB8AC3E}">
        <p14:creationId xmlns:p14="http://schemas.microsoft.com/office/powerpoint/2010/main" val="228711631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7FC1A1B9-CA92-4005-8AF2-41EA4D4469F4}" type="slidenum">
              <a:rPr lang="en-US" altLang="zh-CN"/>
              <a:t>‹#›</a:t>
            </a:fld>
          </a:p>
        </p:txBody>
      </p:sp>
    </p:spTree>
    <p:extLst>
      <p:ext uri="{BB962C8B-B14F-4D97-AF65-F5344CB8AC3E}">
        <p14:creationId xmlns:p14="http://schemas.microsoft.com/office/powerpoint/2010/main" val="2117994288"/>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85800"/>
            <a:ext cx="6256338" cy="5181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F6D589A2-6E90-4914-A139-E5029486DD2F}" type="slidenum">
              <a:rPr lang="en-US" altLang="zh-CN"/>
              <a:t>‹#›</a:t>
            </a:fld>
          </a:p>
        </p:txBody>
      </p:sp>
    </p:spTree>
    <p:extLst>
      <p:ext uri="{BB962C8B-B14F-4D97-AF65-F5344CB8AC3E}">
        <p14:creationId xmlns:p14="http://schemas.microsoft.com/office/powerpoint/2010/main" val="420581477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fourObj" preserve="1">
  <p:cSld name="标题和四项内容">
    <p:bg>
      <p:bgPr>
        <a:solidFill>
          <a:srgbClr val="F0F8FF"/>
        </a:solidFill>
      </p:bgPr>
    </p:bg>
    <p:spTree>
      <p:nvGrpSpPr>
        <p:cNvPr id="1" name=""/>
        <p:cNvGrpSpPr/>
        <p:nvPr/>
      </p:nvGrpSpPr>
      <p:grpSpPr>
        <a:xfrm>
          <a:off x="0" y="0"/>
          <a:ext cx="0" cy="0"/>
        </a:xfrm>
      </p:grpSpPr>
      <p:sp>
        <p:nvSpPr>
          <p:cNvPr id="2" name="标题 1"/>
          <p:cNvSpPr>
            <a:spLocks noGrp="1"/>
          </p:cNvSpPr>
          <p:nvPr>
            <p:ph type="title" sz="quarter"/>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51375"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188F394E-76D4-4E53-BC41-BC006F38A82D}" type="slidenum">
              <a:rPr lang="en-US" altLang="zh-CN"/>
              <a:t>‹#›</a:t>
            </a:fld>
          </a:p>
        </p:txBody>
      </p:sp>
    </p:spTree>
    <p:extLst>
      <p:ext uri="{BB962C8B-B14F-4D97-AF65-F5344CB8AC3E}">
        <p14:creationId xmlns:p14="http://schemas.microsoft.com/office/powerpoint/2010/main" val="282443286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reserve="1">
  <p:cSld name="标题，文本与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C9F5AFC-A558-4D63-A037-A7413069CC92}" type="slidenum">
              <a:rPr lang="en-US" altLang="zh-CN"/>
              <a:t>‹#›</a:t>
            </a:fld>
          </a:p>
        </p:txBody>
      </p:sp>
    </p:spTree>
    <p:extLst>
      <p:ext uri="{BB962C8B-B14F-4D97-AF65-F5344CB8AC3E}">
        <p14:creationId xmlns:p14="http://schemas.microsoft.com/office/powerpoint/2010/main" val="2218484477"/>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AndTx" preserve="1">
  <p:cSld name="标题，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33193900-1ABC-49EE-BF3C-2BD07F97C7A3}" type="slidenum">
              <a:rPr lang="en-US" altLang="zh-CN"/>
              <a:t>‹#›</a:t>
            </a:fld>
          </a:p>
        </p:txBody>
      </p:sp>
    </p:spTree>
    <p:extLst>
      <p:ext uri="{BB962C8B-B14F-4D97-AF65-F5344CB8AC3E}">
        <p14:creationId xmlns:p14="http://schemas.microsoft.com/office/powerpoint/2010/main" val="1245693474"/>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OverChart" preserve="1">
  <p:cSld name="垂直排列标题且文本在图表之上">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sz="half" idx="1"/>
          </p:nvPr>
        </p:nvSpPr>
        <p:spPr>
          <a:xfrm>
            <a:off x="301625" y="685800"/>
            <a:ext cx="6256338" cy="2514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图表占位符 3"/>
          <p:cNvSpPr>
            <a:spLocks noGrp="1"/>
          </p:cNvSpPr>
          <p:nvPr>
            <p:ph type="chart" sz="half" idx="2"/>
          </p:nvPr>
        </p:nvSpPr>
        <p:spPr>
          <a:xfrm>
            <a:off x="301625" y="3352800"/>
            <a:ext cx="6256338" cy="2514600"/>
          </a:xfrm>
        </p:spPr>
        <p:txBody>
          <a:bodyPr/>
          <a:lstStyle/>
          <a:p>
            <a:pPr lvl="0"/>
            <a:r>
              <a:rPr lang="zh-CN" altLang="en-US" noProof="0" smtClean="0"/>
              <a:t>单击图标添加图表</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6A984101-6419-4CA6-AC35-DE02A5F87090}" type="slidenum">
              <a:rPr lang="en-US" altLang="zh-CN"/>
              <a:t>‹#›</a:t>
            </a:fld>
          </a:p>
        </p:txBody>
      </p:sp>
    </p:spTree>
    <p:extLst>
      <p:ext uri="{BB962C8B-B14F-4D97-AF65-F5344CB8AC3E}">
        <p14:creationId xmlns:p14="http://schemas.microsoft.com/office/powerpoint/2010/main" val="1126566662"/>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Media" preserve="1">
  <p:cSld name="标题，文本与媒体剪辑">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媒体占位符 3"/>
          <p:cNvSpPr>
            <a:spLocks noGrp="1"/>
          </p:cNvSpPr>
          <p:nvPr>
            <p:ph type="media" sz="half" idx="2"/>
          </p:nvPr>
        </p:nvSpPr>
        <p:spPr>
          <a:xfrm>
            <a:off x="4651375" y="1981200"/>
            <a:ext cx="4194175" cy="3886200"/>
          </a:xfrm>
        </p:spPr>
        <p:txBody>
          <a:bodyPr/>
          <a:lstStyle/>
          <a:p>
            <a:pPr lvl="0"/>
            <a:r>
              <a:rPr lang="zh-CN" altLang="en-US" noProof="0" smtClean="0"/>
              <a:t>单击图标添加媒体</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6AC9BF4-1FE2-415C-A614-44D3585B9A10}" type="slidenum">
              <a:rPr lang="en-US" altLang="zh-CN"/>
              <a:t>‹#›</a:t>
            </a:fld>
          </a:p>
        </p:txBody>
      </p:sp>
    </p:spTree>
    <p:extLst>
      <p:ext uri="{BB962C8B-B14F-4D97-AF65-F5344CB8AC3E}">
        <p14:creationId xmlns:p14="http://schemas.microsoft.com/office/powerpoint/2010/main" val="3761252177"/>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OverObj" preserve="1">
  <p:cSld name="标题和文本在内容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56652DE8-3DBC-46B9-9CC5-0886EBE04BAB}" type="slidenum">
              <a:rPr lang="en-US" altLang="zh-CN"/>
              <a:t>‹#›</a:t>
            </a:fld>
          </a:p>
        </p:txBody>
      </p:sp>
    </p:spTree>
    <p:extLst>
      <p:ext uri="{BB962C8B-B14F-4D97-AF65-F5344CB8AC3E}">
        <p14:creationId xmlns:p14="http://schemas.microsoft.com/office/powerpoint/2010/main" val="3451971863"/>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AndTx" preserve="1">
  <p:cSld name="标题，两项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1FAF6ECB-560F-4837-885D-265ED2E01456}" type="slidenum">
              <a:rPr lang="en-US" altLang="zh-CN"/>
              <a:t>‹#›</a:t>
            </a:fld>
          </a:p>
        </p:txBody>
      </p:sp>
    </p:spTree>
    <p:extLst>
      <p:ext uri="{BB962C8B-B14F-4D97-AF65-F5344CB8AC3E}">
        <p14:creationId xmlns:p14="http://schemas.microsoft.com/office/powerpoint/2010/main" val="2018965101"/>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clipArtAndVertTx" preserve="1">
  <p:cSld name="标题，剪贴画与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剪贴画占位符 2"/>
          <p:cNvSpPr>
            <a:spLocks noGrp="1"/>
          </p:cNvSpPr>
          <p:nvPr>
            <p:ph type="clipArt" sz="half" idx="1"/>
          </p:nvPr>
        </p:nvSpPr>
        <p:spPr>
          <a:xfrm>
            <a:off x="304800" y="1981200"/>
            <a:ext cx="4194175" cy="3886200"/>
          </a:xfrm>
        </p:spPr>
        <p:txBody>
          <a:bodyPr/>
          <a:lstStyle/>
          <a:p>
            <a:pPr lvl="0"/>
            <a:r>
              <a:rPr lang="zh-CN" altLang="en-US" noProof="0" smtClean="0"/>
              <a:t>单击图标添加联机映像</a:t>
            </a:r>
          </a:p>
        </p:txBody>
      </p:sp>
      <p:sp>
        <p:nvSpPr>
          <p:cNvPr id="4" name="竖排文字占位符 3"/>
          <p:cNvSpPr>
            <a:spLocks noGrp="1"/>
          </p:cNvSpPr>
          <p:nvPr>
            <p:ph type="body" orient="vert" sz="half" idx="2"/>
          </p:nvPr>
        </p:nvSpPr>
        <p:spPr>
          <a:xfrm>
            <a:off x="4651375" y="1981200"/>
            <a:ext cx="4194175" cy="3886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C8EDB86A-1C5B-4CCB-B952-35A987FA7FE1}" type="slidenum">
              <a:rPr lang="en-US" altLang="zh-CN"/>
              <a:t>‹#›</a:t>
            </a:fld>
          </a:p>
        </p:txBody>
      </p:sp>
    </p:spTree>
    <p:extLst>
      <p:ext uri="{BB962C8B-B14F-4D97-AF65-F5344CB8AC3E}">
        <p14:creationId xmlns:p14="http://schemas.microsoft.com/office/powerpoint/2010/main" val="134159464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OverTx" preserve="1">
  <p:cSld name="标题和两项内容在文本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0B0DCB7B-4EA1-4876-94E2-C0D91F29BF6F}" type="slidenum">
              <a:rPr lang="en-US" altLang="zh-CN"/>
              <a:t>‹#›</a:t>
            </a:fld>
          </a:p>
        </p:txBody>
      </p:sp>
    </p:spTree>
    <p:extLst>
      <p:ext uri="{BB962C8B-B14F-4D97-AF65-F5344CB8AC3E}">
        <p14:creationId xmlns:p14="http://schemas.microsoft.com/office/powerpoint/2010/main" val="1833581120"/>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and Content">
    <p:bg>
      <p:bgPr>
        <a:solidFill>
          <a:srgbClr val="F0F8FF"/>
        </a:solidFill>
      </p:bgPr>
    </p:bg>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eaLnBrk="1" hangingPunct="1"/>
            <a:endParaRPr lang="en-US" altLang="en-US" sz="1400"/>
          </a:p>
        </p:txBody>
      </p:sp>
      <p:sp>
        <p:nvSpPr>
          <p:cNvPr id="5" name="Footer Placeholder 4"/>
          <p:cNvSpPr>
            <a:spLocks noGrp="1"/>
          </p:cNvSpPr>
          <p:nvPr>
            <p:ph type="ftr" sz="quarter" idx="3"/>
          </p:nvPr>
        </p:nvSpPr>
        <p:spPr/>
        <p:txBody>
          <a:bodyPr/>
          <a:lstStyle/>
          <a:p>
            <a:pPr lvl="0" algn="ctr" eaLnBrk="1" hangingPunct="1"/>
            <a:endParaRPr lang="en-US" altLang="en-US" sz="1400"/>
          </a:p>
        </p:txBody>
      </p:sp>
      <p:sp>
        <p:nvSpPr>
          <p:cNvPr id="6" name="Slide Number Placeholder 5"/>
          <p:cNvSpPr>
            <a:spLocks noGrp="1"/>
          </p:cNvSpPr>
          <p:nvPr>
            <p:ph type="sldNum" sz="quarter" idx="4"/>
          </p:nvPr>
        </p:nvSpPr>
        <p:spPr/>
        <p:txBody>
          <a:bodyPr/>
          <a:lstStyle/>
          <a:p>
            <a:pPr lvl="0" algn="r" eaLnBrk="1" hangingPunct="1"/>
            <a:fld id="{93AE1883-0942-4AA3-9DB2-9C7C3A0314B1}" type="slidenum">
              <a:rPr lang="en-US" altLang="en-US" sz="1400"/>
              <a:t>‹#›</a:t>
            </a:fld>
            <a:endParaRPr 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Blank">
    <p:bg>
      <p:bgPr>
        <a:solidFill>
          <a:srgbClr val="F0F8FF"/>
        </a:solidFill>
      </p:bgPr>
    </p:bg>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eaLnBrk="1" hangingPunct="1"/>
            <a:endParaRPr lang="en-US" altLang="en-US" sz="1400"/>
          </a:p>
        </p:txBody>
      </p:sp>
      <p:sp>
        <p:nvSpPr>
          <p:cNvPr id="3" name="Footer Placeholder 2"/>
          <p:cNvSpPr>
            <a:spLocks noGrp="1"/>
          </p:cNvSpPr>
          <p:nvPr>
            <p:ph type="ftr" sz="quarter" idx="1"/>
          </p:nvPr>
        </p:nvSpPr>
        <p:spPr/>
        <p:txBody>
          <a:bodyPr/>
          <a:lstStyle/>
          <a:p>
            <a:pPr lvl="0" algn="ctr" eaLnBrk="1" hangingPunct="1"/>
            <a:endParaRPr lang="en-US" altLang="en-US" sz="1400"/>
          </a:p>
        </p:txBody>
      </p:sp>
      <p:sp>
        <p:nvSpPr>
          <p:cNvPr id="4" name="Slide Number Placeholder 3"/>
          <p:cNvSpPr>
            <a:spLocks noGrp="1"/>
          </p:cNvSpPr>
          <p:nvPr>
            <p:ph type="sldNum" sz="quarter" idx="2"/>
          </p:nvPr>
        </p:nvSpPr>
        <p:spPr/>
        <p:txBody>
          <a:bodyPr/>
          <a:lstStyle/>
          <a:p>
            <a:pPr lvl="0" algn="r" eaLnBrk="1" hangingPunct="1"/>
            <a:fld id="{93AE1883-0942-4AA3-9DB2-9C7C3A0314B1}" type="slidenum">
              <a:rPr lang="en-US" altLang="en-US" sz="1400"/>
              <a:t>‹#›</a:t>
            </a:fld>
            <a:endParaRPr 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and Content">
    <p:bg>
      <p:bgPr>
        <a:solidFill>
          <a:srgbClr val="F0F8FF"/>
        </a:solidFill>
      </p:bgPr>
    </p:bg>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eaLnBrk="1" hangingPunct="1"/>
            <a:endParaRPr lang="en-US" altLang="en-US" sz="1400"/>
          </a:p>
        </p:txBody>
      </p:sp>
      <p:sp>
        <p:nvSpPr>
          <p:cNvPr id="5" name="Footer Placeholder 4"/>
          <p:cNvSpPr>
            <a:spLocks noGrp="1"/>
          </p:cNvSpPr>
          <p:nvPr>
            <p:ph type="ftr" sz="quarter" idx="3"/>
          </p:nvPr>
        </p:nvSpPr>
        <p:spPr/>
        <p:txBody>
          <a:bodyPr/>
          <a:lstStyle/>
          <a:p>
            <a:pPr lvl="0" algn="ctr" eaLnBrk="1" hangingPunct="1"/>
            <a:endParaRPr lang="en-US" altLang="en-US" sz="1400"/>
          </a:p>
        </p:txBody>
      </p:sp>
      <p:sp>
        <p:nvSpPr>
          <p:cNvPr id="6" name="Slide Number Placeholder 5"/>
          <p:cNvSpPr>
            <a:spLocks noGrp="1"/>
          </p:cNvSpPr>
          <p:nvPr>
            <p:ph type="sldNum" sz="quarter" idx="4"/>
          </p:nvPr>
        </p:nvSpPr>
        <p:spPr/>
        <p:txBody>
          <a:bodyPr/>
          <a:lstStyle/>
          <a:p>
            <a:pPr lvl="0" algn="r" eaLnBrk="1" hangingPunct="1"/>
            <a:fld id="{93AE1883-0942-4AA3-9DB2-9C7C3A0314B1}" type="slidenum">
              <a:rPr lang="en-US" altLang="en-US"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slideLayout" Target="../slideLayouts/slideLayout34.xml" /><Relationship Id="rId3" Type="http://schemas.openxmlformats.org/officeDocument/2006/relationships/theme" Target="../theme/theme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
        <p:nvSpPr>
          <p:cNvPr id="1026" name="Rectangle 2"/>
          <p:cNvSpPr>
            <a:spLocks noGrp="1" noRot="1" noChangeArrowheads="1"/>
          </p:cNvSpPr>
          <p:nvPr>
            <p:ph type="title"/>
          </p:nvPr>
        </p:nvSpPr>
        <p:spPr bwMode="auto">
          <a:xfrm>
            <a:off x="301625" y="685800"/>
            <a:ext cx="85407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Rectangle 3"/>
          <p:cNvSpPr>
            <a:spLocks noGrp="1" noRot="1" noChangeArrowheads="1"/>
          </p:cNvSpPr>
          <p:nvPr>
            <p:ph type="body" idx="1"/>
          </p:nvPr>
        </p:nvSpPr>
        <p:spPr bwMode="auto">
          <a:xfrm>
            <a:off x="304800" y="1981200"/>
            <a:ext cx="854075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12996" name="Rectangle 4"/>
          <p:cNvSpPr>
            <a:spLocks noGrp="1" noChangeArrowheads="1"/>
          </p:cNvSpPr>
          <p:nvPr>
            <p:ph type="dt" sz="half" idx="2"/>
          </p:nvPr>
        </p:nvSpPr>
        <p:spPr bwMode="auto">
          <a:xfrm>
            <a:off x="301625"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l"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a:pPr>
              <a:defRPr/>
            </a:pPr>
            <a:endParaRPr lang="en-US" altLang="zh-CN"/>
          </a:p>
        </p:txBody>
      </p:sp>
      <p:sp>
        <p:nvSpPr>
          <p:cNvPr id="212997" name="Rectangle 5"/>
          <p:cNvSpPr>
            <a:spLocks noGrp="1" noChangeArrowheads="1"/>
          </p:cNvSpPr>
          <p:nvPr>
            <p:ph type="ftr" sz="quarter" idx="3"/>
          </p:nvPr>
        </p:nvSpPr>
        <p:spPr bwMode="auto">
          <a:xfrm>
            <a:off x="3124200" y="6019800"/>
            <a:ext cx="289560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ct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a:pPr>
              <a:defRPr/>
            </a:pPr>
            <a:endParaRPr lang="en-US" altLang="zh-CN"/>
          </a:p>
        </p:txBody>
      </p:sp>
      <p:sp>
        <p:nvSpPr>
          <p:cNvPr id="212998" name="Rectangle 6"/>
          <p:cNvSpPr>
            <a:spLocks noGrp="1" noChangeArrowheads="1"/>
          </p:cNvSpPr>
          <p:nvPr>
            <p:ph type="sldNum" sz="quarter" idx="4"/>
          </p:nvPr>
        </p:nvSpPr>
        <p:spPr bwMode="auto">
          <a:xfrm>
            <a:off x="6553200"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a:fld id="{C581296A-DE29-46BD-BC3B-BF993CBE0A88}" type="slidenum">
              <a:rPr lang="en-US" altLang="zh-CN"/>
              <a:t>‹#›</a:t>
            </a:fld>
          </a:p>
        </p:txBody>
      </p:sp>
    </p:spTree>
  </p:cSld>
  <p:clrMap bg1="lt1" tx1="dk1" bg2="lt2" tx2="dk2" accent1="accent1" accent2="accent2" accent3="accent3" accent4="accent4" accent5="accent5" accent6="accent6" hlink="hlink" folHlink="folHlink"/>
  <p:sldLayoutIdLst>
    <p:sldLayoutId id="2147483660"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 id="2147483804" r:id="rId18"/>
    <p:sldLayoutId id="2147483805" r:id="rId19"/>
    <p:sldLayoutId id="2147483806" r:id="rId20"/>
  </p:sldLayoutIdLst>
  <p:transition/>
  <p:timing/>
  <p:txStyles>
    <p:titleStyle>
      <a:lvl1pPr algn="ctr" rtl="0" eaLnBrk="1" fontAlgn="base" hangingPunct="1">
        <a:spcBef>
          <a:spcPct val="0"/>
        </a:spcBef>
        <a:spcAft>
          <a:spcPct val="0"/>
        </a:spcAft>
        <a:defRPr sz="4400">
          <a:solidFill>
            <a:schemeClr val="accent5">
              <a:lumMod val="10000"/>
            </a:schemeClr>
          </a:solidFill>
          <a:latin typeface="+mj-lt"/>
          <a:ea typeface="+mj-ea"/>
          <a:cs typeface="+mj-cs"/>
        </a:defRPr>
      </a:lvl1pPr>
      <a:lvl2pPr algn="ctr" rtl="0" eaLnBrk="1" fontAlgn="base" hangingPunct="1">
        <a:spcBef>
          <a:spcPct val="0"/>
        </a:spcBef>
        <a:spcAft>
          <a:spcPct val="0"/>
        </a:spcAft>
        <a:defRPr sz="4400">
          <a:solidFill>
            <a:schemeClr val="tx2"/>
          </a:solidFill>
          <a:latin typeface="Arial" pitchFamily="34" charset="0"/>
          <a:ea typeface="宋体" pitchFamily="2" charset="-122"/>
        </a:defRPr>
      </a:lvl2pPr>
      <a:lvl3pPr algn="ctr" rtl="0" eaLnBrk="1" fontAlgn="base" hangingPunct="1">
        <a:spcBef>
          <a:spcPct val="0"/>
        </a:spcBef>
        <a:spcAft>
          <a:spcPct val="0"/>
        </a:spcAft>
        <a:defRPr sz="4400">
          <a:solidFill>
            <a:schemeClr val="tx2"/>
          </a:solidFill>
          <a:latin typeface="Arial" pitchFamily="34" charset="0"/>
          <a:ea typeface="宋体" pitchFamily="2" charset="-122"/>
        </a:defRPr>
      </a:lvl3pPr>
      <a:lvl4pPr algn="ctr" rtl="0" eaLnBrk="1" fontAlgn="base" hangingPunct="1">
        <a:spcBef>
          <a:spcPct val="0"/>
        </a:spcBef>
        <a:spcAft>
          <a:spcPct val="0"/>
        </a:spcAft>
        <a:defRPr sz="4400">
          <a:solidFill>
            <a:schemeClr val="tx2"/>
          </a:solidFill>
          <a:latin typeface="Arial" pitchFamily="34" charset="0"/>
          <a:ea typeface="宋体" pitchFamily="2" charset="-122"/>
        </a:defRPr>
      </a:lvl4pPr>
      <a:lvl5pPr algn="ctr" rtl="0" eaLnBrk="1" fontAlgn="base" hangingPunct="1">
        <a:spcBef>
          <a:spcPct val="0"/>
        </a:spcBef>
        <a:spcAft>
          <a:spcPct val="0"/>
        </a:spcAft>
        <a:defRPr sz="4400">
          <a:solidFill>
            <a:schemeClr val="tx2"/>
          </a:solidFill>
          <a:latin typeface="Arial" pitchFamily="34" charset="0"/>
          <a:ea typeface="宋体" pitchFamily="2" charset="-122"/>
        </a:defRPr>
      </a:lvl5pPr>
      <a:lvl6pPr marL="457200" algn="ctr" rtl="0" eaLnBrk="1" fontAlgn="base" hangingPunct="1">
        <a:spcBef>
          <a:spcPct val="0"/>
        </a:spcBef>
        <a:spcAft>
          <a:spcPct val="0"/>
        </a:spcAft>
        <a:defRPr sz="4400">
          <a:solidFill>
            <a:schemeClr val="tx2"/>
          </a:solidFill>
          <a:latin typeface="Arial" pitchFamily="34" charset="0"/>
          <a:ea typeface="宋体" pitchFamily="2" charset="-122"/>
        </a:defRPr>
      </a:lvl6pPr>
      <a:lvl7pPr marL="914400" algn="ctr" rtl="0" eaLnBrk="1" fontAlgn="base" hangingPunct="1">
        <a:spcBef>
          <a:spcPct val="0"/>
        </a:spcBef>
        <a:spcAft>
          <a:spcPct val="0"/>
        </a:spcAft>
        <a:defRPr sz="4400">
          <a:solidFill>
            <a:schemeClr val="tx2"/>
          </a:solidFill>
          <a:latin typeface="Arial" pitchFamily="34" charset="0"/>
          <a:ea typeface="宋体" pitchFamily="2" charset="-122"/>
        </a:defRPr>
      </a:lvl7pPr>
      <a:lvl8pPr marL="1371600" algn="ctr" rtl="0" eaLnBrk="1" fontAlgn="base" hangingPunct="1">
        <a:spcBef>
          <a:spcPct val="0"/>
        </a:spcBef>
        <a:spcAft>
          <a:spcPct val="0"/>
        </a:spcAft>
        <a:defRPr sz="4400">
          <a:solidFill>
            <a:schemeClr val="tx2"/>
          </a:solidFill>
          <a:latin typeface="Arial" pitchFamily="34" charset="0"/>
          <a:ea typeface="宋体" pitchFamily="2" charset="-122"/>
        </a:defRPr>
      </a:lvl8pPr>
      <a:lvl9pPr marL="1828800" algn="ctr" rtl="0" eaLnBrk="1" fontAlgn="base" hangingPunct="1">
        <a:spcBef>
          <a:spcPct val="0"/>
        </a:spcBef>
        <a:spcAft>
          <a:spcPct val="0"/>
        </a:spcAft>
        <a:defRPr sz="4400">
          <a:solidFill>
            <a:schemeClr val="tx2"/>
          </a:solidFill>
          <a:latin typeface="Arial" pitchFamily="34" charset="0"/>
          <a:ea typeface="宋体" pitchFamily="2" charset="-122"/>
        </a:defRPr>
      </a:lvl9pPr>
    </p:titleStyle>
    <p:bodyStyle>
      <a:lvl1pPr marL="342900" indent="-342900" algn="l" rtl="0" eaLnBrk="1" fontAlgn="base" hangingPunct="1">
        <a:spcBef>
          <a:spcPct val="20000"/>
        </a:spcBef>
        <a:spcAft>
          <a:spcPct val="0"/>
        </a:spcAft>
        <a:buClr>
          <a:schemeClr val="hlink"/>
        </a:buClr>
        <a:buSzPct val="70000"/>
        <a:buFont typeface="Wingdings" pitchFamily="2" charset="2"/>
        <a:buChar char="v"/>
        <a:defRPr sz="3200">
          <a:solidFill>
            <a:schemeClr val="accent5">
              <a:lumMod val="10000"/>
            </a:schemeClr>
          </a:solidFill>
          <a:latin typeface="+mn-lt"/>
          <a:ea typeface="+mn-ea"/>
          <a:cs typeface="+mn-cs"/>
        </a:defRPr>
      </a:lvl1pPr>
      <a:lvl2pPr marL="742950" indent="-285750" algn="l" rtl="0" eaLnBrk="1" fontAlgn="base" hangingPunct="1">
        <a:spcBef>
          <a:spcPct val="20000"/>
        </a:spcBef>
        <a:spcAft>
          <a:spcPct val="0"/>
        </a:spcAft>
        <a:buClr>
          <a:schemeClr val="accent2"/>
        </a:buClr>
        <a:buSzPct val="85000"/>
        <a:buFont typeface="Wingdings" pitchFamily="2" charset="2"/>
        <a:buChar char=""/>
        <a:defRPr sz="2800">
          <a:solidFill>
            <a:schemeClr val="accent5">
              <a:lumMod val="10000"/>
            </a:schemeClr>
          </a:solidFill>
          <a:latin typeface="+mn-lt"/>
          <a:ea typeface="+mn-ea"/>
        </a:defRPr>
      </a:lvl2pPr>
      <a:lvl3pPr marL="1143000" indent="-228600" algn="l" rtl="0" eaLnBrk="1" fontAlgn="base" hangingPunct="1">
        <a:spcBef>
          <a:spcPct val="20000"/>
        </a:spcBef>
        <a:spcAft>
          <a:spcPct val="0"/>
        </a:spcAft>
        <a:buClr>
          <a:schemeClr val="hlink"/>
        </a:buClr>
        <a:buSzPct val="80000"/>
        <a:buFont typeface="Wingdings" pitchFamily="2" charset="2"/>
        <a:buChar char="v"/>
        <a:defRPr sz="2400">
          <a:solidFill>
            <a:schemeClr val="accent5">
              <a:lumMod val="10000"/>
            </a:schemeClr>
          </a:solidFill>
          <a:latin typeface="+mn-lt"/>
          <a:ea typeface="+mn-ea"/>
        </a:defRPr>
      </a:lvl3pPr>
      <a:lvl4pPr marL="1600200" indent="-228600" algn="l" rtl="0" eaLnBrk="1" fontAlgn="base" hangingPunct="1">
        <a:spcBef>
          <a:spcPct val="20000"/>
        </a:spcBef>
        <a:spcAft>
          <a:spcPct val="0"/>
        </a:spcAft>
        <a:buClr>
          <a:schemeClr val="accent2"/>
        </a:buClr>
        <a:buSzPct val="90000"/>
        <a:buFont typeface="Wingdings" pitchFamily="2" charset="2"/>
        <a:buChar char=""/>
        <a:defRPr sz="2000">
          <a:solidFill>
            <a:schemeClr val="accent5">
              <a:lumMod val="10000"/>
            </a:schemeClr>
          </a:solidFill>
          <a:latin typeface="+mn-lt"/>
          <a:ea typeface="+mn-ea"/>
        </a:defRPr>
      </a:lvl4pPr>
      <a:lvl5pPr marL="2057400" indent="-228600" algn="l" rtl="0" eaLnBrk="1" fontAlgn="base" hangingPunct="1">
        <a:spcBef>
          <a:spcPct val="20000"/>
        </a:spcBef>
        <a:spcAft>
          <a:spcPct val="0"/>
        </a:spcAft>
        <a:buClr>
          <a:schemeClr val="hlink"/>
        </a:buClr>
        <a:buSzPct val="85000"/>
        <a:buFont typeface="Wingdings" pitchFamily="2" charset="2"/>
        <a:buChar char="v"/>
        <a:defRPr sz="2000">
          <a:solidFill>
            <a:schemeClr val="accent5">
              <a:lumMod val="10000"/>
            </a:schemeClr>
          </a:solidFill>
          <a:latin typeface="+mn-lt"/>
          <a:ea typeface="+mn-ea"/>
        </a:defRPr>
      </a:lvl5pPr>
      <a:lvl6pPr marL="25146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6pPr>
      <a:lvl7pPr marL="29718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7pPr>
      <a:lvl8pPr marL="34290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8pPr>
      <a:lvl9pPr marL="38862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2050" name="Freeform 2"/>
          <p:cNvSpPr/>
          <p:nvPr/>
        </p:nvSpPr>
        <p:spPr>
          <a:xfrm rot="18420000">
            <a:off x="7777956" y="-15081"/>
            <a:ext cx="1162050" cy="2084388"/>
          </a:xfrm>
          <a:custGeom>
            <a:gdLst>
              <a:gd name="GT0" fmla="+- l w 0"/>
              <a:gd name="GT1" fmla="+- t h 0"/>
            </a:gdLst>
            <a:cxnLst>
              <a:cxn ang="0">
                <a:pos x="2903" y="433"/>
              </a:cxn>
              <a:cxn ang="0">
                <a:pos x="2565" y="80"/>
              </a:cxn>
              <a:cxn ang="0">
                <a:pos x="2241" y="0"/>
              </a:cxn>
              <a:cxn ang="0">
                <a:pos x="110" y="2811"/>
              </a:cxn>
              <a:cxn ang="0">
                <a:pos x="110" y="3228"/>
              </a:cxn>
              <a:cxn ang="0">
                <a:pos x="0" y="3631"/>
              </a:cxn>
              <a:cxn ang="0">
                <a:pos x="72" y="3686"/>
              </a:cxn>
              <a:cxn ang="0">
                <a:pos x="441" y="3355"/>
              </a:cxn>
              <a:cxn ang="0">
                <a:pos x="740" y="3228"/>
              </a:cxn>
              <a:cxn ang="0">
                <a:pos x="2903" y="433"/>
              </a:cxn>
              <a:cxn ang="0">
                <a:pos x="2903" y="433"/>
              </a:cxn>
            </a:cxnLst>
            <a:rect l="l" t="t" r="GT0" b="GT1"/>
            <a:pathLst>
              <a:path w="2903" h="3686">
                <a:moveTo>
                  <a:pt x="2903" y="433"/>
                </a:moveTo>
                <a:lnTo>
                  <a:pt x="2565" y="80"/>
                </a:lnTo>
                <a:lnTo>
                  <a:pt x="2241" y="0"/>
                </a:lnTo>
                <a:lnTo>
                  <a:pt x="110" y="2811"/>
                </a:lnTo>
                <a:lnTo>
                  <a:pt x="110" y="3228"/>
                </a:lnTo>
                <a:lnTo>
                  <a:pt x="0" y="3631"/>
                </a:lnTo>
                <a:lnTo>
                  <a:pt x="72" y="3686"/>
                </a:lnTo>
                <a:lnTo>
                  <a:pt x="441" y="3355"/>
                </a:lnTo>
                <a:lnTo>
                  <a:pt x="740" y="3228"/>
                </a:lnTo>
                <a:lnTo>
                  <a:pt x="2903" y="433"/>
                </a:lnTo>
                <a:lnTo>
                  <a:pt x="2903" y="433"/>
                </a:lnTo>
                <a:close/>
              </a:path>
            </a:pathLst>
          </a:custGeom>
          <a:solidFill>
            <a:srgbClr val="FFFFFF"/>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51" name="Rectangle 3"/>
          <p:cNvSpPr/>
          <p:nvPr>
            <p:ph type="title"/>
          </p:nvPr>
        </p:nvSpPr>
        <p:spPr>
          <a:xfrm>
            <a:off x="685800" y="152400"/>
            <a:ext cx="6870700" cy="1600200"/>
          </a:xfrm>
          <a:prstGeom prst="rect">
            <a:avLst/>
          </a:prstGeom>
          <a:noFill/>
          <a:ln>
            <a:noFill/>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t>单击此处编辑母版标题样式</a:t>
            </a:r>
          </a:p>
        </p:txBody>
      </p:sp>
      <p:sp>
        <p:nvSpPr>
          <p:cNvPr id="2052" name="Rectangle 4"/>
          <p:cNvSpPr/>
          <p:nvPr>
            <p:ph type="body" idx="1"/>
          </p:nvPr>
        </p:nvSpPr>
        <p:spPr>
          <a:xfrm>
            <a:off x="685800" y="1828800"/>
            <a:ext cx="7696200" cy="3657600"/>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2053" name="Rectangle 5"/>
          <p:cNvSpPr/>
          <p:nvPr>
            <p:ph type="dt" sz="half" idx="2"/>
          </p:nvPr>
        </p:nvSpPr>
        <p:spPr>
          <a:xfrm>
            <a:off x="1371600" y="6248400"/>
            <a:ext cx="1905000" cy="4572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a:pPr lvl="0" eaLnBrk="1" hangingPunct="1"/>
            <a:endParaRPr lang="en-US" altLang="en-US" sz="1400"/>
          </a:p>
        </p:txBody>
      </p:sp>
      <p:sp>
        <p:nvSpPr>
          <p:cNvPr id="2054" name="Rectangle 6"/>
          <p:cNvSpPr/>
          <p:nvPr>
            <p:ph type="ftr" sz="quarter" idx="3"/>
          </p:nvPr>
        </p:nvSpPr>
        <p:spPr>
          <a:xfrm>
            <a:off x="3556000" y="6248400"/>
            <a:ext cx="2895600" cy="4572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a:pPr lvl="0" algn="ctr" eaLnBrk="1" hangingPunct="1"/>
            <a:endParaRPr lang="en-US" altLang="en-US" sz="1400"/>
          </a:p>
        </p:txBody>
      </p:sp>
      <p:sp>
        <p:nvSpPr>
          <p:cNvPr id="2055" name="Rectangle 7"/>
          <p:cNvSpPr/>
          <p:nvPr>
            <p:ph type="sldNum" sz="quarter" idx="4"/>
          </p:nvPr>
        </p:nvSpPr>
        <p:spPr>
          <a:xfrm>
            <a:off x="6718300" y="6248400"/>
            <a:ext cx="1905000" cy="4572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a:pPr lvl="0" algn="r" eaLnBrk="1" hangingPunct="1"/>
            <a:fld id="{F1788F6C-ED15-4D1D-8A4E-3030472E5A6B}" type="slidenum">
              <a:rPr lang="en-US" altLang="en-US" sz="1400"/>
              <a:t>*</a:t>
            </a:fld>
          </a:p>
        </p:txBody>
      </p:sp>
      <p:sp>
        <p:nvSpPr>
          <p:cNvPr id="2056" name="Freeform 8"/>
          <p:cNvSpPr/>
          <p:nvPr/>
        </p:nvSpPr>
        <p:spPr>
          <a:xfrm rot="18420000">
            <a:off x="7865269" y="24606"/>
            <a:ext cx="1165225" cy="2097088"/>
          </a:xfrm>
          <a:custGeom>
            <a:gdLst>
              <a:gd name="GT0" fmla="+- l w 0"/>
              <a:gd name="GT1" fmla="+- t h 0"/>
            </a:gdLst>
            <a:cxnLst>
              <a:cxn ang="0">
                <a:pos x="2293" y="0"/>
              </a:cxn>
              <a:cxn ang="0">
                <a:pos x="130" y="2835"/>
              </a:cxn>
              <a:cxn ang="0">
                <a:pos x="131" y="3201"/>
              </a:cxn>
              <a:cxn ang="0">
                <a:pos x="0" y="3633"/>
              </a:cxn>
              <a:cxn ang="0">
                <a:pos x="50" y="3703"/>
              </a:cxn>
              <a:cxn ang="0">
                <a:pos x="422" y="3352"/>
              </a:cxn>
              <a:cxn ang="0">
                <a:pos x="763" y="3220"/>
              </a:cxn>
              <a:cxn ang="0">
                <a:pos x="2911" y="428"/>
              </a:cxn>
              <a:cxn ang="0">
                <a:pos x="2589" y="96"/>
              </a:cxn>
              <a:cxn ang="0">
                <a:pos x="2293" y="0"/>
              </a:cxn>
              <a:cxn ang="0">
                <a:pos x="2293" y="0"/>
              </a:cxn>
            </a:cxnLst>
            <a:rect l="l" t="t" r="GT0" b="GT1"/>
            <a:pathLst>
              <a:path w="2911" h="3703">
                <a:moveTo>
                  <a:pt x="2293" y="0"/>
                </a:moveTo>
                <a:lnTo>
                  <a:pt x="130" y="2835"/>
                </a:lnTo>
                <a:lnTo>
                  <a:pt x="131" y="3201"/>
                </a:lnTo>
                <a:lnTo>
                  <a:pt x="0" y="3633"/>
                </a:lnTo>
                <a:lnTo>
                  <a:pt x="50" y="3703"/>
                </a:lnTo>
                <a:lnTo>
                  <a:pt x="422" y="3352"/>
                </a:lnTo>
                <a:lnTo>
                  <a:pt x="763" y="3220"/>
                </a:lnTo>
                <a:lnTo>
                  <a:pt x="2911" y="428"/>
                </a:lnTo>
                <a:lnTo>
                  <a:pt x="2589" y="96"/>
                </a:lnTo>
                <a:lnTo>
                  <a:pt x="2293" y="0"/>
                </a:lnTo>
                <a:lnTo>
                  <a:pt x="2293" y="0"/>
                </a:lnTo>
                <a:close/>
              </a:path>
            </a:pathLst>
          </a:custGeom>
          <a:solidFill>
            <a:schemeClr val="folHlink"/>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57" name="Freeform 9"/>
          <p:cNvSpPr/>
          <p:nvPr/>
        </p:nvSpPr>
        <p:spPr>
          <a:xfrm rot="18420000">
            <a:off x="7831138" y="192088"/>
            <a:ext cx="1025525" cy="1571625"/>
          </a:xfrm>
          <a:custGeom>
            <a:gdLst>
              <a:gd name="GT0" fmla="+- l w 0"/>
              <a:gd name="GT1" fmla="+- t h 0"/>
            </a:gdLst>
            <a:cxnLst>
              <a:cxn ang="0">
                <a:pos x="0" y="2485"/>
              </a:cxn>
              <a:cxn ang="0">
                <a:pos x="432" y="2553"/>
              </a:cxn>
              <a:cxn ang="0">
                <a:pos x="736" y="2777"/>
              </a:cxn>
              <a:cxn ang="0">
                <a:pos x="2561" y="399"/>
              </a:cxn>
              <a:cxn ang="0">
                <a:pos x="2118" y="82"/>
              </a:cxn>
              <a:cxn ang="0">
                <a:pos x="1898" y="0"/>
              </a:cxn>
              <a:cxn ang="0">
                <a:pos x="0" y="2485"/>
              </a:cxn>
              <a:cxn ang="0">
                <a:pos x="0" y="2485"/>
              </a:cxn>
            </a:cxnLst>
            <a:rect l="l" t="t" r="GT0" b="GT1"/>
            <a:pathLst>
              <a:path w="2561" h="2777">
                <a:moveTo>
                  <a:pt x="0" y="2485"/>
                </a:moveTo>
                <a:lnTo>
                  <a:pt x="432" y="2553"/>
                </a:lnTo>
                <a:lnTo>
                  <a:pt x="736" y="2777"/>
                </a:lnTo>
                <a:lnTo>
                  <a:pt x="2561" y="399"/>
                </a:lnTo>
                <a:lnTo>
                  <a:pt x="2118" y="82"/>
                </a:lnTo>
                <a:lnTo>
                  <a:pt x="1898" y="0"/>
                </a:lnTo>
                <a:lnTo>
                  <a:pt x="0" y="2485"/>
                </a:lnTo>
                <a:lnTo>
                  <a:pt x="0" y="2485"/>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nvGrpSpPr>
          <p:cNvPr id="2058" name=""/>
          <p:cNvGrpSpPr/>
          <p:nvPr/>
        </p:nvGrpSpPr>
        <p:grpSpPr>
          <a:xfrm>
            <a:off x="7938" y="5540375"/>
            <a:ext cx="1784350" cy="1246188"/>
            <a:chExt cx="1124" cy="785"/>
          </a:xfrm>
        </p:grpSpPr>
        <p:sp>
          <p:nvSpPr>
            <p:cNvPr id="2059" name="Freeform 11"/>
            <p:cNvSpPr/>
            <p:nvPr/>
          </p:nvSpPr>
          <p:spPr>
            <a:xfrm>
              <a:off x="19" y="15"/>
              <a:ext cx="1089" cy="649"/>
            </a:xfrm>
            <a:custGeom>
              <a:gdLst>
                <a:gd name="GT0" fmla="+- l w 0"/>
                <a:gd name="GT1" fmla="+- t h 0"/>
              </a:gdLst>
              <a:cxnLst>
                <a:cxn ang="0">
                  <a:pos x="1587" y="1260"/>
                </a:cxn>
                <a:cxn ang="0">
                  <a:pos x="1420" y="1106"/>
                </a:cxn>
                <a:cxn ang="0">
                  <a:pos x="1331" y="477"/>
                </a:cxn>
                <a:cxn ang="0">
                  <a:pos x="2139" y="330"/>
                </a:cxn>
                <a:cxn ang="0">
                  <a:pos x="2177" y="203"/>
                </a:cxn>
                <a:cxn ang="0">
                  <a:pos x="2099" y="100"/>
                </a:cxn>
                <a:cxn ang="0">
                  <a:pos x="1276" y="211"/>
                </a:cxn>
                <a:cxn ang="0">
                  <a:pos x="1219" y="32"/>
                </a:cxn>
                <a:cxn ang="0">
                  <a:pos x="1085" y="0"/>
                </a:cxn>
                <a:cxn ang="0">
                  <a:pos x="958" y="28"/>
                </a:cxn>
                <a:cxn ang="0">
                  <a:pos x="888" y="106"/>
                </a:cxn>
                <a:cxn ang="0">
                  <a:pos x="937" y="285"/>
                </a:cxn>
                <a:cxn ang="0">
                  <a:pos x="660" y="441"/>
                </a:cxn>
                <a:cxn ang="0">
                  <a:pos x="983" y="473"/>
                </a:cxn>
                <a:cxn ang="0">
                  <a:pos x="1112" y="889"/>
                </a:cxn>
                <a:cxn ang="0">
                  <a:pos x="141" y="469"/>
                </a:cxn>
                <a:cxn ang="0">
                  <a:pos x="46" y="509"/>
                </a:cxn>
                <a:cxn ang="0">
                  <a:pos x="0" y="636"/>
                </a:cxn>
                <a:cxn ang="0">
                  <a:pos x="55" y="779"/>
                </a:cxn>
                <a:cxn ang="0">
                  <a:pos x="1139" y="1288"/>
                </a:cxn>
                <a:cxn ang="0">
                  <a:pos x="1378" y="1256"/>
                </a:cxn>
                <a:cxn ang="0">
                  <a:pos x="1570" y="1298"/>
                </a:cxn>
                <a:cxn ang="0">
                  <a:pos x="1587" y="1260"/>
                </a:cxn>
                <a:cxn ang="0">
                  <a:pos x="1587" y="1260"/>
                </a:cxn>
              </a:cxnLst>
              <a:rect l="l" t="t" r="GT0" b="GT1"/>
              <a:pathLst>
                <a:path w="2177" h="1298">
                  <a:moveTo>
                    <a:pt x="1587" y="1260"/>
                  </a:moveTo>
                  <a:lnTo>
                    <a:pt x="1420" y="1106"/>
                  </a:lnTo>
                  <a:lnTo>
                    <a:pt x="1331" y="477"/>
                  </a:lnTo>
                  <a:lnTo>
                    <a:pt x="2139" y="330"/>
                  </a:lnTo>
                  <a:lnTo>
                    <a:pt x="2177" y="203"/>
                  </a:lnTo>
                  <a:lnTo>
                    <a:pt x="2099" y="100"/>
                  </a:lnTo>
                  <a:lnTo>
                    <a:pt x="1276" y="211"/>
                  </a:lnTo>
                  <a:lnTo>
                    <a:pt x="1219" y="32"/>
                  </a:lnTo>
                  <a:lnTo>
                    <a:pt x="1085" y="0"/>
                  </a:lnTo>
                  <a:lnTo>
                    <a:pt x="958" y="28"/>
                  </a:lnTo>
                  <a:lnTo>
                    <a:pt x="888" y="106"/>
                  </a:lnTo>
                  <a:lnTo>
                    <a:pt x="937" y="285"/>
                  </a:lnTo>
                  <a:lnTo>
                    <a:pt x="660" y="441"/>
                  </a:lnTo>
                  <a:lnTo>
                    <a:pt x="983" y="473"/>
                  </a:lnTo>
                  <a:lnTo>
                    <a:pt x="1112" y="889"/>
                  </a:lnTo>
                  <a:lnTo>
                    <a:pt x="141" y="469"/>
                  </a:lnTo>
                  <a:lnTo>
                    <a:pt x="46" y="509"/>
                  </a:lnTo>
                  <a:lnTo>
                    <a:pt x="0" y="636"/>
                  </a:lnTo>
                  <a:lnTo>
                    <a:pt x="55" y="779"/>
                  </a:lnTo>
                  <a:lnTo>
                    <a:pt x="1139" y="1288"/>
                  </a:lnTo>
                  <a:lnTo>
                    <a:pt x="1378" y="1256"/>
                  </a:lnTo>
                  <a:lnTo>
                    <a:pt x="1570" y="1298"/>
                  </a:lnTo>
                  <a:lnTo>
                    <a:pt x="1587" y="1260"/>
                  </a:lnTo>
                  <a:lnTo>
                    <a:pt x="1587" y="1260"/>
                  </a:lnTo>
                  <a:close/>
                </a:path>
              </a:pathLst>
            </a:custGeom>
            <a:solidFill>
              <a:srgbClr val="F8F8F8"/>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60" name="Freeform 12"/>
            <p:cNvSpPr/>
            <p:nvPr/>
          </p:nvSpPr>
          <p:spPr>
            <a:xfrm>
              <a:off x="1017" y="92"/>
              <a:ext cx="71" cy="129"/>
            </a:xfrm>
            <a:custGeom>
              <a:gdLst>
                <a:gd name="GT0" fmla="+- l w 0"/>
                <a:gd name="GT1" fmla="+- t h 0"/>
              </a:gdLst>
              <a:cxnLst>
                <a:cxn ang="0">
                  <a:pos x="0" y="7"/>
                </a:cxn>
                <a:cxn ang="0">
                  <a:pos x="120" y="0"/>
                </a:cxn>
                <a:cxn ang="0">
                  <a:pos x="143" y="233"/>
                </a:cxn>
                <a:cxn ang="0">
                  <a:pos x="8" y="258"/>
                </a:cxn>
                <a:cxn ang="0">
                  <a:pos x="0" y="7"/>
                </a:cxn>
                <a:cxn ang="0">
                  <a:pos x="0" y="7"/>
                </a:cxn>
              </a:cxnLst>
              <a:rect l="l" t="t" r="GT0" b="GT1"/>
              <a:pathLst>
                <a:path w="143" h="258">
                  <a:moveTo>
                    <a:pt x="0" y="7"/>
                  </a:moveTo>
                  <a:lnTo>
                    <a:pt x="120" y="0"/>
                  </a:lnTo>
                  <a:lnTo>
                    <a:pt x="143" y="233"/>
                  </a:lnTo>
                  <a:lnTo>
                    <a:pt x="8" y="258"/>
                  </a:lnTo>
                  <a:lnTo>
                    <a:pt x="0" y="7"/>
                  </a:lnTo>
                  <a:lnTo>
                    <a:pt x="0" y="7"/>
                  </a:lnTo>
                  <a:close/>
                </a:path>
              </a:pathLst>
            </a:custGeom>
            <a:solidFill>
              <a:schemeClr val="accent1"/>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61" name="Freeform 13"/>
            <p:cNvSpPr/>
            <p:nvPr/>
          </p:nvSpPr>
          <p:spPr>
            <a:xfrm>
              <a:off x="15" y="284"/>
              <a:ext cx="792" cy="410"/>
            </a:xfrm>
            <a:custGeom>
              <a:gdLst>
                <a:gd name="GT0" fmla="+- l w 0"/>
                <a:gd name="GT1" fmla="+- t h 0"/>
              </a:gdLst>
              <a:cxnLst>
                <a:cxn ang="0">
                  <a:pos x="137" y="0"/>
                </a:cxn>
                <a:cxn ang="0">
                  <a:pos x="1331" y="519"/>
                </a:cxn>
                <a:cxn ang="0">
                  <a:pos x="1428" y="638"/>
                </a:cxn>
                <a:cxn ang="0">
                  <a:pos x="1586" y="792"/>
                </a:cxn>
                <a:cxn ang="0">
                  <a:pos x="1565" y="821"/>
                </a:cxn>
                <a:cxn ang="0">
                  <a:pos x="1350" y="787"/>
                </a:cxn>
                <a:cxn ang="0">
                  <a:pos x="1145" y="811"/>
                </a:cxn>
                <a:cxn ang="0">
                  <a:pos x="42" y="298"/>
                </a:cxn>
                <a:cxn ang="0">
                  <a:pos x="0" y="150"/>
                </a:cxn>
                <a:cxn ang="0">
                  <a:pos x="46" y="32"/>
                </a:cxn>
                <a:cxn ang="0">
                  <a:pos x="137" y="0"/>
                </a:cxn>
                <a:cxn ang="0">
                  <a:pos x="137" y="0"/>
                </a:cxn>
              </a:cxnLst>
              <a:rect l="l" t="t" r="GT0" b="GT1"/>
              <a:pathLst>
                <a:path w="1586" h="821">
                  <a:moveTo>
                    <a:pt x="137" y="0"/>
                  </a:moveTo>
                  <a:lnTo>
                    <a:pt x="1331" y="519"/>
                  </a:lnTo>
                  <a:lnTo>
                    <a:pt x="1428" y="638"/>
                  </a:lnTo>
                  <a:lnTo>
                    <a:pt x="1586" y="792"/>
                  </a:lnTo>
                  <a:lnTo>
                    <a:pt x="1565" y="821"/>
                  </a:lnTo>
                  <a:lnTo>
                    <a:pt x="1350" y="787"/>
                  </a:lnTo>
                  <a:lnTo>
                    <a:pt x="1145" y="811"/>
                  </a:lnTo>
                  <a:lnTo>
                    <a:pt x="42" y="298"/>
                  </a:lnTo>
                  <a:lnTo>
                    <a:pt x="0" y="150"/>
                  </a:lnTo>
                  <a:lnTo>
                    <a:pt x="46" y="32"/>
                  </a:lnTo>
                  <a:lnTo>
                    <a:pt x="137" y="0"/>
                  </a:lnTo>
                  <a:lnTo>
                    <a:pt x="137" y="0"/>
                  </a:lnTo>
                  <a:close/>
                </a:path>
              </a:pathLst>
            </a:custGeom>
            <a:solidFill>
              <a:schemeClr val="tx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62" name="Freeform 14"/>
            <p:cNvSpPr/>
            <p:nvPr/>
          </p:nvSpPr>
          <p:spPr>
            <a:xfrm>
              <a:off x="124" y="318"/>
              <a:ext cx="525" cy="374"/>
            </a:xfrm>
            <a:custGeom>
              <a:gdLst>
                <a:gd name="GT0" fmla="+- l w 0"/>
                <a:gd name="GT1" fmla="+- t h 0"/>
              </a:gdLst>
              <a:cxnLst>
                <a:cxn ang="0">
                  <a:pos x="0" y="325"/>
                </a:cxn>
                <a:cxn ang="0">
                  <a:pos x="922" y="747"/>
                </a:cxn>
                <a:cxn ang="0">
                  <a:pos x="939" y="534"/>
                </a:cxn>
                <a:cxn ang="0">
                  <a:pos x="1049" y="422"/>
                </a:cxn>
                <a:cxn ang="0">
                  <a:pos x="78" y="0"/>
                </a:cxn>
                <a:cxn ang="0">
                  <a:pos x="0" y="127"/>
                </a:cxn>
                <a:cxn ang="0">
                  <a:pos x="0" y="325"/>
                </a:cxn>
                <a:cxn ang="0">
                  <a:pos x="0" y="325"/>
                </a:cxn>
              </a:cxnLst>
              <a:rect l="l" t="t" r="GT0" b="GT1"/>
              <a:pathLst>
                <a:path w="1049" h="747">
                  <a:moveTo>
                    <a:pt x="0" y="325"/>
                  </a:moveTo>
                  <a:lnTo>
                    <a:pt x="922" y="747"/>
                  </a:lnTo>
                  <a:lnTo>
                    <a:pt x="939" y="534"/>
                  </a:lnTo>
                  <a:lnTo>
                    <a:pt x="1049" y="422"/>
                  </a:lnTo>
                  <a:lnTo>
                    <a:pt x="78" y="0"/>
                  </a:lnTo>
                  <a:lnTo>
                    <a:pt x="0" y="127"/>
                  </a:lnTo>
                  <a:lnTo>
                    <a:pt x="0" y="325"/>
                  </a:lnTo>
                  <a:lnTo>
                    <a:pt x="0" y="325"/>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63" name="Freeform 15"/>
            <p:cNvSpPr/>
            <p:nvPr/>
          </p:nvSpPr>
          <p:spPr>
            <a:xfrm>
              <a:off x="480" y="42"/>
              <a:ext cx="135" cy="121"/>
            </a:xfrm>
            <a:custGeom>
              <a:gdLst>
                <a:gd name="GT0" fmla="+- l w 0"/>
                <a:gd name="GT1" fmla="+- t h 0"/>
              </a:gdLst>
              <a:cxnLst>
                <a:cxn ang="0">
                  <a:pos x="0" y="28"/>
                </a:cxn>
                <a:cxn ang="0">
                  <a:pos x="160" y="0"/>
                </a:cxn>
                <a:cxn ang="0">
                  <a:pos x="251" y="36"/>
                </a:cxn>
                <a:cxn ang="0">
                  <a:pos x="272" y="139"/>
                </a:cxn>
                <a:cxn ang="0">
                  <a:pos x="164" y="146"/>
                </a:cxn>
                <a:cxn ang="0">
                  <a:pos x="32" y="241"/>
                </a:cxn>
                <a:cxn ang="0">
                  <a:pos x="0" y="28"/>
                </a:cxn>
                <a:cxn ang="0">
                  <a:pos x="0" y="28"/>
                </a:cxn>
              </a:cxnLst>
              <a:rect l="l" t="t" r="GT0" b="GT1"/>
              <a:pathLst>
                <a:path w="272" h="241">
                  <a:moveTo>
                    <a:pt x="0" y="28"/>
                  </a:moveTo>
                  <a:lnTo>
                    <a:pt x="160" y="0"/>
                  </a:lnTo>
                  <a:lnTo>
                    <a:pt x="251" y="36"/>
                  </a:lnTo>
                  <a:lnTo>
                    <a:pt x="272" y="139"/>
                  </a:lnTo>
                  <a:lnTo>
                    <a:pt x="164" y="146"/>
                  </a:lnTo>
                  <a:lnTo>
                    <a:pt x="32" y="241"/>
                  </a:lnTo>
                  <a:lnTo>
                    <a:pt x="0" y="28"/>
                  </a:lnTo>
                  <a:lnTo>
                    <a:pt x="0" y="28"/>
                  </a:lnTo>
                  <a:close/>
                </a:path>
              </a:pathLst>
            </a:custGeom>
            <a:solidFill>
              <a:schemeClr val="hlink"/>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64" name="Freeform 16"/>
            <p:cNvSpPr/>
            <p:nvPr/>
          </p:nvSpPr>
          <p:spPr>
            <a:xfrm>
              <a:off x="636" y="673"/>
              <a:ext cx="76" cy="112"/>
            </a:xfrm>
            <a:custGeom>
              <a:gdLst>
                <a:gd name="GT0" fmla="+- l w 0"/>
                <a:gd name="GT1" fmla="+- t h 0"/>
              </a:gdLst>
              <a:cxnLst>
                <a:cxn ang="0">
                  <a:pos x="152" y="4"/>
                </a:cxn>
                <a:cxn ang="0">
                  <a:pos x="152" y="224"/>
                </a:cxn>
                <a:cxn ang="0">
                  <a:pos x="0" y="8"/>
                </a:cxn>
                <a:cxn ang="0">
                  <a:pos x="72" y="0"/>
                </a:cxn>
                <a:cxn ang="0">
                  <a:pos x="152" y="4"/>
                </a:cxn>
                <a:cxn ang="0">
                  <a:pos x="152" y="4"/>
                </a:cxn>
              </a:cxnLst>
              <a:rect l="l" t="t" r="GT0" b="GT1"/>
              <a:pathLst>
                <a:path w="152" h="224">
                  <a:moveTo>
                    <a:pt x="152" y="4"/>
                  </a:moveTo>
                  <a:lnTo>
                    <a:pt x="152" y="224"/>
                  </a:lnTo>
                  <a:lnTo>
                    <a:pt x="0" y="8"/>
                  </a:lnTo>
                  <a:lnTo>
                    <a:pt x="72" y="0"/>
                  </a:lnTo>
                  <a:lnTo>
                    <a:pt x="152" y="4"/>
                  </a:lnTo>
                  <a:lnTo>
                    <a:pt x="152" y="4"/>
                  </a:lnTo>
                  <a:close/>
                </a:path>
              </a:pathLst>
            </a:custGeom>
            <a:solidFill>
              <a:schemeClr val="hlink"/>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65" name="Freeform 17"/>
            <p:cNvSpPr/>
            <p:nvPr/>
          </p:nvSpPr>
          <p:spPr>
            <a:xfrm>
              <a:off x="499" y="117"/>
              <a:ext cx="193" cy="383"/>
            </a:xfrm>
            <a:custGeom>
              <a:gdLst>
                <a:gd name="GT0" fmla="+- l w 0"/>
                <a:gd name="GT1" fmla="+- t h 0"/>
              </a:gdLst>
              <a:cxnLst>
                <a:cxn ang="0">
                  <a:pos x="0" y="80"/>
                </a:cxn>
                <a:cxn ang="0">
                  <a:pos x="87" y="0"/>
                </a:cxn>
                <a:cxn ang="0">
                  <a:pos x="232" y="6"/>
                </a:cxn>
                <a:cxn ang="0">
                  <a:pos x="386" y="764"/>
                </a:cxn>
                <a:cxn ang="0">
                  <a:pos x="279" y="720"/>
                </a:cxn>
                <a:cxn ang="0">
                  <a:pos x="152" y="677"/>
                </a:cxn>
                <a:cxn ang="0">
                  <a:pos x="0" y="80"/>
                </a:cxn>
                <a:cxn ang="0">
                  <a:pos x="0" y="80"/>
                </a:cxn>
              </a:cxnLst>
              <a:rect l="l" t="t" r="GT0" b="GT1"/>
              <a:pathLst>
                <a:path w="386" h="764">
                  <a:moveTo>
                    <a:pt x="0" y="80"/>
                  </a:moveTo>
                  <a:lnTo>
                    <a:pt x="87" y="0"/>
                  </a:lnTo>
                  <a:lnTo>
                    <a:pt x="232" y="6"/>
                  </a:lnTo>
                  <a:lnTo>
                    <a:pt x="386" y="764"/>
                  </a:lnTo>
                  <a:lnTo>
                    <a:pt x="279" y="720"/>
                  </a:lnTo>
                  <a:lnTo>
                    <a:pt x="152" y="677"/>
                  </a:lnTo>
                  <a:lnTo>
                    <a:pt x="0" y="80"/>
                  </a:lnTo>
                  <a:lnTo>
                    <a:pt x="0" y="8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66" name="Freeform 18"/>
            <p:cNvSpPr/>
            <p:nvPr/>
          </p:nvSpPr>
          <p:spPr>
            <a:xfrm>
              <a:off x="663" y="100"/>
              <a:ext cx="364" cy="174"/>
            </a:xfrm>
            <a:custGeom>
              <a:gdLst>
                <a:gd name="GT0" fmla="+- l w 0"/>
                <a:gd name="GT1" fmla="+- t h 0"/>
              </a:gdLst>
              <a:cxnLst>
                <a:cxn ang="0">
                  <a:pos x="692" y="0"/>
                </a:cxn>
                <a:cxn ang="0">
                  <a:pos x="0" y="106"/>
                </a:cxn>
                <a:cxn ang="0">
                  <a:pos x="28" y="348"/>
                </a:cxn>
                <a:cxn ang="0">
                  <a:pos x="715" y="237"/>
                </a:cxn>
                <a:cxn ang="0">
                  <a:pos x="728" y="43"/>
                </a:cxn>
                <a:cxn ang="0">
                  <a:pos x="692" y="0"/>
                </a:cxn>
                <a:cxn ang="0">
                  <a:pos x="692" y="0"/>
                </a:cxn>
              </a:cxnLst>
              <a:rect l="l" t="t" r="GT0" b="GT1"/>
              <a:pathLst>
                <a:path w="728" h="348">
                  <a:moveTo>
                    <a:pt x="692" y="0"/>
                  </a:moveTo>
                  <a:lnTo>
                    <a:pt x="0" y="106"/>
                  </a:lnTo>
                  <a:lnTo>
                    <a:pt x="28" y="348"/>
                  </a:lnTo>
                  <a:lnTo>
                    <a:pt x="715" y="237"/>
                  </a:lnTo>
                  <a:lnTo>
                    <a:pt x="728" y="43"/>
                  </a:lnTo>
                  <a:lnTo>
                    <a:pt x="692" y="0"/>
                  </a:lnTo>
                  <a:lnTo>
                    <a:pt x="692"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67" name="Freeform 19"/>
            <p:cNvSpPr/>
            <p:nvPr/>
          </p:nvSpPr>
          <p:spPr>
            <a:xfrm>
              <a:off x="342" y="203"/>
              <a:ext cx="156" cy="67"/>
            </a:xfrm>
            <a:custGeom>
              <a:gdLst>
                <a:gd name="GT0" fmla="+- l w 0"/>
                <a:gd name="GT1" fmla="+- t h 0"/>
              </a:gdLst>
              <a:cxnLst>
                <a:cxn ang="0">
                  <a:pos x="272" y="0"/>
                </a:cxn>
                <a:cxn ang="0">
                  <a:pos x="0" y="78"/>
                </a:cxn>
                <a:cxn ang="0">
                  <a:pos x="312" y="135"/>
                </a:cxn>
                <a:cxn ang="0">
                  <a:pos x="272" y="0"/>
                </a:cxn>
                <a:cxn ang="0">
                  <a:pos x="272" y="0"/>
                </a:cxn>
              </a:cxnLst>
              <a:rect l="l" t="t" r="GT0" b="GT1"/>
              <a:pathLst>
                <a:path w="312" h="135">
                  <a:moveTo>
                    <a:pt x="272" y="0"/>
                  </a:moveTo>
                  <a:lnTo>
                    <a:pt x="0" y="78"/>
                  </a:lnTo>
                  <a:lnTo>
                    <a:pt x="312" y="135"/>
                  </a:lnTo>
                  <a:lnTo>
                    <a:pt x="272" y="0"/>
                  </a:lnTo>
                  <a:lnTo>
                    <a:pt x="272" y="0"/>
                  </a:lnTo>
                  <a:close/>
                </a:path>
              </a:pathLst>
            </a:custGeom>
            <a:solidFill>
              <a:schemeClr val="accent1"/>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nvGrpSpPr>
            <p:cNvPr id="2068" name=""/>
            <p:cNvGrpSpPr/>
            <p:nvPr/>
          </p:nvGrpSpPr>
          <p:grpSpPr>
            <a:xfrm>
              <a:off x="0" y="0"/>
              <a:ext cx="1124" cy="780"/>
              <a:chExt cx="1124" cy="780"/>
            </a:xfrm>
          </p:grpSpPr>
          <p:grpSp>
            <p:nvGrpSpPr>
              <p:cNvPr id="2069" name=""/>
              <p:cNvGrpSpPr/>
              <p:nvPr/>
            </p:nvGrpSpPr>
            <p:grpSpPr>
              <a:xfrm>
                <a:off x="494" y="72"/>
                <a:ext cx="548" cy="708"/>
                <a:chExt cx="548" cy="708"/>
              </a:xfrm>
            </p:grpSpPr>
            <p:sp>
              <p:nvSpPr>
                <p:cNvPr id="2070" name="Freeform 22"/>
                <p:cNvSpPr/>
                <p:nvPr/>
              </p:nvSpPr>
              <p:spPr>
                <a:xfrm>
                  <a:off x="0" y="25"/>
                  <a:ext cx="157" cy="87"/>
                </a:xfrm>
                <a:custGeom>
                  <a:gdLst>
                    <a:gd name="GT0" fmla="+- l w 0"/>
                    <a:gd name="GT1" fmla="+- t h 0"/>
                  </a:gdLst>
                  <a:cxnLst>
                    <a:cxn ang="0">
                      <a:pos x="0" y="107"/>
                    </a:cxn>
                    <a:cxn ang="0">
                      <a:pos x="114" y="10"/>
                    </a:cxn>
                    <a:cxn ang="0">
                      <a:pos x="213" y="0"/>
                    </a:cxn>
                    <a:cxn ang="0">
                      <a:pos x="292" y="27"/>
                    </a:cxn>
                    <a:cxn ang="0">
                      <a:pos x="313" y="91"/>
                    </a:cxn>
                    <a:cxn ang="0">
                      <a:pos x="167" y="67"/>
                    </a:cxn>
                    <a:cxn ang="0">
                      <a:pos x="74" y="101"/>
                    </a:cxn>
                    <a:cxn ang="0">
                      <a:pos x="13" y="175"/>
                    </a:cxn>
                    <a:cxn ang="0">
                      <a:pos x="0" y="107"/>
                    </a:cxn>
                    <a:cxn ang="0">
                      <a:pos x="0" y="107"/>
                    </a:cxn>
                  </a:cxnLst>
                  <a:rect l="l" t="t" r="GT0" b="GT1"/>
                  <a:pathLst>
                    <a:path w="313" h="175">
                      <a:moveTo>
                        <a:pt x="0" y="107"/>
                      </a:moveTo>
                      <a:lnTo>
                        <a:pt x="114" y="10"/>
                      </a:lnTo>
                      <a:lnTo>
                        <a:pt x="213" y="0"/>
                      </a:lnTo>
                      <a:lnTo>
                        <a:pt x="292" y="27"/>
                      </a:lnTo>
                      <a:lnTo>
                        <a:pt x="313" y="91"/>
                      </a:lnTo>
                      <a:lnTo>
                        <a:pt x="167" y="67"/>
                      </a:lnTo>
                      <a:lnTo>
                        <a:pt x="74" y="101"/>
                      </a:lnTo>
                      <a:lnTo>
                        <a:pt x="13" y="175"/>
                      </a:lnTo>
                      <a:lnTo>
                        <a:pt x="0" y="107"/>
                      </a:lnTo>
                      <a:lnTo>
                        <a:pt x="0" y="107"/>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71" name="Freeform 23"/>
                <p:cNvSpPr/>
                <p:nvPr/>
              </p:nvSpPr>
              <p:spPr>
                <a:xfrm>
                  <a:off x="137" y="575"/>
                  <a:ext cx="115" cy="133"/>
                </a:xfrm>
                <a:custGeom>
                  <a:gdLst>
                    <a:gd name="GT0" fmla="+- l w 0"/>
                    <a:gd name="GT1" fmla="+- t h 0"/>
                  </a:gdLst>
                  <a:cxnLst>
                    <a:cxn ang="0">
                      <a:pos x="0" y="40"/>
                    </a:cxn>
                    <a:cxn ang="0">
                      <a:pos x="160" y="266"/>
                    </a:cxn>
                    <a:cxn ang="0">
                      <a:pos x="230" y="251"/>
                    </a:cxn>
                    <a:cxn ang="0">
                      <a:pos x="223" y="17"/>
                    </a:cxn>
                    <a:cxn ang="0">
                      <a:pos x="166" y="0"/>
                    </a:cxn>
                    <a:cxn ang="0">
                      <a:pos x="179" y="197"/>
                    </a:cxn>
                    <a:cxn ang="0">
                      <a:pos x="71" y="4"/>
                    </a:cxn>
                    <a:cxn ang="0">
                      <a:pos x="0" y="40"/>
                    </a:cxn>
                    <a:cxn ang="0">
                      <a:pos x="0" y="40"/>
                    </a:cxn>
                  </a:cxnLst>
                  <a:rect l="l" t="t" r="GT0" b="GT1"/>
                  <a:pathLst>
                    <a:path w="230" h="266">
                      <a:moveTo>
                        <a:pt x="0" y="40"/>
                      </a:moveTo>
                      <a:lnTo>
                        <a:pt x="160" y="266"/>
                      </a:lnTo>
                      <a:lnTo>
                        <a:pt x="230" y="251"/>
                      </a:lnTo>
                      <a:lnTo>
                        <a:pt x="223" y="17"/>
                      </a:lnTo>
                      <a:lnTo>
                        <a:pt x="166" y="0"/>
                      </a:lnTo>
                      <a:lnTo>
                        <a:pt x="179" y="197"/>
                      </a:lnTo>
                      <a:lnTo>
                        <a:pt x="71" y="4"/>
                      </a:lnTo>
                      <a:lnTo>
                        <a:pt x="0" y="40"/>
                      </a:lnTo>
                      <a:lnTo>
                        <a:pt x="0" y="4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72" name="Freeform 24"/>
                <p:cNvSpPr/>
                <p:nvPr/>
              </p:nvSpPr>
              <p:spPr>
                <a:xfrm>
                  <a:off x="505" y="0"/>
                  <a:ext cx="43" cy="117"/>
                </a:xfrm>
                <a:custGeom>
                  <a:gdLst>
                    <a:gd name="GT0" fmla="+- l w 0"/>
                    <a:gd name="GT1" fmla="+- t h 0"/>
                  </a:gdLst>
                  <a:cxnLst>
                    <a:cxn ang="0">
                      <a:pos x="0" y="19"/>
                    </a:cxn>
                    <a:cxn ang="0">
                      <a:pos x="36" y="93"/>
                    </a:cxn>
                    <a:cxn ang="0">
                      <a:pos x="44" y="154"/>
                    </a:cxn>
                    <a:cxn ang="0">
                      <a:pos x="27" y="234"/>
                    </a:cxn>
                    <a:cxn ang="0">
                      <a:pos x="80" y="220"/>
                    </a:cxn>
                    <a:cxn ang="0">
                      <a:pos x="87" y="116"/>
                    </a:cxn>
                    <a:cxn ang="0">
                      <a:pos x="46" y="0"/>
                    </a:cxn>
                    <a:cxn ang="0">
                      <a:pos x="0" y="19"/>
                    </a:cxn>
                    <a:cxn ang="0">
                      <a:pos x="0" y="19"/>
                    </a:cxn>
                  </a:cxnLst>
                  <a:rect l="l" t="t" r="GT0" b="GT1"/>
                  <a:pathLst>
                    <a:path w="87" h="234">
                      <a:moveTo>
                        <a:pt x="0" y="19"/>
                      </a:moveTo>
                      <a:lnTo>
                        <a:pt x="36" y="93"/>
                      </a:lnTo>
                      <a:lnTo>
                        <a:pt x="44" y="154"/>
                      </a:lnTo>
                      <a:lnTo>
                        <a:pt x="27" y="234"/>
                      </a:lnTo>
                      <a:lnTo>
                        <a:pt x="80" y="220"/>
                      </a:lnTo>
                      <a:lnTo>
                        <a:pt x="87" y="116"/>
                      </a:lnTo>
                      <a:lnTo>
                        <a:pt x="46" y="0"/>
                      </a:lnTo>
                      <a:lnTo>
                        <a:pt x="0" y="19"/>
                      </a:lnTo>
                      <a:lnTo>
                        <a:pt x="0" y="19"/>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sp>
            <p:nvSpPr>
              <p:cNvPr id="2073" name="Freeform 25"/>
              <p:cNvSpPr/>
              <p:nvPr/>
            </p:nvSpPr>
            <p:spPr>
              <a:xfrm>
                <a:off x="71" y="242"/>
                <a:ext cx="595" cy="250"/>
              </a:xfrm>
              <a:custGeom>
                <a:gdLst>
                  <a:gd name="GT0" fmla="+- l w 0"/>
                  <a:gd name="GT1" fmla="+- t h 0"/>
                </a:gdLst>
                <a:cxnLst>
                  <a:cxn ang="0">
                    <a:pos x="100" y="0"/>
                  </a:cxn>
                  <a:cxn ang="0">
                    <a:pos x="1190" y="490"/>
                  </a:cxn>
                  <a:cxn ang="0">
                    <a:pos x="1076" y="500"/>
                  </a:cxn>
                  <a:cxn ang="0">
                    <a:pos x="0" y="27"/>
                  </a:cxn>
                  <a:cxn ang="0">
                    <a:pos x="100" y="0"/>
                  </a:cxn>
                  <a:cxn ang="0">
                    <a:pos x="100" y="0"/>
                  </a:cxn>
                </a:cxnLst>
                <a:rect l="l" t="t" r="GT0" b="GT1"/>
                <a:pathLst>
                  <a:path w="1190" h="500">
                    <a:moveTo>
                      <a:pt x="100" y="0"/>
                    </a:moveTo>
                    <a:lnTo>
                      <a:pt x="1190" y="490"/>
                    </a:lnTo>
                    <a:lnTo>
                      <a:pt x="1076" y="500"/>
                    </a:lnTo>
                    <a:lnTo>
                      <a:pt x="0" y="27"/>
                    </a:lnTo>
                    <a:lnTo>
                      <a:pt x="100" y="0"/>
                    </a:lnTo>
                    <a:lnTo>
                      <a:pt x="100"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74" name="Freeform 26"/>
              <p:cNvSpPr/>
              <p:nvPr/>
            </p:nvSpPr>
            <p:spPr>
              <a:xfrm>
                <a:off x="255" y="396"/>
                <a:ext cx="244" cy="148"/>
              </a:xfrm>
              <a:custGeom>
                <a:gdLst>
                  <a:gd name="GT0" fmla="+- l w 0"/>
                  <a:gd name="GT1" fmla="+- t h 0"/>
                </a:gdLst>
                <a:cxnLst>
                  <a:cxn ang="0">
                    <a:pos x="14" y="34"/>
                  </a:cxn>
                  <a:cxn ang="0">
                    <a:pos x="160" y="66"/>
                  </a:cxn>
                  <a:cxn ang="0">
                    <a:pos x="324" y="137"/>
                  </a:cxn>
                  <a:cxn ang="0">
                    <a:pos x="440" y="243"/>
                  </a:cxn>
                  <a:cxn ang="0">
                    <a:pos x="326" y="230"/>
                  </a:cxn>
                  <a:cxn ang="0">
                    <a:pos x="139" y="146"/>
                  </a:cxn>
                  <a:cxn ang="0">
                    <a:pos x="50" y="80"/>
                  </a:cxn>
                  <a:cxn ang="0">
                    <a:pos x="107" y="163"/>
                  </a:cxn>
                  <a:cxn ang="0">
                    <a:pos x="272" y="270"/>
                  </a:cxn>
                  <a:cxn ang="0">
                    <a:pos x="466" y="296"/>
                  </a:cxn>
                  <a:cxn ang="0">
                    <a:pos x="489" y="224"/>
                  </a:cxn>
                  <a:cxn ang="0">
                    <a:pos x="394" y="120"/>
                  </a:cxn>
                  <a:cxn ang="0">
                    <a:pos x="170" y="17"/>
                  </a:cxn>
                  <a:cxn ang="0">
                    <a:pos x="0" y="0"/>
                  </a:cxn>
                  <a:cxn ang="0">
                    <a:pos x="14" y="34"/>
                  </a:cxn>
                  <a:cxn ang="0">
                    <a:pos x="14" y="34"/>
                  </a:cxn>
                </a:cxnLst>
                <a:rect l="l" t="t" r="GT0" b="GT1"/>
                <a:pathLst>
                  <a:path w="489" h="296">
                    <a:moveTo>
                      <a:pt x="14" y="34"/>
                    </a:moveTo>
                    <a:lnTo>
                      <a:pt x="160" y="66"/>
                    </a:lnTo>
                    <a:lnTo>
                      <a:pt x="324" y="137"/>
                    </a:lnTo>
                    <a:lnTo>
                      <a:pt x="440" y="243"/>
                    </a:lnTo>
                    <a:lnTo>
                      <a:pt x="326" y="230"/>
                    </a:lnTo>
                    <a:lnTo>
                      <a:pt x="139" y="146"/>
                    </a:lnTo>
                    <a:lnTo>
                      <a:pt x="50" y="80"/>
                    </a:lnTo>
                    <a:lnTo>
                      <a:pt x="107" y="163"/>
                    </a:lnTo>
                    <a:lnTo>
                      <a:pt x="272" y="270"/>
                    </a:lnTo>
                    <a:lnTo>
                      <a:pt x="466" y="296"/>
                    </a:lnTo>
                    <a:lnTo>
                      <a:pt x="489" y="224"/>
                    </a:lnTo>
                    <a:lnTo>
                      <a:pt x="394" y="120"/>
                    </a:lnTo>
                    <a:lnTo>
                      <a:pt x="170" y="17"/>
                    </a:lnTo>
                    <a:lnTo>
                      <a:pt x="0" y="0"/>
                    </a:lnTo>
                    <a:lnTo>
                      <a:pt x="14" y="34"/>
                    </a:lnTo>
                    <a:lnTo>
                      <a:pt x="14" y="34"/>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75" name="Freeform 27"/>
              <p:cNvSpPr/>
              <p:nvPr/>
            </p:nvSpPr>
            <p:spPr>
              <a:xfrm>
                <a:off x="560" y="190"/>
                <a:ext cx="107" cy="238"/>
              </a:xfrm>
              <a:custGeom>
                <a:gdLst>
                  <a:gd name="GT0" fmla="+- l w 0"/>
                  <a:gd name="GT1" fmla="+- t h 0"/>
                </a:gdLst>
                <a:cxnLst>
                  <a:cxn ang="0">
                    <a:pos x="24" y="0"/>
                  </a:cxn>
                  <a:cxn ang="0">
                    <a:pos x="91" y="25"/>
                  </a:cxn>
                  <a:cxn ang="0">
                    <a:pos x="80" y="192"/>
                  </a:cxn>
                  <a:cxn ang="0">
                    <a:pos x="106" y="327"/>
                  </a:cxn>
                  <a:cxn ang="0">
                    <a:pos x="213" y="451"/>
                  </a:cxn>
                  <a:cxn ang="0">
                    <a:pos x="97" y="478"/>
                  </a:cxn>
                  <a:cxn ang="0">
                    <a:pos x="30" y="344"/>
                  </a:cxn>
                  <a:cxn ang="0">
                    <a:pos x="0" y="57"/>
                  </a:cxn>
                  <a:cxn ang="0">
                    <a:pos x="24" y="0"/>
                  </a:cxn>
                  <a:cxn ang="0">
                    <a:pos x="24" y="0"/>
                  </a:cxn>
                </a:cxnLst>
                <a:rect l="l" t="t" r="GT0" b="GT1"/>
                <a:pathLst>
                  <a:path w="213" h="478">
                    <a:moveTo>
                      <a:pt x="24" y="0"/>
                    </a:moveTo>
                    <a:lnTo>
                      <a:pt x="91" y="25"/>
                    </a:lnTo>
                    <a:lnTo>
                      <a:pt x="80" y="192"/>
                    </a:lnTo>
                    <a:lnTo>
                      <a:pt x="106" y="327"/>
                    </a:lnTo>
                    <a:lnTo>
                      <a:pt x="213" y="451"/>
                    </a:lnTo>
                    <a:lnTo>
                      <a:pt x="97" y="478"/>
                    </a:lnTo>
                    <a:lnTo>
                      <a:pt x="30" y="344"/>
                    </a:lnTo>
                    <a:lnTo>
                      <a:pt x="0" y="57"/>
                    </a:lnTo>
                    <a:lnTo>
                      <a:pt x="24" y="0"/>
                    </a:lnTo>
                    <a:lnTo>
                      <a:pt x="24"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nvGrpSpPr>
              <p:cNvPr id="2076" name=""/>
              <p:cNvGrpSpPr/>
              <p:nvPr/>
            </p:nvGrpSpPr>
            <p:grpSpPr>
              <a:xfrm>
                <a:off x="0" y="0"/>
                <a:ext cx="1124" cy="678"/>
                <a:chExt cx="1124" cy="678"/>
              </a:xfrm>
            </p:grpSpPr>
            <p:sp>
              <p:nvSpPr>
                <p:cNvPr id="2077" name="Freeform 29"/>
                <p:cNvSpPr/>
                <p:nvPr/>
              </p:nvSpPr>
              <p:spPr>
                <a:xfrm>
                  <a:off x="664" y="558"/>
                  <a:ext cx="75" cy="87"/>
                </a:xfrm>
                <a:custGeom>
                  <a:gdLst>
                    <a:gd name="GT0" fmla="+- l w 0"/>
                    <a:gd name="GT1" fmla="+- t h 0"/>
                  </a:gdLst>
                  <a:cxnLst>
                    <a:cxn ang="0">
                      <a:pos x="110" y="0"/>
                    </a:cxn>
                    <a:cxn ang="0">
                      <a:pos x="40" y="66"/>
                    </a:cxn>
                    <a:cxn ang="0">
                      <a:pos x="0" y="173"/>
                    </a:cxn>
                    <a:cxn ang="0">
                      <a:pos x="80" y="160"/>
                    </a:cxn>
                    <a:cxn ang="0">
                      <a:pos x="103" y="84"/>
                    </a:cxn>
                    <a:cxn ang="0">
                      <a:pos x="150" y="27"/>
                    </a:cxn>
                    <a:cxn ang="0">
                      <a:pos x="110" y="0"/>
                    </a:cxn>
                    <a:cxn ang="0">
                      <a:pos x="110" y="0"/>
                    </a:cxn>
                  </a:cxnLst>
                  <a:rect l="l" t="t" r="GT0" b="GT1"/>
                  <a:pathLst>
                    <a:path w="150" h="173">
                      <a:moveTo>
                        <a:pt x="110" y="0"/>
                      </a:moveTo>
                      <a:lnTo>
                        <a:pt x="40" y="66"/>
                      </a:lnTo>
                      <a:lnTo>
                        <a:pt x="0" y="173"/>
                      </a:lnTo>
                      <a:lnTo>
                        <a:pt x="80" y="160"/>
                      </a:lnTo>
                      <a:lnTo>
                        <a:pt x="103" y="84"/>
                      </a:lnTo>
                      <a:lnTo>
                        <a:pt x="150" y="27"/>
                      </a:lnTo>
                      <a:lnTo>
                        <a:pt x="110" y="0"/>
                      </a:lnTo>
                      <a:lnTo>
                        <a:pt x="110"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78" name="Freeform 30"/>
                <p:cNvSpPr/>
                <p:nvPr/>
              </p:nvSpPr>
              <p:spPr>
                <a:xfrm>
                  <a:off x="0" y="238"/>
                  <a:ext cx="842" cy="440"/>
                </a:xfrm>
                <a:custGeom>
                  <a:gdLst>
                    <a:gd name="GT0" fmla="+- l w 0"/>
                    <a:gd name="GT1" fmla="+- t h 0"/>
                  </a:gdLst>
                  <a:cxnLst>
                    <a:cxn ang="0">
                      <a:pos x="156" y="0"/>
                    </a:cxn>
                    <a:cxn ang="0">
                      <a:pos x="63" y="52"/>
                    </a:cxn>
                    <a:cxn ang="0">
                      <a:pos x="0" y="208"/>
                    </a:cxn>
                    <a:cxn ang="0">
                      <a:pos x="67" y="358"/>
                    </a:cxn>
                    <a:cxn ang="0">
                      <a:pos x="1182" y="867"/>
                    </a:cxn>
                    <a:cxn ang="0">
                      <a:pos x="1422" y="835"/>
                    </a:cxn>
                    <a:cxn ang="0">
                      <a:pos x="1616" y="880"/>
                    </a:cxn>
                    <a:cxn ang="0">
                      <a:pos x="1684" y="808"/>
                    </a:cxn>
                    <a:cxn ang="0">
                      <a:pos x="1502" y="664"/>
                    </a:cxn>
                    <a:cxn ang="0">
                      <a:pos x="1428" y="512"/>
                    </a:cxn>
                    <a:cxn ang="0">
                      <a:pos x="1369" y="527"/>
                    </a:cxn>
                    <a:cxn ang="0">
                      <a:pos x="1439" y="664"/>
                    </a:cxn>
                    <a:cxn ang="0">
                      <a:pos x="1578" y="810"/>
                    </a:cxn>
                    <a:cxn ang="0">
                      <a:pos x="1413" y="787"/>
                    </a:cxn>
                    <a:cxn ang="0">
                      <a:pos x="1219" y="814"/>
                    </a:cxn>
                    <a:cxn ang="0">
                      <a:pos x="1255" y="650"/>
                    </a:cxn>
                    <a:cxn ang="0">
                      <a:pos x="1338" y="538"/>
                    </a:cxn>
                    <a:cxn ang="0">
                      <a:pos x="1241" y="552"/>
                    </a:cxn>
                    <a:cxn ang="0">
                      <a:pos x="1165" y="658"/>
                    </a:cxn>
                    <a:cxn ang="0">
                      <a:pos x="1139" y="791"/>
                    </a:cxn>
                    <a:cxn ang="0">
                      <a:pos x="107" y="310"/>
                    </a:cxn>
                    <a:cxn ang="0">
                      <a:pos x="80" y="215"/>
                    </a:cxn>
                    <a:cxn ang="0">
                      <a:pos x="103" y="95"/>
                    </a:cxn>
                    <a:cxn ang="0">
                      <a:pos x="217" y="0"/>
                    </a:cxn>
                    <a:cxn ang="0">
                      <a:pos x="156" y="0"/>
                    </a:cxn>
                    <a:cxn ang="0">
                      <a:pos x="156" y="0"/>
                    </a:cxn>
                  </a:cxnLst>
                  <a:rect l="l" t="t" r="GT0" b="GT1"/>
                  <a:pathLst>
                    <a:path w="1684" h="880">
                      <a:moveTo>
                        <a:pt x="156" y="0"/>
                      </a:moveTo>
                      <a:lnTo>
                        <a:pt x="63" y="52"/>
                      </a:lnTo>
                      <a:lnTo>
                        <a:pt x="0" y="208"/>
                      </a:lnTo>
                      <a:lnTo>
                        <a:pt x="67" y="358"/>
                      </a:lnTo>
                      <a:lnTo>
                        <a:pt x="1182" y="867"/>
                      </a:lnTo>
                      <a:lnTo>
                        <a:pt x="1422" y="835"/>
                      </a:lnTo>
                      <a:lnTo>
                        <a:pt x="1616" y="880"/>
                      </a:lnTo>
                      <a:lnTo>
                        <a:pt x="1684" y="808"/>
                      </a:lnTo>
                      <a:lnTo>
                        <a:pt x="1502" y="664"/>
                      </a:lnTo>
                      <a:lnTo>
                        <a:pt x="1428" y="512"/>
                      </a:lnTo>
                      <a:lnTo>
                        <a:pt x="1369" y="527"/>
                      </a:lnTo>
                      <a:lnTo>
                        <a:pt x="1439" y="664"/>
                      </a:lnTo>
                      <a:lnTo>
                        <a:pt x="1578" y="810"/>
                      </a:lnTo>
                      <a:lnTo>
                        <a:pt x="1413" y="787"/>
                      </a:lnTo>
                      <a:lnTo>
                        <a:pt x="1219" y="814"/>
                      </a:lnTo>
                      <a:lnTo>
                        <a:pt x="1255" y="650"/>
                      </a:lnTo>
                      <a:lnTo>
                        <a:pt x="1338" y="538"/>
                      </a:lnTo>
                      <a:lnTo>
                        <a:pt x="1241" y="552"/>
                      </a:lnTo>
                      <a:lnTo>
                        <a:pt x="1165" y="658"/>
                      </a:lnTo>
                      <a:lnTo>
                        <a:pt x="1139" y="791"/>
                      </a:lnTo>
                      <a:lnTo>
                        <a:pt x="107" y="310"/>
                      </a:lnTo>
                      <a:lnTo>
                        <a:pt x="80" y="215"/>
                      </a:lnTo>
                      <a:lnTo>
                        <a:pt x="103" y="95"/>
                      </a:lnTo>
                      <a:lnTo>
                        <a:pt x="217" y="0"/>
                      </a:lnTo>
                      <a:lnTo>
                        <a:pt x="156" y="0"/>
                      </a:lnTo>
                      <a:lnTo>
                        <a:pt x="156"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79" name="Freeform 31"/>
                <p:cNvSpPr/>
                <p:nvPr/>
              </p:nvSpPr>
              <p:spPr>
                <a:xfrm>
                  <a:off x="101" y="280"/>
                  <a:ext cx="80" cy="167"/>
                </a:xfrm>
                <a:custGeom>
                  <a:gdLst>
                    <a:gd name="GT0" fmla="+- l w 0"/>
                    <a:gd name="GT1" fmla="+- t h 0"/>
                  </a:gdLst>
                  <a:cxnLst>
                    <a:cxn ang="0">
                      <a:pos x="116" y="0"/>
                    </a:cxn>
                    <a:cxn ang="0">
                      <a:pos x="19" y="106"/>
                    </a:cxn>
                    <a:cxn ang="0">
                      <a:pos x="0" y="230"/>
                    </a:cxn>
                    <a:cxn ang="0">
                      <a:pos x="33" y="314"/>
                    </a:cxn>
                    <a:cxn ang="0">
                      <a:pos x="94" y="335"/>
                    </a:cxn>
                    <a:cxn ang="0">
                      <a:pos x="76" y="154"/>
                    </a:cxn>
                    <a:cxn ang="0">
                      <a:pos x="160" y="17"/>
                    </a:cxn>
                    <a:cxn ang="0">
                      <a:pos x="116" y="0"/>
                    </a:cxn>
                    <a:cxn ang="0">
                      <a:pos x="116" y="0"/>
                    </a:cxn>
                  </a:cxnLst>
                  <a:rect l="l" t="t" r="GT0" b="GT1"/>
                  <a:pathLst>
                    <a:path w="160" h="335">
                      <a:moveTo>
                        <a:pt x="116" y="0"/>
                      </a:moveTo>
                      <a:lnTo>
                        <a:pt x="19" y="106"/>
                      </a:lnTo>
                      <a:lnTo>
                        <a:pt x="0" y="230"/>
                      </a:lnTo>
                      <a:lnTo>
                        <a:pt x="33" y="314"/>
                      </a:lnTo>
                      <a:lnTo>
                        <a:pt x="94" y="335"/>
                      </a:lnTo>
                      <a:lnTo>
                        <a:pt x="76" y="154"/>
                      </a:lnTo>
                      <a:lnTo>
                        <a:pt x="160" y="17"/>
                      </a:lnTo>
                      <a:lnTo>
                        <a:pt x="116" y="0"/>
                      </a:lnTo>
                      <a:lnTo>
                        <a:pt x="116"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80" name="Freeform 32"/>
                <p:cNvSpPr/>
                <p:nvPr/>
              </p:nvSpPr>
              <p:spPr>
                <a:xfrm>
                  <a:off x="444" y="0"/>
                  <a:ext cx="322" cy="594"/>
                </a:xfrm>
                <a:custGeom>
                  <a:gdLst>
                    <a:gd name="GT0" fmla="+- l w 0"/>
                    <a:gd name="GT1" fmla="+- t h 0"/>
                  </a:gdLst>
                  <a:cxnLst>
                    <a:cxn ang="0">
                      <a:pos x="218" y="896"/>
                    </a:cxn>
                    <a:cxn ang="0">
                      <a:pos x="0" y="124"/>
                    </a:cxn>
                    <a:cxn ang="0">
                      <a:pos x="81" y="38"/>
                    </a:cxn>
                    <a:cxn ang="0">
                      <a:pos x="258" y="0"/>
                    </a:cxn>
                    <a:cxn ang="0">
                      <a:pos x="399" y="57"/>
                    </a:cxn>
                    <a:cxn ang="0">
                      <a:pos x="642" y="1188"/>
                    </a:cxn>
                    <a:cxn ang="0">
                      <a:pos x="555" y="1091"/>
                    </a:cxn>
                    <a:cxn ang="0">
                      <a:pos x="355" y="97"/>
                    </a:cxn>
                    <a:cxn ang="0">
                      <a:pos x="226" y="61"/>
                    </a:cxn>
                    <a:cxn ang="0">
                      <a:pos x="119" y="74"/>
                    </a:cxn>
                    <a:cxn ang="0">
                      <a:pos x="76" y="141"/>
                    </a:cxn>
                    <a:cxn ang="0">
                      <a:pos x="306" y="924"/>
                    </a:cxn>
                    <a:cxn ang="0">
                      <a:pos x="218" y="896"/>
                    </a:cxn>
                    <a:cxn ang="0">
                      <a:pos x="218" y="896"/>
                    </a:cxn>
                  </a:cxnLst>
                  <a:rect l="l" t="t" r="GT0" b="GT1"/>
                  <a:pathLst>
                    <a:path w="642" h="1188">
                      <a:moveTo>
                        <a:pt x="218" y="896"/>
                      </a:moveTo>
                      <a:lnTo>
                        <a:pt x="0" y="124"/>
                      </a:lnTo>
                      <a:lnTo>
                        <a:pt x="81" y="38"/>
                      </a:lnTo>
                      <a:lnTo>
                        <a:pt x="258" y="0"/>
                      </a:lnTo>
                      <a:lnTo>
                        <a:pt x="399" y="57"/>
                      </a:lnTo>
                      <a:lnTo>
                        <a:pt x="642" y="1188"/>
                      </a:lnTo>
                      <a:lnTo>
                        <a:pt x="555" y="1091"/>
                      </a:lnTo>
                      <a:lnTo>
                        <a:pt x="355" y="97"/>
                      </a:lnTo>
                      <a:lnTo>
                        <a:pt x="226" y="61"/>
                      </a:lnTo>
                      <a:lnTo>
                        <a:pt x="119" y="74"/>
                      </a:lnTo>
                      <a:lnTo>
                        <a:pt x="76" y="141"/>
                      </a:lnTo>
                      <a:lnTo>
                        <a:pt x="306" y="924"/>
                      </a:lnTo>
                      <a:lnTo>
                        <a:pt x="218" y="896"/>
                      </a:lnTo>
                      <a:lnTo>
                        <a:pt x="218" y="896"/>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81" name="Freeform 33"/>
                <p:cNvSpPr/>
                <p:nvPr/>
              </p:nvSpPr>
              <p:spPr>
                <a:xfrm>
                  <a:off x="573" y="160"/>
                  <a:ext cx="96" cy="252"/>
                </a:xfrm>
                <a:custGeom>
                  <a:gdLst>
                    <a:gd name="GT0" fmla="+- l w 0"/>
                    <a:gd name="GT1" fmla="+- t h 0"/>
                  </a:gdLst>
                  <a:cxnLst>
                    <a:cxn ang="0">
                      <a:pos x="0" y="27"/>
                    </a:cxn>
                    <a:cxn ang="0">
                      <a:pos x="76" y="194"/>
                    </a:cxn>
                    <a:cxn ang="0">
                      <a:pos x="113" y="318"/>
                    </a:cxn>
                    <a:cxn ang="0">
                      <a:pos x="116" y="504"/>
                    </a:cxn>
                    <a:cxn ang="0">
                      <a:pos x="192" y="504"/>
                    </a:cxn>
                    <a:cxn ang="0">
                      <a:pos x="187" y="360"/>
                    </a:cxn>
                    <a:cxn ang="0">
                      <a:pos x="162" y="208"/>
                    </a:cxn>
                    <a:cxn ang="0">
                      <a:pos x="99" y="59"/>
                    </a:cxn>
                    <a:cxn ang="0">
                      <a:pos x="63" y="0"/>
                    </a:cxn>
                    <a:cxn ang="0">
                      <a:pos x="0" y="27"/>
                    </a:cxn>
                    <a:cxn ang="0">
                      <a:pos x="0" y="27"/>
                    </a:cxn>
                  </a:cxnLst>
                  <a:rect l="l" t="t" r="GT0" b="GT1"/>
                  <a:pathLst>
                    <a:path w="192" h="502">
                      <a:moveTo>
                        <a:pt x="0" y="27"/>
                      </a:moveTo>
                      <a:lnTo>
                        <a:pt x="76" y="194"/>
                      </a:lnTo>
                      <a:lnTo>
                        <a:pt x="113" y="318"/>
                      </a:lnTo>
                      <a:lnTo>
                        <a:pt x="116" y="504"/>
                      </a:lnTo>
                      <a:lnTo>
                        <a:pt x="192" y="504"/>
                      </a:lnTo>
                      <a:lnTo>
                        <a:pt x="187" y="360"/>
                      </a:lnTo>
                      <a:lnTo>
                        <a:pt x="162" y="208"/>
                      </a:lnTo>
                      <a:lnTo>
                        <a:pt x="99" y="59"/>
                      </a:lnTo>
                      <a:lnTo>
                        <a:pt x="63" y="0"/>
                      </a:lnTo>
                      <a:lnTo>
                        <a:pt x="0" y="27"/>
                      </a:lnTo>
                      <a:lnTo>
                        <a:pt x="0" y="27"/>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82" name="Freeform 34"/>
                <p:cNvSpPr/>
                <p:nvPr/>
              </p:nvSpPr>
              <p:spPr>
                <a:xfrm>
                  <a:off x="323" y="140"/>
                  <a:ext cx="195" cy="135"/>
                </a:xfrm>
                <a:custGeom>
                  <a:gdLst>
                    <a:gd name="GT0" fmla="+- l w 0"/>
                    <a:gd name="GT1" fmla="+- t h 0"/>
                  </a:gdLst>
                  <a:cxnLst>
                    <a:cxn ang="0">
                      <a:pos x="297" y="0"/>
                    </a:cxn>
                    <a:cxn ang="0">
                      <a:pos x="257" y="17"/>
                    </a:cxn>
                    <a:cxn ang="0">
                      <a:pos x="253" y="66"/>
                    </a:cxn>
                    <a:cxn ang="0">
                      <a:pos x="0" y="169"/>
                    </a:cxn>
                    <a:cxn ang="0">
                      <a:pos x="0" y="222"/>
                    </a:cxn>
                    <a:cxn ang="0">
                      <a:pos x="284" y="226"/>
                    </a:cxn>
                    <a:cxn ang="0">
                      <a:pos x="320" y="269"/>
                    </a:cxn>
                    <a:cxn ang="0">
                      <a:pos x="390" y="266"/>
                    </a:cxn>
                    <a:cxn ang="0">
                      <a:pos x="383" y="190"/>
                    </a:cxn>
                    <a:cxn ang="0">
                      <a:pos x="116" y="176"/>
                    </a:cxn>
                    <a:cxn ang="0">
                      <a:pos x="333" y="89"/>
                    </a:cxn>
                    <a:cxn ang="0">
                      <a:pos x="297" y="0"/>
                    </a:cxn>
                    <a:cxn ang="0">
                      <a:pos x="297" y="0"/>
                    </a:cxn>
                  </a:cxnLst>
                  <a:rect l="l" t="t" r="GT0" b="GT1"/>
                  <a:pathLst>
                    <a:path w="390" h="269">
                      <a:moveTo>
                        <a:pt x="297" y="0"/>
                      </a:moveTo>
                      <a:lnTo>
                        <a:pt x="257" y="17"/>
                      </a:lnTo>
                      <a:lnTo>
                        <a:pt x="253" y="66"/>
                      </a:lnTo>
                      <a:lnTo>
                        <a:pt x="0" y="169"/>
                      </a:lnTo>
                      <a:lnTo>
                        <a:pt x="0" y="222"/>
                      </a:lnTo>
                      <a:lnTo>
                        <a:pt x="284" y="226"/>
                      </a:lnTo>
                      <a:lnTo>
                        <a:pt x="320" y="269"/>
                      </a:lnTo>
                      <a:lnTo>
                        <a:pt x="390" y="266"/>
                      </a:lnTo>
                      <a:lnTo>
                        <a:pt x="383" y="190"/>
                      </a:lnTo>
                      <a:lnTo>
                        <a:pt x="116" y="176"/>
                      </a:lnTo>
                      <a:lnTo>
                        <a:pt x="333" y="89"/>
                      </a:lnTo>
                      <a:lnTo>
                        <a:pt x="297" y="0"/>
                      </a:lnTo>
                      <a:lnTo>
                        <a:pt x="297"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83" name="Freeform 35"/>
                <p:cNvSpPr/>
                <p:nvPr/>
              </p:nvSpPr>
              <p:spPr>
                <a:xfrm>
                  <a:off x="653" y="48"/>
                  <a:ext cx="471" cy="212"/>
                </a:xfrm>
                <a:custGeom>
                  <a:gdLst>
                    <a:gd name="GT0" fmla="+- l w 0"/>
                    <a:gd name="GT1" fmla="+- t h 0"/>
                  </a:gdLst>
                  <a:cxnLst>
                    <a:cxn ang="0">
                      <a:pos x="0" y="131"/>
                    </a:cxn>
                    <a:cxn ang="0">
                      <a:pos x="863" y="0"/>
                    </a:cxn>
                    <a:cxn ang="0">
                      <a:pos x="926" y="78"/>
                    </a:cxn>
                    <a:cxn ang="0">
                      <a:pos x="941" y="181"/>
                    </a:cxn>
                    <a:cxn ang="0">
                      <a:pos x="903" y="282"/>
                    </a:cxn>
                    <a:cxn ang="0">
                      <a:pos x="57" y="424"/>
                    </a:cxn>
                    <a:cxn ang="0">
                      <a:pos x="53" y="384"/>
                    </a:cxn>
                    <a:cxn ang="0">
                      <a:pos x="863" y="242"/>
                    </a:cxn>
                    <a:cxn ang="0">
                      <a:pos x="893" y="145"/>
                    </a:cxn>
                    <a:cxn ang="0">
                      <a:pos x="840" y="57"/>
                    </a:cxn>
                    <a:cxn ang="0">
                      <a:pos x="0" y="185"/>
                    </a:cxn>
                    <a:cxn ang="0">
                      <a:pos x="0" y="131"/>
                    </a:cxn>
                    <a:cxn ang="0">
                      <a:pos x="0" y="131"/>
                    </a:cxn>
                  </a:cxnLst>
                  <a:rect l="l" t="t" r="GT0" b="GT1"/>
                  <a:pathLst>
                    <a:path w="941" h="422">
                      <a:moveTo>
                        <a:pt x="0" y="131"/>
                      </a:moveTo>
                      <a:lnTo>
                        <a:pt x="863" y="0"/>
                      </a:lnTo>
                      <a:lnTo>
                        <a:pt x="926" y="78"/>
                      </a:lnTo>
                      <a:lnTo>
                        <a:pt x="941" y="181"/>
                      </a:lnTo>
                      <a:lnTo>
                        <a:pt x="903" y="282"/>
                      </a:lnTo>
                      <a:lnTo>
                        <a:pt x="57" y="424"/>
                      </a:lnTo>
                      <a:lnTo>
                        <a:pt x="53" y="384"/>
                      </a:lnTo>
                      <a:lnTo>
                        <a:pt x="863" y="242"/>
                      </a:lnTo>
                      <a:lnTo>
                        <a:pt x="893" y="145"/>
                      </a:lnTo>
                      <a:lnTo>
                        <a:pt x="840" y="57"/>
                      </a:lnTo>
                      <a:lnTo>
                        <a:pt x="0" y="185"/>
                      </a:lnTo>
                      <a:lnTo>
                        <a:pt x="0" y="131"/>
                      </a:lnTo>
                      <a:lnTo>
                        <a:pt x="0" y="131"/>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84" name="Freeform 36"/>
                <p:cNvSpPr/>
                <p:nvPr/>
              </p:nvSpPr>
              <p:spPr>
                <a:xfrm>
                  <a:off x="712" y="116"/>
                  <a:ext cx="245" cy="86"/>
                </a:xfrm>
                <a:custGeom>
                  <a:gdLst>
                    <a:gd name="GT0" fmla="+- l w 0"/>
                    <a:gd name="GT1" fmla="+- t h 0"/>
                  </a:gdLst>
                  <a:cxnLst>
                    <a:cxn ang="0">
                      <a:pos x="0" y="126"/>
                    </a:cxn>
                    <a:cxn ang="0">
                      <a:pos x="66" y="173"/>
                    </a:cxn>
                    <a:cxn ang="0">
                      <a:pos x="222" y="166"/>
                    </a:cxn>
                    <a:cxn ang="0">
                      <a:pos x="418" y="116"/>
                    </a:cxn>
                    <a:cxn ang="0">
                      <a:pos x="488" y="42"/>
                    </a:cxn>
                    <a:cxn ang="0">
                      <a:pos x="443" y="2"/>
                    </a:cxn>
                    <a:cxn ang="0">
                      <a:pos x="253" y="0"/>
                    </a:cxn>
                    <a:cxn ang="0">
                      <a:pos x="110" y="12"/>
                    </a:cxn>
                    <a:cxn ang="0">
                      <a:pos x="15" y="76"/>
                    </a:cxn>
                    <a:cxn ang="0">
                      <a:pos x="112" y="95"/>
                    </a:cxn>
                    <a:cxn ang="0">
                      <a:pos x="275" y="53"/>
                    </a:cxn>
                    <a:cxn ang="0">
                      <a:pos x="416" y="53"/>
                    </a:cxn>
                    <a:cxn ang="0">
                      <a:pos x="268" y="110"/>
                    </a:cxn>
                    <a:cxn ang="0">
                      <a:pos x="142" y="126"/>
                    </a:cxn>
                    <a:cxn ang="0">
                      <a:pos x="0" y="126"/>
                    </a:cxn>
                    <a:cxn ang="0">
                      <a:pos x="0" y="126"/>
                    </a:cxn>
                  </a:cxnLst>
                  <a:rect l="l" t="t" r="GT0" b="GT1"/>
                  <a:pathLst>
                    <a:path w="488" h="173">
                      <a:moveTo>
                        <a:pt x="0" y="126"/>
                      </a:moveTo>
                      <a:lnTo>
                        <a:pt x="66" y="173"/>
                      </a:lnTo>
                      <a:lnTo>
                        <a:pt x="222" y="166"/>
                      </a:lnTo>
                      <a:lnTo>
                        <a:pt x="418" y="116"/>
                      </a:lnTo>
                      <a:lnTo>
                        <a:pt x="488" y="42"/>
                      </a:lnTo>
                      <a:lnTo>
                        <a:pt x="443" y="2"/>
                      </a:lnTo>
                      <a:lnTo>
                        <a:pt x="253" y="0"/>
                      </a:lnTo>
                      <a:lnTo>
                        <a:pt x="110" y="12"/>
                      </a:lnTo>
                      <a:lnTo>
                        <a:pt x="15" y="76"/>
                      </a:lnTo>
                      <a:lnTo>
                        <a:pt x="112" y="95"/>
                      </a:lnTo>
                      <a:lnTo>
                        <a:pt x="275" y="53"/>
                      </a:lnTo>
                      <a:lnTo>
                        <a:pt x="416" y="53"/>
                      </a:lnTo>
                      <a:lnTo>
                        <a:pt x="268" y="110"/>
                      </a:lnTo>
                      <a:lnTo>
                        <a:pt x="142" y="126"/>
                      </a:lnTo>
                      <a:lnTo>
                        <a:pt x="0" y="126"/>
                      </a:lnTo>
                      <a:lnTo>
                        <a:pt x="0" y="126"/>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grpSp>
      </p:grpSp>
      <p:grpSp>
        <p:nvGrpSpPr>
          <p:cNvPr id="2085" name=""/>
          <p:cNvGrpSpPr/>
          <p:nvPr/>
        </p:nvGrpSpPr>
        <p:grpSpPr>
          <a:xfrm>
            <a:off x="8680450" y="2116138"/>
            <a:ext cx="385762" cy="4308475"/>
            <a:chExt cx="243" cy="2714"/>
          </a:xfrm>
        </p:grpSpPr>
        <p:sp>
          <p:nvSpPr>
            <p:cNvPr id="2086" name="Freeform 38"/>
            <p:cNvSpPr/>
            <p:nvPr/>
          </p:nvSpPr>
          <p:spPr>
            <a:xfrm flipH="1">
              <a:off x="0" y="1287"/>
              <a:ext cx="205" cy="1427"/>
            </a:xfrm>
            <a:custGeom>
              <a:gdLst>
                <a:gd name="GT0" fmla="+- l w 0"/>
                <a:gd name="GT1" fmla="+- t h 0"/>
              </a:gdLst>
              <a:cxnLst>
                <a:cxn ang="0">
                  <a:pos x="692" y="3156"/>
                </a:cxn>
                <a:cxn ang="0">
                  <a:pos x="380" y="2945"/>
                </a:cxn>
                <a:cxn ang="0">
                  <a:pos x="319" y="2783"/>
                </a:cxn>
                <a:cxn ang="0">
                  <a:pos x="371" y="2542"/>
                </a:cxn>
                <a:cxn ang="0">
                  <a:pos x="591" y="2251"/>
                </a:cxn>
                <a:cxn ang="0">
                  <a:pos x="641" y="2070"/>
                </a:cxn>
                <a:cxn ang="0">
                  <a:pos x="591" y="1948"/>
                </a:cxn>
                <a:cxn ang="0">
                  <a:pos x="401" y="1859"/>
                </a:cxn>
                <a:cxn ang="0">
                  <a:pos x="361" y="1747"/>
                </a:cxn>
                <a:cxn ang="0">
                  <a:pos x="430" y="1587"/>
                </a:cxn>
                <a:cxn ang="0">
                  <a:pos x="741" y="1156"/>
                </a:cxn>
                <a:cxn ang="0">
                  <a:pos x="772" y="945"/>
                </a:cxn>
                <a:cxn ang="0">
                  <a:pos x="692" y="713"/>
                </a:cxn>
                <a:cxn ang="0">
                  <a:pos x="430" y="603"/>
                </a:cxn>
                <a:cxn ang="0">
                  <a:pos x="200" y="422"/>
                </a:cxn>
                <a:cxn ang="0">
                  <a:pos x="0" y="0"/>
                </a:cxn>
                <a:cxn ang="0">
                  <a:pos x="29" y="382"/>
                </a:cxn>
                <a:cxn ang="0">
                  <a:pos x="179" y="612"/>
                </a:cxn>
                <a:cxn ang="0">
                  <a:pos x="380" y="753"/>
                </a:cxn>
                <a:cxn ang="0">
                  <a:pos x="601" y="833"/>
                </a:cxn>
                <a:cxn ang="0">
                  <a:pos x="612" y="1044"/>
                </a:cxn>
                <a:cxn ang="0">
                  <a:pos x="500" y="1266"/>
                </a:cxn>
                <a:cxn ang="0">
                  <a:pos x="240" y="1658"/>
                </a:cxn>
                <a:cxn ang="0">
                  <a:pos x="230" y="1909"/>
                </a:cxn>
                <a:cxn ang="0">
                  <a:pos x="471" y="2049"/>
                </a:cxn>
                <a:cxn ang="0">
                  <a:pos x="460" y="2180"/>
                </a:cxn>
                <a:cxn ang="0">
                  <a:pos x="249" y="2452"/>
                </a:cxn>
                <a:cxn ang="0">
                  <a:pos x="160" y="2713"/>
                </a:cxn>
                <a:cxn ang="0">
                  <a:pos x="240" y="2994"/>
                </a:cxn>
                <a:cxn ang="0">
                  <a:pos x="430" y="3144"/>
                </a:cxn>
                <a:cxn ang="0">
                  <a:pos x="671" y="3266"/>
                </a:cxn>
                <a:cxn ang="0">
                  <a:pos x="692" y="3156"/>
                </a:cxn>
                <a:cxn ang="0">
                  <a:pos x="692" y="3156"/>
                </a:cxn>
              </a:cxnLst>
              <a:rect l="l" t="t" r="GT0" b="GT1"/>
              <a:pathLst>
                <a:path w="772" h="3265">
                  <a:moveTo>
                    <a:pt x="692" y="3156"/>
                  </a:moveTo>
                  <a:lnTo>
                    <a:pt x="380" y="2945"/>
                  </a:lnTo>
                  <a:lnTo>
                    <a:pt x="319" y="2783"/>
                  </a:lnTo>
                  <a:lnTo>
                    <a:pt x="371" y="2542"/>
                  </a:lnTo>
                  <a:lnTo>
                    <a:pt x="591" y="2251"/>
                  </a:lnTo>
                  <a:lnTo>
                    <a:pt x="641" y="2070"/>
                  </a:lnTo>
                  <a:lnTo>
                    <a:pt x="591" y="1948"/>
                  </a:lnTo>
                  <a:lnTo>
                    <a:pt x="401" y="1859"/>
                  </a:lnTo>
                  <a:lnTo>
                    <a:pt x="361" y="1747"/>
                  </a:lnTo>
                  <a:lnTo>
                    <a:pt x="430" y="1587"/>
                  </a:lnTo>
                  <a:lnTo>
                    <a:pt x="741" y="1156"/>
                  </a:lnTo>
                  <a:lnTo>
                    <a:pt x="772" y="945"/>
                  </a:lnTo>
                  <a:lnTo>
                    <a:pt x="692" y="713"/>
                  </a:lnTo>
                  <a:lnTo>
                    <a:pt x="430" y="603"/>
                  </a:lnTo>
                  <a:lnTo>
                    <a:pt x="200" y="422"/>
                  </a:lnTo>
                  <a:lnTo>
                    <a:pt x="0" y="0"/>
                  </a:lnTo>
                  <a:lnTo>
                    <a:pt x="29" y="382"/>
                  </a:lnTo>
                  <a:lnTo>
                    <a:pt x="179" y="612"/>
                  </a:lnTo>
                  <a:lnTo>
                    <a:pt x="380" y="753"/>
                  </a:lnTo>
                  <a:lnTo>
                    <a:pt x="601" y="833"/>
                  </a:lnTo>
                  <a:lnTo>
                    <a:pt x="612" y="1044"/>
                  </a:lnTo>
                  <a:lnTo>
                    <a:pt x="500" y="1266"/>
                  </a:lnTo>
                  <a:lnTo>
                    <a:pt x="240" y="1658"/>
                  </a:lnTo>
                  <a:lnTo>
                    <a:pt x="230" y="1909"/>
                  </a:lnTo>
                  <a:lnTo>
                    <a:pt x="471" y="2049"/>
                  </a:lnTo>
                  <a:lnTo>
                    <a:pt x="460" y="2180"/>
                  </a:lnTo>
                  <a:lnTo>
                    <a:pt x="249" y="2452"/>
                  </a:lnTo>
                  <a:lnTo>
                    <a:pt x="160" y="2713"/>
                  </a:lnTo>
                  <a:lnTo>
                    <a:pt x="240" y="2994"/>
                  </a:lnTo>
                  <a:lnTo>
                    <a:pt x="430" y="3144"/>
                  </a:lnTo>
                  <a:lnTo>
                    <a:pt x="671" y="3266"/>
                  </a:lnTo>
                  <a:lnTo>
                    <a:pt x="692" y="3156"/>
                  </a:lnTo>
                  <a:lnTo>
                    <a:pt x="692" y="3156"/>
                  </a:lnTo>
                  <a:close/>
                </a:path>
              </a:pathLst>
            </a:custGeom>
            <a:solidFill>
              <a:schemeClr val="folHlink"/>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87" name="Freeform 39"/>
            <p:cNvSpPr/>
            <p:nvPr/>
          </p:nvSpPr>
          <p:spPr>
            <a:xfrm flipH="1">
              <a:off x="38" y="0"/>
              <a:ext cx="205" cy="1633"/>
            </a:xfrm>
            <a:custGeom>
              <a:gdLst>
                <a:gd name="GT0" fmla="+- l w 0"/>
                <a:gd name="GT1" fmla="+- t h 0"/>
              </a:gdLst>
              <a:cxnLst>
                <a:cxn ang="0">
                  <a:pos x="692" y="3156"/>
                </a:cxn>
                <a:cxn ang="0">
                  <a:pos x="380" y="2945"/>
                </a:cxn>
                <a:cxn ang="0">
                  <a:pos x="319" y="2783"/>
                </a:cxn>
                <a:cxn ang="0">
                  <a:pos x="371" y="2542"/>
                </a:cxn>
                <a:cxn ang="0">
                  <a:pos x="591" y="2251"/>
                </a:cxn>
                <a:cxn ang="0">
                  <a:pos x="641" y="2070"/>
                </a:cxn>
                <a:cxn ang="0">
                  <a:pos x="591" y="1948"/>
                </a:cxn>
                <a:cxn ang="0">
                  <a:pos x="401" y="1859"/>
                </a:cxn>
                <a:cxn ang="0">
                  <a:pos x="361" y="1747"/>
                </a:cxn>
                <a:cxn ang="0">
                  <a:pos x="430" y="1587"/>
                </a:cxn>
                <a:cxn ang="0">
                  <a:pos x="741" y="1156"/>
                </a:cxn>
                <a:cxn ang="0">
                  <a:pos x="772" y="945"/>
                </a:cxn>
                <a:cxn ang="0">
                  <a:pos x="692" y="713"/>
                </a:cxn>
                <a:cxn ang="0">
                  <a:pos x="430" y="603"/>
                </a:cxn>
                <a:cxn ang="0">
                  <a:pos x="200" y="422"/>
                </a:cxn>
                <a:cxn ang="0">
                  <a:pos x="0" y="0"/>
                </a:cxn>
                <a:cxn ang="0">
                  <a:pos x="29" y="382"/>
                </a:cxn>
                <a:cxn ang="0">
                  <a:pos x="179" y="612"/>
                </a:cxn>
                <a:cxn ang="0">
                  <a:pos x="380" y="753"/>
                </a:cxn>
                <a:cxn ang="0">
                  <a:pos x="601" y="833"/>
                </a:cxn>
                <a:cxn ang="0">
                  <a:pos x="612" y="1044"/>
                </a:cxn>
                <a:cxn ang="0">
                  <a:pos x="500" y="1266"/>
                </a:cxn>
                <a:cxn ang="0">
                  <a:pos x="240" y="1658"/>
                </a:cxn>
                <a:cxn ang="0">
                  <a:pos x="230" y="1909"/>
                </a:cxn>
                <a:cxn ang="0">
                  <a:pos x="471" y="2049"/>
                </a:cxn>
                <a:cxn ang="0">
                  <a:pos x="460" y="2180"/>
                </a:cxn>
                <a:cxn ang="0">
                  <a:pos x="249" y="2452"/>
                </a:cxn>
                <a:cxn ang="0">
                  <a:pos x="160" y="2713"/>
                </a:cxn>
                <a:cxn ang="0">
                  <a:pos x="240" y="2994"/>
                </a:cxn>
                <a:cxn ang="0">
                  <a:pos x="430" y="3144"/>
                </a:cxn>
                <a:cxn ang="0">
                  <a:pos x="671" y="3266"/>
                </a:cxn>
                <a:cxn ang="0">
                  <a:pos x="692" y="3156"/>
                </a:cxn>
                <a:cxn ang="0">
                  <a:pos x="692" y="3156"/>
                </a:cxn>
              </a:cxnLst>
              <a:rect l="l" t="t" r="GT0" b="GT1"/>
              <a:pathLst>
                <a:path w="772" h="3265">
                  <a:moveTo>
                    <a:pt x="692" y="3156"/>
                  </a:moveTo>
                  <a:lnTo>
                    <a:pt x="380" y="2945"/>
                  </a:lnTo>
                  <a:lnTo>
                    <a:pt x="319" y="2783"/>
                  </a:lnTo>
                  <a:lnTo>
                    <a:pt x="371" y="2542"/>
                  </a:lnTo>
                  <a:lnTo>
                    <a:pt x="591" y="2251"/>
                  </a:lnTo>
                  <a:lnTo>
                    <a:pt x="641" y="2070"/>
                  </a:lnTo>
                  <a:lnTo>
                    <a:pt x="591" y="1948"/>
                  </a:lnTo>
                  <a:lnTo>
                    <a:pt x="401" y="1859"/>
                  </a:lnTo>
                  <a:lnTo>
                    <a:pt x="361" y="1747"/>
                  </a:lnTo>
                  <a:lnTo>
                    <a:pt x="430" y="1587"/>
                  </a:lnTo>
                  <a:lnTo>
                    <a:pt x="741" y="1156"/>
                  </a:lnTo>
                  <a:lnTo>
                    <a:pt x="772" y="945"/>
                  </a:lnTo>
                  <a:lnTo>
                    <a:pt x="692" y="713"/>
                  </a:lnTo>
                  <a:lnTo>
                    <a:pt x="430" y="603"/>
                  </a:lnTo>
                  <a:lnTo>
                    <a:pt x="200" y="422"/>
                  </a:lnTo>
                  <a:lnTo>
                    <a:pt x="0" y="0"/>
                  </a:lnTo>
                  <a:lnTo>
                    <a:pt x="29" y="382"/>
                  </a:lnTo>
                  <a:lnTo>
                    <a:pt x="179" y="612"/>
                  </a:lnTo>
                  <a:lnTo>
                    <a:pt x="380" y="753"/>
                  </a:lnTo>
                  <a:lnTo>
                    <a:pt x="601" y="833"/>
                  </a:lnTo>
                  <a:lnTo>
                    <a:pt x="612" y="1044"/>
                  </a:lnTo>
                  <a:lnTo>
                    <a:pt x="500" y="1266"/>
                  </a:lnTo>
                  <a:lnTo>
                    <a:pt x="240" y="1658"/>
                  </a:lnTo>
                  <a:lnTo>
                    <a:pt x="230" y="1909"/>
                  </a:lnTo>
                  <a:lnTo>
                    <a:pt x="471" y="2049"/>
                  </a:lnTo>
                  <a:lnTo>
                    <a:pt x="460" y="2180"/>
                  </a:lnTo>
                  <a:lnTo>
                    <a:pt x="249" y="2452"/>
                  </a:lnTo>
                  <a:lnTo>
                    <a:pt x="160" y="2713"/>
                  </a:lnTo>
                  <a:lnTo>
                    <a:pt x="240" y="2994"/>
                  </a:lnTo>
                  <a:lnTo>
                    <a:pt x="430" y="3144"/>
                  </a:lnTo>
                  <a:lnTo>
                    <a:pt x="671" y="3266"/>
                  </a:lnTo>
                  <a:lnTo>
                    <a:pt x="692" y="3156"/>
                  </a:lnTo>
                  <a:lnTo>
                    <a:pt x="692" y="3156"/>
                  </a:lnTo>
                  <a:close/>
                </a:path>
              </a:pathLst>
            </a:custGeom>
            <a:solidFill>
              <a:schemeClr val="folHlink"/>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grpSp>
        <p:nvGrpSpPr>
          <p:cNvPr id="2088" name=""/>
          <p:cNvGrpSpPr/>
          <p:nvPr/>
        </p:nvGrpSpPr>
        <p:grpSpPr>
          <a:xfrm>
            <a:off x="7318375" y="90488"/>
            <a:ext cx="2133600" cy="1911350"/>
            <a:chExt cx="1344" cy="1204"/>
          </a:xfrm>
        </p:grpSpPr>
        <p:grpSp>
          <p:nvGrpSpPr>
            <p:cNvPr id="2089" name=""/>
            <p:cNvGrpSpPr/>
            <p:nvPr/>
          </p:nvGrpSpPr>
          <p:grpSpPr>
            <a:xfrm>
              <a:off x="0" y="0"/>
              <a:ext cx="1344" cy="1204"/>
              <a:chExt cx="1344" cy="1204"/>
            </a:xfrm>
          </p:grpSpPr>
          <p:sp>
            <p:nvSpPr>
              <p:cNvPr id="2090" name="Freeform 42"/>
              <p:cNvSpPr/>
              <p:nvPr/>
            </p:nvSpPr>
            <p:spPr>
              <a:xfrm rot="18420000">
                <a:off x="820" y="1029"/>
                <a:ext cx="62" cy="288"/>
              </a:xfrm>
              <a:custGeom>
                <a:gdLst>
                  <a:gd name="GT0" fmla="+- l w 0"/>
                  <a:gd name="GT1" fmla="+- t h 0"/>
                </a:gdLst>
                <a:cxnLst>
                  <a:cxn ang="0">
                    <a:pos x="123" y="9"/>
                  </a:cxn>
                  <a:cxn ang="0">
                    <a:pos x="131" y="342"/>
                  </a:cxn>
                  <a:cxn ang="0">
                    <a:pos x="0" y="806"/>
                  </a:cxn>
                  <a:cxn ang="0">
                    <a:pos x="79" y="789"/>
                  </a:cxn>
                  <a:cxn ang="0">
                    <a:pos x="218" y="376"/>
                  </a:cxn>
                  <a:cxn ang="0">
                    <a:pos x="245" y="0"/>
                  </a:cxn>
                  <a:cxn ang="0">
                    <a:pos x="123" y="9"/>
                  </a:cxn>
                  <a:cxn ang="0">
                    <a:pos x="123" y="9"/>
                  </a:cxn>
                </a:cxnLst>
                <a:rect l="l" t="t" r="GT0" b="GT1"/>
                <a:pathLst>
                  <a:path w="245" h="805">
                    <a:moveTo>
                      <a:pt x="123" y="9"/>
                    </a:moveTo>
                    <a:lnTo>
                      <a:pt x="131" y="342"/>
                    </a:lnTo>
                    <a:lnTo>
                      <a:pt x="0" y="806"/>
                    </a:lnTo>
                    <a:lnTo>
                      <a:pt x="79" y="789"/>
                    </a:lnTo>
                    <a:lnTo>
                      <a:pt x="218" y="376"/>
                    </a:lnTo>
                    <a:lnTo>
                      <a:pt x="245" y="0"/>
                    </a:lnTo>
                    <a:lnTo>
                      <a:pt x="123" y="9"/>
                    </a:lnTo>
                    <a:lnTo>
                      <a:pt x="123" y="9"/>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nvGrpSpPr>
              <p:cNvPr id="2091" name=""/>
              <p:cNvGrpSpPr/>
              <p:nvPr/>
            </p:nvGrpSpPr>
            <p:grpSpPr>
              <a:xfrm>
                <a:off x="0" y="0"/>
                <a:ext cx="1344" cy="985"/>
                <a:chExt cx="1344" cy="985"/>
              </a:xfrm>
            </p:grpSpPr>
            <p:sp>
              <p:nvSpPr>
                <p:cNvPr id="2092" name="Freeform 44"/>
                <p:cNvSpPr/>
                <p:nvPr/>
              </p:nvSpPr>
              <p:spPr>
                <a:xfrm rot="18420000">
                  <a:off x="326" y="14"/>
                  <a:ext cx="153" cy="125"/>
                </a:xfrm>
                <a:custGeom>
                  <a:gdLst>
                    <a:gd name="GT0" fmla="+- l w 0"/>
                    <a:gd name="GT1" fmla="+- t h 0"/>
                  </a:gdLst>
                  <a:cxnLst>
                    <a:cxn ang="0">
                      <a:pos x="0" y="0"/>
                    </a:cxn>
                    <a:cxn ang="0">
                      <a:pos x="298" y="184"/>
                    </a:cxn>
                    <a:cxn ang="0">
                      <a:pos x="500" y="349"/>
                    </a:cxn>
                    <a:cxn ang="0">
                      <a:pos x="604" y="140"/>
                    </a:cxn>
                    <a:cxn ang="0">
                      <a:pos x="359" y="9"/>
                    </a:cxn>
                    <a:cxn ang="0">
                      <a:pos x="464" y="184"/>
                    </a:cxn>
                    <a:cxn ang="0">
                      <a:pos x="131" y="17"/>
                    </a:cxn>
                    <a:cxn ang="0">
                      <a:pos x="0" y="0"/>
                    </a:cxn>
                    <a:cxn ang="0">
                      <a:pos x="0" y="0"/>
                    </a:cxn>
                  </a:cxnLst>
                  <a:rect l="l" t="t" r="GT0" b="GT1"/>
                  <a:pathLst>
                    <a:path w="604" h="349">
                      <a:moveTo>
                        <a:pt x="0" y="0"/>
                      </a:moveTo>
                      <a:lnTo>
                        <a:pt x="298" y="184"/>
                      </a:lnTo>
                      <a:lnTo>
                        <a:pt x="500" y="349"/>
                      </a:lnTo>
                      <a:lnTo>
                        <a:pt x="604" y="140"/>
                      </a:lnTo>
                      <a:lnTo>
                        <a:pt x="359" y="9"/>
                      </a:lnTo>
                      <a:lnTo>
                        <a:pt x="464" y="184"/>
                      </a:lnTo>
                      <a:lnTo>
                        <a:pt x="131" y="17"/>
                      </a:lnTo>
                      <a:lnTo>
                        <a:pt x="0" y="0"/>
                      </a:lnTo>
                      <a:lnTo>
                        <a:pt x="0"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93" name="Freeform 45"/>
                <p:cNvSpPr/>
                <p:nvPr/>
              </p:nvSpPr>
              <p:spPr>
                <a:xfrm rot="18420000">
                  <a:off x="440" y="212"/>
                  <a:ext cx="269" cy="438"/>
                </a:xfrm>
                <a:custGeom>
                  <a:gdLst>
                    <a:gd name="GT0" fmla="+- l w 0"/>
                    <a:gd name="GT1" fmla="+- t h 0"/>
                  </a:gdLst>
                  <a:cxnLst>
                    <a:cxn ang="0">
                      <a:pos x="741" y="129"/>
                    </a:cxn>
                    <a:cxn ang="0">
                      <a:pos x="485" y="352"/>
                    </a:cxn>
                    <a:cxn ang="0">
                      <a:pos x="163" y="762"/>
                    </a:cxn>
                    <a:cxn ang="0">
                      <a:pos x="0" y="1101"/>
                    </a:cxn>
                    <a:cxn ang="0">
                      <a:pos x="59" y="1230"/>
                    </a:cxn>
                    <a:cxn ang="0">
                      <a:pos x="262" y="1201"/>
                    </a:cxn>
                    <a:cxn ang="0">
                      <a:pos x="578" y="914"/>
                    </a:cxn>
                    <a:cxn ang="0">
                      <a:pos x="876" y="534"/>
                    </a:cxn>
                    <a:cxn ang="0">
                      <a:pos x="1034" y="270"/>
                    </a:cxn>
                    <a:cxn ang="0">
                      <a:pos x="1064" y="84"/>
                    </a:cxn>
                    <a:cxn ang="0">
                      <a:pos x="977" y="0"/>
                    </a:cxn>
                    <a:cxn ang="0">
                      <a:pos x="836" y="65"/>
                    </a:cxn>
                    <a:cxn ang="0">
                      <a:pos x="969" y="107"/>
                    </a:cxn>
                    <a:cxn ang="0">
                      <a:pos x="876" y="352"/>
                    </a:cxn>
                    <a:cxn ang="0">
                      <a:pos x="690" y="656"/>
                    </a:cxn>
                    <a:cxn ang="0">
                      <a:pos x="350" y="1008"/>
                    </a:cxn>
                    <a:cxn ang="0">
                      <a:pos x="116" y="1114"/>
                    </a:cxn>
                    <a:cxn ang="0">
                      <a:pos x="135" y="943"/>
                    </a:cxn>
                    <a:cxn ang="0">
                      <a:pos x="437" y="504"/>
                    </a:cxn>
                    <a:cxn ang="0">
                      <a:pos x="831" y="118"/>
                    </a:cxn>
                    <a:cxn ang="0">
                      <a:pos x="741" y="129"/>
                    </a:cxn>
                    <a:cxn ang="0">
                      <a:pos x="741" y="129"/>
                    </a:cxn>
                  </a:cxnLst>
                  <a:rect l="l" t="t" r="GT0" b="GT1"/>
                  <a:pathLst>
                    <a:path w="1064" h="1230">
                      <a:moveTo>
                        <a:pt x="741" y="129"/>
                      </a:moveTo>
                      <a:lnTo>
                        <a:pt x="485" y="352"/>
                      </a:lnTo>
                      <a:lnTo>
                        <a:pt x="163" y="762"/>
                      </a:lnTo>
                      <a:lnTo>
                        <a:pt x="0" y="1101"/>
                      </a:lnTo>
                      <a:lnTo>
                        <a:pt x="59" y="1230"/>
                      </a:lnTo>
                      <a:lnTo>
                        <a:pt x="262" y="1201"/>
                      </a:lnTo>
                      <a:lnTo>
                        <a:pt x="578" y="914"/>
                      </a:lnTo>
                      <a:lnTo>
                        <a:pt x="876" y="534"/>
                      </a:lnTo>
                      <a:lnTo>
                        <a:pt x="1034" y="270"/>
                      </a:lnTo>
                      <a:lnTo>
                        <a:pt x="1064" y="84"/>
                      </a:lnTo>
                      <a:lnTo>
                        <a:pt x="977" y="0"/>
                      </a:lnTo>
                      <a:lnTo>
                        <a:pt x="836" y="65"/>
                      </a:lnTo>
                      <a:lnTo>
                        <a:pt x="969" y="107"/>
                      </a:lnTo>
                      <a:lnTo>
                        <a:pt x="876" y="352"/>
                      </a:lnTo>
                      <a:lnTo>
                        <a:pt x="690" y="656"/>
                      </a:lnTo>
                      <a:lnTo>
                        <a:pt x="350" y="1008"/>
                      </a:lnTo>
                      <a:lnTo>
                        <a:pt x="116" y="1114"/>
                      </a:lnTo>
                      <a:lnTo>
                        <a:pt x="135" y="943"/>
                      </a:lnTo>
                      <a:lnTo>
                        <a:pt x="437" y="504"/>
                      </a:lnTo>
                      <a:lnTo>
                        <a:pt x="831" y="118"/>
                      </a:lnTo>
                      <a:lnTo>
                        <a:pt x="741" y="129"/>
                      </a:lnTo>
                      <a:lnTo>
                        <a:pt x="741" y="129"/>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94" name="Freeform 46"/>
                <p:cNvSpPr/>
                <p:nvPr/>
              </p:nvSpPr>
              <p:spPr>
                <a:xfrm rot="18420000">
                  <a:off x="251" y="62"/>
                  <a:ext cx="505" cy="898"/>
                </a:xfrm>
                <a:custGeom>
                  <a:gdLst>
                    <a:gd name="GT0" fmla="+- l w 0"/>
                    <a:gd name="GT1" fmla="+- t h 0"/>
                  </a:gdLst>
                  <a:cxnLst>
                    <a:cxn ang="0">
                      <a:pos x="1941" y="0"/>
                    </a:cxn>
                    <a:cxn ang="0">
                      <a:pos x="0" y="2521"/>
                    </a:cxn>
                    <a:cxn ang="0">
                      <a:pos x="192" y="2450"/>
                    </a:cxn>
                    <a:cxn ang="0">
                      <a:pos x="2002" y="61"/>
                    </a:cxn>
                    <a:cxn ang="0">
                      <a:pos x="1941" y="0"/>
                    </a:cxn>
                    <a:cxn ang="0">
                      <a:pos x="1941" y="0"/>
                    </a:cxn>
                  </a:cxnLst>
                  <a:rect l="l" t="t" r="GT0" b="GT1"/>
                  <a:pathLst>
                    <a:path w="2002" h="2521">
                      <a:moveTo>
                        <a:pt x="1941" y="0"/>
                      </a:moveTo>
                      <a:lnTo>
                        <a:pt x="0" y="2521"/>
                      </a:lnTo>
                      <a:lnTo>
                        <a:pt x="192" y="2450"/>
                      </a:lnTo>
                      <a:lnTo>
                        <a:pt x="2002" y="61"/>
                      </a:lnTo>
                      <a:lnTo>
                        <a:pt x="1941" y="0"/>
                      </a:lnTo>
                      <a:lnTo>
                        <a:pt x="1941"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95" name="Freeform 47"/>
                <p:cNvSpPr/>
                <p:nvPr/>
              </p:nvSpPr>
              <p:spPr>
                <a:xfrm rot="18420000">
                  <a:off x="293" y="-76"/>
                  <a:ext cx="758" cy="1344"/>
                </a:xfrm>
                <a:custGeom>
                  <a:gdLst>
                    <a:gd name="GT0" fmla="+- l w 0"/>
                    <a:gd name="GT1" fmla="+- t h 0"/>
                  </a:gdLst>
                  <a:cxnLst>
                    <a:cxn ang="0">
                      <a:pos x="95" y="2844"/>
                    </a:cxn>
                    <a:cxn ang="0">
                      <a:pos x="394" y="2834"/>
                    </a:cxn>
                    <a:cxn ang="0">
                      <a:pos x="821" y="3009"/>
                    </a:cxn>
                    <a:cxn ang="0">
                      <a:pos x="681" y="2817"/>
                    </a:cxn>
                    <a:cxn ang="0">
                      <a:pos x="367" y="2703"/>
                    </a:cxn>
                    <a:cxn ang="0">
                      <a:pos x="637" y="2720"/>
                    </a:cxn>
                    <a:cxn ang="0">
                      <a:pos x="979" y="2870"/>
                    </a:cxn>
                    <a:cxn ang="0">
                      <a:pos x="2859" y="420"/>
                    </a:cxn>
                    <a:cxn ang="0">
                      <a:pos x="2578" y="148"/>
                    </a:cxn>
                    <a:cxn ang="0">
                      <a:pos x="2308" y="0"/>
                    </a:cxn>
                    <a:cxn ang="0">
                      <a:pos x="2692" y="78"/>
                    </a:cxn>
                    <a:cxn ang="0">
                      <a:pos x="3007" y="428"/>
                    </a:cxn>
                    <a:cxn ang="0">
                      <a:pos x="831" y="3273"/>
                    </a:cxn>
                    <a:cxn ang="0">
                      <a:pos x="481" y="3412"/>
                    </a:cxn>
                    <a:cxn ang="0">
                      <a:pos x="105" y="3771"/>
                    </a:cxn>
                    <a:cxn ang="0">
                      <a:pos x="0" y="3667"/>
                    </a:cxn>
                    <a:cxn ang="0">
                      <a:pos x="131" y="3631"/>
                    </a:cxn>
                    <a:cxn ang="0">
                      <a:pos x="376" y="3385"/>
                    </a:cxn>
                    <a:cxn ang="0">
                      <a:pos x="165" y="3273"/>
                    </a:cxn>
                    <a:cxn ang="0">
                      <a:pos x="165" y="3176"/>
                    </a:cxn>
                    <a:cxn ang="0">
                      <a:pos x="411" y="3298"/>
                    </a:cxn>
                    <a:cxn ang="0">
                      <a:pos x="411" y="3186"/>
                    </a:cxn>
                    <a:cxn ang="0">
                      <a:pos x="603" y="3220"/>
                    </a:cxn>
                    <a:cxn ang="0">
                      <a:pos x="428" y="3079"/>
                    </a:cxn>
                    <a:cxn ang="0">
                      <a:pos x="629" y="3062"/>
                    </a:cxn>
                    <a:cxn ang="0">
                      <a:pos x="95" y="2844"/>
                    </a:cxn>
                    <a:cxn ang="0">
                      <a:pos x="95" y="2844"/>
                    </a:cxn>
                  </a:cxnLst>
                  <a:rect l="l" t="t" r="GT0" b="GT1"/>
                  <a:pathLst>
                    <a:path w="3007" h="3770">
                      <a:moveTo>
                        <a:pt x="95" y="2844"/>
                      </a:moveTo>
                      <a:lnTo>
                        <a:pt x="394" y="2834"/>
                      </a:lnTo>
                      <a:lnTo>
                        <a:pt x="821" y="3009"/>
                      </a:lnTo>
                      <a:lnTo>
                        <a:pt x="681" y="2817"/>
                      </a:lnTo>
                      <a:lnTo>
                        <a:pt x="367" y="2703"/>
                      </a:lnTo>
                      <a:lnTo>
                        <a:pt x="637" y="2720"/>
                      </a:lnTo>
                      <a:lnTo>
                        <a:pt x="979" y="2870"/>
                      </a:lnTo>
                      <a:lnTo>
                        <a:pt x="2859" y="420"/>
                      </a:lnTo>
                      <a:lnTo>
                        <a:pt x="2578" y="148"/>
                      </a:lnTo>
                      <a:lnTo>
                        <a:pt x="2308" y="0"/>
                      </a:lnTo>
                      <a:lnTo>
                        <a:pt x="2692" y="78"/>
                      </a:lnTo>
                      <a:lnTo>
                        <a:pt x="3007" y="428"/>
                      </a:lnTo>
                      <a:lnTo>
                        <a:pt x="831" y="3273"/>
                      </a:lnTo>
                      <a:lnTo>
                        <a:pt x="481" y="3412"/>
                      </a:lnTo>
                      <a:lnTo>
                        <a:pt x="105" y="3771"/>
                      </a:lnTo>
                      <a:lnTo>
                        <a:pt x="0" y="3667"/>
                      </a:lnTo>
                      <a:lnTo>
                        <a:pt x="131" y="3631"/>
                      </a:lnTo>
                      <a:lnTo>
                        <a:pt x="376" y="3385"/>
                      </a:lnTo>
                      <a:lnTo>
                        <a:pt x="165" y="3273"/>
                      </a:lnTo>
                      <a:lnTo>
                        <a:pt x="165" y="3176"/>
                      </a:lnTo>
                      <a:lnTo>
                        <a:pt x="411" y="3298"/>
                      </a:lnTo>
                      <a:lnTo>
                        <a:pt x="411" y="3186"/>
                      </a:lnTo>
                      <a:lnTo>
                        <a:pt x="603" y="3220"/>
                      </a:lnTo>
                      <a:lnTo>
                        <a:pt x="428" y="3079"/>
                      </a:lnTo>
                      <a:lnTo>
                        <a:pt x="629" y="3062"/>
                      </a:lnTo>
                      <a:lnTo>
                        <a:pt x="95" y="2844"/>
                      </a:lnTo>
                      <a:lnTo>
                        <a:pt x="95" y="2844"/>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96" name="Freeform 48"/>
                <p:cNvSpPr/>
                <p:nvPr/>
              </p:nvSpPr>
              <p:spPr>
                <a:xfrm rot="18420000">
                  <a:off x="689" y="777"/>
                  <a:ext cx="169" cy="122"/>
                </a:xfrm>
                <a:custGeom>
                  <a:gdLst>
                    <a:gd name="GT0" fmla="+- l w 0"/>
                    <a:gd name="GT1" fmla="+- t h 0"/>
                  </a:gdLst>
                  <a:cxnLst>
                    <a:cxn ang="0">
                      <a:pos x="0" y="80"/>
                    </a:cxn>
                    <a:cxn ang="0">
                      <a:pos x="255" y="106"/>
                    </a:cxn>
                    <a:cxn ang="0">
                      <a:pos x="639" y="342"/>
                    </a:cxn>
                    <a:cxn ang="0">
                      <a:pos x="673" y="289"/>
                    </a:cxn>
                    <a:cxn ang="0">
                      <a:pos x="447" y="114"/>
                    </a:cxn>
                    <a:cxn ang="0">
                      <a:pos x="26" y="0"/>
                    </a:cxn>
                    <a:cxn ang="0">
                      <a:pos x="0" y="80"/>
                    </a:cxn>
                    <a:cxn ang="0">
                      <a:pos x="0" y="80"/>
                    </a:cxn>
                  </a:cxnLst>
                  <a:rect l="l" t="t" r="GT0" b="GT1"/>
                  <a:pathLst>
                    <a:path w="673" h="342">
                      <a:moveTo>
                        <a:pt x="0" y="80"/>
                      </a:moveTo>
                      <a:lnTo>
                        <a:pt x="255" y="106"/>
                      </a:lnTo>
                      <a:lnTo>
                        <a:pt x="639" y="342"/>
                      </a:lnTo>
                      <a:lnTo>
                        <a:pt x="673" y="289"/>
                      </a:lnTo>
                      <a:lnTo>
                        <a:pt x="447" y="114"/>
                      </a:lnTo>
                      <a:lnTo>
                        <a:pt x="26" y="0"/>
                      </a:lnTo>
                      <a:lnTo>
                        <a:pt x="0" y="80"/>
                      </a:lnTo>
                      <a:lnTo>
                        <a:pt x="0" y="8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97" name="Freeform 49"/>
                <p:cNvSpPr/>
                <p:nvPr/>
              </p:nvSpPr>
              <p:spPr>
                <a:xfrm rot="18420000">
                  <a:off x="614" y="686"/>
                  <a:ext cx="181" cy="144"/>
                </a:xfrm>
                <a:custGeom>
                  <a:gdLst>
                    <a:gd name="GT0" fmla="+- l w 0"/>
                    <a:gd name="GT1" fmla="+- t h 0"/>
                  </a:gdLst>
                  <a:cxnLst>
                    <a:cxn ang="0">
                      <a:pos x="0" y="78"/>
                    </a:cxn>
                    <a:cxn ang="0">
                      <a:pos x="340" y="148"/>
                    </a:cxn>
                    <a:cxn ang="0">
                      <a:pos x="638" y="403"/>
                    </a:cxn>
                    <a:cxn ang="0">
                      <a:pos x="716" y="296"/>
                    </a:cxn>
                    <a:cxn ang="0">
                      <a:pos x="420" y="114"/>
                    </a:cxn>
                    <a:cxn ang="0">
                      <a:pos x="70" y="0"/>
                    </a:cxn>
                    <a:cxn ang="0">
                      <a:pos x="0" y="78"/>
                    </a:cxn>
                    <a:cxn ang="0">
                      <a:pos x="0" y="78"/>
                    </a:cxn>
                  </a:cxnLst>
                  <a:rect l="l" t="t" r="GT0" b="GT1"/>
                  <a:pathLst>
                    <a:path w="716" h="402">
                      <a:moveTo>
                        <a:pt x="0" y="78"/>
                      </a:moveTo>
                      <a:lnTo>
                        <a:pt x="340" y="148"/>
                      </a:lnTo>
                      <a:lnTo>
                        <a:pt x="638" y="403"/>
                      </a:lnTo>
                      <a:lnTo>
                        <a:pt x="716" y="296"/>
                      </a:lnTo>
                      <a:lnTo>
                        <a:pt x="420" y="114"/>
                      </a:lnTo>
                      <a:lnTo>
                        <a:pt x="70" y="0"/>
                      </a:lnTo>
                      <a:lnTo>
                        <a:pt x="0" y="78"/>
                      </a:lnTo>
                      <a:lnTo>
                        <a:pt x="0" y="78"/>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98" name="Freeform 50"/>
                <p:cNvSpPr/>
                <p:nvPr/>
              </p:nvSpPr>
              <p:spPr>
                <a:xfrm rot="18420000">
                  <a:off x="345" y="123"/>
                  <a:ext cx="181" cy="147"/>
                </a:xfrm>
                <a:custGeom>
                  <a:gdLst>
                    <a:gd name="GT0" fmla="+- l w 0"/>
                    <a:gd name="GT1" fmla="+- t h 0"/>
                  </a:gdLst>
                  <a:cxnLst>
                    <a:cxn ang="0">
                      <a:pos x="0" y="78"/>
                    </a:cxn>
                    <a:cxn ang="0">
                      <a:pos x="316" y="139"/>
                    </a:cxn>
                    <a:cxn ang="0">
                      <a:pos x="649" y="411"/>
                    </a:cxn>
                    <a:cxn ang="0">
                      <a:pos x="717" y="314"/>
                    </a:cxn>
                    <a:cxn ang="0">
                      <a:pos x="394" y="87"/>
                    </a:cxn>
                    <a:cxn ang="0">
                      <a:pos x="54" y="0"/>
                    </a:cxn>
                    <a:cxn ang="0">
                      <a:pos x="0" y="78"/>
                    </a:cxn>
                    <a:cxn ang="0">
                      <a:pos x="0" y="78"/>
                    </a:cxn>
                  </a:cxnLst>
                  <a:rect l="l" t="t" r="GT0" b="GT1"/>
                  <a:pathLst>
                    <a:path w="717" h="411">
                      <a:moveTo>
                        <a:pt x="0" y="78"/>
                      </a:moveTo>
                      <a:lnTo>
                        <a:pt x="316" y="139"/>
                      </a:lnTo>
                      <a:lnTo>
                        <a:pt x="649" y="411"/>
                      </a:lnTo>
                      <a:lnTo>
                        <a:pt x="717" y="314"/>
                      </a:lnTo>
                      <a:lnTo>
                        <a:pt x="394" y="87"/>
                      </a:lnTo>
                      <a:lnTo>
                        <a:pt x="54" y="0"/>
                      </a:lnTo>
                      <a:lnTo>
                        <a:pt x="0" y="78"/>
                      </a:lnTo>
                      <a:lnTo>
                        <a:pt x="0" y="78"/>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2099" name="Freeform 51"/>
                <p:cNvSpPr/>
                <p:nvPr/>
              </p:nvSpPr>
              <p:spPr>
                <a:xfrm rot="18420000">
                  <a:off x="339" y="22"/>
                  <a:ext cx="179" cy="138"/>
                </a:xfrm>
                <a:custGeom>
                  <a:gdLst>
                    <a:gd name="GT0" fmla="+- l w 0"/>
                    <a:gd name="GT1" fmla="+- t h 0"/>
                  </a:gdLst>
                  <a:cxnLst>
                    <a:cxn ang="0">
                      <a:pos x="0" y="88"/>
                    </a:cxn>
                    <a:cxn ang="0">
                      <a:pos x="272" y="131"/>
                    </a:cxn>
                    <a:cxn ang="0">
                      <a:pos x="665" y="386"/>
                    </a:cxn>
                    <a:cxn ang="0">
                      <a:pos x="709" y="308"/>
                    </a:cxn>
                    <a:cxn ang="0">
                      <a:pos x="306" y="53"/>
                    </a:cxn>
                    <a:cxn ang="0">
                      <a:pos x="43" y="0"/>
                    </a:cxn>
                    <a:cxn ang="0">
                      <a:pos x="0" y="88"/>
                    </a:cxn>
                    <a:cxn ang="0">
                      <a:pos x="0" y="88"/>
                    </a:cxn>
                  </a:cxnLst>
                  <a:rect l="l" t="t" r="GT0" b="GT1"/>
                  <a:pathLst>
                    <a:path w="709" h="386">
                      <a:moveTo>
                        <a:pt x="0" y="88"/>
                      </a:moveTo>
                      <a:lnTo>
                        <a:pt x="272" y="131"/>
                      </a:lnTo>
                      <a:lnTo>
                        <a:pt x="665" y="386"/>
                      </a:lnTo>
                      <a:lnTo>
                        <a:pt x="709" y="308"/>
                      </a:lnTo>
                      <a:lnTo>
                        <a:pt x="306" y="53"/>
                      </a:lnTo>
                      <a:lnTo>
                        <a:pt x="43" y="0"/>
                      </a:lnTo>
                      <a:lnTo>
                        <a:pt x="0" y="88"/>
                      </a:lnTo>
                      <a:lnTo>
                        <a:pt x="0" y="88"/>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grpSp>
        <p:cxnSp>
          <p:nvCxnSpPr>
            <p:cNvPr id="2100" name="Line 52"/>
            <p:cNvCxnSpPr/>
            <p:nvPr/>
          </p:nvCxnSpPr>
          <p:spPr>
            <a:xfrm>
              <a:off x="260" y="27"/>
              <a:ext cx="42" cy="96"/>
            </a:xfrm>
            <a:prstGeom prst="line">
              <a:avLst/>
            </a:prstGeom>
            <a:noFill/>
            <a:ln w="38100">
              <a:solidFill>
                <a:schemeClr val="accent2"/>
              </a:solidFill>
              <a:miter lim="800000"/>
            </a:ln>
          </p:spPr>
        </p:cxnSp>
      </p:grpSp>
    </p:spTree>
  </p:cSld>
  <p:clrMap bg1="lt1" tx1="dk1" bg2="lt2" tx2="dk2" accent1="accent1" accent2="accent2" accent3="accent3" accent4="accent4" accent5="accent5" accent6="accent6" hlink="hlink" folHlink="folHlink"/>
  <p:sldLayoutIdLst>
    <p:sldLayoutId id="2147483808" r:id="rId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a:solidFill>
            <a:schemeClr val="tx1"/>
          </a:solidFill>
          <a:latin typeface="Comic Sans MS" pitchFamily="66" charset="0"/>
          <a:ea typeface="宋体" pitchFamily="2" charset="-122"/>
        </a:defRPr>
      </a:lvl1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sz="2000" b="0" i="0" u="none">
          <a:solidFill>
            <a:schemeClr val="tx1"/>
          </a:solidFill>
          <a:latin typeface="Comic Sans MS" pitchFamily="66" charset="0"/>
          <a:ea typeface="宋体" pitchFamily="2" charset="-122"/>
        </a:defRPr>
      </a:lvl5pPr>
    </p:bodyStyle>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26" name="Freeform 2"/>
          <p:cNvSpPr/>
          <p:nvPr/>
        </p:nvSpPr>
        <p:spPr>
          <a:xfrm rot="18420000">
            <a:off x="7777956" y="-15081"/>
            <a:ext cx="1162050" cy="2084388"/>
          </a:xfrm>
          <a:custGeom>
            <a:gdLst>
              <a:gd name="GT0" fmla="+- l w 0"/>
              <a:gd name="GT1" fmla="+- t h 0"/>
            </a:gdLst>
            <a:cxnLst>
              <a:cxn ang="0">
                <a:pos x="2903" y="433"/>
              </a:cxn>
              <a:cxn ang="0">
                <a:pos x="2565" y="80"/>
              </a:cxn>
              <a:cxn ang="0">
                <a:pos x="2241" y="0"/>
              </a:cxn>
              <a:cxn ang="0">
                <a:pos x="110" y="2811"/>
              </a:cxn>
              <a:cxn ang="0">
                <a:pos x="110" y="3228"/>
              </a:cxn>
              <a:cxn ang="0">
                <a:pos x="0" y="3631"/>
              </a:cxn>
              <a:cxn ang="0">
                <a:pos x="72" y="3686"/>
              </a:cxn>
              <a:cxn ang="0">
                <a:pos x="441" y="3355"/>
              </a:cxn>
              <a:cxn ang="0">
                <a:pos x="740" y="3228"/>
              </a:cxn>
              <a:cxn ang="0">
                <a:pos x="2903" y="433"/>
              </a:cxn>
              <a:cxn ang="0">
                <a:pos x="2903" y="433"/>
              </a:cxn>
            </a:cxnLst>
            <a:rect l="l" t="t" r="GT0" b="GT1"/>
            <a:pathLst>
              <a:path w="2903" h="3686">
                <a:moveTo>
                  <a:pt x="2903" y="433"/>
                </a:moveTo>
                <a:lnTo>
                  <a:pt x="2565" y="80"/>
                </a:lnTo>
                <a:lnTo>
                  <a:pt x="2241" y="0"/>
                </a:lnTo>
                <a:lnTo>
                  <a:pt x="110" y="2811"/>
                </a:lnTo>
                <a:lnTo>
                  <a:pt x="110" y="3228"/>
                </a:lnTo>
                <a:lnTo>
                  <a:pt x="0" y="3631"/>
                </a:lnTo>
                <a:lnTo>
                  <a:pt x="72" y="3686"/>
                </a:lnTo>
                <a:lnTo>
                  <a:pt x="441" y="3355"/>
                </a:lnTo>
                <a:lnTo>
                  <a:pt x="740" y="3228"/>
                </a:lnTo>
                <a:lnTo>
                  <a:pt x="2903" y="433"/>
                </a:lnTo>
                <a:lnTo>
                  <a:pt x="2903" y="433"/>
                </a:lnTo>
                <a:close/>
              </a:path>
            </a:pathLst>
          </a:custGeom>
          <a:solidFill>
            <a:srgbClr val="FFFFFF"/>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27" name="Rectangle 3"/>
          <p:cNvSpPr/>
          <p:nvPr>
            <p:ph type="title"/>
          </p:nvPr>
        </p:nvSpPr>
        <p:spPr>
          <a:xfrm>
            <a:off x="685800" y="152400"/>
            <a:ext cx="6870700" cy="1600200"/>
          </a:xfrm>
          <a:prstGeom prst="rect">
            <a:avLst/>
          </a:prstGeom>
          <a:noFill/>
          <a:ln>
            <a:noFill/>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t>单击此处编辑母版标题样式</a:t>
            </a:r>
          </a:p>
        </p:txBody>
      </p:sp>
      <p:sp>
        <p:nvSpPr>
          <p:cNvPr id="1028" name="Rectangle 4"/>
          <p:cNvSpPr/>
          <p:nvPr>
            <p:ph type="body" idx="1"/>
          </p:nvPr>
        </p:nvSpPr>
        <p:spPr>
          <a:xfrm>
            <a:off x="685800" y="1828800"/>
            <a:ext cx="7696200" cy="3657600"/>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9" name="Rectangle 5"/>
          <p:cNvSpPr/>
          <p:nvPr>
            <p:ph type="dt" sz="half" idx="2"/>
          </p:nvPr>
        </p:nvSpPr>
        <p:spPr>
          <a:xfrm>
            <a:off x="1371600" y="6248400"/>
            <a:ext cx="1905000" cy="4572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a:pPr lvl="0" eaLnBrk="1" hangingPunct="1"/>
            <a:endParaRPr lang="en-US" altLang="en-US" sz="1400"/>
          </a:p>
        </p:txBody>
      </p:sp>
      <p:sp>
        <p:nvSpPr>
          <p:cNvPr id="1030" name="Rectangle 6"/>
          <p:cNvSpPr/>
          <p:nvPr>
            <p:ph type="ftr" sz="quarter" idx="3"/>
          </p:nvPr>
        </p:nvSpPr>
        <p:spPr>
          <a:xfrm>
            <a:off x="3556000" y="6248400"/>
            <a:ext cx="2895600" cy="4572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a:pPr lvl="0" algn="ctr" eaLnBrk="1" hangingPunct="1"/>
            <a:endParaRPr lang="en-US" altLang="en-US" sz="1400"/>
          </a:p>
        </p:txBody>
      </p:sp>
      <p:sp>
        <p:nvSpPr>
          <p:cNvPr id="1031" name="Rectangle 7"/>
          <p:cNvSpPr/>
          <p:nvPr>
            <p:ph type="sldNum" sz="quarter" idx="4"/>
          </p:nvPr>
        </p:nvSpPr>
        <p:spPr>
          <a:xfrm>
            <a:off x="6718300" y="6248400"/>
            <a:ext cx="1905000" cy="4572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a:pPr lvl="0" algn="r" eaLnBrk="1" hangingPunct="1"/>
            <a:fld id="{B989071F-47F2-4BB9-96BC-ECD6EDAA9C13}" type="slidenum">
              <a:rPr lang="en-US" altLang="en-US" sz="1400"/>
              <a:t>*</a:t>
            </a:fld>
          </a:p>
        </p:txBody>
      </p:sp>
      <p:sp>
        <p:nvSpPr>
          <p:cNvPr id="1032" name="Freeform 8"/>
          <p:cNvSpPr/>
          <p:nvPr/>
        </p:nvSpPr>
        <p:spPr>
          <a:xfrm rot="18420000">
            <a:off x="7865269" y="24606"/>
            <a:ext cx="1165225" cy="2097088"/>
          </a:xfrm>
          <a:custGeom>
            <a:gdLst>
              <a:gd name="GT0" fmla="+- l w 0"/>
              <a:gd name="GT1" fmla="+- t h 0"/>
            </a:gdLst>
            <a:cxnLst>
              <a:cxn ang="0">
                <a:pos x="2293" y="0"/>
              </a:cxn>
              <a:cxn ang="0">
                <a:pos x="130" y="2835"/>
              </a:cxn>
              <a:cxn ang="0">
                <a:pos x="131" y="3201"/>
              </a:cxn>
              <a:cxn ang="0">
                <a:pos x="0" y="3633"/>
              </a:cxn>
              <a:cxn ang="0">
                <a:pos x="50" y="3703"/>
              </a:cxn>
              <a:cxn ang="0">
                <a:pos x="422" y="3352"/>
              </a:cxn>
              <a:cxn ang="0">
                <a:pos x="763" y="3220"/>
              </a:cxn>
              <a:cxn ang="0">
                <a:pos x="2911" y="428"/>
              </a:cxn>
              <a:cxn ang="0">
                <a:pos x="2589" y="96"/>
              </a:cxn>
              <a:cxn ang="0">
                <a:pos x="2293" y="0"/>
              </a:cxn>
              <a:cxn ang="0">
                <a:pos x="2293" y="0"/>
              </a:cxn>
            </a:cxnLst>
            <a:rect l="l" t="t" r="GT0" b="GT1"/>
            <a:pathLst>
              <a:path w="2911" h="3703">
                <a:moveTo>
                  <a:pt x="2293" y="0"/>
                </a:moveTo>
                <a:lnTo>
                  <a:pt x="130" y="2835"/>
                </a:lnTo>
                <a:lnTo>
                  <a:pt x="131" y="3201"/>
                </a:lnTo>
                <a:lnTo>
                  <a:pt x="0" y="3633"/>
                </a:lnTo>
                <a:lnTo>
                  <a:pt x="50" y="3703"/>
                </a:lnTo>
                <a:lnTo>
                  <a:pt x="422" y="3352"/>
                </a:lnTo>
                <a:lnTo>
                  <a:pt x="763" y="3220"/>
                </a:lnTo>
                <a:lnTo>
                  <a:pt x="2911" y="428"/>
                </a:lnTo>
                <a:lnTo>
                  <a:pt x="2589" y="96"/>
                </a:lnTo>
                <a:lnTo>
                  <a:pt x="2293" y="0"/>
                </a:lnTo>
                <a:lnTo>
                  <a:pt x="2293" y="0"/>
                </a:lnTo>
                <a:close/>
              </a:path>
            </a:pathLst>
          </a:custGeom>
          <a:solidFill>
            <a:schemeClr val="folHlink"/>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33" name="Freeform 9"/>
          <p:cNvSpPr/>
          <p:nvPr/>
        </p:nvSpPr>
        <p:spPr>
          <a:xfrm rot="18420000">
            <a:off x="7831138" y="192088"/>
            <a:ext cx="1025525" cy="1571625"/>
          </a:xfrm>
          <a:custGeom>
            <a:gdLst>
              <a:gd name="GT0" fmla="+- l w 0"/>
              <a:gd name="GT1" fmla="+- t h 0"/>
            </a:gdLst>
            <a:cxnLst>
              <a:cxn ang="0">
                <a:pos x="0" y="2485"/>
              </a:cxn>
              <a:cxn ang="0">
                <a:pos x="432" y="2553"/>
              </a:cxn>
              <a:cxn ang="0">
                <a:pos x="736" y="2777"/>
              </a:cxn>
              <a:cxn ang="0">
                <a:pos x="2561" y="399"/>
              </a:cxn>
              <a:cxn ang="0">
                <a:pos x="2118" y="82"/>
              </a:cxn>
              <a:cxn ang="0">
                <a:pos x="1898" y="0"/>
              </a:cxn>
              <a:cxn ang="0">
                <a:pos x="0" y="2485"/>
              </a:cxn>
              <a:cxn ang="0">
                <a:pos x="0" y="2485"/>
              </a:cxn>
            </a:cxnLst>
            <a:rect l="l" t="t" r="GT0" b="GT1"/>
            <a:pathLst>
              <a:path w="2561" h="2777">
                <a:moveTo>
                  <a:pt x="0" y="2485"/>
                </a:moveTo>
                <a:lnTo>
                  <a:pt x="432" y="2553"/>
                </a:lnTo>
                <a:lnTo>
                  <a:pt x="736" y="2777"/>
                </a:lnTo>
                <a:lnTo>
                  <a:pt x="2561" y="399"/>
                </a:lnTo>
                <a:lnTo>
                  <a:pt x="2118" y="82"/>
                </a:lnTo>
                <a:lnTo>
                  <a:pt x="1898" y="0"/>
                </a:lnTo>
                <a:lnTo>
                  <a:pt x="0" y="2485"/>
                </a:lnTo>
                <a:lnTo>
                  <a:pt x="0" y="2485"/>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nvGrpSpPr>
          <p:cNvPr id="1034" name=""/>
          <p:cNvGrpSpPr/>
          <p:nvPr/>
        </p:nvGrpSpPr>
        <p:grpSpPr>
          <a:xfrm>
            <a:off x="7938" y="5540375"/>
            <a:ext cx="1784350" cy="1246188"/>
            <a:chExt cx="1124" cy="785"/>
          </a:xfrm>
        </p:grpSpPr>
        <p:sp>
          <p:nvSpPr>
            <p:cNvPr id="1035" name="Freeform 11"/>
            <p:cNvSpPr/>
            <p:nvPr/>
          </p:nvSpPr>
          <p:spPr>
            <a:xfrm>
              <a:off x="19" y="15"/>
              <a:ext cx="1089" cy="649"/>
            </a:xfrm>
            <a:custGeom>
              <a:gdLst>
                <a:gd name="GT0" fmla="+- l w 0"/>
                <a:gd name="GT1" fmla="+- t h 0"/>
              </a:gdLst>
              <a:cxnLst>
                <a:cxn ang="0">
                  <a:pos x="1587" y="1260"/>
                </a:cxn>
                <a:cxn ang="0">
                  <a:pos x="1420" y="1106"/>
                </a:cxn>
                <a:cxn ang="0">
                  <a:pos x="1331" y="477"/>
                </a:cxn>
                <a:cxn ang="0">
                  <a:pos x="2139" y="330"/>
                </a:cxn>
                <a:cxn ang="0">
                  <a:pos x="2177" y="203"/>
                </a:cxn>
                <a:cxn ang="0">
                  <a:pos x="2099" y="100"/>
                </a:cxn>
                <a:cxn ang="0">
                  <a:pos x="1276" y="211"/>
                </a:cxn>
                <a:cxn ang="0">
                  <a:pos x="1219" y="32"/>
                </a:cxn>
                <a:cxn ang="0">
                  <a:pos x="1085" y="0"/>
                </a:cxn>
                <a:cxn ang="0">
                  <a:pos x="958" y="28"/>
                </a:cxn>
                <a:cxn ang="0">
                  <a:pos x="888" y="106"/>
                </a:cxn>
                <a:cxn ang="0">
                  <a:pos x="937" y="285"/>
                </a:cxn>
                <a:cxn ang="0">
                  <a:pos x="660" y="441"/>
                </a:cxn>
                <a:cxn ang="0">
                  <a:pos x="983" y="473"/>
                </a:cxn>
                <a:cxn ang="0">
                  <a:pos x="1112" y="889"/>
                </a:cxn>
                <a:cxn ang="0">
                  <a:pos x="141" y="469"/>
                </a:cxn>
                <a:cxn ang="0">
                  <a:pos x="46" y="509"/>
                </a:cxn>
                <a:cxn ang="0">
                  <a:pos x="0" y="636"/>
                </a:cxn>
                <a:cxn ang="0">
                  <a:pos x="55" y="779"/>
                </a:cxn>
                <a:cxn ang="0">
                  <a:pos x="1139" y="1288"/>
                </a:cxn>
                <a:cxn ang="0">
                  <a:pos x="1378" y="1256"/>
                </a:cxn>
                <a:cxn ang="0">
                  <a:pos x="1570" y="1298"/>
                </a:cxn>
                <a:cxn ang="0">
                  <a:pos x="1587" y="1260"/>
                </a:cxn>
                <a:cxn ang="0">
                  <a:pos x="1587" y="1260"/>
                </a:cxn>
              </a:cxnLst>
              <a:rect l="l" t="t" r="GT0" b="GT1"/>
              <a:pathLst>
                <a:path w="2177" h="1298">
                  <a:moveTo>
                    <a:pt x="1587" y="1260"/>
                  </a:moveTo>
                  <a:lnTo>
                    <a:pt x="1420" y="1106"/>
                  </a:lnTo>
                  <a:lnTo>
                    <a:pt x="1331" y="477"/>
                  </a:lnTo>
                  <a:lnTo>
                    <a:pt x="2139" y="330"/>
                  </a:lnTo>
                  <a:lnTo>
                    <a:pt x="2177" y="203"/>
                  </a:lnTo>
                  <a:lnTo>
                    <a:pt x="2099" y="100"/>
                  </a:lnTo>
                  <a:lnTo>
                    <a:pt x="1276" y="211"/>
                  </a:lnTo>
                  <a:lnTo>
                    <a:pt x="1219" y="32"/>
                  </a:lnTo>
                  <a:lnTo>
                    <a:pt x="1085" y="0"/>
                  </a:lnTo>
                  <a:lnTo>
                    <a:pt x="958" y="28"/>
                  </a:lnTo>
                  <a:lnTo>
                    <a:pt x="888" y="106"/>
                  </a:lnTo>
                  <a:lnTo>
                    <a:pt x="937" y="285"/>
                  </a:lnTo>
                  <a:lnTo>
                    <a:pt x="660" y="441"/>
                  </a:lnTo>
                  <a:lnTo>
                    <a:pt x="983" y="473"/>
                  </a:lnTo>
                  <a:lnTo>
                    <a:pt x="1112" y="889"/>
                  </a:lnTo>
                  <a:lnTo>
                    <a:pt x="141" y="469"/>
                  </a:lnTo>
                  <a:lnTo>
                    <a:pt x="46" y="509"/>
                  </a:lnTo>
                  <a:lnTo>
                    <a:pt x="0" y="636"/>
                  </a:lnTo>
                  <a:lnTo>
                    <a:pt x="55" y="779"/>
                  </a:lnTo>
                  <a:lnTo>
                    <a:pt x="1139" y="1288"/>
                  </a:lnTo>
                  <a:lnTo>
                    <a:pt x="1378" y="1256"/>
                  </a:lnTo>
                  <a:lnTo>
                    <a:pt x="1570" y="1298"/>
                  </a:lnTo>
                  <a:lnTo>
                    <a:pt x="1587" y="1260"/>
                  </a:lnTo>
                  <a:lnTo>
                    <a:pt x="1587" y="1260"/>
                  </a:lnTo>
                  <a:close/>
                </a:path>
              </a:pathLst>
            </a:custGeom>
            <a:solidFill>
              <a:srgbClr val="F8F8F8"/>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36" name="Freeform 12"/>
            <p:cNvSpPr/>
            <p:nvPr/>
          </p:nvSpPr>
          <p:spPr>
            <a:xfrm>
              <a:off x="1017" y="92"/>
              <a:ext cx="71" cy="129"/>
            </a:xfrm>
            <a:custGeom>
              <a:gdLst>
                <a:gd name="GT0" fmla="+- l w 0"/>
                <a:gd name="GT1" fmla="+- t h 0"/>
              </a:gdLst>
              <a:cxnLst>
                <a:cxn ang="0">
                  <a:pos x="0" y="7"/>
                </a:cxn>
                <a:cxn ang="0">
                  <a:pos x="120" y="0"/>
                </a:cxn>
                <a:cxn ang="0">
                  <a:pos x="143" y="233"/>
                </a:cxn>
                <a:cxn ang="0">
                  <a:pos x="8" y="258"/>
                </a:cxn>
                <a:cxn ang="0">
                  <a:pos x="0" y="7"/>
                </a:cxn>
                <a:cxn ang="0">
                  <a:pos x="0" y="7"/>
                </a:cxn>
              </a:cxnLst>
              <a:rect l="l" t="t" r="GT0" b="GT1"/>
              <a:pathLst>
                <a:path w="143" h="258">
                  <a:moveTo>
                    <a:pt x="0" y="7"/>
                  </a:moveTo>
                  <a:lnTo>
                    <a:pt x="120" y="0"/>
                  </a:lnTo>
                  <a:lnTo>
                    <a:pt x="143" y="233"/>
                  </a:lnTo>
                  <a:lnTo>
                    <a:pt x="8" y="258"/>
                  </a:lnTo>
                  <a:lnTo>
                    <a:pt x="0" y="7"/>
                  </a:lnTo>
                  <a:lnTo>
                    <a:pt x="0" y="7"/>
                  </a:lnTo>
                  <a:close/>
                </a:path>
              </a:pathLst>
            </a:custGeom>
            <a:solidFill>
              <a:schemeClr val="accent1"/>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37" name="Freeform 13"/>
            <p:cNvSpPr/>
            <p:nvPr/>
          </p:nvSpPr>
          <p:spPr>
            <a:xfrm>
              <a:off x="15" y="284"/>
              <a:ext cx="792" cy="410"/>
            </a:xfrm>
            <a:custGeom>
              <a:gdLst>
                <a:gd name="GT0" fmla="+- l w 0"/>
                <a:gd name="GT1" fmla="+- t h 0"/>
              </a:gdLst>
              <a:cxnLst>
                <a:cxn ang="0">
                  <a:pos x="137" y="0"/>
                </a:cxn>
                <a:cxn ang="0">
                  <a:pos x="1331" y="519"/>
                </a:cxn>
                <a:cxn ang="0">
                  <a:pos x="1428" y="638"/>
                </a:cxn>
                <a:cxn ang="0">
                  <a:pos x="1586" y="792"/>
                </a:cxn>
                <a:cxn ang="0">
                  <a:pos x="1565" y="821"/>
                </a:cxn>
                <a:cxn ang="0">
                  <a:pos x="1350" y="787"/>
                </a:cxn>
                <a:cxn ang="0">
                  <a:pos x="1145" y="811"/>
                </a:cxn>
                <a:cxn ang="0">
                  <a:pos x="42" y="298"/>
                </a:cxn>
                <a:cxn ang="0">
                  <a:pos x="0" y="150"/>
                </a:cxn>
                <a:cxn ang="0">
                  <a:pos x="46" y="32"/>
                </a:cxn>
                <a:cxn ang="0">
                  <a:pos x="137" y="0"/>
                </a:cxn>
                <a:cxn ang="0">
                  <a:pos x="137" y="0"/>
                </a:cxn>
              </a:cxnLst>
              <a:rect l="l" t="t" r="GT0" b="GT1"/>
              <a:pathLst>
                <a:path w="1586" h="821">
                  <a:moveTo>
                    <a:pt x="137" y="0"/>
                  </a:moveTo>
                  <a:lnTo>
                    <a:pt x="1331" y="519"/>
                  </a:lnTo>
                  <a:lnTo>
                    <a:pt x="1428" y="638"/>
                  </a:lnTo>
                  <a:lnTo>
                    <a:pt x="1586" y="792"/>
                  </a:lnTo>
                  <a:lnTo>
                    <a:pt x="1565" y="821"/>
                  </a:lnTo>
                  <a:lnTo>
                    <a:pt x="1350" y="787"/>
                  </a:lnTo>
                  <a:lnTo>
                    <a:pt x="1145" y="811"/>
                  </a:lnTo>
                  <a:lnTo>
                    <a:pt x="42" y="298"/>
                  </a:lnTo>
                  <a:lnTo>
                    <a:pt x="0" y="150"/>
                  </a:lnTo>
                  <a:lnTo>
                    <a:pt x="46" y="32"/>
                  </a:lnTo>
                  <a:lnTo>
                    <a:pt x="137" y="0"/>
                  </a:lnTo>
                  <a:lnTo>
                    <a:pt x="137" y="0"/>
                  </a:lnTo>
                  <a:close/>
                </a:path>
              </a:pathLst>
            </a:custGeom>
            <a:solidFill>
              <a:schemeClr val="tx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38" name="Freeform 14"/>
            <p:cNvSpPr/>
            <p:nvPr/>
          </p:nvSpPr>
          <p:spPr>
            <a:xfrm>
              <a:off x="124" y="318"/>
              <a:ext cx="525" cy="374"/>
            </a:xfrm>
            <a:custGeom>
              <a:gdLst>
                <a:gd name="GT0" fmla="+- l w 0"/>
                <a:gd name="GT1" fmla="+- t h 0"/>
              </a:gdLst>
              <a:cxnLst>
                <a:cxn ang="0">
                  <a:pos x="0" y="325"/>
                </a:cxn>
                <a:cxn ang="0">
                  <a:pos x="922" y="747"/>
                </a:cxn>
                <a:cxn ang="0">
                  <a:pos x="939" y="534"/>
                </a:cxn>
                <a:cxn ang="0">
                  <a:pos x="1049" y="422"/>
                </a:cxn>
                <a:cxn ang="0">
                  <a:pos x="78" y="0"/>
                </a:cxn>
                <a:cxn ang="0">
                  <a:pos x="0" y="127"/>
                </a:cxn>
                <a:cxn ang="0">
                  <a:pos x="0" y="325"/>
                </a:cxn>
                <a:cxn ang="0">
                  <a:pos x="0" y="325"/>
                </a:cxn>
              </a:cxnLst>
              <a:rect l="l" t="t" r="GT0" b="GT1"/>
              <a:pathLst>
                <a:path w="1049" h="747">
                  <a:moveTo>
                    <a:pt x="0" y="325"/>
                  </a:moveTo>
                  <a:lnTo>
                    <a:pt x="922" y="747"/>
                  </a:lnTo>
                  <a:lnTo>
                    <a:pt x="939" y="534"/>
                  </a:lnTo>
                  <a:lnTo>
                    <a:pt x="1049" y="422"/>
                  </a:lnTo>
                  <a:lnTo>
                    <a:pt x="78" y="0"/>
                  </a:lnTo>
                  <a:lnTo>
                    <a:pt x="0" y="127"/>
                  </a:lnTo>
                  <a:lnTo>
                    <a:pt x="0" y="325"/>
                  </a:lnTo>
                  <a:lnTo>
                    <a:pt x="0" y="325"/>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39" name="Freeform 15"/>
            <p:cNvSpPr/>
            <p:nvPr/>
          </p:nvSpPr>
          <p:spPr>
            <a:xfrm>
              <a:off x="480" y="42"/>
              <a:ext cx="135" cy="121"/>
            </a:xfrm>
            <a:custGeom>
              <a:gdLst>
                <a:gd name="GT0" fmla="+- l w 0"/>
                <a:gd name="GT1" fmla="+- t h 0"/>
              </a:gdLst>
              <a:cxnLst>
                <a:cxn ang="0">
                  <a:pos x="0" y="28"/>
                </a:cxn>
                <a:cxn ang="0">
                  <a:pos x="160" y="0"/>
                </a:cxn>
                <a:cxn ang="0">
                  <a:pos x="251" y="36"/>
                </a:cxn>
                <a:cxn ang="0">
                  <a:pos x="272" y="139"/>
                </a:cxn>
                <a:cxn ang="0">
                  <a:pos x="164" y="146"/>
                </a:cxn>
                <a:cxn ang="0">
                  <a:pos x="32" y="241"/>
                </a:cxn>
                <a:cxn ang="0">
                  <a:pos x="0" y="28"/>
                </a:cxn>
                <a:cxn ang="0">
                  <a:pos x="0" y="28"/>
                </a:cxn>
              </a:cxnLst>
              <a:rect l="l" t="t" r="GT0" b="GT1"/>
              <a:pathLst>
                <a:path w="272" h="241">
                  <a:moveTo>
                    <a:pt x="0" y="28"/>
                  </a:moveTo>
                  <a:lnTo>
                    <a:pt x="160" y="0"/>
                  </a:lnTo>
                  <a:lnTo>
                    <a:pt x="251" y="36"/>
                  </a:lnTo>
                  <a:lnTo>
                    <a:pt x="272" y="139"/>
                  </a:lnTo>
                  <a:lnTo>
                    <a:pt x="164" y="146"/>
                  </a:lnTo>
                  <a:lnTo>
                    <a:pt x="32" y="241"/>
                  </a:lnTo>
                  <a:lnTo>
                    <a:pt x="0" y="28"/>
                  </a:lnTo>
                  <a:lnTo>
                    <a:pt x="0" y="28"/>
                  </a:lnTo>
                  <a:close/>
                </a:path>
              </a:pathLst>
            </a:custGeom>
            <a:solidFill>
              <a:schemeClr val="hlink"/>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40" name="Freeform 16"/>
            <p:cNvSpPr/>
            <p:nvPr/>
          </p:nvSpPr>
          <p:spPr>
            <a:xfrm>
              <a:off x="636" y="673"/>
              <a:ext cx="76" cy="112"/>
            </a:xfrm>
            <a:custGeom>
              <a:gdLst>
                <a:gd name="GT0" fmla="+- l w 0"/>
                <a:gd name="GT1" fmla="+- t h 0"/>
              </a:gdLst>
              <a:cxnLst>
                <a:cxn ang="0">
                  <a:pos x="152" y="4"/>
                </a:cxn>
                <a:cxn ang="0">
                  <a:pos x="152" y="224"/>
                </a:cxn>
                <a:cxn ang="0">
                  <a:pos x="0" y="8"/>
                </a:cxn>
                <a:cxn ang="0">
                  <a:pos x="72" y="0"/>
                </a:cxn>
                <a:cxn ang="0">
                  <a:pos x="152" y="4"/>
                </a:cxn>
                <a:cxn ang="0">
                  <a:pos x="152" y="4"/>
                </a:cxn>
              </a:cxnLst>
              <a:rect l="l" t="t" r="GT0" b="GT1"/>
              <a:pathLst>
                <a:path w="152" h="224">
                  <a:moveTo>
                    <a:pt x="152" y="4"/>
                  </a:moveTo>
                  <a:lnTo>
                    <a:pt x="152" y="224"/>
                  </a:lnTo>
                  <a:lnTo>
                    <a:pt x="0" y="8"/>
                  </a:lnTo>
                  <a:lnTo>
                    <a:pt x="72" y="0"/>
                  </a:lnTo>
                  <a:lnTo>
                    <a:pt x="152" y="4"/>
                  </a:lnTo>
                  <a:lnTo>
                    <a:pt x="152" y="4"/>
                  </a:lnTo>
                  <a:close/>
                </a:path>
              </a:pathLst>
            </a:custGeom>
            <a:solidFill>
              <a:schemeClr val="hlink"/>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41" name="Freeform 17"/>
            <p:cNvSpPr/>
            <p:nvPr/>
          </p:nvSpPr>
          <p:spPr>
            <a:xfrm>
              <a:off x="499" y="117"/>
              <a:ext cx="193" cy="383"/>
            </a:xfrm>
            <a:custGeom>
              <a:gdLst>
                <a:gd name="GT0" fmla="+- l w 0"/>
                <a:gd name="GT1" fmla="+- t h 0"/>
              </a:gdLst>
              <a:cxnLst>
                <a:cxn ang="0">
                  <a:pos x="0" y="80"/>
                </a:cxn>
                <a:cxn ang="0">
                  <a:pos x="87" y="0"/>
                </a:cxn>
                <a:cxn ang="0">
                  <a:pos x="232" y="6"/>
                </a:cxn>
                <a:cxn ang="0">
                  <a:pos x="386" y="764"/>
                </a:cxn>
                <a:cxn ang="0">
                  <a:pos x="279" y="720"/>
                </a:cxn>
                <a:cxn ang="0">
                  <a:pos x="152" y="677"/>
                </a:cxn>
                <a:cxn ang="0">
                  <a:pos x="0" y="80"/>
                </a:cxn>
                <a:cxn ang="0">
                  <a:pos x="0" y="80"/>
                </a:cxn>
              </a:cxnLst>
              <a:rect l="l" t="t" r="GT0" b="GT1"/>
              <a:pathLst>
                <a:path w="386" h="764">
                  <a:moveTo>
                    <a:pt x="0" y="80"/>
                  </a:moveTo>
                  <a:lnTo>
                    <a:pt x="87" y="0"/>
                  </a:lnTo>
                  <a:lnTo>
                    <a:pt x="232" y="6"/>
                  </a:lnTo>
                  <a:lnTo>
                    <a:pt x="386" y="764"/>
                  </a:lnTo>
                  <a:lnTo>
                    <a:pt x="279" y="720"/>
                  </a:lnTo>
                  <a:lnTo>
                    <a:pt x="152" y="677"/>
                  </a:lnTo>
                  <a:lnTo>
                    <a:pt x="0" y="80"/>
                  </a:lnTo>
                  <a:lnTo>
                    <a:pt x="0" y="8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42" name="Freeform 18"/>
            <p:cNvSpPr/>
            <p:nvPr/>
          </p:nvSpPr>
          <p:spPr>
            <a:xfrm>
              <a:off x="663" y="100"/>
              <a:ext cx="364" cy="174"/>
            </a:xfrm>
            <a:custGeom>
              <a:gdLst>
                <a:gd name="GT0" fmla="+- l w 0"/>
                <a:gd name="GT1" fmla="+- t h 0"/>
              </a:gdLst>
              <a:cxnLst>
                <a:cxn ang="0">
                  <a:pos x="692" y="0"/>
                </a:cxn>
                <a:cxn ang="0">
                  <a:pos x="0" y="106"/>
                </a:cxn>
                <a:cxn ang="0">
                  <a:pos x="28" y="348"/>
                </a:cxn>
                <a:cxn ang="0">
                  <a:pos x="715" y="237"/>
                </a:cxn>
                <a:cxn ang="0">
                  <a:pos x="728" y="43"/>
                </a:cxn>
                <a:cxn ang="0">
                  <a:pos x="692" y="0"/>
                </a:cxn>
                <a:cxn ang="0">
                  <a:pos x="692" y="0"/>
                </a:cxn>
              </a:cxnLst>
              <a:rect l="l" t="t" r="GT0" b="GT1"/>
              <a:pathLst>
                <a:path w="728" h="348">
                  <a:moveTo>
                    <a:pt x="692" y="0"/>
                  </a:moveTo>
                  <a:lnTo>
                    <a:pt x="0" y="106"/>
                  </a:lnTo>
                  <a:lnTo>
                    <a:pt x="28" y="348"/>
                  </a:lnTo>
                  <a:lnTo>
                    <a:pt x="715" y="237"/>
                  </a:lnTo>
                  <a:lnTo>
                    <a:pt x="728" y="43"/>
                  </a:lnTo>
                  <a:lnTo>
                    <a:pt x="692" y="0"/>
                  </a:lnTo>
                  <a:lnTo>
                    <a:pt x="692"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43" name="Freeform 19"/>
            <p:cNvSpPr/>
            <p:nvPr/>
          </p:nvSpPr>
          <p:spPr>
            <a:xfrm>
              <a:off x="342" y="203"/>
              <a:ext cx="156" cy="67"/>
            </a:xfrm>
            <a:custGeom>
              <a:gdLst>
                <a:gd name="GT0" fmla="+- l w 0"/>
                <a:gd name="GT1" fmla="+- t h 0"/>
              </a:gdLst>
              <a:cxnLst>
                <a:cxn ang="0">
                  <a:pos x="272" y="0"/>
                </a:cxn>
                <a:cxn ang="0">
                  <a:pos x="0" y="78"/>
                </a:cxn>
                <a:cxn ang="0">
                  <a:pos x="312" y="135"/>
                </a:cxn>
                <a:cxn ang="0">
                  <a:pos x="272" y="0"/>
                </a:cxn>
                <a:cxn ang="0">
                  <a:pos x="272" y="0"/>
                </a:cxn>
              </a:cxnLst>
              <a:rect l="l" t="t" r="GT0" b="GT1"/>
              <a:pathLst>
                <a:path w="312" h="135">
                  <a:moveTo>
                    <a:pt x="272" y="0"/>
                  </a:moveTo>
                  <a:lnTo>
                    <a:pt x="0" y="78"/>
                  </a:lnTo>
                  <a:lnTo>
                    <a:pt x="312" y="135"/>
                  </a:lnTo>
                  <a:lnTo>
                    <a:pt x="272" y="0"/>
                  </a:lnTo>
                  <a:lnTo>
                    <a:pt x="272" y="0"/>
                  </a:lnTo>
                  <a:close/>
                </a:path>
              </a:pathLst>
            </a:custGeom>
            <a:solidFill>
              <a:schemeClr val="accent1"/>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nvGrpSpPr>
            <p:cNvPr id="1044" name=""/>
            <p:cNvGrpSpPr/>
            <p:nvPr/>
          </p:nvGrpSpPr>
          <p:grpSpPr>
            <a:xfrm>
              <a:off x="0" y="0"/>
              <a:ext cx="1124" cy="780"/>
              <a:chExt cx="1124" cy="780"/>
            </a:xfrm>
          </p:grpSpPr>
          <p:grpSp>
            <p:nvGrpSpPr>
              <p:cNvPr id="1045" name=""/>
              <p:cNvGrpSpPr/>
              <p:nvPr/>
            </p:nvGrpSpPr>
            <p:grpSpPr>
              <a:xfrm>
                <a:off x="494" y="72"/>
                <a:ext cx="548" cy="708"/>
                <a:chExt cx="548" cy="708"/>
              </a:xfrm>
            </p:grpSpPr>
            <p:sp>
              <p:nvSpPr>
                <p:cNvPr id="1046" name="Freeform 22"/>
                <p:cNvSpPr/>
                <p:nvPr/>
              </p:nvSpPr>
              <p:spPr>
                <a:xfrm>
                  <a:off x="0" y="25"/>
                  <a:ext cx="157" cy="87"/>
                </a:xfrm>
                <a:custGeom>
                  <a:gdLst>
                    <a:gd name="GT0" fmla="+- l w 0"/>
                    <a:gd name="GT1" fmla="+- t h 0"/>
                  </a:gdLst>
                  <a:cxnLst>
                    <a:cxn ang="0">
                      <a:pos x="0" y="107"/>
                    </a:cxn>
                    <a:cxn ang="0">
                      <a:pos x="114" y="10"/>
                    </a:cxn>
                    <a:cxn ang="0">
                      <a:pos x="213" y="0"/>
                    </a:cxn>
                    <a:cxn ang="0">
                      <a:pos x="292" y="27"/>
                    </a:cxn>
                    <a:cxn ang="0">
                      <a:pos x="313" y="91"/>
                    </a:cxn>
                    <a:cxn ang="0">
                      <a:pos x="167" y="67"/>
                    </a:cxn>
                    <a:cxn ang="0">
                      <a:pos x="74" y="101"/>
                    </a:cxn>
                    <a:cxn ang="0">
                      <a:pos x="13" y="175"/>
                    </a:cxn>
                    <a:cxn ang="0">
                      <a:pos x="0" y="107"/>
                    </a:cxn>
                    <a:cxn ang="0">
                      <a:pos x="0" y="107"/>
                    </a:cxn>
                  </a:cxnLst>
                  <a:rect l="l" t="t" r="GT0" b="GT1"/>
                  <a:pathLst>
                    <a:path w="313" h="175">
                      <a:moveTo>
                        <a:pt x="0" y="107"/>
                      </a:moveTo>
                      <a:lnTo>
                        <a:pt x="114" y="10"/>
                      </a:lnTo>
                      <a:lnTo>
                        <a:pt x="213" y="0"/>
                      </a:lnTo>
                      <a:lnTo>
                        <a:pt x="292" y="27"/>
                      </a:lnTo>
                      <a:lnTo>
                        <a:pt x="313" y="91"/>
                      </a:lnTo>
                      <a:lnTo>
                        <a:pt x="167" y="67"/>
                      </a:lnTo>
                      <a:lnTo>
                        <a:pt x="74" y="101"/>
                      </a:lnTo>
                      <a:lnTo>
                        <a:pt x="13" y="175"/>
                      </a:lnTo>
                      <a:lnTo>
                        <a:pt x="0" y="107"/>
                      </a:lnTo>
                      <a:lnTo>
                        <a:pt x="0" y="107"/>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47" name="Freeform 23"/>
                <p:cNvSpPr/>
                <p:nvPr/>
              </p:nvSpPr>
              <p:spPr>
                <a:xfrm>
                  <a:off x="137" y="575"/>
                  <a:ext cx="115" cy="133"/>
                </a:xfrm>
                <a:custGeom>
                  <a:gdLst>
                    <a:gd name="GT0" fmla="+- l w 0"/>
                    <a:gd name="GT1" fmla="+- t h 0"/>
                  </a:gdLst>
                  <a:cxnLst>
                    <a:cxn ang="0">
                      <a:pos x="0" y="40"/>
                    </a:cxn>
                    <a:cxn ang="0">
                      <a:pos x="160" y="266"/>
                    </a:cxn>
                    <a:cxn ang="0">
                      <a:pos x="230" y="251"/>
                    </a:cxn>
                    <a:cxn ang="0">
                      <a:pos x="223" y="17"/>
                    </a:cxn>
                    <a:cxn ang="0">
                      <a:pos x="166" y="0"/>
                    </a:cxn>
                    <a:cxn ang="0">
                      <a:pos x="179" y="197"/>
                    </a:cxn>
                    <a:cxn ang="0">
                      <a:pos x="71" y="4"/>
                    </a:cxn>
                    <a:cxn ang="0">
                      <a:pos x="0" y="40"/>
                    </a:cxn>
                    <a:cxn ang="0">
                      <a:pos x="0" y="40"/>
                    </a:cxn>
                  </a:cxnLst>
                  <a:rect l="l" t="t" r="GT0" b="GT1"/>
                  <a:pathLst>
                    <a:path w="230" h="266">
                      <a:moveTo>
                        <a:pt x="0" y="40"/>
                      </a:moveTo>
                      <a:lnTo>
                        <a:pt x="160" y="266"/>
                      </a:lnTo>
                      <a:lnTo>
                        <a:pt x="230" y="251"/>
                      </a:lnTo>
                      <a:lnTo>
                        <a:pt x="223" y="17"/>
                      </a:lnTo>
                      <a:lnTo>
                        <a:pt x="166" y="0"/>
                      </a:lnTo>
                      <a:lnTo>
                        <a:pt x="179" y="197"/>
                      </a:lnTo>
                      <a:lnTo>
                        <a:pt x="71" y="4"/>
                      </a:lnTo>
                      <a:lnTo>
                        <a:pt x="0" y="40"/>
                      </a:lnTo>
                      <a:lnTo>
                        <a:pt x="0" y="4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48" name="Freeform 24"/>
                <p:cNvSpPr/>
                <p:nvPr/>
              </p:nvSpPr>
              <p:spPr>
                <a:xfrm>
                  <a:off x="505" y="0"/>
                  <a:ext cx="43" cy="117"/>
                </a:xfrm>
                <a:custGeom>
                  <a:gdLst>
                    <a:gd name="GT0" fmla="+- l w 0"/>
                    <a:gd name="GT1" fmla="+- t h 0"/>
                  </a:gdLst>
                  <a:cxnLst>
                    <a:cxn ang="0">
                      <a:pos x="0" y="19"/>
                    </a:cxn>
                    <a:cxn ang="0">
                      <a:pos x="36" y="93"/>
                    </a:cxn>
                    <a:cxn ang="0">
                      <a:pos x="44" y="154"/>
                    </a:cxn>
                    <a:cxn ang="0">
                      <a:pos x="27" y="234"/>
                    </a:cxn>
                    <a:cxn ang="0">
                      <a:pos x="80" y="220"/>
                    </a:cxn>
                    <a:cxn ang="0">
                      <a:pos x="87" y="116"/>
                    </a:cxn>
                    <a:cxn ang="0">
                      <a:pos x="46" y="0"/>
                    </a:cxn>
                    <a:cxn ang="0">
                      <a:pos x="0" y="19"/>
                    </a:cxn>
                    <a:cxn ang="0">
                      <a:pos x="0" y="19"/>
                    </a:cxn>
                  </a:cxnLst>
                  <a:rect l="l" t="t" r="GT0" b="GT1"/>
                  <a:pathLst>
                    <a:path w="87" h="234">
                      <a:moveTo>
                        <a:pt x="0" y="19"/>
                      </a:moveTo>
                      <a:lnTo>
                        <a:pt x="36" y="93"/>
                      </a:lnTo>
                      <a:lnTo>
                        <a:pt x="44" y="154"/>
                      </a:lnTo>
                      <a:lnTo>
                        <a:pt x="27" y="234"/>
                      </a:lnTo>
                      <a:lnTo>
                        <a:pt x="80" y="220"/>
                      </a:lnTo>
                      <a:lnTo>
                        <a:pt x="87" y="116"/>
                      </a:lnTo>
                      <a:lnTo>
                        <a:pt x="46" y="0"/>
                      </a:lnTo>
                      <a:lnTo>
                        <a:pt x="0" y="19"/>
                      </a:lnTo>
                      <a:lnTo>
                        <a:pt x="0" y="19"/>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sp>
            <p:nvSpPr>
              <p:cNvPr id="1049" name="Freeform 25"/>
              <p:cNvSpPr/>
              <p:nvPr/>
            </p:nvSpPr>
            <p:spPr>
              <a:xfrm>
                <a:off x="71" y="242"/>
                <a:ext cx="595" cy="250"/>
              </a:xfrm>
              <a:custGeom>
                <a:gdLst>
                  <a:gd name="GT0" fmla="+- l w 0"/>
                  <a:gd name="GT1" fmla="+- t h 0"/>
                </a:gdLst>
                <a:cxnLst>
                  <a:cxn ang="0">
                    <a:pos x="100" y="0"/>
                  </a:cxn>
                  <a:cxn ang="0">
                    <a:pos x="1190" y="490"/>
                  </a:cxn>
                  <a:cxn ang="0">
                    <a:pos x="1076" y="500"/>
                  </a:cxn>
                  <a:cxn ang="0">
                    <a:pos x="0" y="27"/>
                  </a:cxn>
                  <a:cxn ang="0">
                    <a:pos x="100" y="0"/>
                  </a:cxn>
                  <a:cxn ang="0">
                    <a:pos x="100" y="0"/>
                  </a:cxn>
                </a:cxnLst>
                <a:rect l="l" t="t" r="GT0" b="GT1"/>
                <a:pathLst>
                  <a:path w="1190" h="500">
                    <a:moveTo>
                      <a:pt x="100" y="0"/>
                    </a:moveTo>
                    <a:lnTo>
                      <a:pt x="1190" y="490"/>
                    </a:lnTo>
                    <a:lnTo>
                      <a:pt x="1076" y="500"/>
                    </a:lnTo>
                    <a:lnTo>
                      <a:pt x="0" y="27"/>
                    </a:lnTo>
                    <a:lnTo>
                      <a:pt x="100" y="0"/>
                    </a:lnTo>
                    <a:lnTo>
                      <a:pt x="100"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50" name="Freeform 26"/>
              <p:cNvSpPr/>
              <p:nvPr/>
            </p:nvSpPr>
            <p:spPr>
              <a:xfrm>
                <a:off x="255" y="396"/>
                <a:ext cx="244" cy="148"/>
              </a:xfrm>
              <a:custGeom>
                <a:gdLst>
                  <a:gd name="GT0" fmla="+- l w 0"/>
                  <a:gd name="GT1" fmla="+- t h 0"/>
                </a:gdLst>
                <a:cxnLst>
                  <a:cxn ang="0">
                    <a:pos x="14" y="34"/>
                  </a:cxn>
                  <a:cxn ang="0">
                    <a:pos x="160" y="66"/>
                  </a:cxn>
                  <a:cxn ang="0">
                    <a:pos x="324" y="137"/>
                  </a:cxn>
                  <a:cxn ang="0">
                    <a:pos x="440" y="243"/>
                  </a:cxn>
                  <a:cxn ang="0">
                    <a:pos x="326" y="230"/>
                  </a:cxn>
                  <a:cxn ang="0">
                    <a:pos x="139" y="146"/>
                  </a:cxn>
                  <a:cxn ang="0">
                    <a:pos x="50" y="80"/>
                  </a:cxn>
                  <a:cxn ang="0">
                    <a:pos x="107" y="163"/>
                  </a:cxn>
                  <a:cxn ang="0">
                    <a:pos x="272" y="270"/>
                  </a:cxn>
                  <a:cxn ang="0">
                    <a:pos x="466" y="296"/>
                  </a:cxn>
                  <a:cxn ang="0">
                    <a:pos x="489" y="224"/>
                  </a:cxn>
                  <a:cxn ang="0">
                    <a:pos x="394" y="120"/>
                  </a:cxn>
                  <a:cxn ang="0">
                    <a:pos x="170" y="17"/>
                  </a:cxn>
                  <a:cxn ang="0">
                    <a:pos x="0" y="0"/>
                  </a:cxn>
                  <a:cxn ang="0">
                    <a:pos x="14" y="34"/>
                  </a:cxn>
                  <a:cxn ang="0">
                    <a:pos x="14" y="34"/>
                  </a:cxn>
                </a:cxnLst>
                <a:rect l="l" t="t" r="GT0" b="GT1"/>
                <a:pathLst>
                  <a:path w="489" h="296">
                    <a:moveTo>
                      <a:pt x="14" y="34"/>
                    </a:moveTo>
                    <a:lnTo>
                      <a:pt x="160" y="66"/>
                    </a:lnTo>
                    <a:lnTo>
                      <a:pt x="324" y="137"/>
                    </a:lnTo>
                    <a:lnTo>
                      <a:pt x="440" y="243"/>
                    </a:lnTo>
                    <a:lnTo>
                      <a:pt x="326" y="230"/>
                    </a:lnTo>
                    <a:lnTo>
                      <a:pt x="139" y="146"/>
                    </a:lnTo>
                    <a:lnTo>
                      <a:pt x="50" y="80"/>
                    </a:lnTo>
                    <a:lnTo>
                      <a:pt x="107" y="163"/>
                    </a:lnTo>
                    <a:lnTo>
                      <a:pt x="272" y="270"/>
                    </a:lnTo>
                    <a:lnTo>
                      <a:pt x="466" y="296"/>
                    </a:lnTo>
                    <a:lnTo>
                      <a:pt x="489" y="224"/>
                    </a:lnTo>
                    <a:lnTo>
                      <a:pt x="394" y="120"/>
                    </a:lnTo>
                    <a:lnTo>
                      <a:pt x="170" y="17"/>
                    </a:lnTo>
                    <a:lnTo>
                      <a:pt x="0" y="0"/>
                    </a:lnTo>
                    <a:lnTo>
                      <a:pt x="14" y="34"/>
                    </a:lnTo>
                    <a:lnTo>
                      <a:pt x="14" y="34"/>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51" name="Freeform 27"/>
              <p:cNvSpPr/>
              <p:nvPr/>
            </p:nvSpPr>
            <p:spPr>
              <a:xfrm>
                <a:off x="560" y="190"/>
                <a:ext cx="107" cy="238"/>
              </a:xfrm>
              <a:custGeom>
                <a:gdLst>
                  <a:gd name="GT0" fmla="+- l w 0"/>
                  <a:gd name="GT1" fmla="+- t h 0"/>
                </a:gdLst>
                <a:cxnLst>
                  <a:cxn ang="0">
                    <a:pos x="24" y="0"/>
                  </a:cxn>
                  <a:cxn ang="0">
                    <a:pos x="91" y="25"/>
                  </a:cxn>
                  <a:cxn ang="0">
                    <a:pos x="80" y="192"/>
                  </a:cxn>
                  <a:cxn ang="0">
                    <a:pos x="106" y="327"/>
                  </a:cxn>
                  <a:cxn ang="0">
                    <a:pos x="213" y="451"/>
                  </a:cxn>
                  <a:cxn ang="0">
                    <a:pos x="97" y="478"/>
                  </a:cxn>
                  <a:cxn ang="0">
                    <a:pos x="30" y="344"/>
                  </a:cxn>
                  <a:cxn ang="0">
                    <a:pos x="0" y="57"/>
                  </a:cxn>
                  <a:cxn ang="0">
                    <a:pos x="24" y="0"/>
                  </a:cxn>
                  <a:cxn ang="0">
                    <a:pos x="24" y="0"/>
                  </a:cxn>
                </a:cxnLst>
                <a:rect l="l" t="t" r="GT0" b="GT1"/>
                <a:pathLst>
                  <a:path w="213" h="478">
                    <a:moveTo>
                      <a:pt x="24" y="0"/>
                    </a:moveTo>
                    <a:lnTo>
                      <a:pt x="91" y="25"/>
                    </a:lnTo>
                    <a:lnTo>
                      <a:pt x="80" y="192"/>
                    </a:lnTo>
                    <a:lnTo>
                      <a:pt x="106" y="327"/>
                    </a:lnTo>
                    <a:lnTo>
                      <a:pt x="213" y="451"/>
                    </a:lnTo>
                    <a:lnTo>
                      <a:pt x="97" y="478"/>
                    </a:lnTo>
                    <a:lnTo>
                      <a:pt x="30" y="344"/>
                    </a:lnTo>
                    <a:lnTo>
                      <a:pt x="0" y="57"/>
                    </a:lnTo>
                    <a:lnTo>
                      <a:pt x="24" y="0"/>
                    </a:lnTo>
                    <a:lnTo>
                      <a:pt x="24"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nvGrpSpPr>
              <p:cNvPr id="1052" name=""/>
              <p:cNvGrpSpPr/>
              <p:nvPr/>
            </p:nvGrpSpPr>
            <p:grpSpPr>
              <a:xfrm>
                <a:off x="0" y="0"/>
                <a:ext cx="1124" cy="678"/>
                <a:chExt cx="1124" cy="678"/>
              </a:xfrm>
            </p:grpSpPr>
            <p:sp>
              <p:nvSpPr>
                <p:cNvPr id="1053" name="Freeform 29"/>
                <p:cNvSpPr/>
                <p:nvPr/>
              </p:nvSpPr>
              <p:spPr>
                <a:xfrm>
                  <a:off x="664" y="558"/>
                  <a:ext cx="75" cy="87"/>
                </a:xfrm>
                <a:custGeom>
                  <a:gdLst>
                    <a:gd name="GT0" fmla="+- l w 0"/>
                    <a:gd name="GT1" fmla="+- t h 0"/>
                  </a:gdLst>
                  <a:cxnLst>
                    <a:cxn ang="0">
                      <a:pos x="110" y="0"/>
                    </a:cxn>
                    <a:cxn ang="0">
                      <a:pos x="40" y="66"/>
                    </a:cxn>
                    <a:cxn ang="0">
                      <a:pos x="0" y="173"/>
                    </a:cxn>
                    <a:cxn ang="0">
                      <a:pos x="80" y="160"/>
                    </a:cxn>
                    <a:cxn ang="0">
                      <a:pos x="103" y="84"/>
                    </a:cxn>
                    <a:cxn ang="0">
                      <a:pos x="150" y="27"/>
                    </a:cxn>
                    <a:cxn ang="0">
                      <a:pos x="110" y="0"/>
                    </a:cxn>
                    <a:cxn ang="0">
                      <a:pos x="110" y="0"/>
                    </a:cxn>
                  </a:cxnLst>
                  <a:rect l="l" t="t" r="GT0" b="GT1"/>
                  <a:pathLst>
                    <a:path w="150" h="173">
                      <a:moveTo>
                        <a:pt x="110" y="0"/>
                      </a:moveTo>
                      <a:lnTo>
                        <a:pt x="40" y="66"/>
                      </a:lnTo>
                      <a:lnTo>
                        <a:pt x="0" y="173"/>
                      </a:lnTo>
                      <a:lnTo>
                        <a:pt x="80" y="160"/>
                      </a:lnTo>
                      <a:lnTo>
                        <a:pt x="103" y="84"/>
                      </a:lnTo>
                      <a:lnTo>
                        <a:pt x="150" y="27"/>
                      </a:lnTo>
                      <a:lnTo>
                        <a:pt x="110" y="0"/>
                      </a:lnTo>
                      <a:lnTo>
                        <a:pt x="110"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54" name="Freeform 30"/>
                <p:cNvSpPr/>
                <p:nvPr/>
              </p:nvSpPr>
              <p:spPr>
                <a:xfrm>
                  <a:off x="0" y="238"/>
                  <a:ext cx="842" cy="440"/>
                </a:xfrm>
                <a:custGeom>
                  <a:gdLst>
                    <a:gd name="GT0" fmla="+- l w 0"/>
                    <a:gd name="GT1" fmla="+- t h 0"/>
                  </a:gdLst>
                  <a:cxnLst>
                    <a:cxn ang="0">
                      <a:pos x="156" y="0"/>
                    </a:cxn>
                    <a:cxn ang="0">
                      <a:pos x="63" y="52"/>
                    </a:cxn>
                    <a:cxn ang="0">
                      <a:pos x="0" y="208"/>
                    </a:cxn>
                    <a:cxn ang="0">
                      <a:pos x="67" y="358"/>
                    </a:cxn>
                    <a:cxn ang="0">
                      <a:pos x="1182" y="867"/>
                    </a:cxn>
                    <a:cxn ang="0">
                      <a:pos x="1422" y="835"/>
                    </a:cxn>
                    <a:cxn ang="0">
                      <a:pos x="1616" y="880"/>
                    </a:cxn>
                    <a:cxn ang="0">
                      <a:pos x="1684" y="808"/>
                    </a:cxn>
                    <a:cxn ang="0">
                      <a:pos x="1502" y="664"/>
                    </a:cxn>
                    <a:cxn ang="0">
                      <a:pos x="1428" y="512"/>
                    </a:cxn>
                    <a:cxn ang="0">
                      <a:pos x="1369" y="527"/>
                    </a:cxn>
                    <a:cxn ang="0">
                      <a:pos x="1439" y="664"/>
                    </a:cxn>
                    <a:cxn ang="0">
                      <a:pos x="1578" y="810"/>
                    </a:cxn>
                    <a:cxn ang="0">
                      <a:pos x="1413" y="787"/>
                    </a:cxn>
                    <a:cxn ang="0">
                      <a:pos x="1219" y="814"/>
                    </a:cxn>
                    <a:cxn ang="0">
                      <a:pos x="1255" y="650"/>
                    </a:cxn>
                    <a:cxn ang="0">
                      <a:pos x="1338" y="538"/>
                    </a:cxn>
                    <a:cxn ang="0">
                      <a:pos x="1241" y="552"/>
                    </a:cxn>
                    <a:cxn ang="0">
                      <a:pos x="1165" y="658"/>
                    </a:cxn>
                    <a:cxn ang="0">
                      <a:pos x="1139" y="791"/>
                    </a:cxn>
                    <a:cxn ang="0">
                      <a:pos x="107" y="310"/>
                    </a:cxn>
                    <a:cxn ang="0">
                      <a:pos x="80" y="215"/>
                    </a:cxn>
                    <a:cxn ang="0">
                      <a:pos x="103" y="95"/>
                    </a:cxn>
                    <a:cxn ang="0">
                      <a:pos x="217" y="0"/>
                    </a:cxn>
                    <a:cxn ang="0">
                      <a:pos x="156" y="0"/>
                    </a:cxn>
                    <a:cxn ang="0">
                      <a:pos x="156" y="0"/>
                    </a:cxn>
                  </a:cxnLst>
                  <a:rect l="l" t="t" r="GT0" b="GT1"/>
                  <a:pathLst>
                    <a:path w="1684" h="880">
                      <a:moveTo>
                        <a:pt x="156" y="0"/>
                      </a:moveTo>
                      <a:lnTo>
                        <a:pt x="63" y="52"/>
                      </a:lnTo>
                      <a:lnTo>
                        <a:pt x="0" y="208"/>
                      </a:lnTo>
                      <a:lnTo>
                        <a:pt x="67" y="358"/>
                      </a:lnTo>
                      <a:lnTo>
                        <a:pt x="1182" y="867"/>
                      </a:lnTo>
                      <a:lnTo>
                        <a:pt x="1422" y="835"/>
                      </a:lnTo>
                      <a:lnTo>
                        <a:pt x="1616" y="880"/>
                      </a:lnTo>
                      <a:lnTo>
                        <a:pt x="1684" y="808"/>
                      </a:lnTo>
                      <a:lnTo>
                        <a:pt x="1502" y="664"/>
                      </a:lnTo>
                      <a:lnTo>
                        <a:pt x="1428" y="512"/>
                      </a:lnTo>
                      <a:lnTo>
                        <a:pt x="1369" y="527"/>
                      </a:lnTo>
                      <a:lnTo>
                        <a:pt x="1439" y="664"/>
                      </a:lnTo>
                      <a:lnTo>
                        <a:pt x="1578" y="810"/>
                      </a:lnTo>
                      <a:lnTo>
                        <a:pt x="1413" y="787"/>
                      </a:lnTo>
                      <a:lnTo>
                        <a:pt x="1219" y="814"/>
                      </a:lnTo>
                      <a:lnTo>
                        <a:pt x="1255" y="650"/>
                      </a:lnTo>
                      <a:lnTo>
                        <a:pt x="1338" y="538"/>
                      </a:lnTo>
                      <a:lnTo>
                        <a:pt x="1241" y="552"/>
                      </a:lnTo>
                      <a:lnTo>
                        <a:pt x="1165" y="658"/>
                      </a:lnTo>
                      <a:lnTo>
                        <a:pt x="1139" y="791"/>
                      </a:lnTo>
                      <a:lnTo>
                        <a:pt x="107" y="310"/>
                      </a:lnTo>
                      <a:lnTo>
                        <a:pt x="80" y="215"/>
                      </a:lnTo>
                      <a:lnTo>
                        <a:pt x="103" y="95"/>
                      </a:lnTo>
                      <a:lnTo>
                        <a:pt x="217" y="0"/>
                      </a:lnTo>
                      <a:lnTo>
                        <a:pt x="156" y="0"/>
                      </a:lnTo>
                      <a:lnTo>
                        <a:pt x="156"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55" name="Freeform 31"/>
                <p:cNvSpPr/>
                <p:nvPr/>
              </p:nvSpPr>
              <p:spPr>
                <a:xfrm>
                  <a:off x="101" y="280"/>
                  <a:ext cx="80" cy="167"/>
                </a:xfrm>
                <a:custGeom>
                  <a:gdLst>
                    <a:gd name="GT0" fmla="+- l w 0"/>
                    <a:gd name="GT1" fmla="+- t h 0"/>
                  </a:gdLst>
                  <a:cxnLst>
                    <a:cxn ang="0">
                      <a:pos x="116" y="0"/>
                    </a:cxn>
                    <a:cxn ang="0">
                      <a:pos x="19" y="106"/>
                    </a:cxn>
                    <a:cxn ang="0">
                      <a:pos x="0" y="230"/>
                    </a:cxn>
                    <a:cxn ang="0">
                      <a:pos x="33" y="314"/>
                    </a:cxn>
                    <a:cxn ang="0">
                      <a:pos x="94" y="335"/>
                    </a:cxn>
                    <a:cxn ang="0">
                      <a:pos x="76" y="154"/>
                    </a:cxn>
                    <a:cxn ang="0">
                      <a:pos x="160" y="17"/>
                    </a:cxn>
                    <a:cxn ang="0">
                      <a:pos x="116" y="0"/>
                    </a:cxn>
                    <a:cxn ang="0">
                      <a:pos x="116" y="0"/>
                    </a:cxn>
                  </a:cxnLst>
                  <a:rect l="l" t="t" r="GT0" b="GT1"/>
                  <a:pathLst>
                    <a:path w="160" h="335">
                      <a:moveTo>
                        <a:pt x="116" y="0"/>
                      </a:moveTo>
                      <a:lnTo>
                        <a:pt x="19" y="106"/>
                      </a:lnTo>
                      <a:lnTo>
                        <a:pt x="0" y="230"/>
                      </a:lnTo>
                      <a:lnTo>
                        <a:pt x="33" y="314"/>
                      </a:lnTo>
                      <a:lnTo>
                        <a:pt x="94" y="335"/>
                      </a:lnTo>
                      <a:lnTo>
                        <a:pt x="76" y="154"/>
                      </a:lnTo>
                      <a:lnTo>
                        <a:pt x="160" y="17"/>
                      </a:lnTo>
                      <a:lnTo>
                        <a:pt x="116" y="0"/>
                      </a:lnTo>
                      <a:lnTo>
                        <a:pt x="116"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56" name="Freeform 32"/>
                <p:cNvSpPr/>
                <p:nvPr/>
              </p:nvSpPr>
              <p:spPr>
                <a:xfrm>
                  <a:off x="444" y="0"/>
                  <a:ext cx="322" cy="594"/>
                </a:xfrm>
                <a:custGeom>
                  <a:gdLst>
                    <a:gd name="GT0" fmla="+- l w 0"/>
                    <a:gd name="GT1" fmla="+- t h 0"/>
                  </a:gdLst>
                  <a:cxnLst>
                    <a:cxn ang="0">
                      <a:pos x="218" y="896"/>
                    </a:cxn>
                    <a:cxn ang="0">
                      <a:pos x="0" y="124"/>
                    </a:cxn>
                    <a:cxn ang="0">
                      <a:pos x="81" y="38"/>
                    </a:cxn>
                    <a:cxn ang="0">
                      <a:pos x="258" y="0"/>
                    </a:cxn>
                    <a:cxn ang="0">
                      <a:pos x="399" y="57"/>
                    </a:cxn>
                    <a:cxn ang="0">
                      <a:pos x="642" y="1188"/>
                    </a:cxn>
                    <a:cxn ang="0">
                      <a:pos x="555" y="1091"/>
                    </a:cxn>
                    <a:cxn ang="0">
                      <a:pos x="355" y="97"/>
                    </a:cxn>
                    <a:cxn ang="0">
                      <a:pos x="226" y="61"/>
                    </a:cxn>
                    <a:cxn ang="0">
                      <a:pos x="119" y="74"/>
                    </a:cxn>
                    <a:cxn ang="0">
                      <a:pos x="76" y="141"/>
                    </a:cxn>
                    <a:cxn ang="0">
                      <a:pos x="306" y="924"/>
                    </a:cxn>
                    <a:cxn ang="0">
                      <a:pos x="218" y="896"/>
                    </a:cxn>
                    <a:cxn ang="0">
                      <a:pos x="218" y="896"/>
                    </a:cxn>
                  </a:cxnLst>
                  <a:rect l="l" t="t" r="GT0" b="GT1"/>
                  <a:pathLst>
                    <a:path w="642" h="1188">
                      <a:moveTo>
                        <a:pt x="218" y="896"/>
                      </a:moveTo>
                      <a:lnTo>
                        <a:pt x="0" y="124"/>
                      </a:lnTo>
                      <a:lnTo>
                        <a:pt x="81" y="38"/>
                      </a:lnTo>
                      <a:lnTo>
                        <a:pt x="258" y="0"/>
                      </a:lnTo>
                      <a:lnTo>
                        <a:pt x="399" y="57"/>
                      </a:lnTo>
                      <a:lnTo>
                        <a:pt x="642" y="1188"/>
                      </a:lnTo>
                      <a:lnTo>
                        <a:pt x="555" y="1091"/>
                      </a:lnTo>
                      <a:lnTo>
                        <a:pt x="355" y="97"/>
                      </a:lnTo>
                      <a:lnTo>
                        <a:pt x="226" y="61"/>
                      </a:lnTo>
                      <a:lnTo>
                        <a:pt x="119" y="74"/>
                      </a:lnTo>
                      <a:lnTo>
                        <a:pt x="76" y="141"/>
                      </a:lnTo>
                      <a:lnTo>
                        <a:pt x="306" y="924"/>
                      </a:lnTo>
                      <a:lnTo>
                        <a:pt x="218" y="896"/>
                      </a:lnTo>
                      <a:lnTo>
                        <a:pt x="218" y="896"/>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57" name="Freeform 33"/>
                <p:cNvSpPr/>
                <p:nvPr/>
              </p:nvSpPr>
              <p:spPr>
                <a:xfrm>
                  <a:off x="573" y="160"/>
                  <a:ext cx="96" cy="252"/>
                </a:xfrm>
                <a:custGeom>
                  <a:gdLst>
                    <a:gd name="GT0" fmla="+- l w 0"/>
                    <a:gd name="GT1" fmla="+- t h 0"/>
                  </a:gdLst>
                  <a:cxnLst>
                    <a:cxn ang="0">
                      <a:pos x="0" y="27"/>
                    </a:cxn>
                    <a:cxn ang="0">
                      <a:pos x="76" y="194"/>
                    </a:cxn>
                    <a:cxn ang="0">
                      <a:pos x="113" y="318"/>
                    </a:cxn>
                    <a:cxn ang="0">
                      <a:pos x="116" y="504"/>
                    </a:cxn>
                    <a:cxn ang="0">
                      <a:pos x="192" y="504"/>
                    </a:cxn>
                    <a:cxn ang="0">
                      <a:pos x="187" y="360"/>
                    </a:cxn>
                    <a:cxn ang="0">
                      <a:pos x="162" y="208"/>
                    </a:cxn>
                    <a:cxn ang="0">
                      <a:pos x="99" y="59"/>
                    </a:cxn>
                    <a:cxn ang="0">
                      <a:pos x="63" y="0"/>
                    </a:cxn>
                    <a:cxn ang="0">
                      <a:pos x="0" y="27"/>
                    </a:cxn>
                    <a:cxn ang="0">
                      <a:pos x="0" y="27"/>
                    </a:cxn>
                  </a:cxnLst>
                  <a:rect l="l" t="t" r="GT0" b="GT1"/>
                  <a:pathLst>
                    <a:path w="192" h="502">
                      <a:moveTo>
                        <a:pt x="0" y="27"/>
                      </a:moveTo>
                      <a:lnTo>
                        <a:pt x="76" y="194"/>
                      </a:lnTo>
                      <a:lnTo>
                        <a:pt x="113" y="318"/>
                      </a:lnTo>
                      <a:lnTo>
                        <a:pt x="116" y="504"/>
                      </a:lnTo>
                      <a:lnTo>
                        <a:pt x="192" y="504"/>
                      </a:lnTo>
                      <a:lnTo>
                        <a:pt x="187" y="360"/>
                      </a:lnTo>
                      <a:lnTo>
                        <a:pt x="162" y="208"/>
                      </a:lnTo>
                      <a:lnTo>
                        <a:pt x="99" y="59"/>
                      </a:lnTo>
                      <a:lnTo>
                        <a:pt x="63" y="0"/>
                      </a:lnTo>
                      <a:lnTo>
                        <a:pt x="0" y="27"/>
                      </a:lnTo>
                      <a:lnTo>
                        <a:pt x="0" y="27"/>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58" name="Freeform 34"/>
                <p:cNvSpPr/>
                <p:nvPr/>
              </p:nvSpPr>
              <p:spPr>
                <a:xfrm>
                  <a:off x="323" y="140"/>
                  <a:ext cx="195" cy="135"/>
                </a:xfrm>
                <a:custGeom>
                  <a:gdLst>
                    <a:gd name="GT0" fmla="+- l w 0"/>
                    <a:gd name="GT1" fmla="+- t h 0"/>
                  </a:gdLst>
                  <a:cxnLst>
                    <a:cxn ang="0">
                      <a:pos x="297" y="0"/>
                    </a:cxn>
                    <a:cxn ang="0">
                      <a:pos x="257" y="17"/>
                    </a:cxn>
                    <a:cxn ang="0">
                      <a:pos x="253" y="66"/>
                    </a:cxn>
                    <a:cxn ang="0">
                      <a:pos x="0" y="169"/>
                    </a:cxn>
                    <a:cxn ang="0">
                      <a:pos x="0" y="222"/>
                    </a:cxn>
                    <a:cxn ang="0">
                      <a:pos x="284" y="226"/>
                    </a:cxn>
                    <a:cxn ang="0">
                      <a:pos x="320" y="269"/>
                    </a:cxn>
                    <a:cxn ang="0">
                      <a:pos x="390" y="266"/>
                    </a:cxn>
                    <a:cxn ang="0">
                      <a:pos x="383" y="190"/>
                    </a:cxn>
                    <a:cxn ang="0">
                      <a:pos x="116" y="176"/>
                    </a:cxn>
                    <a:cxn ang="0">
                      <a:pos x="333" y="89"/>
                    </a:cxn>
                    <a:cxn ang="0">
                      <a:pos x="297" y="0"/>
                    </a:cxn>
                    <a:cxn ang="0">
                      <a:pos x="297" y="0"/>
                    </a:cxn>
                  </a:cxnLst>
                  <a:rect l="l" t="t" r="GT0" b="GT1"/>
                  <a:pathLst>
                    <a:path w="390" h="269">
                      <a:moveTo>
                        <a:pt x="297" y="0"/>
                      </a:moveTo>
                      <a:lnTo>
                        <a:pt x="257" y="17"/>
                      </a:lnTo>
                      <a:lnTo>
                        <a:pt x="253" y="66"/>
                      </a:lnTo>
                      <a:lnTo>
                        <a:pt x="0" y="169"/>
                      </a:lnTo>
                      <a:lnTo>
                        <a:pt x="0" y="222"/>
                      </a:lnTo>
                      <a:lnTo>
                        <a:pt x="284" y="226"/>
                      </a:lnTo>
                      <a:lnTo>
                        <a:pt x="320" y="269"/>
                      </a:lnTo>
                      <a:lnTo>
                        <a:pt x="390" y="266"/>
                      </a:lnTo>
                      <a:lnTo>
                        <a:pt x="383" y="190"/>
                      </a:lnTo>
                      <a:lnTo>
                        <a:pt x="116" y="176"/>
                      </a:lnTo>
                      <a:lnTo>
                        <a:pt x="333" y="89"/>
                      </a:lnTo>
                      <a:lnTo>
                        <a:pt x="297" y="0"/>
                      </a:lnTo>
                      <a:lnTo>
                        <a:pt x="297"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59" name="Freeform 35"/>
                <p:cNvSpPr/>
                <p:nvPr/>
              </p:nvSpPr>
              <p:spPr>
                <a:xfrm>
                  <a:off x="653" y="48"/>
                  <a:ext cx="471" cy="212"/>
                </a:xfrm>
                <a:custGeom>
                  <a:gdLst>
                    <a:gd name="GT0" fmla="+- l w 0"/>
                    <a:gd name="GT1" fmla="+- t h 0"/>
                  </a:gdLst>
                  <a:cxnLst>
                    <a:cxn ang="0">
                      <a:pos x="0" y="131"/>
                    </a:cxn>
                    <a:cxn ang="0">
                      <a:pos x="863" y="0"/>
                    </a:cxn>
                    <a:cxn ang="0">
                      <a:pos x="926" y="78"/>
                    </a:cxn>
                    <a:cxn ang="0">
                      <a:pos x="941" y="181"/>
                    </a:cxn>
                    <a:cxn ang="0">
                      <a:pos x="903" y="282"/>
                    </a:cxn>
                    <a:cxn ang="0">
                      <a:pos x="57" y="424"/>
                    </a:cxn>
                    <a:cxn ang="0">
                      <a:pos x="53" y="384"/>
                    </a:cxn>
                    <a:cxn ang="0">
                      <a:pos x="863" y="242"/>
                    </a:cxn>
                    <a:cxn ang="0">
                      <a:pos x="893" y="145"/>
                    </a:cxn>
                    <a:cxn ang="0">
                      <a:pos x="840" y="57"/>
                    </a:cxn>
                    <a:cxn ang="0">
                      <a:pos x="0" y="185"/>
                    </a:cxn>
                    <a:cxn ang="0">
                      <a:pos x="0" y="131"/>
                    </a:cxn>
                    <a:cxn ang="0">
                      <a:pos x="0" y="131"/>
                    </a:cxn>
                  </a:cxnLst>
                  <a:rect l="l" t="t" r="GT0" b="GT1"/>
                  <a:pathLst>
                    <a:path w="941" h="422">
                      <a:moveTo>
                        <a:pt x="0" y="131"/>
                      </a:moveTo>
                      <a:lnTo>
                        <a:pt x="863" y="0"/>
                      </a:lnTo>
                      <a:lnTo>
                        <a:pt x="926" y="78"/>
                      </a:lnTo>
                      <a:lnTo>
                        <a:pt x="941" y="181"/>
                      </a:lnTo>
                      <a:lnTo>
                        <a:pt x="903" y="282"/>
                      </a:lnTo>
                      <a:lnTo>
                        <a:pt x="57" y="424"/>
                      </a:lnTo>
                      <a:lnTo>
                        <a:pt x="53" y="384"/>
                      </a:lnTo>
                      <a:lnTo>
                        <a:pt x="863" y="242"/>
                      </a:lnTo>
                      <a:lnTo>
                        <a:pt x="893" y="145"/>
                      </a:lnTo>
                      <a:lnTo>
                        <a:pt x="840" y="57"/>
                      </a:lnTo>
                      <a:lnTo>
                        <a:pt x="0" y="185"/>
                      </a:lnTo>
                      <a:lnTo>
                        <a:pt x="0" y="131"/>
                      </a:lnTo>
                      <a:lnTo>
                        <a:pt x="0" y="131"/>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60" name="Freeform 36"/>
                <p:cNvSpPr/>
                <p:nvPr/>
              </p:nvSpPr>
              <p:spPr>
                <a:xfrm>
                  <a:off x="712" y="116"/>
                  <a:ext cx="245" cy="86"/>
                </a:xfrm>
                <a:custGeom>
                  <a:gdLst>
                    <a:gd name="GT0" fmla="+- l w 0"/>
                    <a:gd name="GT1" fmla="+- t h 0"/>
                  </a:gdLst>
                  <a:cxnLst>
                    <a:cxn ang="0">
                      <a:pos x="0" y="126"/>
                    </a:cxn>
                    <a:cxn ang="0">
                      <a:pos x="66" y="173"/>
                    </a:cxn>
                    <a:cxn ang="0">
                      <a:pos x="222" y="166"/>
                    </a:cxn>
                    <a:cxn ang="0">
                      <a:pos x="418" y="116"/>
                    </a:cxn>
                    <a:cxn ang="0">
                      <a:pos x="488" y="42"/>
                    </a:cxn>
                    <a:cxn ang="0">
                      <a:pos x="443" y="2"/>
                    </a:cxn>
                    <a:cxn ang="0">
                      <a:pos x="253" y="0"/>
                    </a:cxn>
                    <a:cxn ang="0">
                      <a:pos x="110" y="12"/>
                    </a:cxn>
                    <a:cxn ang="0">
                      <a:pos x="15" y="76"/>
                    </a:cxn>
                    <a:cxn ang="0">
                      <a:pos x="112" y="95"/>
                    </a:cxn>
                    <a:cxn ang="0">
                      <a:pos x="275" y="53"/>
                    </a:cxn>
                    <a:cxn ang="0">
                      <a:pos x="416" y="53"/>
                    </a:cxn>
                    <a:cxn ang="0">
                      <a:pos x="268" y="110"/>
                    </a:cxn>
                    <a:cxn ang="0">
                      <a:pos x="142" y="126"/>
                    </a:cxn>
                    <a:cxn ang="0">
                      <a:pos x="0" y="126"/>
                    </a:cxn>
                    <a:cxn ang="0">
                      <a:pos x="0" y="126"/>
                    </a:cxn>
                  </a:cxnLst>
                  <a:rect l="l" t="t" r="GT0" b="GT1"/>
                  <a:pathLst>
                    <a:path w="488" h="173">
                      <a:moveTo>
                        <a:pt x="0" y="126"/>
                      </a:moveTo>
                      <a:lnTo>
                        <a:pt x="66" y="173"/>
                      </a:lnTo>
                      <a:lnTo>
                        <a:pt x="222" y="166"/>
                      </a:lnTo>
                      <a:lnTo>
                        <a:pt x="418" y="116"/>
                      </a:lnTo>
                      <a:lnTo>
                        <a:pt x="488" y="42"/>
                      </a:lnTo>
                      <a:lnTo>
                        <a:pt x="443" y="2"/>
                      </a:lnTo>
                      <a:lnTo>
                        <a:pt x="253" y="0"/>
                      </a:lnTo>
                      <a:lnTo>
                        <a:pt x="110" y="12"/>
                      </a:lnTo>
                      <a:lnTo>
                        <a:pt x="15" y="76"/>
                      </a:lnTo>
                      <a:lnTo>
                        <a:pt x="112" y="95"/>
                      </a:lnTo>
                      <a:lnTo>
                        <a:pt x="275" y="53"/>
                      </a:lnTo>
                      <a:lnTo>
                        <a:pt x="416" y="53"/>
                      </a:lnTo>
                      <a:lnTo>
                        <a:pt x="268" y="110"/>
                      </a:lnTo>
                      <a:lnTo>
                        <a:pt x="142" y="126"/>
                      </a:lnTo>
                      <a:lnTo>
                        <a:pt x="0" y="126"/>
                      </a:lnTo>
                      <a:lnTo>
                        <a:pt x="0" y="126"/>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grpSp>
      </p:grpSp>
      <p:grpSp>
        <p:nvGrpSpPr>
          <p:cNvPr id="1061" name=""/>
          <p:cNvGrpSpPr/>
          <p:nvPr/>
        </p:nvGrpSpPr>
        <p:grpSpPr>
          <a:xfrm>
            <a:off x="8680450" y="2116138"/>
            <a:ext cx="385762" cy="4308475"/>
            <a:chExt cx="243" cy="2714"/>
          </a:xfrm>
        </p:grpSpPr>
        <p:sp>
          <p:nvSpPr>
            <p:cNvPr id="1062" name="Freeform 38"/>
            <p:cNvSpPr/>
            <p:nvPr/>
          </p:nvSpPr>
          <p:spPr>
            <a:xfrm flipH="1">
              <a:off x="0" y="1287"/>
              <a:ext cx="205" cy="1427"/>
            </a:xfrm>
            <a:custGeom>
              <a:gdLst>
                <a:gd name="GT0" fmla="+- l w 0"/>
                <a:gd name="GT1" fmla="+- t h 0"/>
              </a:gdLst>
              <a:cxnLst>
                <a:cxn ang="0">
                  <a:pos x="692" y="3156"/>
                </a:cxn>
                <a:cxn ang="0">
                  <a:pos x="380" y="2945"/>
                </a:cxn>
                <a:cxn ang="0">
                  <a:pos x="319" y="2783"/>
                </a:cxn>
                <a:cxn ang="0">
                  <a:pos x="371" y="2542"/>
                </a:cxn>
                <a:cxn ang="0">
                  <a:pos x="591" y="2251"/>
                </a:cxn>
                <a:cxn ang="0">
                  <a:pos x="641" y="2070"/>
                </a:cxn>
                <a:cxn ang="0">
                  <a:pos x="591" y="1948"/>
                </a:cxn>
                <a:cxn ang="0">
                  <a:pos x="401" y="1859"/>
                </a:cxn>
                <a:cxn ang="0">
                  <a:pos x="361" y="1747"/>
                </a:cxn>
                <a:cxn ang="0">
                  <a:pos x="430" y="1587"/>
                </a:cxn>
                <a:cxn ang="0">
                  <a:pos x="741" y="1156"/>
                </a:cxn>
                <a:cxn ang="0">
                  <a:pos x="772" y="945"/>
                </a:cxn>
                <a:cxn ang="0">
                  <a:pos x="692" y="713"/>
                </a:cxn>
                <a:cxn ang="0">
                  <a:pos x="430" y="603"/>
                </a:cxn>
                <a:cxn ang="0">
                  <a:pos x="200" y="422"/>
                </a:cxn>
                <a:cxn ang="0">
                  <a:pos x="0" y="0"/>
                </a:cxn>
                <a:cxn ang="0">
                  <a:pos x="29" y="382"/>
                </a:cxn>
                <a:cxn ang="0">
                  <a:pos x="179" y="612"/>
                </a:cxn>
                <a:cxn ang="0">
                  <a:pos x="380" y="753"/>
                </a:cxn>
                <a:cxn ang="0">
                  <a:pos x="601" y="833"/>
                </a:cxn>
                <a:cxn ang="0">
                  <a:pos x="612" y="1044"/>
                </a:cxn>
                <a:cxn ang="0">
                  <a:pos x="500" y="1266"/>
                </a:cxn>
                <a:cxn ang="0">
                  <a:pos x="240" y="1658"/>
                </a:cxn>
                <a:cxn ang="0">
                  <a:pos x="230" y="1909"/>
                </a:cxn>
                <a:cxn ang="0">
                  <a:pos x="471" y="2049"/>
                </a:cxn>
                <a:cxn ang="0">
                  <a:pos x="460" y="2180"/>
                </a:cxn>
                <a:cxn ang="0">
                  <a:pos x="249" y="2452"/>
                </a:cxn>
                <a:cxn ang="0">
                  <a:pos x="160" y="2713"/>
                </a:cxn>
                <a:cxn ang="0">
                  <a:pos x="240" y="2994"/>
                </a:cxn>
                <a:cxn ang="0">
                  <a:pos x="430" y="3144"/>
                </a:cxn>
                <a:cxn ang="0">
                  <a:pos x="671" y="3266"/>
                </a:cxn>
                <a:cxn ang="0">
                  <a:pos x="692" y="3156"/>
                </a:cxn>
                <a:cxn ang="0">
                  <a:pos x="692" y="3156"/>
                </a:cxn>
              </a:cxnLst>
              <a:rect l="l" t="t" r="GT0" b="GT1"/>
              <a:pathLst>
                <a:path w="772" h="3265">
                  <a:moveTo>
                    <a:pt x="692" y="3156"/>
                  </a:moveTo>
                  <a:lnTo>
                    <a:pt x="380" y="2945"/>
                  </a:lnTo>
                  <a:lnTo>
                    <a:pt x="319" y="2783"/>
                  </a:lnTo>
                  <a:lnTo>
                    <a:pt x="371" y="2542"/>
                  </a:lnTo>
                  <a:lnTo>
                    <a:pt x="591" y="2251"/>
                  </a:lnTo>
                  <a:lnTo>
                    <a:pt x="641" y="2070"/>
                  </a:lnTo>
                  <a:lnTo>
                    <a:pt x="591" y="1948"/>
                  </a:lnTo>
                  <a:lnTo>
                    <a:pt x="401" y="1859"/>
                  </a:lnTo>
                  <a:lnTo>
                    <a:pt x="361" y="1747"/>
                  </a:lnTo>
                  <a:lnTo>
                    <a:pt x="430" y="1587"/>
                  </a:lnTo>
                  <a:lnTo>
                    <a:pt x="741" y="1156"/>
                  </a:lnTo>
                  <a:lnTo>
                    <a:pt x="772" y="945"/>
                  </a:lnTo>
                  <a:lnTo>
                    <a:pt x="692" y="713"/>
                  </a:lnTo>
                  <a:lnTo>
                    <a:pt x="430" y="603"/>
                  </a:lnTo>
                  <a:lnTo>
                    <a:pt x="200" y="422"/>
                  </a:lnTo>
                  <a:lnTo>
                    <a:pt x="0" y="0"/>
                  </a:lnTo>
                  <a:lnTo>
                    <a:pt x="29" y="382"/>
                  </a:lnTo>
                  <a:lnTo>
                    <a:pt x="179" y="612"/>
                  </a:lnTo>
                  <a:lnTo>
                    <a:pt x="380" y="753"/>
                  </a:lnTo>
                  <a:lnTo>
                    <a:pt x="601" y="833"/>
                  </a:lnTo>
                  <a:lnTo>
                    <a:pt x="612" y="1044"/>
                  </a:lnTo>
                  <a:lnTo>
                    <a:pt x="500" y="1266"/>
                  </a:lnTo>
                  <a:lnTo>
                    <a:pt x="240" y="1658"/>
                  </a:lnTo>
                  <a:lnTo>
                    <a:pt x="230" y="1909"/>
                  </a:lnTo>
                  <a:lnTo>
                    <a:pt x="471" y="2049"/>
                  </a:lnTo>
                  <a:lnTo>
                    <a:pt x="460" y="2180"/>
                  </a:lnTo>
                  <a:lnTo>
                    <a:pt x="249" y="2452"/>
                  </a:lnTo>
                  <a:lnTo>
                    <a:pt x="160" y="2713"/>
                  </a:lnTo>
                  <a:lnTo>
                    <a:pt x="240" y="2994"/>
                  </a:lnTo>
                  <a:lnTo>
                    <a:pt x="430" y="3144"/>
                  </a:lnTo>
                  <a:lnTo>
                    <a:pt x="671" y="3266"/>
                  </a:lnTo>
                  <a:lnTo>
                    <a:pt x="692" y="3156"/>
                  </a:lnTo>
                  <a:lnTo>
                    <a:pt x="692" y="3156"/>
                  </a:lnTo>
                  <a:close/>
                </a:path>
              </a:pathLst>
            </a:custGeom>
            <a:solidFill>
              <a:schemeClr val="folHlink"/>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63" name="Freeform 39"/>
            <p:cNvSpPr/>
            <p:nvPr/>
          </p:nvSpPr>
          <p:spPr>
            <a:xfrm flipH="1">
              <a:off x="38" y="0"/>
              <a:ext cx="205" cy="1633"/>
            </a:xfrm>
            <a:custGeom>
              <a:gdLst>
                <a:gd name="GT0" fmla="+- l w 0"/>
                <a:gd name="GT1" fmla="+- t h 0"/>
              </a:gdLst>
              <a:cxnLst>
                <a:cxn ang="0">
                  <a:pos x="692" y="3156"/>
                </a:cxn>
                <a:cxn ang="0">
                  <a:pos x="380" y="2945"/>
                </a:cxn>
                <a:cxn ang="0">
                  <a:pos x="319" y="2783"/>
                </a:cxn>
                <a:cxn ang="0">
                  <a:pos x="371" y="2542"/>
                </a:cxn>
                <a:cxn ang="0">
                  <a:pos x="591" y="2251"/>
                </a:cxn>
                <a:cxn ang="0">
                  <a:pos x="641" y="2070"/>
                </a:cxn>
                <a:cxn ang="0">
                  <a:pos x="591" y="1948"/>
                </a:cxn>
                <a:cxn ang="0">
                  <a:pos x="401" y="1859"/>
                </a:cxn>
                <a:cxn ang="0">
                  <a:pos x="361" y="1747"/>
                </a:cxn>
                <a:cxn ang="0">
                  <a:pos x="430" y="1587"/>
                </a:cxn>
                <a:cxn ang="0">
                  <a:pos x="741" y="1156"/>
                </a:cxn>
                <a:cxn ang="0">
                  <a:pos x="772" y="945"/>
                </a:cxn>
                <a:cxn ang="0">
                  <a:pos x="692" y="713"/>
                </a:cxn>
                <a:cxn ang="0">
                  <a:pos x="430" y="603"/>
                </a:cxn>
                <a:cxn ang="0">
                  <a:pos x="200" y="422"/>
                </a:cxn>
                <a:cxn ang="0">
                  <a:pos x="0" y="0"/>
                </a:cxn>
                <a:cxn ang="0">
                  <a:pos x="29" y="382"/>
                </a:cxn>
                <a:cxn ang="0">
                  <a:pos x="179" y="612"/>
                </a:cxn>
                <a:cxn ang="0">
                  <a:pos x="380" y="753"/>
                </a:cxn>
                <a:cxn ang="0">
                  <a:pos x="601" y="833"/>
                </a:cxn>
                <a:cxn ang="0">
                  <a:pos x="612" y="1044"/>
                </a:cxn>
                <a:cxn ang="0">
                  <a:pos x="500" y="1266"/>
                </a:cxn>
                <a:cxn ang="0">
                  <a:pos x="240" y="1658"/>
                </a:cxn>
                <a:cxn ang="0">
                  <a:pos x="230" y="1909"/>
                </a:cxn>
                <a:cxn ang="0">
                  <a:pos x="471" y="2049"/>
                </a:cxn>
                <a:cxn ang="0">
                  <a:pos x="460" y="2180"/>
                </a:cxn>
                <a:cxn ang="0">
                  <a:pos x="249" y="2452"/>
                </a:cxn>
                <a:cxn ang="0">
                  <a:pos x="160" y="2713"/>
                </a:cxn>
                <a:cxn ang="0">
                  <a:pos x="240" y="2994"/>
                </a:cxn>
                <a:cxn ang="0">
                  <a:pos x="430" y="3144"/>
                </a:cxn>
                <a:cxn ang="0">
                  <a:pos x="671" y="3266"/>
                </a:cxn>
                <a:cxn ang="0">
                  <a:pos x="692" y="3156"/>
                </a:cxn>
                <a:cxn ang="0">
                  <a:pos x="692" y="3156"/>
                </a:cxn>
              </a:cxnLst>
              <a:rect l="l" t="t" r="GT0" b="GT1"/>
              <a:pathLst>
                <a:path w="772" h="3265">
                  <a:moveTo>
                    <a:pt x="692" y="3156"/>
                  </a:moveTo>
                  <a:lnTo>
                    <a:pt x="380" y="2945"/>
                  </a:lnTo>
                  <a:lnTo>
                    <a:pt x="319" y="2783"/>
                  </a:lnTo>
                  <a:lnTo>
                    <a:pt x="371" y="2542"/>
                  </a:lnTo>
                  <a:lnTo>
                    <a:pt x="591" y="2251"/>
                  </a:lnTo>
                  <a:lnTo>
                    <a:pt x="641" y="2070"/>
                  </a:lnTo>
                  <a:lnTo>
                    <a:pt x="591" y="1948"/>
                  </a:lnTo>
                  <a:lnTo>
                    <a:pt x="401" y="1859"/>
                  </a:lnTo>
                  <a:lnTo>
                    <a:pt x="361" y="1747"/>
                  </a:lnTo>
                  <a:lnTo>
                    <a:pt x="430" y="1587"/>
                  </a:lnTo>
                  <a:lnTo>
                    <a:pt x="741" y="1156"/>
                  </a:lnTo>
                  <a:lnTo>
                    <a:pt x="772" y="945"/>
                  </a:lnTo>
                  <a:lnTo>
                    <a:pt x="692" y="713"/>
                  </a:lnTo>
                  <a:lnTo>
                    <a:pt x="430" y="603"/>
                  </a:lnTo>
                  <a:lnTo>
                    <a:pt x="200" y="422"/>
                  </a:lnTo>
                  <a:lnTo>
                    <a:pt x="0" y="0"/>
                  </a:lnTo>
                  <a:lnTo>
                    <a:pt x="29" y="382"/>
                  </a:lnTo>
                  <a:lnTo>
                    <a:pt x="179" y="612"/>
                  </a:lnTo>
                  <a:lnTo>
                    <a:pt x="380" y="753"/>
                  </a:lnTo>
                  <a:lnTo>
                    <a:pt x="601" y="833"/>
                  </a:lnTo>
                  <a:lnTo>
                    <a:pt x="612" y="1044"/>
                  </a:lnTo>
                  <a:lnTo>
                    <a:pt x="500" y="1266"/>
                  </a:lnTo>
                  <a:lnTo>
                    <a:pt x="240" y="1658"/>
                  </a:lnTo>
                  <a:lnTo>
                    <a:pt x="230" y="1909"/>
                  </a:lnTo>
                  <a:lnTo>
                    <a:pt x="471" y="2049"/>
                  </a:lnTo>
                  <a:lnTo>
                    <a:pt x="460" y="2180"/>
                  </a:lnTo>
                  <a:lnTo>
                    <a:pt x="249" y="2452"/>
                  </a:lnTo>
                  <a:lnTo>
                    <a:pt x="160" y="2713"/>
                  </a:lnTo>
                  <a:lnTo>
                    <a:pt x="240" y="2994"/>
                  </a:lnTo>
                  <a:lnTo>
                    <a:pt x="430" y="3144"/>
                  </a:lnTo>
                  <a:lnTo>
                    <a:pt x="671" y="3266"/>
                  </a:lnTo>
                  <a:lnTo>
                    <a:pt x="692" y="3156"/>
                  </a:lnTo>
                  <a:lnTo>
                    <a:pt x="692" y="3156"/>
                  </a:lnTo>
                  <a:close/>
                </a:path>
              </a:pathLst>
            </a:custGeom>
            <a:solidFill>
              <a:schemeClr val="folHlink"/>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grpSp>
        <p:nvGrpSpPr>
          <p:cNvPr id="1064" name=""/>
          <p:cNvGrpSpPr/>
          <p:nvPr/>
        </p:nvGrpSpPr>
        <p:grpSpPr>
          <a:xfrm>
            <a:off x="7318375" y="90488"/>
            <a:ext cx="2133600" cy="1911350"/>
            <a:chExt cx="1344" cy="1204"/>
          </a:xfrm>
        </p:grpSpPr>
        <p:grpSp>
          <p:nvGrpSpPr>
            <p:cNvPr id="1065" name=""/>
            <p:cNvGrpSpPr/>
            <p:nvPr/>
          </p:nvGrpSpPr>
          <p:grpSpPr>
            <a:xfrm>
              <a:off x="0" y="0"/>
              <a:ext cx="1344" cy="1204"/>
              <a:chExt cx="1344" cy="1204"/>
            </a:xfrm>
          </p:grpSpPr>
          <p:sp>
            <p:nvSpPr>
              <p:cNvPr id="1066" name="Freeform 42"/>
              <p:cNvSpPr/>
              <p:nvPr/>
            </p:nvSpPr>
            <p:spPr>
              <a:xfrm rot="18420000">
                <a:off x="820" y="1029"/>
                <a:ext cx="62" cy="288"/>
              </a:xfrm>
              <a:custGeom>
                <a:gdLst>
                  <a:gd name="GT0" fmla="+- l w 0"/>
                  <a:gd name="GT1" fmla="+- t h 0"/>
                </a:gdLst>
                <a:cxnLst>
                  <a:cxn ang="0">
                    <a:pos x="123" y="9"/>
                  </a:cxn>
                  <a:cxn ang="0">
                    <a:pos x="131" y="342"/>
                  </a:cxn>
                  <a:cxn ang="0">
                    <a:pos x="0" y="806"/>
                  </a:cxn>
                  <a:cxn ang="0">
                    <a:pos x="79" y="789"/>
                  </a:cxn>
                  <a:cxn ang="0">
                    <a:pos x="218" y="376"/>
                  </a:cxn>
                  <a:cxn ang="0">
                    <a:pos x="245" y="0"/>
                  </a:cxn>
                  <a:cxn ang="0">
                    <a:pos x="123" y="9"/>
                  </a:cxn>
                  <a:cxn ang="0">
                    <a:pos x="123" y="9"/>
                  </a:cxn>
                </a:cxnLst>
                <a:rect l="l" t="t" r="GT0" b="GT1"/>
                <a:pathLst>
                  <a:path w="245" h="805">
                    <a:moveTo>
                      <a:pt x="123" y="9"/>
                    </a:moveTo>
                    <a:lnTo>
                      <a:pt x="131" y="342"/>
                    </a:lnTo>
                    <a:lnTo>
                      <a:pt x="0" y="806"/>
                    </a:lnTo>
                    <a:lnTo>
                      <a:pt x="79" y="789"/>
                    </a:lnTo>
                    <a:lnTo>
                      <a:pt x="218" y="376"/>
                    </a:lnTo>
                    <a:lnTo>
                      <a:pt x="245" y="0"/>
                    </a:lnTo>
                    <a:lnTo>
                      <a:pt x="123" y="9"/>
                    </a:lnTo>
                    <a:lnTo>
                      <a:pt x="123" y="9"/>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nvGrpSpPr>
              <p:cNvPr id="1067" name=""/>
              <p:cNvGrpSpPr/>
              <p:nvPr/>
            </p:nvGrpSpPr>
            <p:grpSpPr>
              <a:xfrm>
                <a:off x="0" y="0"/>
                <a:ext cx="1344" cy="985"/>
                <a:chExt cx="1344" cy="985"/>
              </a:xfrm>
            </p:grpSpPr>
            <p:sp>
              <p:nvSpPr>
                <p:cNvPr id="1068" name="Freeform 44"/>
                <p:cNvSpPr/>
                <p:nvPr/>
              </p:nvSpPr>
              <p:spPr>
                <a:xfrm rot="18420000">
                  <a:off x="322" y="14"/>
                  <a:ext cx="153" cy="125"/>
                </a:xfrm>
                <a:custGeom>
                  <a:gdLst>
                    <a:gd name="GT0" fmla="+- l w 0"/>
                    <a:gd name="GT1" fmla="+- t h 0"/>
                  </a:gdLst>
                  <a:cxnLst>
                    <a:cxn ang="0">
                      <a:pos x="0" y="0"/>
                    </a:cxn>
                    <a:cxn ang="0">
                      <a:pos x="298" y="184"/>
                    </a:cxn>
                    <a:cxn ang="0">
                      <a:pos x="500" y="349"/>
                    </a:cxn>
                    <a:cxn ang="0">
                      <a:pos x="604" y="140"/>
                    </a:cxn>
                    <a:cxn ang="0">
                      <a:pos x="359" y="9"/>
                    </a:cxn>
                    <a:cxn ang="0">
                      <a:pos x="464" y="184"/>
                    </a:cxn>
                    <a:cxn ang="0">
                      <a:pos x="131" y="17"/>
                    </a:cxn>
                    <a:cxn ang="0">
                      <a:pos x="0" y="0"/>
                    </a:cxn>
                    <a:cxn ang="0">
                      <a:pos x="0" y="0"/>
                    </a:cxn>
                  </a:cxnLst>
                  <a:rect l="l" t="t" r="GT0" b="GT1"/>
                  <a:pathLst>
                    <a:path w="604" h="349">
                      <a:moveTo>
                        <a:pt x="0" y="0"/>
                      </a:moveTo>
                      <a:lnTo>
                        <a:pt x="298" y="184"/>
                      </a:lnTo>
                      <a:lnTo>
                        <a:pt x="500" y="349"/>
                      </a:lnTo>
                      <a:lnTo>
                        <a:pt x="604" y="140"/>
                      </a:lnTo>
                      <a:lnTo>
                        <a:pt x="359" y="9"/>
                      </a:lnTo>
                      <a:lnTo>
                        <a:pt x="464" y="184"/>
                      </a:lnTo>
                      <a:lnTo>
                        <a:pt x="131" y="17"/>
                      </a:lnTo>
                      <a:lnTo>
                        <a:pt x="0" y="0"/>
                      </a:lnTo>
                      <a:lnTo>
                        <a:pt x="0"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69" name="Freeform 45"/>
                <p:cNvSpPr/>
                <p:nvPr/>
              </p:nvSpPr>
              <p:spPr>
                <a:xfrm rot="18420000">
                  <a:off x="440" y="205"/>
                  <a:ext cx="269" cy="438"/>
                </a:xfrm>
                <a:custGeom>
                  <a:gdLst>
                    <a:gd name="GT0" fmla="+- l w 0"/>
                    <a:gd name="GT1" fmla="+- t h 0"/>
                  </a:gdLst>
                  <a:cxnLst>
                    <a:cxn ang="0">
                      <a:pos x="741" y="129"/>
                    </a:cxn>
                    <a:cxn ang="0">
                      <a:pos x="485" y="352"/>
                    </a:cxn>
                    <a:cxn ang="0">
                      <a:pos x="163" y="762"/>
                    </a:cxn>
                    <a:cxn ang="0">
                      <a:pos x="0" y="1101"/>
                    </a:cxn>
                    <a:cxn ang="0">
                      <a:pos x="59" y="1230"/>
                    </a:cxn>
                    <a:cxn ang="0">
                      <a:pos x="262" y="1201"/>
                    </a:cxn>
                    <a:cxn ang="0">
                      <a:pos x="578" y="914"/>
                    </a:cxn>
                    <a:cxn ang="0">
                      <a:pos x="876" y="534"/>
                    </a:cxn>
                    <a:cxn ang="0">
                      <a:pos x="1034" y="270"/>
                    </a:cxn>
                    <a:cxn ang="0">
                      <a:pos x="1064" y="84"/>
                    </a:cxn>
                    <a:cxn ang="0">
                      <a:pos x="977" y="0"/>
                    </a:cxn>
                    <a:cxn ang="0">
                      <a:pos x="836" y="65"/>
                    </a:cxn>
                    <a:cxn ang="0">
                      <a:pos x="969" y="107"/>
                    </a:cxn>
                    <a:cxn ang="0">
                      <a:pos x="876" y="352"/>
                    </a:cxn>
                    <a:cxn ang="0">
                      <a:pos x="690" y="656"/>
                    </a:cxn>
                    <a:cxn ang="0">
                      <a:pos x="350" y="1008"/>
                    </a:cxn>
                    <a:cxn ang="0">
                      <a:pos x="116" y="1114"/>
                    </a:cxn>
                    <a:cxn ang="0">
                      <a:pos x="135" y="943"/>
                    </a:cxn>
                    <a:cxn ang="0">
                      <a:pos x="437" y="504"/>
                    </a:cxn>
                    <a:cxn ang="0">
                      <a:pos x="831" y="118"/>
                    </a:cxn>
                    <a:cxn ang="0">
                      <a:pos x="741" y="129"/>
                    </a:cxn>
                    <a:cxn ang="0">
                      <a:pos x="741" y="129"/>
                    </a:cxn>
                  </a:cxnLst>
                  <a:rect l="l" t="t" r="GT0" b="GT1"/>
                  <a:pathLst>
                    <a:path w="1064" h="1230">
                      <a:moveTo>
                        <a:pt x="741" y="129"/>
                      </a:moveTo>
                      <a:lnTo>
                        <a:pt x="485" y="352"/>
                      </a:lnTo>
                      <a:lnTo>
                        <a:pt x="163" y="762"/>
                      </a:lnTo>
                      <a:lnTo>
                        <a:pt x="0" y="1101"/>
                      </a:lnTo>
                      <a:lnTo>
                        <a:pt x="59" y="1230"/>
                      </a:lnTo>
                      <a:lnTo>
                        <a:pt x="262" y="1201"/>
                      </a:lnTo>
                      <a:lnTo>
                        <a:pt x="578" y="914"/>
                      </a:lnTo>
                      <a:lnTo>
                        <a:pt x="876" y="534"/>
                      </a:lnTo>
                      <a:lnTo>
                        <a:pt x="1034" y="270"/>
                      </a:lnTo>
                      <a:lnTo>
                        <a:pt x="1064" y="84"/>
                      </a:lnTo>
                      <a:lnTo>
                        <a:pt x="977" y="0"/>
                      </a:lnTo>
                      <a:lnTo>
                        <a:pt x="836" y="65"/>
                      </a:lnTo>
                      <a:lnTo>
                        <a:pt x="969" y="107"/>
                      </a:lnTo>
                      <a:lnTo>
                        <a:pt x="876" y="352"/>
                      </a:lnTo>
                      <a:lnTo>
                        <a:pt x="690" y="656"/>
                      </a:lnTo>
                      <a:lnTo>
                        <a:pt x="350" y="1008"/>
                      </a:lnTo>
                      <a:lnTo>
                        <a:pt x="116" y="1114"/>
                      </a:lnTo>
                      <a:lnTo>
                        <a:pt x="135" y="943"/>
                      </a:lnTo>
                      <a:lnTo>
                        <a:pt x="437" y="504"/>
                      </a:lnTo>
                      <a:lnTo>
                        <a:pt x="831" y="118"/>
                      </a:lnTo>
                      <a:lnTo>
                        <a:pt x="741" y="129"/>
                      </a:lnTo>
                      <a:lnTo>
                        <a:pt x="741" y="129"/>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70" name="Freeform 46"/>
                <p:cNvSpPr/>
                <p:nvPr/>
              </p:nvSpPr>
              <p:spPr>
                <a:xfrm rot="18420000">
                  <a:off x="251" y="54"/>
                  <a:ext cx="505" cy="898"/>
                </a:xfrm>
                <a:custGeom>
                  <a:gdLst>
                    <a:gd name="GT0" fmla="+- l w 0"/>
                    <a:gd name="GT1" fmla="+- t h 0"/>
                  </a:gdLst>
                  <a:cxnLst>
                    <a:cxn ang="0">
                      <a:pos x="1941" y="0"/>
                    </a:cxn>
                    <a:cxn ang="0">
                      <a:pos x="0" y="2521"/>
                    </a:cxn>
                    <a:cxn ang="0">
                      <a:pos x="192" y="2450"/>
                    </a:cxn>
                    <a:cxn ang="0">
                      <a:pos x="2002" y="61"/>
                    </a:cxn>
                    <a:cxn ang="0">
                      <a:pos x="1941" y="0"/>
                    </a:cxn>
                    <a:cxn ang="0">
                      <a:pos x="1941" y="0"/>
                    </a:cxn>
                  </a:cxnLst>
                  <a:rect l="l" t="t" r="GT0" b="GT1"/>
                  <a:pathLst>
                    <a:path w="2002" h="2521">
                      <a:moveTo>
                        <a:pt x="1941" y="0"/>
                      </a:moveTo>
                      <a:lnTo>
                        <a:pt x="0" y="2521"/>
                      </a:lnTo>
                      <a:lnTo>
                        <a:pt x="192" y="2450"/>
                      </a:lnTo>
                      <a:lnTo>
                        <a:pt x="2002" y="61"/>
                      </a:lnTo>
                      <a:lnTo>
                        <a:pt x="1941" y="0"/>
                      </a:lnTo>
                      <a:lnTo>
                        <a:pt x="1941" y="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71" name="Freeform 47"/>
                <p:cNvSpPr/>
                <p:nvPr/>
              </p:nvSpPr>
              <p:spPr>
                <a:xfrm rot="18420000">
                  <a:off x="293" y="-76"/>
                  <a:ext cx="758" cy="1344"/>
                </a:xfrm>
                <a:custGeom>
                  <a:gdLst>
                    <a:gd name="GT0" fmla="+- l w 0"/>
                    <a:gd name="GT1" fmla="+- t h 0"/>
                  </a:gdLst>
                  <a:cxnLst>
                    <a:cxn ang="0">
                      <a:pos x="95" y="2844"/>
                    </a:cxn>
                    <a:cxn ang="0">
                      <a:pos x="394" y="2834"/>
                    </a:cxn>
                    <a:cxn ang="0">
                      <a:pos x="821" y="3009"/>
                    </a:cxn>
                    <a:cxn ang="0">
                      <a:pos x="681" y="2817"/>
                    </a:cxn>
                    <a:cxn ang="0">
                      <a:pos x="367" y="2703"/>
                    </a:cxn>
                    <a:cxn ang="0">
                      <a:pos x="637" y="2720"/>
                    </a:cxn>
                    <a:cxn ang="0">
                      <a:pos x="979" y="2870"/>
                    </a:cxn>
                    <a:cxn ang="0">
                      <a:pos x="2859" y="420"/>
                    </a:cxn>
                    <a:cxn ang="0">
                      <a:pos x="2578" y="148"/>
                    </a:cxn>
                    <a:cxn ang="0">
                      <a:pos x="2308" y="0"/>
                    </a:cxn>
                    <a:cxn ang="0">
                      <a:pos x="2692" y="78"/>
                    </a:cxn>
                    <a:cxn ang="0">
                      <a:pos x="3007" y="428"/>
                    </a:cxn>
                    <a:cxn ang="0">
                      <a:pos x="831" y="3273"/>
                    </a:cxn>
                    <a:cxn ang="0">
                      <a:pos x="481" y="3412"/>
                    </a:cxn>
                    <a:cxn ang="0">
                      <a:pos x="105" y="3771"/>
                    </a:cxn>
                    <a:cxn ang="0">
                      <a:pos x="0" y="3667"/>
                    </a:cxn>
                    <a:cxn ang="0">
                      <a:pos x="131" y="3631"/>
                    </a:cxn>
                    <a:cxn ang="0">
                      <a:pos x="376" y="3385"/>
                    </a:cxn>
                    <a:cxn ang="0">
                      <a:pos x="165" y="3273"/>
                    </a:cxn>
                    <a:cxn ang="0">
                      <a:pos x="165" y="3176"/>
                    </a:cxn>
                    <a:cxn ang="0">
                      <a:pos x="411" y="3298"/>
                    </a:cxn>
                    <a:cxn ang="0">
                      <a:pos x="411" y="3186"/>
                    </a:cxn>
                    <a:cxn ang="0">
                      <a:pos x="603" y="3220"/>
                    </a:cxn>
                    <a:cxn ang="0">
                      <a:pos x="428" y="3079"/>
                    </a:cxn>
                    <a:cxn ang="0">
                      <a:pos x="629" y="3062"/>
                    </a:cxn>
                    <a:cxn ang="0">
                      <a:pos x="95" y="2844"/>
                    </a:cxn>
                    <a:cxn ang="0">
                      <a:pos x="95" y="2844"/>
                    </a:cxn>
                  </a:cxnLst>
                  <a:rect l="l" t="t" r="GT0" b="GT1"/>
                  <a:pathLst>
                    <a:path w="3007" h="3770">
                      <a:moveTo>
                        <a:pt x="95" y="2844"/>
                      </a:moveTo>
                      <a:lnTo>
                        <a:pt x="394" y="2834"/>
                      </a:lnTo>
                      <a:lnTo>
                        <a:pt x="821" y="3009"/>
                      </a:lnTo>
                      <a:lnTo>
                        <a:pt x="681" y="2817"/>
                      </a:lnTo>
                      <a:lnTo>
                        <a:pt x="367" y="2703"/>
                      </a:lnTo>
                      <a:lnTo>
                        <a:pt x="637" y="2720"/>
                      </a:lnTo>
                      <a:lnTo>
                        <a:pt x="979" y="2870"/>
                      </a:lnTo>
                      <a:lnTo>
                        <a:pt x="2859" y="420"/>
                      </a:lnTo>
                      <a:lnTo>
                        <a:pt x="2578" y="148"/>
                      </a:lnTo>
                      <a:lnTo>
                        <a:pt x="2308" y="0"/>
                      </a:lnTo>
                      <a:lnTo>
                        <a:pt x="2692" y="78"/>
                      </a:lnTo>
                      <a:lnTo>
                        <a:pt x="3007" y="428"/>
                      </a:lnTo>
                      <a:lnTo>
                        <a:pt x="831" y="3273"/>
                      </a:lnTo>
                      <a:lnTo>
                        <a:pt x="481" y="3412"/>
                      </a:lnTo>
                      <a:lnTo>
                        <a:pt x="105" y="3771"/>
                      </a:lnTo>
                      <a:lnTo>
                        <a:pt x="0" y="3667"/>
                      </a:lnTo>
                      <a:lnTo>
                        <a:pt x="131" y="3631"/>
                      </a:lnTo>
                      <a:lnTo>
                        <a:pt x="376" y="3385"/>
                      </a:lnTo>
                      <a:lnTo>
                        <a:pt x="165" y="3273"/>
                      </a:lnTo>
                      <a:lnTo>
                        <a:pt x="165" y="3176"/>
                      </a:lnTo>
                      <a:lnTo>
                        <a:pt x="411" y="3298"/>
                      </a:lnTo>
                      <a:lnTo>
                        <a:pt x="411" y="3186"/>
                      </a:lnTo>
                      <a:lnTo>
                        <a:pt x="603" y="3220"/>
                      </a:lnTo>
                      <a:lnTo>
                        <a:pt x="428" y="3079"/>
                      </a:lnTo>
                      <a:lnTo>
                        <a:pt x="629" y="3062"/>
                      </a:lnTo>
                      <a:lnTo>
                        <a:pt x="95" y="2844"/>
                      </a:lnTo>
                      <a:lnTo>
                        <a:pt x="95" y="2844"/>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72" name="Freeform 48"/>
                <p:cNvSpPr/>
                <p:nvPr/>
              </p:nvSpPr>
              <p:spPr>
                <a:xfrm rot="18420000">
                  <a:off x="689" y="769"/>
                  <a:ext cx="169" cy="122"/>
                </a:xfrm>
                <a:custGeom>
                  <a:gdLst>
                    <a:gd name="GT0" fmla="+- l w 0"/>
                    <a:gd name="GT1" fmla="+- t h 0"/>
                  </a:gdLst>
                  <a:cxnLst>
                    <a:cxn ang="0">
                      <a:pos x="0" y="80"/>
                    </a:cxn>
                    <a:cxn ang="0">
                      <a:pos x="255" y="106"/>
                    </a:cxn>
                    <a:cxn ang="0">
                      <a:pos x="639" y="342"/>
                    </a:cxn>
                    <a:cxn ang="0">
                      <a:pos x="673" y="289"/>
                    </a:cxn>
                    <a:cxn ang="0">
                      <a:pos x="447" y="114"/>
                    </a:cxn>
                    <a:cxn ang="0">
                      <a:pos x="26" y="0"/>
                    </a:cxn>
                    <a:cxn ang="0">
                      <a:pos x="0" y="80"/>
                    </a:cxn>
                    <a:cxn ang="0">
                      <a:pos x="0" y="80"/>
                    </a:cxn>
                  </a:cxnLst>
                  <a:rect l="l" t="t" r="GT0" b="GT1"/>
                  <a:pathLst>
                    <a:path w="673" h="342">
                      <a:moveTo>
                        <a:pt x="0" y="80"/>
                      </a:moveTo>
                      <a:lnTo>
                        <a:pt x="255" y="106"/>
                      </a:lnTo>
                      <a:lnTo>
                        <a:pt x="639" y="342"/>
                      </a:lnTo>
                      <a:lnTo>
                        <a:pt x="673" y="289"/>
                      </a:lnTo>
                      <a:lnTo>
                        <a:pt x="447" y="114"/>
                      </a:lnTo>
                      <a:lnTo>
                        <a:pt x="26" y="0"/>
                      </a:lnTo>
                      <a:lnTo>
                        <a:pt x="0" y="80"/>
                      </a:lnTo>
                      <a:lnTo>
                        <a:pt x="0" y="80"/>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73" name="Freeform 49"/>
                <p:cNvSpPr/>
                <p:nvPr/>
              </p:nvSpPr>
              <p:spPr>
                <a:xfrm rot="18420000">
                  <a:off x="609" y="678"/>
                  <a:ext cx="181" cy="144"/>
                </a:xfrm>
                <a:custGeom>
                  <a:gdLst>
                    <a:gd name="GT0" fmla="+- l w 0"/>
                    <a:gd name="GT1" fmla="+- t h 0"/>
                  </a:gdLst>
                  <a:cxnLst>
                    <a:cxn ang="0">
                      <a:pos x="0" y="78"/>
                    </a:cxn>
                    <a:cxn ang="0">
                      <a:pos x="340" y="148"/>
                    </a:cxn>
                    <a:cxn ang="0">
                      <a:pos x="638" y="403"/>
                    </a:cxn>
                    <a:cxn ang="0">
                      <a:pos x="716" y="296"/>
                    </a:cxn>
                    <a:cxn ang="0">
                      <a:pos x="420" y="114"/>
                    </a:cxn>
                    <a:cxn ang="0">
                      <a:pos x="70" y="0"/>
                    </a:cxn>
                    <a:cxn ang="0">
                      <a:pos x="0" y="78"/>
                    </a:cxn>
                    <a:cxn ang="0">
                      <a:pos x="0" y="78"/>
                    </a:cxn>
                  </a:cxnLst>
                  <a:rect l="l" t="t" r="GT0" b="GT1"/>
                  <a:pathLst>
                    <a:path w="716" h="402">
                      <a:moveTo>
                        <a:pt x="0" y="78"/>
                      </a:moveTo>
                      <a:lnTo>
                        <a:pt x="340" y="148"/>
                      </a:lnTo>
                      <a:lnTo>
                        <a:pt x="638" y="403"/>
                      </a:lnTo>
                      <a:lnTo>
                        <a:pt x="716" y="296"/>
                      </a:lnTo>
                      <a:lnTo>
                        <a:pt x="420" y="114"/>
                      </a:lnTo>
                      <a:lnTo>
                        <a:pt x="70" y="0"/>
                      </a:lnTo>
                      <a:lnTo>
                        <a:pt x="0" y="78"/>
                      </a:lnTo>
                      <a:lnTo>
                        <a:pt x="0" y="78"/>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74" name="Freeform 50"/>
                <p:cNvSpPr/>
                <p:nvPr/>
              </p:nvSpPr>
              <p:spPr>
                <a:xfrm rot="18420000">
                  <a:off x="341" y="119"/>
                  <a:ext cx="181" cy="147"/>
                </a:xfrm>
                <a:custGeom>
                  <a:gdLst>
                    <a:gd name="GT0" fmla="+- l w 0"/>
                    <a:gd name="GT1" fmla="+- t h 0"/>
                  </a:gdLst>
                  <a:cxnLst>
                    <a:cxn ang="0">
                      <a:pos x="0" y="78"/>
                    </a:cxn>
                    <a:cxn ang="0">
                      <a:pos x="316" y="139"/>
                    </a:cxn>
                    <a:cxn ang="0">
                      <a:pos x="649" y="411"/>
                    </a:cxn>
                    <a:cxn ang="0">
                      <a:pos x="717" y="314"/>
                    </a:cxn>
                    <a:cxn ang="0">
                      <a:pos x="394" y="87"/>
                    </a:cxn>
                    <a:cxn ang="0">
                      <a:pos x="54" y="0"/>
                    </a:cxn>
                    <a:cxn ang="0">
                      <a:pos x="0" y="78"/>
                    </a:cxn>
                    <a:cxn ang="0">
                      <a:pos x="0" y="78"/>
                    </a:cxn>
                  </a:cxnLst>
                  <a:rect l="l" t="t" r="GT0" b="GT1"/>
                  <a:pathLst>
                    <a:path w="717" h="411">
                      <a:moveTo>
                        <a:pt x="0" y="78"/>
                      </a:moveTo>
                      <a:lnTo>
                        <a:pt x="316" y="139"/>
                      </a:lnTo>
                      <a:lnTo>
                        <a:pt x="649" y="411"/>
                      </a:lnTo>
                      <a:lnTo>
                        <a:pt x="717" y="314"/>
                      </a:lnTo>
                      <a:lnTo>
                        <a:pt x="394" y="87"/>
                      </a:lnTo>
                      <a:lnTo>
                        <a:pt x="54" y="0"/>
                      </a:lnTo>
                      <a:lnTo>
                        <a:pt x="0" y="78"/>
                      </a:lnTo>
                      <a:lnTo>
                        <a:pt x="0" y="78"/>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sp>
              <p:nvSpPr>
                <p:cNvPr id="1075" name="Freeform 51"/>
                <p:cNvSpPr/>
                <p:nvPr/>
              </p:nvSpPr>
              <p:spPr>
                <a:xfrm rot="18420000">
                  <a:off x="339" y="20"/>
                  <a:ext cx="179" cy="138"/>
                </a:xfrm>
                <a:custGeom>
                  <a:gdLst>
                    <a:gd name="GT0" fmla="+- l w 0"/>
                    <a:gd name="GT1" fmla="+- t h 0"/>
                  </a:gdLst>
                  <a:cxnLst>
                    <a:cxn ang="0">
                      <a:pos x="0" y="88"/>
                    </a:cxn>
                    <a:cxn ang="0">
                      <a:pos x="272" y="131"/>
                    </a:cxn>
                    <a:cxn ang="0">
                      <a:pos x="665" y="386"/>
                    </a:cxn>
                    <a:cxn ang="0">
                      <a:pos x="709" y="308"/>
                    </a:cxn>
                    <a:cxn ang="0">
                      <a:pos x="306" y="53"/>
                    </a:cxn>
                    <a:cxn ang="0">
                      <a:pos x="43" y="0"/>
                    </a:cxn>
                    <a:cxn ang="0">
                      <a:pos x="0" y="88"/>
                    </a:cxn>
                    <a:cxn ang="0">
                      <a:pos x="0" y="88"/>
                    </a:cxn>
                  </a:cxnLst>
                  <a:rect l="l" t="t" r="GT0" b="GT1"/>
                  <a:pathLst>
                    <a:path w="709" h="386">
                      <a:moveTo>
                        <a:pt x="0" y="88"/>
                      </a:moveTo>
                      <a:lnTo>
                        <a:pt x="272" y="131"/>
                      </a:lnTo>
                      <a:lnTo>
                        <a:pt x="665" y="386"/>
                      </a:lnTo>
                      <a:lnTo>
                        <a:pt x="709" y="308"/>
                      </a:lnTo>
                      <a:lnTo>
                        <a:pt x="306" y="53"/>
                      </a:lnTo>
                      <a:lnTo>
                        <a:pt x="43" y="0"/>
                      </a:lnTo>
                      <a:lnTo>
                        <a:pt x="0" y="88"/>
                      </a:lnTo>
                      <a:lnTo>
                        <a:pt x="0" y="88"/>
                      </a:lnTo>
                      <a:close/>
                    </a:path>
                  </a:pathLst>
                </a:custGeom>
                <a:solidFill>
                  <a:schemeClr val="accent2"/>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marL="0" lvl="0" indent="0" eaLnBrk="1" hangingPunct="1"/>
                  <a:endParaRPr lang="zh-CN" altLang="en-US"/>
                </a:p>
              </p:txBody>
            </p:sp>
          </p:grpSp>
        </p:grpSp>
        <p:cxnSp>
          <p:nvCxnSpPr>
            <p:cNvPr id="1076" name="Line 52"/>
            <p:cNvCxnSpPr/>
            <p:nvPr/>
          </p:nvCxnSpPr>
          <p:spPr>
            <a:xfrm>
              <a:off x="260" y="27"/>
              <a:ext cx="42" cy="96"/>
            </a:xfrm>
            <a:prstGeom prst="line">
              <a:avLst/>
            </a:prstGeom>
            <a:noFill/>
            <a:ln w="38100">
              <a:solidFill>
                <a:schemeClr val="accent2"/>
              </a:solidFill>
              <a:miter lim="800000"/>
            </a:ln>
          </p:spPr>
        </p:cxnSp>
      </p:grpSp>
    </p:spTree>
  </p:cSld>
  <p:clrMap bg1="lt1" tx1="dk1" bg2="lt2" tx2="dk2" accent1="accent1" accent2="accent2" accent3="accent3" accent4="accent4" accent5="accent5" accent6="accent6" hlink="hlink" folHlink="folHlink"/>
  <p:sldLayoutIdLst>
    <p:sldLayoutId id="2147483810" r:id="rId1"/>
    <p:sldLayoutId id="2147483811" r:id="rId2"/>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a:solidFill>
            <a:schemeClr val="tx1"/>
          </a:solidFill>
          <a:latin typeface="Comic Sans MS" pitchFamily="66" charset="0"/>
          <a:ea typeface="宋体" pitchFamily="2" charset="-122"/>
        </a:defRPr>
      </a:lvl1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sz="2000" b="0" i="0" u="none">
          <a:solidFill>
            <a:schemeClr val="tx1"/>
          </a:solidFill>
          <a:latin typeface="Comic Sans MS" pitchFamily="66"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2.emf"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oleObject" Target="../embeddings/oleObject1.bin" TargetMode="Internal" /><Relationship Id="rId3" Type="http://schemas.openxmlformats.org/officeDocument/2006/relationships/image" Target="../media/image3.wmf" /><Relationship Id="rId4" Type="http://schemas.openxmlformats.org/officeDocument/2006/relationships/image" Target="../media/image1.jpeg" /><Relationship Id="rId5" Type="http://schemas.openxmlformats.org/officeDocument/2006/relationships/vmlDrawing" Target="../drawings/vmlDrawing1.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03502313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algn="ctr"/>
            <a:r>
              <a:rPr sz="5628">
                <a:solidFill>
                  <a:srgbClr val="000000"/>
                </a:solidFill>
                <a:ea typeface="方正姚体"/>
              </a:rPr>
              <a:t>第十次课：企业多元化战略</a:t>
            </a:r>
          </a:p>
        </p:txBody>
      </p:sp>
    </p:spTree>
    <p:extLst>
      <p:ext uri="{BB962C8B-B14F-4D97-AF65-F5344CB8AC3E}">
        <p14:creationId xmlns:p14="http://schemas.microsoft.com/office/powerpoint/2010/main" val="421945759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0242" name=""/>
          <p:cNvSpPr/>
          <p:nvPr>
            <p:ph type="title"/>
          </p:nvPr>
        </p:nvSpPr>
        <p:spPr>
          <a:xfrm>
            <a:off x="685800" y="152400"/>
            <a:ext cx="6870700" cy="828675"/>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2800" b="1">
                <a:solidFill>
                  <a:srgbClr val="000000"/>
                </a:solidFill>
                <a:ea typeface="方正姚体"/>
              </a:rPr>
              <a:t>一、基本概念：什么是多元化战略？</a:t>
            </a:r>
          </a:p>
        </p:txBody>
      </p:sp>
      <p:sp>
        <p:nvSpPr>
          <p:cNvPr id="10243" name=""/>
          <p:cNvSpPr/>
          <p:nvPr/>
        </p:nvSpPr>
        <p:spPr>
          <a:xfrm>
            <a:off x="2916238" y="3213100"/>
            <a:ext cx="2628900" cy="2552700"/>
          </a:xfrm>
          <a:prstGeom prst="cube">
            <a:avLst>
              <a:gd name="adj" fmla="val 25000"/>
            </a:avLst>
          </a:prstGeom>
          <a:solidFill>
            <a:srgbClr val="969696"/>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endParaRPr lang="zh-CN" altLang="en-US" b="1">
              <a:solidFill>
                <a:srgbClr val="000000"/>
              </a:solidFill>
              <a:latin typeface="楷体_GB2312" pitchFamily="49" charset="-122"/>
              <a:ea typeface="方正姚体"/>
            </a:endParaRPr>
          </a:p>
        </p:txBody>
      </p:sp>
      <p:sp>
        <p:nvSpPr>
          <p:cNvPr id="10244" name=""/>
          <p:cNvSpPr/>
          <p:nvPr/>
        </p:nvSpPr>
        <p:spPr>
          <a:xfrm>
            <a:off x="1403350" y="3789362"/>
            <a:ext cx="800100" cy="693738"/>
          </a:xfrm>
          <a:prstGeom prst="ellipse">
            <a:avLst/>
          </a:prstGeom>
          <a:solidFill>
            <a:srgbClr val="333333"/>
          </a:solidFill>
          <a:ln>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p:txBody>
      </p:sp>
      <p:sp>
        <p:nvSpPr>
          <p:cNvPr id="10245" name=""/>
          <p:cNvSpPr/>
          <p:nvPr/>
        </p:nvSpPr>
        <p:spPr>
          <a:xfrm>
            <a:off x="1403350" y="4941888"/>
            <a:ext cx="800100" cy="693738"/>
          </a:xfrm>
          <a:prstGeom prst="ellipse">
            <a:avLst/>
          </a:prstGeom>
          <a:solidFill>
            <a:srgbClr val="333333"/>
          </a:solidFill>
          <a:ln>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p:txBody>
      </p:sp>
      <p:sp>
        <p:nvSpPr>
          <p:cNvPr id="10246" name=""/>
          <p:cNvSpPr/>
          <p:nvPr/>
        </p:nvSpPr>
        <p:spPr>
          <a:xfrm>
            <a:off x="3348038" y="3357562"/>
            <a:ext cx="685800" cy="376238"/>
          </a:xfrm>
          <a:prstGeom prst="rect">
            <a:avLst/>
          </a:prstGeom>
          <a:solidFill>
            <a:srgbClr val="969696"/>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ctr"/>
            <a:r>
              <a:rPr lang="zh-CN" altLang="en-US" sz="1000" b="1">
                <a:solidFill>
                  <a:srgbClr val="000000"/>
                </a:solidFill>
                <a:latin typeface="Times New Roman" pitchFamily="18" charset="0"/>
                <a:ea typeface="方正姚体"/>
              </a:rPr>
              <a:t>已有产品</a:t>
            </a:r>
          </a:p>
        </p:txBody>
      </p:sp>
      <p:sp>
        <p:nvSpPr>
          <p:cNvPr id="10247" name=""/>
          <p:cNvSpPr/>
          <p:nvPr/>
        </p:nvSpPr>
        <p:spPr>
          <a:xfrm>
            <a:off x="4500562" y="3357562"/>
            <a:ext cx="601662" cy="266700"/>
          </a:xfrm>
          <a:prstGeom prst="rect">
            <a:avLst/>
          </a:prstGeom>
          <a:solidFill>
            <a:srgbClr val="969696">
              <a:alpha val="62000"/>
            </a:srgbClr>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just"/>
            <a:r>
              <a:rPr lang="zh-CN" altLang="en-US" sz="1000" b="1">
                <a:solidFill>
                  <a:srgbClr val="000000"/>
                </a:solidFill>
                <a:latin typeface="Times New Roman" pitchFamily="18" charset="0"/>
                <a:ea typeface="方正姚体"/>
              </a:rPr>
              <a:t>新产品</a:t>
            </a:r>
          </a:p>
        </p:txBody>
      </p:sp>
      <p:sp>
        <p:nvSpPr>
          <p:cNvPr id="10248" name=""/>
          <p:cNvSpPr/>
          <p:nvPr/>
        </p:nvSpPr>
        <p:spPr>
          <a:xfrm>
            <a:off x="1547812" y="4005262"/>
            <a:ext cx="571500" cy="296862"/>
          </a:xfrm>
          <a:prstGeom prst="rect">
            <a:avLst/>
          </a:prstGeom>
          <a:solidFill>
            <a:srgbClr val="333333"/>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just"/>
            <a:r>
              <a:rPr lang="zh-CN" altLang="en-US" sz="1000">
                <a:solidFill>
                  <a:srgbClr val="000000"/>
                </a:solidFill>
                <a:latin typeface="Times New Roman" pitchFamily="18" charset="0"/>
                <a:ea typeface="方正姚体"/>
              </a:rPr>
              <a:t>现市场</a:t>
            </a:r>
            <a:endParaRPr lang="zh-CN" altLang="en-US" sz="1000">
              <a:solidFill>
                <a:srgbClr val="000000"/>
              </a:solidFill>
              <a:ea typeface="方正姚体"/>
            </a:endParaRPr>
          </a:p>
        </p:txBody>
      </p:sp>
      <p:sp>
        <p:nvSpPr>
          <p:cNvPr id="10249" name=""/>
          <p:cNvSpPr/>
          <p:nvPr/>
        </p:nvSpPr>
        <p:spPr>
          <a:xfrm>
            <a:off x="1547812" y="5157788"/>
            <a:ext cx="571500" cy="296862"/>
          </a:xfrm>
          <a:prstGeom prst="rect">
            <a:avLst/>
          </a:prstGeom>
          <a:solidFill>
            <a:srgbClr val="333333"/>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just"/>
            <a:r>
              <a:rPr lang="zh-CN" altLang="en-US" sz="1000">
                <a:solidFill>
                  <a:srgbClr val="000000"/>
                </a:solidFill>
                <a:latin typeface="Times New Roman" pitchFamily="18" charset="0"/>
                <a:ea typeface="方正姚体"/>
              </a:rPr>
              <a:t>新市场</a:t>
            </a:r>
            <a:endParaRPr lang="zh-CN" altLang="en-US" sz="1000">
              <a:solidFill>
                <a:srgbClr val="000000"/>
              </a:solidFill>
              <a:ea typeface="方正姚体"/>
            </a:endParaRPr>
          </a:p>
        </p:txBody>
      </p:sp>
      <p:cxnSp>
        <p:nvCxnSpPr>
          <p:cNvPr id="10250" name=""/>
          <p:cNvCxnSpPr/>
          <p:nvPr/>
        </p:nvCxnSpPr>
        <p:spPr>
          <a:xfrm>
            <a:off x="2195512" y="5300662"/>
            <a:ext cx="685800" cy="0"/>
          </a:xfrm>
          <a:prstGeom prst="line">
            <a:avLst/>
          </a:prstGeom>
          <a:noFill/>
          <a:ln w="76200" cmpd="tri">
            <a:solidFill>
              <a:prstClr val="black"/>
            </a:solidFill>
            <a:miter lim="800000"/>
          </a:ln>
        </p:spPr>
      </p:cxnSp>
      <p:cxnSp>
        <p:nvCxnSpPr>
          <p:cNvPr id="10251" name=""/>
          <p:cNvCxnSpPr/>
          <p:nvPr/>
        </p:nvCxnSpPr>
        <p:spPr>
          <a:xfrm>
            <a:off x="2195512" y="4221162"/>
            <a:ext cx="685800" cy="0"/>
          </a:xfrm>
          <a:prstGeom prst="line">
            <a:avLst/>
          </a:prstGeom>
          <a:noFill/>
          <a:ln w="76200" cmpd="tri">
            <a:solidFill>
              <a:prstClr val="black"/>
            </a:solidFill>
            <a:miter lim="800000"/>
          </a:ln>
        </p:spPr>
      </p:cxnSp>
      <p:sp>
        <p:nvSpPr>
          <p:cNvPr id="10252" name=""/>
          <p:cNvSpPr/>
          <p:nvPr/>
        </p:nvSpPr>
        <p:spPr>
          <a:xfrm>
            <a:off x="3132138" y="4149725"/>
            <a:ext cx="685800" cy="296862"/>
          </a:xfrm>
          <a:prstGeom prst="rect">
            <a:avLst/>
          </a:prstGeom>
          <a:solidFill>
            <a:srgbClr val="969696"/>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ctr"/>
            <a:r>
              <a:rPr lang="zh-CN" altLang="en-US" sz="1000">
                <a:solidFill>
                  <a:srgbClr val="000000"/>
                </a:solidFill>
                <a:latin typeface="Times New Roman" pitchFamily="18" charset="0"/>
                <a:ea typeface="方正姚体"/>
              </a:rPr>
              <a:t>市场渗透</a:t>
            </a:r>
            <a:endParaRPr lang="zh-CN" altLang="en-US" sz="1000">
              <a:solidFill>
                <a:srgbClr val="000000"/>
              </a:solidFill>
              <a:ea typeface="方正姚体"/>
            </a:endParaRPr>
          </a:p>
        </p:txBody>
      </p:sp>
      <p:sp>
        <p:nvSpPr>
          <p:cNvPr id="10253" name=""/>
          <p:cNvSpPr/>
          <p:nvPr/>
        </p:nvSpPr>
        <p:spPr>
          <a:xfrm>
            <a:off x="4211638" y="4149725"/>
            <a:ext cx="685800" cy="296862"/>
          </a:xfrm>
          <a:prstGeom prst="rect">
            <a:avLst/>
          </a:prstGeom>
          <a:solidFill>
            <a:srgbClr val="969696"/>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ctr"/>
            <a:r>
              <a:rPr lang="zh-CN" altLang="en-US" sz="1000" b="1">
                <a:solidFill>
                  <a:srgbClr val="000000"/>
                </a:solidFill>
                <a:latin typeface="Times New Roman" pitchFamily="18" charset="0"/>
                <a:ea typeface="方正姚体"/>
              </a:rPr>
              <a:t>开发新产品</a:t>
            </a:r>
          </a:p>
        </p:txBody>
      </p:sp>
      <p:sp>
        <p:nvSpPr>
          <p:cNvPr id="10254" name=""/>
          <p:cNvSpPr/>
          <p:nvPr/>
        </p:nvSpPr>
        <p:spPr>
          <a:xfrm>
            <a:off x="4284662" y="4508500"/>
            <a:ext cx="571500" cy="298450"/>
          </a:xfrm>
          <a:prstGeom prst="rect">
            <a:avLst/>
          </a:prstGeom>
          <a:solidFill>
            <a:srgbClr val="969696"/>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just"/>
            <a:r>
              <a:rPr lang="zh-CN" altLang="en-US" sz="700" b="1">
                <a:solidFill>
                  <a:srgbClr val="000000"/>
                </a:solidFill>
                <a:latin typeface="Times New Roman" pitchFamily="18" charset="0"/>
                <a:ea typeface="方正姚体"/>
              </a:rPr>
              <a:t>产品开发</a:t>
            </a:r>
            <a:endParaRPr lang="zh-CN" altLang="en-US" sz="4800" b="1">
              <a:solidFill>
                <a:srgbClr val="000000"/>
              </a:solidFill>
              <a:ea typeface="方正姚体"/>
            </a:endParaRPr>
          </a:p>
        </p:txBody>
      </p:sp>
      <p:sp>
        <p:nvSpPr>
          <p:cNvPr id="10255" name=""/>
          <p:cNvSpPr/>
          <p:nvPr/>
        </p:nvSpPr>
        <p:spPr>
          <a:xfrm>
            <a:off x="3059112" y="4953000"/>
            <a:ext cx="685800" cy="357188"/>
          </a:xfrm>
          <a:prstGeom prst="rect">
            <a:avLst/>
          </a:prstGeom>
          <a:solidFill>
            <a:srgbClr val="969696"/>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ctr"/>
            <a:r>
              <a:rPr lang="zh-CN" altLang="en-US" sz="1000">
                <a:solidFill>
                  <a:srgbClr val="000000"/>
                </a:solidFill>
                <a:latin typeface="Times New Roman" pitchFamily="18" charset="0"/>
                <a:ea typeface="方正姚体"/>
              </a:rPr>
              <a:t>市场开发</a:t>
            </a:r>
            <a:endParaRPr lang="zh-CN" altLang="en-US" sz="1000">
              <a:solidFill>
                <a:srgbClr val="000000"/>
              </a:solidFill>
              <a:ea typeface="方正姚体"/>
            </a:endParaRPr>
          </a:p>
        </p:txBody>
      </p:sp>
      <p:sp>
        <p:nvSpPr>
          <p:cNvPr id="10256" name=""/>
          <p:cNvSpPr/>
          <p:nvPr/>
        </p:nvSpPr>
        <p:spPr>
          <a:xfrm>
            <a:off x="3124200" y="5410200"/>
            <a:ext cx="723900" cy="331788"/>
          </a:xfrm>
          <a:prstGeom prst="rect">
            <a:avLst/>
          </a:prstGeom>
          <a:solidFill>
            <a:srgbClr val="969696"/>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ctr"/>
            <a:r>
              <a:rPr lang="zh-CN" altLang="en-US" sz="1000" b="1">
                <a:solidFill>
                  <a:srgbClr val="000000"/>
                </a:solidFill>
                <a:latin typeface="Times New Roman" pitchFamily="18" charset="0"/>
                <a:ea typeface="方正姚体"/>
              </a:rPr>
              <a:t>市场开发</a:t>
            </a:r>
          </a:p>
        </p:txBody>
      </p:sp>
      <p:sp>
        <p:nvSpPr>
          <p:cNvPr id="10257" name=""/>
          <p:cNvSpPr/>
          <p:nvPr/>
        </p:nvSpPr>
        <p:spPr>
          <a:xfrm>
            <a:off x="4140200" y="4800600"/>
            <a:ext cx="685800" cy="463550"/>
          </a:xfrm>
          <a:prstGeom prst="rect">
            <a:avLst/>
          </a:prstGeom>
          <a:solidFill>
            <a:srgbClr val="969696"/>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ctr"/>
            <a:r>
              <a:rPr lang="zh-CN" altLang="en-US" sz="1000">
                <a:solidFill>
                  <a:srgbClr val="000000"/>
                </a:solidFill>
                <a:latin typeface="Times New Roman" pitchFamily="18" charset="0"/>
                <a:ea typeface="方正姚体"/>
              </a:rPr>
              <a:t>在新市场投入新产品</a:t>
            </a:r>
            <a:endParaRPr lang="zh-CN" altLang="en-US" sz="1000">
              <a:solidFill>
                <a:srgbClr val="000000"/>
              </a:solidFill>
              <a:ea typeface="方正姚体"/>
            </a:endParaRPr>
          </a:p>
        </p:txBody>
      </p:sp>
      <p:sp>
        <p:nvSpPr>
          <p:cNvPr id="10258" name=""/>
          <p:cNvSpPr/>
          <p:nvPr/>
        </p:nvSpPr>
        <p:spPr>
          <a:xfrm>
            <a:off x="3962400" y="5410200"/>
            <a:ext cx="914400" cy="260350"/>
          </a:xfrm>
          <a:prstGeom prst="rect">
            <a:avLst/>
          </a:prstGeom>
          <a:solidFill>
            <a:srgbClr val="969696"/>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ctr"/>
            <a:r>
              <a:rPr lang="zh-CN" altLang="en-US" sz="1000" b="1">
                <a:solidFill>
                  <a:srgbClr val="000000"/>
                </a:solidFill>
                <a:latin typeface="Times New Roman" pitchFamily="18" charset="0"/>
                <a:ea typeface="方正姚体"/>
              </a:rPr>
              <a:t>多元化经营</a:t>
            </a:r>
          </a:p>
        </p:txBody>
      </p:sp>
      <p:sp>
        <p:nvSpPr>
          <p:cNvPr id="10259" name=""/>
          <p:cNvSpPr/>
          <p:nvPr/>
        </p:nvSpPr>
        <p:spPr>
          <a:xfrm>
            <a:off x="5724525" y="4038600"/>
            <a:ext cx="981075" cy="14478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lgn="just"/>
            <a:endParaRPr lang="zh-CN" altLang="en-US" sz="1400">
              <a:solidFill>
                <a:srgbClr val="000000"/>
              </a:solidFill>
              <a:latin typeface="Times New Roman" pitchFamily="18" charset="0"/>
              <a:ea typeface="方正姚体"/>
            </a:endParaRPr>
          </a:p>
          <a:p>
            <a:pPr lvl="0" algn="just"/>
            <a:r>
              <a:rPr lang="zh-CN" altLang="en-US" sz="1400">
                <a:solidFill>
                  <a:srgbClr val="000000"/>
                </a:solidFill>
                <a:latin typeface="Times New Roman" pitchFamily="18" charset="0"/>
                <a:ea typeface="方正姚体"/>
              </a:rPr>
              <a:t>新型生产、流通、技术、营销发展方向</a:t>
            </a:r>
            <a:endParaRPr lang="zh-CN" altLang="en-US" sz="1400">
              <a:solidFill>
                <a:srgbClr val="000000"/>
              </a:solidFill>
              <a:ea typeface="方正姚体"/>
            </a:endParaRPr>
          </a:p>
        </p:txBody>
      </p:sp>
      <p:cxnSp>
        <p:nvCxnSpPr>
          <p:cNvPr id="10260" name=""/>
          <p:cNvCxnSpPr/>
          <p:nvPr/>
        </p:nvCxnSpPr>
        <p:spPr>
          <a:xfrm>
            <a:off x="2195512" y="4221162"/>
            <a:ext cx="720725" cy="0"/>
          </a:xfrm>
          <a:prstGeom prst="line">
            <a:avLst/>
          </a:prstGeom>
          <a:noFill/>
          <a:ln>
            <a:solidFill>
              <a:schemeClr val="tx1"/>
            </a:solidFill>
            <a:miter lim="800000"/>
          </a:ln>
        </p:spPr>
      </p:cxnSp>
      <p:cxnSp>
        <p:nvCxnSpPr>
          <p:cNvPr id="10261" name=""/>
          <p:cNvCxnSpPr/>
          <p:nvPr/>
        </p:nvCxnSpPr>
        <p:spPr>
          <a:xfrm>
            <a:off x="2195512" y="5300662"/>
            <a:ext cx="720725" cy="0"/>
          </a:xfrm>
          <a:prstGeom prst="line">
            <a:avLst/>
          </a:prstGeom>
          <a:noFill/>
          <a:ln>
            <a:solidFill>
              <a:schemeClr val="tx1"/>
            </a:solidFill>
            <a:miter lim="800000"/>
          </a:ln>
        </p:spPr>
      </p:cxnSp>
      <p:cxnSp>
        <p:nvCxnSpPr>
          <p:cNvPr id="10262" name=""/>
          <p:cNvCxnSpPr/>
          <p:nvPr/>
        </p:nvCxnSpPr>
        <p:spPr>
          <a:xfrm>
            <a:off x="2916238" y="4797425"/>
            <a:ext cx="1943100" cy="0"/>
          </a:xfrm>
          <a:prstGeom prst="line">
            <a:avLst/>
          </a:prstGeom>
          <a:noFill/>
          <a:ln>
            <a:solidFill>
              <a:schemeClr val="tx1"/>
            </a:solidFill>
            <a:miter lim="800000"/>
          </a:ln>
        </p:spPr>
      </p:cxnSp>
      <p:cxnSp>
        <p:nvCxnSpPr>
          <p:cNvPr id="10263" name=""/>
          <p:cNvCxnSpPr/>
          <p:nvPr/>
        </p:nvCxnSpPr>
        <p:spPr>
          <a:xfrm flipV="1">
            <a:off x="4859338" y="4221162"/>
            <a:ext cx="647700" cy="576262"/>
          </a:xfrm>
          <a:prstGeom prst="line">
            <a:avLst/>
          </a:prstGeom>
          <a:noFill/>
          <a:ln>
            <a:solidFill>
              <a:schemeClr val="tx1"/>
            </a:solidFill>
            <a:miter lim="800000"/>
          </a:ln>
        </p:spPr>
      </p:cxnSp>
      <p:cxnSp>
        <p:nvCxnSpPr>
          <p:cNvPr id="10264" name=""/>
          <p:cNvCxnSpPr/>
          <p:nvPr/>
        </p:nvCxnSpPr>
        <p:spPr>
          <a:xfrm flipH="1">
            <a:off x="3995738" y="3860800"/>
            <a:ext cx="0" cy="1873250"/>
          </a:xfrm>
          <a:prstGeom prst="line">
            <a:avLst/>
          </a:prstGeom>
          <a:noFill/>
          <a:ln>
            <a:solidFill>
              <a:schemeClr val="tx1"/>
            </a:solidFill>
            <a:miter lim="800000"/>
          </a:ln>
        </p:spPr>
      </p:cxnSp>
      <p:cxnSp>
        <p:nvCxnSpPr>
          <p:cNvPr id="10265" name=""/>
          <p:cNvCxnSpPr/>
          <p:nvPr/>
        </p:nvCxnSpPr>
        <p:spPr>
          <a:xfrm flipV="1">
            <a:off x="3995738" y="3213100"/>
            <a:ext cx="576262" cy="647700"/>
          </a:xfrm>
          <a:prstGeom prst="line">
            <a:avLst/>
          </a:prstGeom>
          <a:noFill/>
          <a:ln>
            <a:solidFill>
              <a:schemeClr val="tx1"/>
            </a:solidFill>
            <a:miter lim="800000"/>
          </a:ln>
        </p:spPr>
      </p:cxnSp>
      <p:cxnSp>
        <p:nvCxnSpPr>
          <p:cNvPr id="10266" name=""/>
          <p:cNvCxnSpPr/>
          <p:nvPr/>
        </p:nvCxnSpPr>
        <p:spPr>
          <a:xfrm flipV="1">
            <a:off x="5219700" y="4724400"/>
            <a:ext cx="431800" cy="433388"/>
          </a:xfrm>
          <a:prstGeom prst="line">
            <a:avLst/>
          </a:prstGeom>
          <a:noFill/>
          <a:ln>
            <a:solidFill>
              <a:schemeClr val="tx1"/>
            </a:solidFill>
            <a:miter lim="800000"/>
            <a:tailEnd type="triangle"/>
          </a:ln>
        </p:spPr>
      </p:cxnSp>
      <p:cxnSp>
        <p:nvCxnSpPr>
          <p:cNvPr id="10267" name=""/>
          <p:cNvCxnSpPr/>
          <p:nvPr/>
        </p:nvCxnSpPr>
        <p:spPr>
          <a:xfrm>
            <a:off x="3851275" y="4292600"/>
            <a:ext cx="360362" cy="0"/>
          </a:xfrm>
          <a:prstGeom prst="line">
            <a:avLst/>
          </a:prstGeom>
          <a:noFill/>
          <a:ln>
            <a:solidFill>
              <a:schemeClr val="tx1"/>
            </a:solidFill>
            <a:miter lim="800000"/>
            <a:tailEnd type="triangle"/>
          </a:ln>
        </p:spPr>
      </p:cxnSp>
      <p:cxnSp>
        <p:nvCxnSpPr>
          <p:cNvPr id="10268" name=""/>
          <p:cNvCxnSpPr/>
          <p:nvPr/>
        </p:nvCxnSpPr>
        <p:spPr>
          <a:xfrm flipH="1">
            <a:off x="3563938" y="4508500"/>
            <a:ext cx="0" cy="504825"/>
          </a:xfrm>
          <a:prstGeom prst="line">
            <a:avLst/>
          </a:prstGeom>
          <a:noFill/>
          <a:ln>
            <a:solidFill>
              <a:schemeClr val="tx1"/>
            </a:solidFill>
            <a:miter lim="800000"/>
            <a:tailEnd type="triangle"/>
          </a:ln>
        </p:spPr>
      </p:cxnSp>
      <p:cxnSp>
        <p:nvCxnSpPr>
          <p:cNvPr id="10269" name=""/>
          <p:cNvCxnSpPr/>
          <p:nvPr/>
        </p:nvCxnSpPr>
        <p:spPr>
          <a:xfrm>
            <a:off x="3851275" y="4581525"/>
            <a:ext cx="288925" cy="360362"/>
          </a:xfrm>
          <a:prstGeom prst="line">
            <a:avLst/>
          </a:prstGeom>
          <a:noFill/>
          <a:ln>
            <a:solidFill>
              <a:schemeClr val="tx1"/>
            </a:solidFill>
            <a:miter lim="800000"/>
            <a:tailEnd type="triangle"/>
          </a:ln>
        </p:spPr>
      </p:cxnSp>
      <p:sp>
        <p:nvSpPr>
          <p:cNvPr id="10270" name=""/>
          <p:cNvSpPr/>
          <p:nvPr/>
        </p:nvSpPr>
        <p:spPr>
          <a:xfrm>
            <a:off x="869950" y="1255712"/>
            <a:ext cx="6445339" cy="366126"/>
          </a:xfrm>
          <a:prstGeom prst="rect">
            <a:avLst/>
          </a:prstGeom>
          <a:noFill/>
          <a:ln>
            <a:noFill/>
            <a:miter lim="800000"/>
          </a:ln>
          <a:effectLst>
            <a:prstShdw prst="shdw13" dist="53882" dir="13500000">
              <a:srgbClr val="000000">
                <a:alpha val="50000"/>
                <a:gamma/>
                <a:shade val="60000"/>
                <a:invGamma/>
              </a:srgbClr>
            </a:prstShdw>
          </a:effectLst>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eaLnBrk="1" hangingPunct="1"/>
            <a:endParaRPr lang="zh-CN" altLang="en-US">
              <a:solidFill>
                <a:srgbClr val="000000"/>
              </a:solidFill>
              <a:ea typeface="方正姚体"/>
            </a:endParaRPr>
          </a:p>
        </p:txBody>
      </p:sp>
      <p:sp>
        <p:nvSpPr>
          <p:cNvPr id="10271" name=""/>
          <p:cNvSpPr/>
          <p:nvPr/>
        </p:nvSpPr>
        <p:spPr>
          <a:xfrm>
            <a:off x="684212" y="1125538"/>
            <a:ext cx="6774279" cy="1189909"/>
          </a:xfrm>
          <a:prstGeom prst="rect">
            <a:avLst/>
          </a:prstGeom>
          <a:noFill/>
          <a:ln>
            <a:noFill/>
            <a:miter lim="800000"/>
          </a:ln>
          <a:effectLst>
            <a:prstShdw prst="shdw13" dist="53882" dir="13500000">
              <a:srgbClr val="000000">
                <a:alpha val="50000"/>
                <a:gamma/>
                <a:shade val="60000"/>
                <a:invGamma/>
              </a:srgbClr>
            </a:prstShdw>
          </a:effectLst>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eaLnBrk="1" hangingPunct="1">
              <a:lnSpc>
                <a:spcPct val="120000"/>
              </a:lnSpc>
            </a:pPr>
            <a:r>
              <a:rPr lang="zh-CN" altLang="en-US" sz="2000" b="1">
                <a:solidFill>
                  <a:srgbClr val="000000"/>
                </a:solidFill>
                <a:latin typeface="华文楷体" pitchFamily="2" charset="-122"/>
                <a:ea typeface="方正姚体"/>
              </a:rPr>
              <a:t>        多元化战略相对企业专业化经营而言的，它</a:t>
            </a:r>
            <a:r>
              <a:rPr lang="en-US" altLang="en-US" sz="2000" b="1">
                <a:solidFill>
                  <a:srgbClr val="000000"/>
                </a:solidFill>
                <a:latin typeface="华文楷体" pitchFamily="2" charset="-122"/>
                <a:ea typeface="方正姚体"/>
              </a:rPr>
              <a:t>是指一个企业同时在两个或更多行业从事经营活动，同时向不同的行业市场提供产品或服务</a:t>
            </a:r>
            <a:r>
              <a:rPr lang="zh-CN" altLang="en-US" sz="2000" b="1">
                <a:solidFill>
                  <a:srgbClr val="000000"/>
                </a:solidFill>
                <a:latin typeface="华文楷体" pitchFamily="2" charset="-122"/>
                <a:ea typeface="方正姚体"/>
              </a:rPr>
              <a:t>。</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266" name=""/>
          <p:cNvSpPr/>
          <p:nvPr>
            <p:ph type="body" idx="4294967295"/>
          </p:nvPr>
        </p:nvSpPr>
        <p:spPr>
          <a:xfrm>
            <a:off x="396875" y="476250"/>
            <a:ext cx="7696200" cy="501015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20000"/>
              </a:lnSpc>
              <a:buNone/>
            </a:pPr>
            <a:r>
              <a:rPr lang="zh-CN" altLang="en-US" sz="2000" b="1">
                <a:solidFill>
                  <a:srgbClr val="000000"/>
                </a:solidFill>
                <a:latin typeface="华文楷体" pitchFamily="2" charset="-122"/>
                <a:ea typeface="方正姚体"/>
              </a:rPr>
              <a:t>           </a:t>
            </a:r>
            <a:r>
              <a:rPr lang="en-US" altLang="en-US" sz="2000" b="1">
                <a:solidFill>
                  <a:srgbClr val="000000"/>
                </a:solidFill>
                <a:latin typeface="华文楷体" pitchFamily="2" charset="-122"/>
                <a:ea typeface="方正姚体"/>
              </a:rPr>
              <a:t>著名企业战略管理家的安索夫(H.I.Ansoff)于1957年发表在《哈佛商业评论》上的论文《多元化战略》。</a:t>
            </a:r>
          </a:p>
          <a:p>
            <a:pPr lvl="0">
              <a:lnSpc>
                <a:spcPct val="120000"/>
              </a:lnSpc>
              <a:buNone/>
            </a:pPr>
            <a:r>
              <a:rPr lang="zh-CN" altLang="en-US" sz="2000" b="1">
                <a:solidFill>
                  <a:srgbClr val="000000"/>
                </a:solidFill>
                <a:latin typeface="华文楷体" pitchFamily="2" charset="-122"/>
                <a:ea typeface="方正姚体"/>
              </a:rPr>
              <a:t>          </a:t>
            </a:r>
            <a:r>
              <a:rPr lang="en-US" altLang="en-US" sz="2000" b="1">
                <a:solidFill>
                  <a:srgbClr val="000000"/>
                </a:solidFill>
                <a:latin typeface="华文楷体" pitchFamily="2" charset="-122"/>
                <a:ea typeface="方正姚体"/>
              </a:rPr>
              <a:t> 在这篇论文中，安索夫根据美国1909~1948年间最大的100家企业的发展和变化，总结出他们成长的四种基本方向：</a:t>
            </a:r>
          </a:p>
          <a:p>
            <a:pPr lvl="0">
              <a:lnSpc>
                <a:spcPct val="120000"/>
              </a:lnSpc>
              <a:buNone/>
            </a:pPr>
            <a:r>
              <a:rPr lang="zh-CN" altLang="en-US" sz="2000" b="1">
                <a:solidFill>
                  <a:srgbClr val="000000"/>
                </a:solidFill>
                <a:latin typeface="华文楷体" pitchFamily="2" charset="-122"/>
                <a:ea typeface="方正姚体"/>
              </a:rPr>
              <a:t>      </a:t>
            </a:r>
            <a:r>
              <a:rPr lang="en-US" altLang="en-US" sz="2000" b="1">
                <a:solidFill>
                  <a:srgbClr val="000000"/>
                </a:solidFill>
                <a:latin typeface="华文楷体" pitchFamily="2" charset="-122"/>
                <a:ea typeface="方正姚体"/>
              </a:rPr>
              <a:t>1、在现有市场内增长；</a:t>
            </a:r>
          </a:p>
          <a:p>
            <a:pPr lvl="0">
              <a:lnSpc>
                <a:spcPct val="120000"/>
              </a:lnSpc>
              <a:buNone/>
            </a:pPr>
            <a:r>
              <a:rPr lang="zh-CN" altLang="en-US" sz="2000" b="1">
                <a:solidFill>
                  <a:srgbClr val="000000"/>
                </a:solidFill>
                <a:latin typeface="华文楷体" pitchFamily="2" charset="-122"/>
                <a:ea typeface="方正姚体"/>
              </a:rPr>
              <a:t>      </a:t>
            </a:r>
            <a:r>
              <a:rPr lang="en-US" altLang="en-US" sz="2000" b="1">
                <a:solidFill>
                  <a:srgbClr val="000000"/>
                </a:solidFill>
                <a:latin typeface="华文楷体" pitchFamily="2" charset="-122"/>
                <a:ea typeface="方正姚体"/>
              </a:rPr>
              <a:t>2、开发新市场；</a:t>
            </a:r>
          </a:p>
          <a:p>
            <a:pPr lvl="0">
              <a:lnSpc>
                <a:spcPct val="120000"/>
              </a:lnSpc>
              <a:buNone/>
            </a:pPr>
            <a:r>
              <a:rPr lang="zh-CN" altLang="en-US" sz="2000" b="1">
                <a:solidFill>
                  <a:srgbClr val="000000"/>
                </a:solidFill>
                <a:latin typeface="华文楷体" pitchFamily="2" charset="-122"/>
                <a:ea typeface="方正姚体"/>
              </a:rPr>
              <a:t>      </a:t>
            </a:r>
            <a:r>
              <a:rPr lang="en-US" altLang="en-US" sz="2000" b="1">
                <a:solidFill>
                  <a:srgbClr val="000000"/>
                </a:solidFill>
                <a:latin typeface="华文楷体" pitchFamily="2" charset="-122"/>
                <a:ea typeface="方正姚体"/>
              </a:rPr>
              <a:t>3、开发新产品；</a:t>
            </a:r>
          </a:p>
          <a:p>
            <a:pPr lvl="0">
              <a:lnSpc>
                <a:spcPct val="120000"/>
              </a:lnSpc>
              <a:buNone/>
            </a:pPr>
            <a:r>
              <a:rPr lang="zh-CN" altLang="en-US" sz="2000" b="1">
                <a:solidFill>
                  <a:srgbClr val="000000"/>
                </a:solidFill>
                <a:latin typeface="华文楷体" pitchFamily="2" charset="-122"/>
                <a:ea typeface="方正姚体"/>
              </a:rPr>
              <a:t>      </a:t>
            </a:r>
            <a:r>
              <a:rPr lang="en-US" altLang="en-US" sz="2000" b="1">
                <a:solidFill>
                  <a:srgbClr val="000000"/>
                </a:solidFill>
                <a:latin typeface="华文楷体" pitchFamily="2" charset="-122"/>
                <a:ea typeface="方正姚体"/>
              </a:rPr>
              <a:t>4、多元化。</a:t>
            </a:r>
          </a:p>
          <a:p>
            <a:pPr lvl="0">
              <a:lnSpc>
                <a:spcPct val="120000"/>
              </a:lnSpc>
              <a:buNone/>
            </a:pPr>
            <a:r>
              <a:rPr lang="zh-CN" altLang="en-US" sz="2000" b="1">
                <a:solidFill>
                  <a:srgbClr val="000000"/>
                </a:solidFill>
                <a:latin typeface="华文楷体" pitchFamily="2" charset="-122"/>
                <a:ea typeface="方正姚体"/>
              </a:rPr>
              <a:t>       </a:t>
            </a:r>
            <a:r>
              <a:rPr lang="en-US" altLang="en-US" sz="2000" b="1">
                <a:solidFill>
                  <a:srgbClr val="000000"/>
                </a:solidFill>
                <a:latin typeface="华文楷体" pitchFamily="2" charset="-122"/>
                <a:ea typeface="方正姚体"/>
              </a:rPr>
              <a:t>他把他们高度概括为一张图表，即日后闻名于</a:t>
            </a:r>
            <a:r>
              <a:rPr lang="en-US" altLang="en-US" sz="2000" b="1">
                <a:solidFill>
                  <a:srgbClr val="000000"/>
                </a:solidFill>
                <a:latin typeface="华文楷体" pitchFamily="2" charset="-122"/>
                <a:ea typeface="方正姚体"/>
                <a:sym typeface="Arial" pitchFamily="34" charset="0"/>
              </a:rPr>
              <a:t>世的“产品—市场矩阵图”的雏型。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290" name=""/>
          <p:cNvSpPr/>
          <p:nvPr>
            <p:ph type="body" idx="4294967295"/>
          </p:nvPr>
        </p:nvSpPr>
        <p:spPr>
          <a:xfrm>
            <a:off x="396875" y="333375"/>
            <a:ext cx="7848600" cy="575945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20000"/>
              </a:lnSpc>
              <a:buNone/>
            </a:pPr>
            <a:r>
              <a:rPr lang="zh-CN" altLang="en-US" sz="2400" b="1">
                <a:solidFill>
                  <a:srgbClr val="000000"/>
                </a:solidFill>
                <a:latin typeface="华文楷体" pitchFamily="2" charset="-122"/>
                <a:ea typeface="方正姚体"/>
                <a:sym typeface="楷体_GB2312" pitchFamily="49" charset="-122"/>
              </a:rPr>
              <a:t>◆</a:t>
            </a:r>
            <a:r>
              <a:rPr lang="en-US" altLang="en-US" sz="2400" b="1">
                <a:solidFill>
                  <a:srgbClr val="000000"/>
                </a:solidFill>
                <a:latin typeface="华文楷体" pitchFamily="2" charset="-122"/>
                <a:ea typeface="方正姚体"/>
              </a:rPr>
              <a:t>企业多元化经营意味着企业将组织新的发展方向，即企业将从现有的产品和市场中分出资源和精力，投入到企业不太熟悉或毫不熟悉的产品和市场上，因此，企业多元化经营不可避免地会带来风险。</a:t>
            </a:r>
          </a:p>
          <a:p>
            <a:pPr lvl="0">
              <a:lnSpc>
                <a:spcPct val="120000"/>
              </a:lnSpc>
              <a:buNone/>
            </a:pPr>
            <a:r>
              <a:rPr lang="zh-CN" altLang="en-US" sz="2400" b="1">
                <a:solidFill>
                  <a:srgbClr val="000000"/>
                </a:solidFill>
                <a:latin typeface="华文楷体" pitchFamily="2" charset="-122"/>
                <a:ea typeface="方正姚体"/>
                <a:sym typeface="Arial" pitchFamily="34" charset="0"/>
              </a:rPr>
              <a:t>◆</a:t>
            </a:r>
            <a:r>
              <a:rPr lang="en-US" altLang="en-US" sz="2400" b="1">
                <a:solidFill>
                  <a:srgbClr val="000000"/>
                </a:solidFill>
                <a:latin typeface="华文楷体" pitchFamily="2" charset="-122"/>
                <a:ea typeface="方正姚体"/>
                <a:sym typeface="Arial" pitchFamily="34" charset="0"/>
              </a:rPr>
              <a:t>多元化经营是企业开拓经营空间，建立新的增长点的一种有效战略，然而不少涉及多元化的企业都以失败而告终。</a:t>
            </a:r>
          </a:p>
          <a:p>
            <a:pPr lvl="0">
              <a:lnSpc>
                <a:spcPct val="120000"/>
              </a:lnSpc>
              <a:buNone/>
            </a:pPr>
            <a:r>
              <a:rPr lang="zh-CN" altLang="en-US" sz="2400" b="1">
                <a:solidFill>
                  <a:srgbClr val="000000"/>
                </a:solidFill>
                <a:latin typeface="华文楷体" pitchFamily="2" charset="-122"/>
                <a:ea typeface="方正姚体"/>
                <a:sym typeface="Arial" pitchFamily="34" charset="0"/>
              </a:rPr>
              <a:t>◆</a:t>
            </a:r>
            <a:r>
              <a:rPr lang="en-US" altLang="en-US" sz="2400" b="1">
                <a:solidFill>
                  <a:srgbClr val="000000"/>
                </a:solidFill>
                <a:latin typeface="华文楷体" pitchFamily="2" charset="-122"/>
                <a:ea typeface="方正姚体"/>
                <a:sym typeface="Arial" pitchFamily="34" charset="0"/>
              </a:rPr>
              <a:t>多元化经营作为一种战略，本身不存在正确与错误之分，一种发展战略的成功还是失败，关键是对自身资源和能力的分析和有效运用以及适应战略的相关条件。</a:t>
            </a:r>
          </a:p>
          <a:p>
            <a:pPr lvl="0">
              <a:lnSpc>
                <a:spcPct val="120000"/>
              </a:lnSpc>
              <a:buNone/>
            </a:pPr>
            <a:endParaRPr lang="zh-CN" altLang="en-US" sz="2000" b="1">
              <a:solidFill>
                <a:srgbClr val="000000"/>
              </a:solidFill>
              <a:latin typeface="华文楷体" pitchFamily="2" charset="-122"/>
              <a:ea typeface="方正姚体"/>
              <a:sym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3314" name=""/>
          <p:cNvSpPr/>
          <p:nvPr>
            <p:ph type="title"/>
          </p:nvPr>
        </p:nvSpPr>
        <p:spPr>
          <a:xfrm>
            <a:off x="685800" y="152400"/>
            <a:ext cx="6870700" cy="757238"/>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2800" b="1">
                <a:solidFill>
                  <a:srgbClr val="000000"/>
                </a:solidFill>
                <a:ea typeface="方正姚体"/>
              </a:rPr>
              <a:t>化工行业企业多元化经营的主要原因</a:t>
            </a:r>
          </a:p>
        </p:txBody>
      </p:sp>
      <p:sp>
        <p:nvSpPr>
          <p:cNvPr id="13315" name=""/>
          <p:cNvSpPr/>
          <p:nvPr>
            <p:ph type="body" idx="4294967295"/>
          </p:nvPr>
        </p:nvSpPr>
        <p:spPr>
          <a:xfrm>
            <a:off x="684212" y="981075"/>
            <a:ext cx="7696200" cy="5584825"/>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10000"/>
              </a:lnSpc>
              <a:buNone/>
            </a:pPr>
            <a:r>
              <a:rPr lang="zh-CN" altLang="en-US" sz="2000">
                <a:solidFill>
                  <a:srgbClr val="000000"/>
                </a:solidFill>
                <a:ea typeface="方正姚体"/>
                <a:sym typeface="楷体_GB2312" pitchFamily="49" charset="-122"/>
              </a:rPr>
              <a:t>◆</a:t>
            </a:r>
            <a:r>
              <a:rPr lang="en-US" altLang="en-US" sz="2000">
                <a:solidFill>
                  <a:srgbClr val="000000"/>
                </a:solidFill>
                <a:ea typeface="方正姚体"/>
              </a:rPr>
              <a:t>首先，化学工业是以充满化学反应的流程生产为主的制造工业。化学流程这一技术特性就决定了，有效利用兼产物和副产物成为企业降低成本提高效益的主要途径。这也就是说，化学工业是最典型的范围经济工业。简略说来是化学流程生产会形成主、兼、副多种产品，多种产品的不同用途会导致进入多个行业，同在多个行业当然就是多元化经营了。化学流程→多产品→多用途→多行业→多元化，这是化工企业成长过程的一种“天生的”逻辑。当成长为大型企业后，范围经济效益愈加重要，单一产品型化工企业已很难生存。</a:t>
            </a:r>
          </a:p>
          <a:p>
            <a:pPr lvl="0">
              <a:lnSpc>
                <a:spcPct val="110000"/>
              </a:lnSpc>
              <a:buNone/>
            </a:pPr>
            <a:r>
              <a:rPr lang="zh-CN" altLang="en-US" sz="2000">
                <a:solidFill>
                  <a:srgbClr val="000000"/>
                </a:solidFill>
                <a:ea typeface="方正姚体"/>
                <a:sym typeface="楷体_GB2312" pitchFamily="49" charset="-122"/>
              </a:rPr>
              <a:t>◆</a:t>
            </a:r>
            <a:r>
              <a:rPr lang="en-US" altLang="en-US" sz="2000">
                <a:solidFill>
                  <a:srgbClr val="000000"/>
                </a:solidFill>
                <a:ea typeface="方正姚体"/>
              </a:rPr>
              <a:t>第二，与上述因素直接相关，化学工业可以由一种原料生产多种不同产品。以杜邦公司早期情况为例，硝化纤维可生产炸药，又可生产人造革、赛璐璐、化肥等。在当代的石油化学工业中，这一特点更为突出。这也是导致化工企业很容易采取多元化战略的一个重要因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4338" name=""/>
          <p:cNvSpPr/>
          <p:nvPr>
            <p:ph type="body" idx="4294967295"/>
          </p:nvPr>
        </p:nvSpPr>
        <p:spPr>
          <a:xfrm>
            <a:off x="457200" y="533400"/>
            <a:ext cx="7788275" cy="55626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15000"/>
              </a:lnSpc>
              <a:buNone/>
            </a:pPr>
            <a:r>
              <a:rPr lang="zh-CN" altLang="en-US" sz="2000">
                <a:solidFill>
                  <a:srgbClr val="000000"/>
                </a:solidFill>
                <a:ea typeface="方正姚体"/>
                <a:sym typeface="楷体_GB2312" pitchFamily="49" charset="-122"/>
              </a:rPr>
              <a:t>◆</a:t>
            </a:r>
            <a:r>
              <a:rPr lang="en-US" altLang="en-US" sz="2000">
                <a:solidFill>
                  <a:srgbClr val="000000"/>
                </a:solidFill>
                <a:ea typeface="方正姚体"/>
              </a:rPr>
              <a:t>第</a:t>
            </a:r>
            <a:r>
              <a:rPr lang="zh-CN" altLang="en-US" sz="2000">
                <a:solidFill>
                  <a:srgbClr val="000000"/>
                </a:solidFill>
                <a:ea typeface="方正姚体"/>
              </a:rPr>
              <a:t>三</a:t>
            </a:r>
            <a:r>
              <a:rPr lang="en-US" altLang="en-US" sz="2000">
                <a:solidFill>
                  <a:srgbClr val="000000"/>
                </a:solidFill>
                <a:ea typeface="方正姚体"/>
              </a:rPr>
              <a:t>，近、现代化学工业是最典型的以科学为基础的工业。该行业中企业的生存与发展必须以具有较好的研究与开发能力为前提。企业多元化发展成功的两个关键因素，一是技术资源，一是好的市场。杜邦公司发明的尼龙，可以说造就了合成纤维这个大行业。从企业多元化发展的前提条件——剩余资源的角度看，化工企业的研究与开发机构是在不断地造就出大量的剩余资源。这也是化工企业多元化发展的成功率非常高，并造就了化工行业的多元化程度高于其他行业的重要因素。</a:t>
            </a:r>
          </a:p>
          <a:p>
            <a:pPr lvl="0">
              <a:lnSpc>
                <a:spcPct val="115000"/>
              </a:lnSpc>
              <a:buNone/>
            </a:pPr>
            <a:r>
              <a:rPr lang="zh-CN" altLang="en-US" sz="2000">
                <a:solidFill>
                  <a:srgbClr val="000000"/>
                </a:solidFill>
                <a:ea typeface="方正姚体"/>
                <a:sym typeface="楷体_GB2312" pitchFamily="49" charset="-122"/>
              </a:rPr>
              <a:t>◆</a:t>
            </a:r>
            <a:r>
              <a:rPr lang="en-US" altLang="en-US" sz="2000">
                <a:solidFill>
                  <a:srgbClr val="000000"/>
                </a:solidFill>
                <a:ea typeface="方正姚体"/>
              </a:rPr>
              <a:t>第</a:t>
            </a:r>
            <a:r>
              <a:rPr lang="zh-CN" altLang="en-US" sz="2000">
                <a:solidFill>
                  <a:srgbClr val="000000"/>
                </a:solidFill>
                <a:ea typeface="方正姚体"/>
              </a:rPr>
              <a:t>四</a:t>
            </a:r>
            <a:r>
              <a:rPr lang="en-US" altLang="en-US" sz="2000">
                <a:solidFill>
                  <a:srgbClr val="000000"/>
                </a:solidFill>
                <a:ea typeface="方正姚体"/>
              </a:rPr>
              <a:t>，上述因素造就化工企业的多元化发展项目绝大多数是高相关性的、甚至是多重高相关性的。例如相同的原料、相关的工艺、相关的市场等等，这也是化工企业偏爱多元化发展并容易取得成功的重要方面。</a:t>
            </a:r>
            <a:r>
              <a:rPr lang="en-US" altLang="en-US" sz="2400">
                <a:solidFill>
                  <a:srgbClr val="000000"/>
                </a:solidFill>
                <a:ea typeface="方正姚体"/>
              </a:rPr>
              <a:t>  </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5362" name=""/>
          <p:cNvSpPr/>
          <p:nvPr>
            <p:ph type="title"/>
          </p:nvPr>
        </p:nvSpPr>
        <p:spPr>
          <a:xfrm>
            <a:off x="685800" y="152400"/>
            <a:ext cx="6870700" cy="612775"/>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2800" b="1">
                <a:solidFill>
                  <a:srgbClr val="000000"/>
                </a:solidFill>
                <a:ea typeface="方正姚体"/>
              </a:rPr>
              <a:t>多元化战略的历史</a:t>
            </a:r>
          </a:p>
        </p:txBody>
      </p:sp>
      <p:sp>
        <p:nvSpPr>
          <p:cNvPr id="15363" name=""/>
          <p:cNvSpPr/>
          <p:nvPr>
            <p:ph type="body" idx="4294967295"/>
          </p:nvPr>
        </p:nvSpPr>
        <p:spPr>
          <a:xfrm>
            <a:off x="685800" y="838200"/>
            <a:ext cx="7696200" cy="5040312"/>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20000"/>
              </a:lnSpc>
              <a:buFont typeface="Wingdings" pitchFamily="2" charset="2"/>
              <a:buNone/>
            </a:pPr>
            <a:r>
              <a:rPr lang="zh-CN" altLang="en-US" sz="2400" b="1">
                <a:solidFill>
                  <a:srgbClr val="000000"/>
                </a:solidFill>
                <a:latin typeface="华文楷体" pitchFamily="2" charset="-122"/>
                <a:ea typeface="方正姚体"/>
              </a:rPr>
              <a:t>1.</a:t>
            </a:r>
            <a:r>
              <a:rPr lang="en-US" altLang="en-US" sz="2400" b="1">
                <a:solidFill>
                  <a:srgbClr val="000000"/>
                </a:solidFill>
                <a:latin typeface="华文楷体" pitchFamily="2" charset="-122"/>
                <a:ea typeface="方正姚体"/>
              </a:rPr>
              <a:t>多元化的起步：20世纪20年代企业，企业充分利用剩余资源。通用、杜邦、GE等企业采用事业部制多元化战略制度化。</a:t>
            </a:r>
          </a:p>
          <a:p>
            <a:pPr lvl="0">
              <a:lnSpc>
                <a:spcPct val="120000"/>
              </a:lnSpc>
              <a:buFont typeface="Wingdings" pitchFamily="2" charset="2"/>
              <a:buNone/>
            </a:pPr>
            <a:r>
              <a:rPr lang="zh-CN" altLang="en-US" sz="2400" b="1">
                <a:solidFill>
                  <a:srgbClr val="000000"/>
                </a:solidFill>
                <a:latin typeface="华文楷体" pitchFamily="2" charset="-122"/>
                <a:ea typeface="方正姚体"/>
              </a:rPr>
              <a:t>2.</a:t>
            </a:r>
            <a:r>
              <a:rPr lang="en-US" altLang="en-US" sz="2400" b="1">
                <a:solidFill>
                  <a:srgbClr val="000000"/>
                </a:solidFill>
                <a:latin typeface="华文楷体" pitchFamily="2" charset="-122"/>
                <a:ea typeface="方正姚体"/>
              </a:rPr>
              <a:t>多元化高潮：60年代至70年代。A,企业技术能力提高。B，管理技术提高。C，资本市场的因素。D，反垄断法的影响。</a:t>
            </a:r>
          </a:p>
          <a:p>
            <a:pPr lvl="0">
              <a:lnSpc>
                <a:spcPct val="120000"/>
              </a:lnSpc>
              <a:buFont typeface="Wingdings" pitchFamily="2" charset="2"/>
              <a:buNone/>
            </a:pPr>
            <a:r>
              <a:rPr lang="zh-CN" altLang="en-US" sz="2400" b="1">
                <a:solidFill>
                  <a:srgbClr val="000000"/>
                </a:solidFill>
                <a:latin typeface="华文楷体" pitchFamily="2" charset="-122"/>
                <a:ea typeface="方正姚体"/>
              </a:rPr>
              <a:t>3.</a:t>
            </a:r>
            <a:r>
              <a:rPr lang="en-US" altLang="en-US" sz="2400" b="1">
                <a:solidFill>
                  <a:srgbClr val="000000"/>
                </a:solidFill>
                <a:latin typeface="华文楷体" pitchFamily="2" charset="-122"/>
                <a:ea typeface="方正姚体"/>
              </a:rPr>
              <a:t>多元化退潮：70年代末至今。企业转向主导的业务，剥离不相关的事业部。竞争激烈和企业进行国际化的分工。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cxnSp>
        <p:nvCxnSpPr>
          <p:cNvPr id="16386" name=""/>
          <p:cNvCxnSpPr/>
          <p:nvPr/>
        </p:nvCxnSpPr>
        <p:spPr>
          <a:xfrm>
            <a:off x="1981200" y="4648200"/>
            <a:ext cx="5638800" cy="0"/>
          </a:xfrm>
          <a:prstGeom prst="line">
            <a:avLst/>
          </a:prstGeom>
          <a:noFill/>
          <a:ln>
            <a:solidFill>
              <a:schemeClr val="tx1"/>
            </a:solidFill>
            <a:miter lim="800000"/>
            <a:tailEnd type="triangle"/>
          </a:ln>
        </p:spPr>
      </p:cxnSp>
      <p:cxnSp>
        <p:nvCxnSpPr>
          <p:cNvPr id="16387" name=""/>
          <p:cNvCxnSpPr/>
          <p:nvPr/>
        </p:nvCxnSpPr>
        <p:spPr>
          <a:xfrm flipH="1" flipV="1">
            <a:off x="1981200" y="1066800"/>
            <a:ext cx="0" cy="3581400"/>
          </a:xfrm>
          <a:prstGeom prst="line">
            <a:avLst/>
          </a:prstGeom>
          <a:noFill/>
          <a:ln>
            <a:solidFill>
              <a:schemeClr val="tx1"/>
            </a:solidFill>
            <a:miter lim="800000"/>
            <a:tailEnd type="triangle"/>
          </a:ln>
        </p:spPr>
      </p:cxnSp>
      <p:sp>
        <p:nvSpPr>
          <p:cNvPr id="16388" name=""/>
          <p:cNvSpPr/>
          <p:nvPr/>
        </p:nvSpPr>
        <p:spPr>
          <a:xfrm>
            <a:off x="1600200" y="4724400"/>
            <a:ext cx="6254648" cy="366126"/>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spcBef>
                <a:spcPct val="50000"/>
              </a:spcBef>
            </a:pPr>
            <a:r>
              <a:rPr lang="en-US" altLang="zh-CN">
                <a:solidFill>
                  <a:srgbClr val="000000"/>
                </a:solidFill>
                <a:latin typeface="Arial Narrow" pitchFamily="34" charset="0"/>
                <a:ea typeface="方正姚体"/>
              </a:rPr>
              <a:t>1890</a:t>
            </a:r>
            <a:r>
              <a:rPr lang="zh-CN" altLang="en-US">
                <a:solidFill>
                  <a:srgbClr val="000000"/>
                </a:solidFill>
                <a:latin typeface="Arial Narrow" pitchFamily="34" charset="0"/>
                <a:ea typeface="方正姚体"/>
              </a:rPr>
              <a:t>　　　　</a:t>
            </a:r>
            <a:r>
              <a:rPr lang="en-US" altLang="zh-CN">
                <a:solidFill>
                  <a:srgbClr val="000000"/>
                </a:solidFill>
                <a:latin typeface="Arial Narrow" pitchFamily="34" charset="0"/>
                <a:ea typeface="方正姚体"/>
              </a:rPr>
              <a:t>1900</a:t>
            </a:r>
            <a:r>
              <a:rPr lang="zh-CN" altLang="en-US">
                <a:solidFill>
                  <a:srgbClr val="000000"/>
                </a:solidFill>
                <a:latin typeface="Arial Narrow" pitchFamily="34" charset="0"/>
                <a:ea typeface="方正姚体"/>
              </a:rPr>
              <a:t>　　　　　</a:t>
            </a:r>
            <a:r>
              <a:rPr lang="en-US" altLang="zh-CN">
                <a:solidFill>
                  <a:srgbClr val="000000"/>
                </a:solidFill>
                <a:latin typeface="Arial Narrow" pitchFamily="34" charset="0"/>
                <a:ea typeface="方正姚体"/>
              </a:rPr>
              <a:t>1950</a:t>
            </a:r>
            <a:r>
              <a:rPr lang="zh-CN" altLang="en-US">
                <a:solidFill>
                  <a:srgbClr val="000000"/>
                </a:solidFill>
                <a:latin typeface="Arial Narrow" pitchFamily="34" charset="0"/>
                <a:ea typeface="方正姚体"/>
              </a:rPr>
              <a:t>　　　　　　</a:t>
            </a:r>
            <a:r>
              <a:rPr lang="en-US" altLang="zh-CN">
                <a:solidFill>
                  <a:srgbClr val="000000"/>
                </a:solidFill>
                <a:latin typeface="Arial Narrow" pitchFamily="34" charset="0"/>
                <a:ea typeface="方正姚体"/>
              </a:rPr>
              <a:t>2000</a:t>
            </a:r>
          </a:p>
        </p:txBody>
      </p:sp>
      <p:sp>
        <p:nvSpPr>
          <p:cNvPr id="16389" name=""/>
          <p:cNvSpPr/>
          <p:nvPr/>
        </p:nvSpPr>
        <p:spPr>
          <a:xfrm>
            <a:off x="1371600" y="1219200"/>
            <a:ext cx="457657" cy="3279877"/>
          </a:xfrm>
          <a:prstGeom prst="rect">
            <a:avLst/>
          </a:prstGeom>
          <a:noFill/>
          <a:ln>
            <a:noFill/>
            <a:miter lim="800000"/>
          </a:ln>
        </p:spPr>
        <p:txBody>
          <a:bodyPr vert="vert">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spcBef>
                <a:spcPct val="50000"/>
              </a:spcBef>
            </a:pPr>
            <a:endParaRPr lang="zh-TW" altLang="en-US">
              <a:solidFill>
                <a:srgbClr val="000000"/>
              </a:solidFill>
              <a:latin typeface="Arial Narrow" pitchFamily="34" charset="0"/>
              <a:ea typeface="方正姚体"/>
            </a:endParaRPr>
          </a:p>
        </p:txBody>
      </p:sp>
      <p:sp>
        <p:nvSpPr>
          <p:cNvPr id="16390" name=""/>
          <p:cNvSpPr/>
          <p:nvPr>
            <p:ph type="title" idx="4294967295"/>
          </p:nvPr>
        </p:nvSpPr>
        <p:spPr>
          <a:xfrm>
            <a:off x="1371600" y="304800"/>
            <a:ext cx="7772400" cy="1066800"/>
          </a:xfrm>
          <a:prstGeom prst="rect">
            <a:avLst/>
          </a:prstGeom>
          <a:noFill/>
          <a:ln>
            <a:noFill/>
            <a:miter lim="800000"/>
          </a:ln>
        </p:spPr>
        <p:txBody>
          <a:bodyPr rot="0"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spcBef>
                <a:spcPct val="50000"/>
              </a:spcBef>
            </a:pPr>
            <a:r>
              <a:rPr lang="en-US" altLang="en-US" sz="4800">
                <a:solidFill>
                  <a:srgbClr val="000000"/>
                </a:solidFill>
                <a:latin typeface="Arial Narrow" pitchFamily="34" charset="0"/>
                <a:ea typeface="方正姚体"/>
              </a:rPr>
              <a:t>　　　　</a:t>
            </a:r>
            <a:r>
              <a:rPr lang="en-US" altLang="en-US" sz="2400">
                <a:solidFill>
                  <a:srgbClr val="000000"/>
                </a:solidFill>
                <a:latin typeface="Arial Narrow" pitchFamily="34" charset="0"/>
                <a:ea typeface="方正姚体"/>
              </a:rPr>
              <a:t>多元化</a:t>
            </a:r>
            <a:r>
              <a:rPr lang="zh-CN" altLang="en-US" sz="2400">
                <a:solidFill>
                  <a:srgbClr val="000000"/>
                </a:solidFill>
                <a:latin typeface="Arial Narrow" pitchFamily="34" charset="0"/>
                <a:ea typeface="方正姚体"/>
              </a:rPr>
              <a:t>比例</a:t>
            </a:r>
          </a:p>
        </p:txBody>
      </p:sp>
      <p:sp>
        <p:nvSpPr>
          <p:cNvPr id="16391" name="未知"/>
          <p:cNvSpPr/>
          <p:nvPr/>
        </p:nvSpPr>
        <p:spPr>
          <a:xfrm>
            <a:off x="2571750" y="1843088"/>
            <a:ext cx="4243388" cy="2786062"/>
          </a:xfrm>
          <a:custGeom>
            <a:rect l="l" t="t" r="r" b="b"/>
            <a:pathLst>
              <a:path w="2673" h="1754">
                <a:moveTo>
                  <a:pt x="0" y="1755"/>
                </a:moveTo>
                <a:cubicBezTo>
                  <a:pt x="58" y="1736"/>
                  <a:pt x="110" y="1728"/>
                  <a:pt x="171" y="1719"/>
                </a:cubicBezTo>
                <a:cubicBezTo>
                  <a:pt x="310" y="1673"/>
                  <a:pt x="166" y="1726"/>
                  <a:pt x="252" y="1683"/>
                </a:cubicBezTo>
                <a:cubicBezTo>
                  <a:pt x="286" y="1666"/>
                  <a:pt x="333" y="1659"/>
                  <a:pt x="369" y="1647"/>
                </a:cubicBezTo>
                <a:cubicBezTo>
                  <a:pt x="403" y="1636"/>
                  <a:pt x="441" y="1641"/>
                  <a:pt x="477" y="1638"/>
                </a:cubicBezTo>
                <a:cubicBezTo>
                  <a:pt x="504" y="1629"/>
                  <a:pt x="531" y="1620"/>
                  <a:pt x="558" y="1611"/>
                </a:cubicBezTo>
                <a:cubicBezTo>
                  <a:pt x="567" y="1608"/>
                  <a:pt x="576" y="1605"/>
                  <a:pt x="585" y="1602"/>
                </a:cubicBezTo>
                <a:cubicBezTo>
                  <a:pt x="594" y="1599"/>
                  <a:pt x="612" y="1593"/>
                  <a:pt x="612" y="1593"/>
                </a:cubicBezTo>
                <a:cubicBezTo>
                  <a:pt x="612" y="1592"/>
                  <a:pt x="657" y="1526"/>
                  <a:pt x="666" y="1512"/>
                </a:cubicBezTo>
                <a:cubicBezTo>
                  <a:pt x="687" y="1481"/>
                  <a:pt x="691" y="1436"/>
                  <a:pt x="720" y="1413"/>
                </a:cubicBezTo>
                <a:cubicBezTo>
                  <a:pt x="740" y="1397"/>
                  <a:pt x="778" y="1389"/>
                  <a:pt x="801" y="1377"/>
                </a:cubicBezTo>
                <a:cubicBezTo>
                  <a:pt x="829" y="1363"/>
                  <a:pt x="854" y="1346"/>
                  <a:pt x="882" y="1332"/>
                </a:cubicBezTo>
                <a:cubicBezTo>
                  <a:pt x="916" y="1315"/>
                  <a:pt x="966" y="1300"/>
                  <a:pt x="990" y="1269"/>
                </a:cubicBezTo>
                <a:cubicBezTo>
                  <a:pt x="1038" y="1204"/>
                  <a:pt x="1089" y="1135"/>
                  <a:pt x="1125" y="1062"/>
                </a:cubicBezTo>
                <a:cubicBezTo>
                  <a:pt x="1144" y="1024"/>
                  <a:pt x="1158" y="982"/>
                  <a:pt x="1179" y="945"/>
                </a:cubicBezTo>
                <a:cubicBezTo>
                  <a:pt x="1218" y="875"/>
                  <a:pt x="1276" y="812"/>
                  <a:pt x="1332" y="756"/>
                </a:cubicBezTo>
                <a:cubicBezTo>
                  <a:pt x="1353" y="692"/>
                  <a:pt x="1323" y="769"/>
                  <a:pt x="1368" y="702"/>
                </a:cubicBezTo>
                <a:cubicBezTo>
                  <a:pt x="1379" y="685"/>
                  <a:pt x="1385" y="665"/>
                  <a:pt x="1395" y="648"/>
                </a:cubicBezTo>
                <a:cubicBezTo>
                  <a:pt x="1419" y="606"/>
                  <a:pt x="1422" y="562"/>
                  <a:pt x="1449" y="522"/>
                </a:cubicBezTo>
                <a:cubicBezTo>
                  <a:pt x="1465" y="460"/>
                  <a:pt x="1487" y="396"/>
                  <a:pt x="1521" y="342"/>
                </a:cubicBezTo>
                <a:cubicBezTo>
                  <a:pt x="1550" y="296"/>
                  <a:pt x="1594" y="257"/>
                  <a:pt x="1629" y="216"/>
                </a:cubicBezTo>
                <a:cubicBezTo>
                  <a:pt x="1653" y="188"/>
                  <a:pt x="1675" y="152"/>
                  <a:pt x="1701" y="126"/>
                </a:cubicBezTo>
                <a:cubicBezTo>
                  <a:pt x="1735" y="92"/>
                  <a:pt x="1787" y="64"/>
                  <a:pt x="1827" y="36"/>
                </a:cubicBezTo>
                <a:cubicBezTo>
                  <a:pt x="1845" y="24"/>
                  <a:pt x="1881" y="0"/>
                  <a:pt x="1881" y="0"/>
                </a:cubicBezTo>
                <a:cubicBezTo>
                  <a:pt x="1900" y="29"/>
                  <a:pt x="1925" y="52"/>
                  <a:pt x="1944" y="81"/>
                </a:cubicBezTo>
                <a:cubicBezTo>
                  <a:pt x="2011" y="70"/>
                  <a:pt x="1995" y="67"/>
                  <a:pt x="2070" y="81"/>
                </a:cubicBezTo>
                <a:cubicBezTo>
                  <a:pt x="2130" y="92"/>
                  <a:pt x="2061" y="96"/>
                  <a:pt x="2151" y="126"/>
                </a:cubicBezTo>
                <a:cubicBezTo>
                  <a:pt x="2198" y="142"/>
                  <a:pt x="2169" y="134"/>
                  <a:pt x="2241" y="144"/>
                </a:cubicBezTo>
                <a:cubicBezTo>
                  <a:pt x="2283" y="165"/>
                  <a:pt x="2285" y="183"/>
                  <a:pt x="2322" y="207"/>
                </a:cubicBezTo>
                <a:cubicBezTo>
                  <a:pt x="2335" y="245"/>
                  <a:pt x="2361" y="290"/>
                  <a:pt x="2385" y="324"/>
                </a:cubicBezTo>
                <a:cubicBezTo>
                  <a:pt x="2407" y="355"/>
                  <a:pt x="2426" y="367"/>
                  <a:pt x="2439" y="405"/>
                </a:cubicBezTo>
                <a:cubicBezTo>
                  <a:pt x="2430" y="432"/>
                  <a:pt x="2421" y="435"/>
                  <a:pt x="2448" y="459"/>
                </a:cubicBezTo>
                <a:cubicBezTo>
                  <a:pt x="2479" y="486"/>
                  <a:pt x="2527" y="502"/>
                  <a:pt x="2556" y="531"/>
                </a:cubicBezTo>
                <a:cubicBezTo>
                  <a:pt x="2593" y="568"/>
                  <a:pt x="2615" y="639"/>
                  <a:pt x="2673" y="639"/>
                </a:cubicBezTo>
              </a:path>
            </a:pathLst>
          </a:custGeom>
          <a:noFill/>
          <a:ln cap="flat" cmpd="sng">
            <a:solidFill>
              <a:schemeClr val="tx1"/>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Comic Sans MS" pitchFamily="66" charset="0"/>
                <a:ea typeface="宋体" pitchFamily="2" charset="-122"/>
              </a:defRPr>
            </a:lvl5pPr>
          </a:lstStyle>
          <a:p/>
        </p:txBody>
      </p:sp>
      <p:sp>
        <p:nvSpPr>
          <p:cNvPr id="16392" name=""/>
          <p:cNvSpPr/>
          <p:nvPr/>
        </p:nvSpPr>
        <p:spPr>
          <a:xfrm>
            <a:off x="1828800" y="5181600"/>
            <a:ext cx="6407201" cy="366126"/>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Comic Sans MS" pitchFamily="66" charset="0"/>
                <a:ea typeface="宋体" pitchFamily="2" charset="-122"/>
              </a:defRPr>
            </a:lvl5pPr>
          </a:lstStyle>
          <a:p>
            <a:pPr lvl="0">
              <a:spcBef>
                <a:spcPct val="50000"/>
              </a:spcBef>
            </a:pPr>
            <a:r>
              <a:rPr lang="en-US" altLang="zh-CN">
                <a:solidFill>
                  <a:srgbClr val="000000"/>
                </a:solidFill>
                <a:latin typeface="Arial Narrow" pitchFamily="34" charset="0"/>
                <a:ea typeface="方正姚体"/>
              </a:rPr>
              <a:t>50</a:t>
            </a:r>
            <a:r>
              <a:rPr lang="zh-CN" altLang="en-US">
                <a:solidFill>
                  <a:srgbClr val="000000"/>
                </a:solidFill>
                <a:latin typeface="Arial Narrow" pitchFamily="34" charset="0"/>
                <a:ea typeface="方正姚体"/>
              </a:rPr>
              <a:t>年</a:t>
            </a:r>
            <a:r>
              <a:rPr lang="en-US" altLang="zh-CN">
                <a:solidFill>
                  <a:srgbClr val="000000"/>
                </a:solidFill>
                <a:latin typeface="Arial Narrow" pitchFamily="34" charset="0"/>
                <a:ea typeface="方正姚体"/>
              </a:rPr>
              <a:t>38.1%</a:t>
            </a:r>
            <a:r>
              <a:rPr lang="zh-CN" altLang="en-US">
                <a:solidFill>
                  <a:srgbClr val="000000"/>
                </a:solidFill>
                <a:latin typeface="Arial Narrow" pitchFamily="34" charset="0"/>
                <a:ea typeface="方正姚体"/>
              </a:rPr>
              <a:t>　　</a:t>
            </a:r>
            <a:r>
              <a:rPr lang="en-US" altLang="zh-CN">
                <a:solidFill>
                  <a:srgbClr val="000000"/>
                </a:solidFill>
                <a:latin typeface="Arial Narrow" pitchFamily="34" charset="0"/>
                <a:ea typeface="方正姚体"/>
              </a:rPr>
              <a:t>74</a:t>
            </a:r>
            <a:r>
              <a:rPr lang="zh-CN" altLang="en-US">
                <a:solidFill>
                  <a:srgbClr val="000000"/>
                </a:solidFill>
                <a:latin typeface="Arial Narrow" pitchFamily="34" charset="0"/>
                <a:ea typeface="方正姚体"/>
              </a:rPr>
              <a:t>年</a:t>
            </a:r>
            <a:r>
              <a:rPr lang="en-US" altLang="zh-CN">
                <a:solidFill>
                  <a:srgbClr val="000000"/>
                </a:solidFill>
                <a:latin typeface="Arial Narrow" pitchFamily="34" charset="0"/>
                <a:ea typeface="方正姚体"/>
              </a:rPr>
              <a:t>63%</a:t>
            </a:r>
            <a:r>
              <a:rPr lang="zh-CN" altLang="en-US">
                <a:solidFill>
                  <a:srgbClr val="000000"/>
                </a:solidFill>
                <a:latin typeface="Arial Narrow" pitchFamily="34" charset="0"/>
                <a:ea typeface="方正姚体"/>
              </a:rPr>
              <a:t>　　　</a:t>
            </a:r>
            <a:r>
              <a:rPr lang="en-US" altLang="zh-CN">
                <a:solidFill>
                  <a:srgbClr val="000000"/>
                </a:solidFill>
                <a:latin typeface="Arial Narrow" pitchFamily="34" charset="0"/>
                <a:ea typeface="方正姚体"/>
              </a:rPr>
              <a:t>88</a:t>
            </a:r>
            <a:r>
              <a:rPr lang="zh-CN" altLang="en-US">
                <a:solidFill>
                  <a:srgbClr val="000000"/>
                </a:solidFill>
                <a:latin typeface="Arial Narrow" pitchFamily="34" charset="0"/>
                <a:ea typeface="方正姚体"/>
              </a:rPr>
              <a:t>年</a:t>
            </a:r>
            <a:r>
              <a:rPr lang="en-US" altLang="zh-CN">
                <a:solidFill>
                  <a:srgbClr val="000000"/>
                </a:solidFill>
                <a:latin typeface="Arial Narrow" pitchFamily="34" charset="0"/>
                <a:ea typeface="方正姚体"/>
              </a:rPr>
              <a:t>47%</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7410" name=""/>
          <p:cNvSpPr/>
          <p:nvPr>
            <p:ph type="title"/>
          </p:nvPr>
        </p:nvSpPr>
        <p:spPr>
          <a:xfrm>
            <a:off x="685800" y="152400"/>
            <a:ext cx="6870700" cy="539750"/>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2800" b="1">
                <a:solidFill>
                  <a:srgbClr val="000000"/>
                </a:solidFill>
                <a:ea typeface="方正姚体"/>
              </a:rPr>
              <a:t>二、</a:t>
            </a:r>
            <a:r>
              <a:rPr lang="en-US" altLang="en-US" sz="2800" b="1">
                <a:solidFill>
                  <a:srgbClr val="000000"/>
                </a:solidFill>
                <a:ea typeface="方正姚体"/>
              </a:rPr>
              <a:t>多元化的程度</a:t>
            </a:r>
          </a:p>
        </p:txBody>
      </p:sp>
      <p:sp>
        <p:nvSpPr>
          <p:cNvPr id="17411" name=""/>
          <p:cNvSpPr/>
          <p:nvPr>
            <p:ph type="body" idx="4294967295"/>
          </p:nvPr>
        </p:nvSpPr>
        <p:spPr>
          <a:xfrm>
            <a:off x="254000" y="981075"/>
            <a:ext cx="8567738" cy="5616575"/>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buNone/>
            </a:pPr>
            <a:r>
              <a:rPr lang="zh-CN" altLang="en-US" sz="2400" b="1">
                <a:solidFill>
                  <a:srgbClr val="000000"/>
                </a:solidFill>
                <a:latin typeface="华文行楷" pitchFamily="2" charset="-122"/>
                <a:ea typeface="方正姚体"/>
                <a:sym typeface="楷体_GB2312" pitchFamily="49" charset="-122"/>
              </a:rPr>
              <a:t>◆</a:t>
            </a:r>
            <a:r>
              <a:rPr lang="en-US" altLang="en-US" sz="2400" b="1">
                <a:solidFill>
                  <a:srgbClr val="000000"/>
                </a:solidFill>
                <a:latin typeface="华文行楷" pitchFamily="2" charset="-122"/>
                <a:ea typeface="方正姚体"/>
              </a:rPr>
              <a:t>低度多元化</a:t>
            </a:r>
            <a:r>
              <a:rPr lang="zh-CN" altLang="en-US" sz="2400" b="1">
                <a:solidFill>
                  <a:srgbClr val="000000"/>
                </a:solidFill>
                <a:latin typeface="华文行楷" pitchFamily="2" charset="-122"/>
                <a:ea typeface="方正姚体"/>
              </a:rPr>
              <a:t>（更倾向于“专业化”）</a:t>
            </a:r>
            <a:endParaRPr lang="en-US" altLang="en-US" sz="2400" b="1">
              <a:solidFill>
                <a:srgbClr val="000000"/>
              </a:solidFill>
              <a:latin typeface="华文行楷" pitchFamily="2" charset="-122"/>
              <a:ea typeface="方正姚体"/>
            </a:endParaRPr>
          </a:p>
          <a:p>
            <a:pPr lvl="0"/>
            <a:r>
              <a:rPr lang="en-US" altLang="en-US" sz="2000" b="1">
                <a:solidFill>
                  <a:srgbClr val="000000"/>
                </a:solidFill>
                <a:ea typeface="方正姚体"/>
              </a:rPr>
              <a:t>单一产品：95%以上的销售额来自同一产品；</a:t>
            </a:r>
          </a:p>
          <a:p>
            <a:pPr lvl="0"/>
            <a:r>
              <a:rPr lang="en-US" altLang="en-US" sz="2000" b="1">
                <a:solidFill>
                  <a:srgbClr val="000000"/>
                </a:solidFill>
                <a:ea typeface="方正姚体"/>
              </a:rPr>
              <a:t>主导产品：70—95%的销售额来自同一产品。</a:t>
            </a:r>
          </a:p>
          <a:p>
            <a:pPr lvl="0">
              <a:buNone/>
            </a:pPr>
            <a:r>
              <a:rPr lang="zh-CN" altLang="en-US" sz="2400" b="1">
                <a:solidFill>
                  <a:srgbClr val="000000"/>
                </a:solidFill>
                <a:latin typeface="华文行楷" pitchFamily="2" charset="-122"/>
                <a:ea typeface="方正姚体"/>
                <a:sym typeface="楷体_GB2312" pitchFamily="49" charset="-122"/>
              </a:rPr>
              <a:t>◆</a:t>
            </a:r>
            <a:r>
              <a:rPr lang="en-US" altLang="en-US" sz="2400" b="1">
                <a:solidFill>
                  <a:srgbClr val="000000"/>
                </a:solidFill>
                <a:latin typeface="华文行楷" pitchFamily="2" charset="-122"/>
                <a:ea typeface="方正姚体"/>
              </a:rPr>
              <a:t>中等程度多元化</a:t>
            </a:r>
          </a:p>
          <a:p>
            <a:pPr lvl="0">
              <a:spcBef>
                <a:spcPct val="0"/>
              </a:spcBef>
              <a:buNone/>
            </a:pPr>
            <a:r>
              <a:rPr lang="zh-CN" altLang="en-US">
                <a:solidFill>
                  <a:srgbClr val="000000"/>
                </a:solidFill>
                <a:ea typeface="方正姚体"/>
              </a:rPr>
              <a:t> </a:t>
            </a:r>
            <a:r>
              <a:rPr lang="zh-CN" altLang="en-US" sz="2000" b="1">
                <a:solidFill>
                  <a:srgbClr val="000000"/>
                </a:solidFill>
                <a:ea typeface="方正姚体"/>
                <a:sym typeface="Arial" pitchFamily="34" charset="0"/>
              </a:rPr>
              <a:t>   </a:t>
            </a:r>
            <a:r>
              <a:rPr lang="en-US" altLang="en-US" sz="2000" b="1">
                <a:solidFill>
                  <a:srgbClr val="000000"/>
                </a:solidFill>
                <a:ea typeface="方正姚体"/>
                <a:sym typeface="Arial" pitchFamily="34" charset="0"/>
              </a:rPr>
              <a:t>相关多元化：公司销售额的70%以上来自不同产品，而且各个产品之间在技术、生产、渠道等方面具有相互联系的特征；</a:t>
            </a:r>
          </a:p>
          <a:p>
            <a:pPr lvl="0">
              <a:buNone/>
            </a:pPr>
            <a:r>
              <a:rPr lang="zh-CN" altLang="en-US" sz="2400" b="1">
                <a:solidFill>
                  <a:srgbClr val="000000"/>
                </a:solidFill>
                <a:latin typeface="华文行楷" pitchFamily="2" charset="-122"/>
                <a:ea typeface="方正姚体"/>
                <a:sym typeface="楷体_GB2312" pitchFamily="49" charset="-122"/>
              </a:rPr>
              <a:t>◆</a:t>
            </a:r>
            <a:r>
              <a:rPr lang="en-US" altLang="en-US" sz="2400" b="1">
                <a:solidFill>
                  <a:srgbClr val="000000"/>
                </a:solidFill>
                <a:latin typeface="华文行楷" pitchFamily="2" charset="-122"/>
                <a:ea typeface="方正姚体"/>
              </a:rPr>
              <a:t>高度多元化</a:t>
            </a:r>
          </a:p>
          <a:p>
            <a:pPr lvl="0">
              <a:buNone/>
            </a:pPr>
            <a:r>
              <a:rPr lang="zh-CN" altLang="en-US" sz="2000" b="1">
                <a:solidFill>
                  <a:srgbClr val="000000"/>
                </a:solidFill>
                <a:ea typeface="方正姚体"/>
                <a:sym typeface="Arial" pitchFamily="34" charset="0"/>
              </a:rPr>
              <a:t>    </a:t>
            </a:r>
            <a:r>
              <a:rPr lang="en-US" altLang="en-US" sz="2000" b="1">
                <a:solidFill>
                  <a:srgbClr val="000000"/>
                </a:solidFill>
                <a:ea typeface="方正姚体"/>
                <a:sym typeface="Arial" pitchFamily="34" charset="0"/>
              </a:rPr>
              <a:t>非相关多元化：公司销售额的70%以上来自不同产品，而且公司产品之间没有任何联系。</a:t>
            </a:r>
          </a:p>
          <a:p>
            <a:pPr lvl="0">
              <a:buNone/>
            </a:pPr>
            <a:endParaRPr lang="en-US" altLang="en-US" sz="2400" b="1">
              <a:solidFill>
                <a:srgbClr val="000000"/>
              </a:solidFill>
              <a:latin typeface="华文行楷" pitchFamily="2" charset="-122"/>
              <a:ea typeface="方正姚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18434" name=""/>
          <p:cNvSpPr/>
          <p:nvPr>
            <p:ph type="title"/>
          </p:nvPr>
        </p:nvSpPr>
        <p:spPr>
          <a:xfrm>
            <a:off x="685800" y="152400"/>
            <a:ext cx="6870700" cy="828675"/>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2800" b="1">
                <a:solidFill>
                  <a:srgbClr val="000000"/>
                </a:solidFill>
                <a:ea typeface="方正姚体"/>
              </a:rPr>
              <a:t>美国大企业经营类型的变化</a:t>
            </a:r>
          </a:p>
        </p:txBody>
      </p:sp>
      <p:pic>
        <p:nvPicPr>
          <p:cNvPr id="18435" name=""/>
          <p:cNvPicPr/>
          <p:nvPr>
            <p:ph idx="1"/>
          </p:nvPr>
        </p:nvPicPr>
        <p:blipFill>
          <a:blip r:embed="rId2"/>
          <a:stretch>
            <a:fillRect/>
          </a:stretch>
        </p:blipFill>
        <p:spPr>
          <a:xfrm>
            <a:off x="396875" y="981075"/>
            <a:ext cx="7702550" cy="4176712"/>
          </a:xfrm>
          <a:prstGeom prst="rect">
            <a:avLst/>
          </a:prstGeom>
          <a:noFill/>
          <a:ln>
            <a:noFill/>
            <a:miter lim="800000"/>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9458" name=""/>
          <p:cNvSpPr/>
          <p:nvPr>
            <p:ph type="title"/>
          </p:nvPr>
        </p:nvSpPr>
        <p:spPr>
          <a:xfrm>
            <a:off x="685800" y="152400"/>
            <a:ext cx="6870700" cy="684212"/>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2800" b="1">
                <a:solidFill>
                  <a:srgbClr val="000000"/>
                </a:solidFill>
                <a:ea typeface="方正姚体"/>
              </a:rPr>
              <a:t>企业为什么要走多元化发展之路？</a:t>
            </a:r>
          </a:p>
        </p:txBody>
      </p:sp>
      <p:sp>
        <p:nvSpPr>
          <p:cNvPr id="19459" name=""/>
          <p:cNvSpPr/>
          <p:nvPr>
            <p:ph type="body" idx="4294967295"/>
          </p:nvPr>
        </p:nvSpPr>
        <p:spPr>
          <a:xfrm>
            <a:off x="685800" y="982662"/>
            <a:ext cx="7696200" cy="4967288"/>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20000"/>
              </a:lnSpc>
              <a:buNone/>
            </a:pPr>
            <a:r>
              <a:rPr lang="zh-CN" altLang="en-US" sz="1400">
                <a:solidFill>
                  <a:srgbClr val="000000"/>
                </a:solidFill>
                <a:latin typeface="宋体" pitchFamily="2" charset="-122"/>
                <a:ea typeface="方正姚体"/>
              </a:rPr>
              <a:t>   </a:t>
            </a:r>
            <a:r>
              <a:rPr lang="zh-CN" altLang="en-US" sz="1800">
                <a:solidFill>
                  <a:srgbClr val="000000"/>
                </a:solidFill>
                <a:latin typeface="宋体" pitchFamily="2" charset="-122"/>
                <a:ea typeface="方正姚体"/>
              </a:rPr>
              <a:t>    </a:t>
            </a:r>
            <a:r>
              <a:rPr lang="en-US" altLang="en-US" sz="1800">
                <a:solidFill>
                  <a:srgbClr val="000000"/>
                </a:solidFill>
                <a:latin typeface="宋体" pitchFamily="2" charset="-122"/>
                <a:ea typeface="方正姚体"/>
              </a:rPr>
              <a:t>多元化战略是</a:t>
            </a:r>
            <a:r>
              <a:rPr lang="en-US" altLang="en-US" sz="1800">
                <a:solidFill>
                  <a:srgbClr val="000000"/>
                </a:solidFill>
                <a:ea typeface="方正姚体"/>
              </a:rPr>
              <a:t>20</a:t>
            </a:r>
            <a:r>
              <a:rPr lang="en-US" altLang="en-US" sz="1800">
                <a:solidFill>
                  <a:srgbClr val="000000"/>
                </a:solidFill>
                <a:latin typeface="宋体" pitchFamily="2" charset="-122"/>
                <a:ea typeface="方正姚体"/>
              </a:rPr>
              <a:t>世纪</a:t>
            </a:r>
            <a:r>
              <a:rPr lang="en-US" altLang="en-US" sz="1800">
                <a:solidFill>
                  <a:srgbClr val="000000"/>
                </a:solidFill>
                <a:ea typeface="方正姚体"/>
              </a:rPr>
              <a:t>60</a:t>
            </a:r>
            <a:r>
              <a:rPr lang="en-US" altLang="en-US" sz="1800">
                <a:solidFill>
                  <a:srgbClr val="000000"/>
                </a:solidFill>
                <a:latin typeface="宋体" pitchFamily="2" charset="-122"/>
                <a:ea typeface="方正姚体"/>
              </a:rPr>
              <a:t>年代风靡全球的企业成长战略。世界上许多著名大公司的成长史多数是由单一业务走向一定程度的多元化经营的历史，富有实力的跨国公司通常也是跨国多元化公司。在1950年，《财富》杂志所列的美国500强工业企业中，只有38.1%企业多元化经营的收入超过总收入的25%，到1974年，这个比例增加到63%；与此对应的单一或主导产业的公司的比例下降到37%。随着资本的积累和技术的创新，适时、适度的多元化经营成为大多数企业追求的成长战略。</a:t>
            </a:r>
          </a:p>
          <a:p>
            <a:pPr lvl="0">
              <a:lnSpc>
                <a:spcPct val="120000"/>
              </a:lnSpc>
              <a:buNone/>
            </a:pPr>
            <a:r>
              <a:rPr lang="zh-CN" altLang="en-US" sz="1800">
                <a:solidFill>
                  <a:srgbClr val="000000"/>
                </a:solidFill>
                <a:latin typeface="宋体" pitchFamily="2" charset="-122"/>
                <a:ea typeface="方正姚体"/>
              </a:rPr>
              <a:t>        </a:t>
            </a:r>
            <a:r>
              <a:rPr lang="en-US" altLang="en-US" sz="1800">
                <a:solidFill>
                  <a:srgbClr val="000000"/>
                </a:solidFill>
                <a:latin typeface="宋体" pitchFamily="2" charset="-122"/>
                <a:ea typeface="方正姚体"/>
              </a:rPr>
              <a:t>然而</a:t>
            </a:r>
            <a:r>
              <a:rPr lang="en-US" altLang="en-US" sz="1800">
                <a:solidFill>
                  <a:srgbClr val="000000"/>
                </a:solidFill>
                <a:ea typeface="方正姚体"/>
              </a:rPr>
              <a:t>20</a:t>
            </a:r>
            <a:r>
              <a:rPr lang="en-US" altLang="en-US" sz="1800">
                <a:solidFill>
                  <a:srgbClr val="000000"/>
                </a:solidFill>
                <a:latin typeface="宋体" pitchFamily="2" charset="-122"/>
                <a:ea typeface="方正姚体"/>
              </a:rPr>
              <a:t>世纪</a:t>
            </a:r>
            <a:r>
              <a:rPr lang="en-US" altLang="en-US" sz="1800">
                <a:solidFill>
                  <a:srgbClr val="000000"/>
                </a:solidFill>
                <a:ea typeface="方正姚体"/>
              </a:rPr>
              <a:t>80</a:t>
            </a:r>
            <a:r>
              <a:rPr lang="en-US" altLang="en-US" sz="1800">
                <a:solidFill>
                  <a:srgbClr val="000000"/>
                </a:solidFill>
                <a:latin typeface="宋体" pitchFamily="2" charset="-122"/>
                <a:ea typeface="方正姚体"/>
              </a:rPr>
              <a:t>年代以来，多元化经营企业开始遇到问题，核心竞争力和主营业务理论成为企业战略理论的主流。多元化企业纷纷剥离非核心产业，以提高企业的核心能力。从20世纪70年代后期开始，特别是在80年代中期，一个显著的趋势是许多企业重新集中于核心业务，而将与核心业务非相关的经营单位剥离出去，从1981年到1987年，几乎50%的500强企业重新集聚它们的核心业务，结果，到1988年，单一或具有主导业务的企业占到了53%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0482" name=""/>
          <p:cNvSpPr/>
          <p:nvPr>
            <p:ph type="body" idx="4294967295"/>
          </p:nvPr>
        </p:nvSpPr>
        <p:spPr>
          <a:xfrm>
            <a:off x="685800" y="333375"/>
            <a:ext cx="7696200" cy="56896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gn="ctr">
              <a:lnSpc>
                <a:spcPct val="120000"/>
              </a:lnSpc>
              <a:buNone/>
            </a:pPr>
            <a:r>
              <a:rPr lang="zh-CN" altLang="en-US" sz="1400">
                <a:solidFill>
                  <a:srgbClr val="000000"/>
                </a:solidFill>
                <a:latin typeface="宋体" pitchFamily="2" charset="-122"/>
                <a:ea typeface="方正姚体"/>
                <a:sym typeface="Arial" pitchFamily="34" charset="0"/>
              </a:rPr>
              <a:t>  </a:t>
            </a:r>
            <a:r>
              <a:rPr lang="zh-CN" altLang="en-US" sz="1800" b="1">
                <a:solidFill>
                  <a:srgbClr val="000000"/>
                </a:solidFill>
                <a:latin typeface="华文行楷" pitchFamily="2" charset="-122"/>
                <a:ea typeface="方正姚体"/>
                <a:sym typeface="Arial" pitchFamily="34" charset="0"/>
              </a:rPr>
              <a:t> </a:t>
            </a:r>
            <a:r>
              <a:rPr lang="zh-CN" altLang="en-US" sz="2400" b="1">
                <a:solidFill>
                  <a:srgbClr val="000000"/>
                </a:solidFill>
                <a:latin typeface="华文行楷" pitchFamily="2" charset="-122"/>
                <a:ea typeface="方正姚体"/>
                <a:sym typeface="Arial" pitchFamily="34" charset="0"/>
              </a:rPr>
              <a:t>    </a:t>
            </a:r>
            <a:r>
              <a:rPr lang="en-US" altLang="en-US" sz="2400" b="1">
                <a:solidFill>
                  <a:srgbClr val="000000"/>
                </a:solidFill>
                <a:latin typeface="华文行楷" pitchFamily="2" charset="-122"/>
                <a:ea typeface="方正姚体"/>
              </a:rPr>
              <a:t>多元化经营应成为我国企业成长的重要方式</a:t>
            </a:r>
          </a:p>
          <a:p>
            <a:pPr lvl="0">
              <a:lnSpc>
                <a:spcPct val="120000"/>
              </a:lnSpc>
              <a:buNone/>
            </a:pPr>
            <a:r>
              <a:rPr lang="zh-CN" altLang="en-US" sz="1800">
                <a:solidFill>
                  <a:srgbClr val="000000"/>
                </a:solidFill>
                <a:latin typeface="宋体" pitchFamily="2" charset="-122"/>
                <a:ea typeface="方正姚体"/>
                <a:sym typeface="Arial" pitchFamily="34" charset="0"/>
              </a:rPr>
              <a:t>       </a:t>
            </a:r>
            <a:r>
              <a:rPr lang="en-US" altLang="en-US" sz="1800">
                <a:solidFill>
                  <a:srgbClr val="000000"/>
                </a:solidFill>
                <a:latin typeface="宋体" pitchFamily="2" charset="-122"/>
                <a:ea typeface="方正姚体"/>
                <a:sym typeface="Arial" pitchFamily="34" charset="0"/>
              </a:rPr>
              <a:t>有人认为，中国企业集团在过分地追求多元化，甚至还有人建议中国企业应走专业化发展道路。事实上，目前中国企业的多元化程度不是过高，而是过低，这是与国外企业相比的一个结果。以中日企业比较为例，中国主要产业的平均多元化率为13.7%，而日本为53.8%。</a:t>
            </a:r>
          </a:p>
          <a:p>
            <a:pPr lvl="0">
              <a:lnSpc>
                <a:spcPct val="120000"/>
              </a:lnSpc>
              <a:buNone/>
            </a:pPr>
            <a:r>
              <a:rPr lang="zh-CN" altLang="en-US" sz="1800">
                <a:solidFill>
                  <a:srgbClr val="000000"/>
                </a:solidFill>
                <a:latin typeface="宋体" pitchFamily="2" charset="-122"/>
                <a:ea typeface="方正姚体"/>
                <a:sym typeface="Arial" pitchFamily="34" charset="0"/>
              </a:rPr>
              <a:t>      </a:t>
            </a:r>
            <a:r>
              <a:rPr lang="en-US" altLang="en-US" sz="1800">
                <a:solidFill>
                  <a:srgbClr val="000000"/>
                </a:solidFill>
                <a:latin typeface="宋体" pitchFamily="2" charset="-122"/>
                <a:ea typeface="方正姚体"/>
                <a:sym typeface="Arial" pitchFamily="34" charset="0"/>
              </a:rPr>
              <a:t>有人把美国80年代兴起的“归核化”浪潮作为论据，来证明自己的反对多元化经营这个观点。</a:t>
            </a:r>
            <a:r>
              <a:rPr lang="en-US" altLang="en-US" sz="1800">
                <a:solidFill>
                  <a:srgbClr val="000000"/>
                </a:solidFill>
                <a:ea typeface="方正姚体"/>
              </a:rPr>
              <a:t>的确，美国的“归核化”使其企业多元化程度有所或大幅度降低，但多元化经营程度仍然远高于中国企业的水平。例如，归核后的美国GE公司仍横跨十几个行业!</a:t>
            </a:r>
          </a:p>
          <a:p>
            <a:pPr lvl="0">
              <a:lnSpc>
                <a:spcPct val="120000"/>
              </a:lnSpc>
              <a:buNone/>
            </a:pPr>
            <a:r>
              <a:rPr lang="en-US" altLang="en-US" sz="1800">
                <a:solidFill>
                  <a:srgbClr val="000000"/>
                </a:solidFill>
                <a:ea typeface="方正姚体"/>
              </a:rPr>
              <a:t>此外，中国市场经济发达程度不高，使中国企业更便于选择多元化作为</a:t>
            </a:r>
            <a:r>
              <a:rPr lang="en-US" altLang="en-US" sz="1800">
                <a:solidFill>
                  <a:srgbClr val="000000"/>
                </a:solidFill>
                <a:latin typeface="宋体" pitchFamily="2" charset="-122"/>
                <a:ea typeface="方正姚体"/>
                <a:sym typeface="Arial" pitchFamily="34" charset="0"/>
              </a:rPr>
              <a:t>企业成长的重要方式。</a:t>
            </a:r>
          </a:p>
          <a:p>
            <a:pPr lvl="0">
              <a:lnSpc>
                <a:spcPct val="120000"/>
              </a:lnSpc>
              <a:buNone/>
            </a:pPr>
            <a:r>
              <a:rPr lang="en-US" altLang="en-US" sz="1800">
                <a:solidFill>
                  <a:srgbClr val="000000"/>
                </a:solidFill>
                <a:latin typeface="宋体" pitchFamily="2" charset="-122"/>
                <a:ea typeface="方正姚体"/>
                <a:sym typeface="Arial" pitchFamily="34" charset="0"/>
              </a:rPr>
              <a:t>    </a:t>
            </a:r>
            <a:r>
              <a:rPr lang="zh-CN" altLang="en-US" sz="1800">
                <a:solidFill>
                  <a:srgbClr val="000000"/>
                </a:solidFill>
                <a:latin typeface="宋体" pitchFamily="2" charset="-122"/>
                <a:ea typeface="方正姚体"/>
                <a:sym typeface="Arial" pitchFamily="34" charset="0"/>
              </a:rPr>
              <a:t>  </a:t>
            </a:r>
            <a:r>
              <a:rPr lang="en-US" altLang="en-US" sz="1800">
                <a:solidFill>
                  <a:srgbClr val="000000"/>
                </a:solidFill>
                <a:latin typeface="宋体" pitchFamily="2" charset="-122"/>
                <a:ea typeface="方正姚体"/>
                <a:sym typeface="Arial" pitchFamily="34" charset="0"/>
              </a:rPr>
              <a:t>最后从国际竞争能力来看，中国企业的首要问题是取得竞争的资格，即达到与外国大企业相当的规模，而多元化是实现这个目标最有效的方式。所以，除个别更适合专业化的行业外，中国企业(尤其是大企业)应将多元化经营作为企业发展战略的重要内容。 </a:t>
            </a:r>
          </a:p>
          <a:p>
            <a:pPr lvl="0">
              <a:lnSpc>
                <a:spcPct val="120000"/>
              </a:lnSpc>
              <a:buNone/>
            </a:pPr>
            <a:endParaRPr lang="en-US" altLang="en-US" sz="1800">
              <a:solidFill>
                <a:srgbClr val="000000"/>
              </a:solidFill>
              <a:ea typeface="方正姚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1506" name=""/>
          <p:cNvSpPr/>
          <p:nvPr>
            <p:ph type="body" idx="4294967295"/>
          </p:nvPr>
        </p:nvSpPr>
        <p:spPr>
          <a:xfrm>
            <a:off x="685800" y="766762"/>
            <a:ext cx="7415212" cy="5256212"/>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20000"/>
              </a:lnSpc>
              <a:buNone/>
            </a:pPr>
            <a:r>
              <a:rPr lang="zh-CN" altLang="en-US" sz="1800">
                <a:solidFill>
                  <a:srgbClr val="000000"/>
                </a:solidFill>
                <a:latin typeface="宋体" pitchFamily="2" charset="-122"/>
                <a:ea typeface="方正姚体"/>
                <a:sym typeface="Arial" pitchFamily="34" charset="0"/>
              </a:rPr>
              <a:t>目前我国企业选择多元化战略作为其自身行为，一般来说主要有以下动机：</a:t>
            </a:r>
          </a:p>
          <a:p>
            <a:pPr lvl="0">
              <a:lnSpc>
                <a:spcPct val="120000"/>
              </a:lnSpc>
              <a:buNone/>
            </a:pPr>
            <a:r>
              <a:rPr lang="en-US" altLang="zh-CN" sz="1800">
                <a:solidFill>
                  <a:srgbClr val="000000"/>
                </a:solidFill>
                <a:latin typeface="宋体" pitchFamily="2" charset="-122"/>
                <a:ea typeface="方正姚体"/>
                <a:sym typeface="Arial" pitchFamily="34" charset="0"/>
              </a:rPr>
              <a:t>1</a:t>
            </a:r>
            <a:r>
              <a:rPr lang="zh-CN" altLang="en-US" sz="1800">
                <a:solidFill>
                  <a:srgbClr val="000000"/>
                </a:solidFill>
                <a:latin typeface="宋体" pitchFamily="2" charset="-122"/>
                <a:ea typeface="方正姚体"/>
                <a:sym typeface="Arial" pitchFamily="34" charset="0"/>
              </a:rPr>
              <a:t>、迅速扩张型。企业目前经营的产业进入成长期，资金积累雄厚，顾及到继续投资本产业可能回收期较长，企业为了实现迅速扩张的目的，开始进入其他产业。</a:t>
            </a:r>
          </a:p>
          <a:p>
            <a:pPr lvl="0">
              <a:lnSpc>
                <a:spcPct val="120000"/>
              </a:lnSpc>
              <a:buNone/>
            </a:pPr>
            <a:r>
              <a:rPr lang="zh-CN" altLang="en-US" sz="1800">
                <a:solidFill>
                  <a:srgbClr val="000000"/>
                </a:solidFill>
                <a:latin typeface="宋体" pitchFamily="2" charset="-122"/>
                <a:ea typeface="方正姚体"/>
                <a:sym typeface="Arial" pitchFamily="34" charset="0"/>
              </a:rPr>
              <a:t>扩张与抵御风险型。企业目前经营的产业进入成熟期，市场前景不被看好，企业为了降低风险，进入其他产业。</a:t>
            </a:r>
          </a:p>
          <a:p>
            <a:pPr lvl="0">
              <a:lnSpc>
                <a:spcPct val="120000"/>
              </a:lnSpc>
              <a:buNone/>
            </a:pPr>
            <a:r>
              <a:rPr lang="en-US" altLang="zh-CN" sz="1800">
                <a:solidFill>
                  <a:srgbClr val="000000"/>
                </a:solidFill>
                <a:latin typeface="宋体" pitchFamily="2" charset="-122"/>
                <a:ea typeface="方正姚体"/>
                <a:sym typeface="Arial" pitchFamily="34" charset="0"/>
              </a:rPr>
              <a:t>3</a:t>
            </a:r>
            <a:r>
              <a:rPr lang="zh-CN" altLang="en-US" sz="1800">
                <a:solidFill>
                  <a:srgbClr val="000000"/>
                </a:solidFill>
                <a:latin typeface="宋体" pitchFamily="2" charset="-122"/>
                <a:ea typeface="方正姚体"/>
                <a:sym typeface="Arial" pitchFamily="34" charset="0"/>
              </a:rPr>
              <a:t>、抵御风险型。企业目前经营的产业进入衰退期，市场前景暗淡。由于企业不可能一下子退出本行业，转而进入其他产业。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22530" name=""/>
          <p:cNvSpPr/>
          <p:nvPr>
            <p:ph type="title"/>
          </p:nvPr>
        </p:nvSpPr>
        <p:spPr>
          <a:xfrm>
            <a:off x="685800" y="152400"/>
            <a:ext cx="6870700" cy="828675"/>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3200" b="1">
                <a:solidFill>
                  <a:srgbClr val="000000"/>
                </a:solidFill>
                <a:ea typeface="方正姚体"/>
              </a:rPr>
              <a:t>三、</a:t>
            </a:r>
            <a:r>
              <a:rPr lang="en-US" altLang="en-US" sz="3200" b="1">
                <a:solidFill>
                  <a:srgbClr val="000000"/>
                </a:solidFill>
                <a:ea typeface="方正姚体"/>
                <a:sym typeface="Arial" pitchFamily="34" charset="0"/>
              </a:rPr>
              <a:t>多元化战略的分类</a:t>
            </a:r>
            <a:r>
              <a:rPr lang="zh-CN" altLang="en-US" sz="3200" b="1">
                <a:solidFill>
                  <a:srgbClr val="000000"/>
                </a:solidFill>
                <a:ea typeface="方正姚体"/>
                <a:sym typeface="Arial" pitchFamily="34" charset="0"/>
              </a:rPr>
              <a:t>（</a:t>
            </a:r>
            <a:r>
              <a:rPr lang="en-US" altLang="en-US" sz="3200" b="1">
                <a:solidFill>
                  <a:srgbClr val="000000"/>
                </a:solidFill>
                <a:ea typeface="方正姚体"/>
                <a:sym typeface="Arial" pitchFamily="34" charset="0"/>
              </a:rPr>
              <a:t>安索夫</a:t>
            </a:r>
            <a:r>
              <a:rPr lang="zh-CN" altLang="en-US" sz="3200" b="1">
                <a:solidFill>
                  <a:srgbClr val="000000"/>
                </a:solidFill>
                <a:ea typeface="方正姚体"/>
                <a:sym typeface="Arial" pitchFamily="34" charset="0"/>
              </a:rPr>
              <a:t>）</a:t>
            </a:r>
            <a:endParaRPr lang="en-US" altLang="en-US" sz="3200" b="1">
              <a:solidFill>
                <a:srgbClr val="000000"/>
              </a:solidFill>
              <a:ea typeface="方正姚体"/>
              <a:sym typeface="Arial" pitchFamily="34" charset="0"/>
            </a:endParaRPr>
          </a:p>
        </p:txBody>
      </p:sp>
      <p:graphicFrame>
        <p:nvGraphicFramePr>
          <p:cNvPr id="22531" name=""/>
          <p:cNvGraphicFramePr>
            <a:graphicFrameLocks noChangeAspect="1"/>
          </p:cNvGraphicFramePr>
          <p:nvPr>
            <p:ph idx="1"/>
          </p:nvPr>
        </p:nvGraphicFramePr>
        <p:xfrm>
          <a:off x="684212" y="1270000"/>
          <a:ext cx="7416800" cy="4679950"/>
        </p:xfrm>
        <a:graphic>
          <a:graphicData uri="http://schemas.openxmlformats.org/presentationml/2006/ole">
            <mc:AlternateContent>
              <mc:Choice xmlns:v="urn:schemas-microsoft-com:vml" Requires="v">
                <p:oleObj spid="_x0000_s1038" r:id="rId2" progId="OrgPlusWOPX.4">
                  <p:embed/>
                </p:oleObj>
              </mc:Choice>
              <mc:Fallback>
                <p:oleObj r:id="rId2" progId="OrgPlusWOPX.4">
                  <p:embed/>
                  <p:pic>
                    <p:nvPicPr>
                      <p:cNvPr id="0" name="OLE substitute image"/>
                      <p:cNvPicPr/>
                      <p:nvPr/>
                    </p:nvPicPr>
                    <p:blipFill>
                      <a:blip r:embed="rId3">
                        <a:alphaModFix/>
                      </a:blip>
                      <a:stretch>
                        <a:fillRect/>
                      </a:stretch>
                    </p:blipFill>
                    <p:spPr>
                      <a:xfrm>
                        <a:off x="684212" y="1270000"/>
                        <a:ext cx="7416800" cy="4679950"/>
                      </a:xfrm>
                      <a:prstGeom prst="rect">
                        <a:avLst/>
                      </a:prstGeom>
                      <a:noFill/>
                    </p:spPr>
                  </p:pic>
                </p:oleObj>
              </mc:Fallback>
            </mc:AlternateContent>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3554" name=""/>
          <p:cNvSpPr/>
          <p:nvPr>
            <p:ph type="body" idx="4294967295"/>
          </p:nvPr>
        </p:nvSpPr>
        <p:spPr>
          <a:xfrm>
            <a:off x="254000" y="263525"/>
            <a:ext cx="7775575" cy="6335712"/>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gn="just">
              <a:lnSpc>
                <a:spcPct val="120000"/>
              </a:lnSpc>
              <a:buNone/>
            </a:pPr>
            <a:r>
              <a:rPr lang="en-US" altLang="en-US" sz="1800" b="1">
                <a:solidFill>
                  <a:srgbClr val="000000"/>
                </a:solidFill>
                <a:latin typeface="华文楷体" pitchFamily="2" charset="-122"/>
                <a:ea typeface="方正姚体"/>
              </a:rPr>
              <a:t>①横向多元化：指针对老顾客开发出新产品。即企业利用现有市场，采用不同的技术来发展新产品，增加产品种类。</a:t>
            </a:r>
          </a:p>
          <a:p>
            <a:pPr lvl="0" algn="just">
              <a:lnSpc>
                <a:spcPct val="120000"/>
              </a:lnSpc>
              <a:buNone/>
            </a:pPr>
            <a:r>
              <a:rPr lang="zh-CN" altLang="en-US" sz="1800" b="1">
                <a:solidFill>
                  <a:srgbClr val="000000"/>
                </a:solidFill>
                <a:latin typeface="华文楷体" pitchFamily="2" charset="-122"/>
                <a:ea typeface="方正姚体"/>
              </a:rPr>
              <a:t>     如：某机械厂先生产收割机卖给农民，以后再生产农用化学品，仍然卖给农民，这就是水平多角化。</a:t>
            </a:r>
          </a:p>
          <a:p>
            <a:pPr lvl="0" algn="just">
              <a:lnSpc>
                <a:spcPct val="120000"/>
              </a:lnSpc>
              <a:buNone/>
            </a:pPr>
            <a:r>
              <a:rPr lang="en-US" altLang="en-US" sz="1800" b="1">
                <a:solidFill>
                  <a:srgbClr val="000000"/>
                </a:solidFill>
                <a:latin typeface="华文楷体" pitchFamily="2" charset="-122"/>
                <a:ea typeface="方正姚体"/>
              </a:rPr>
              <a:t>②纵向多元化：即企业进入生产经营活动或产品的上游或下游产业。这实际上就是纵向一体化。</a:t>
            </a:r>
          </a:p>
          <a:p>
            <a:pPr lvl="0" algn="just">
              <a:lnSpc>
                <a:spcPct val="120000"/>
              </a:lnSpc>
              <a:buNone/>
            </a:pPr>
            <a:r>
              <a:rPr lang="en-US" altLang="en-US" sz="1800" b="1">
                <a:solidFill>
                  <a:srgbClr val="000000"/>
                </a:solidFill>
                <a:latin typeface="华文楷体" pitchFamily="2" charset="-122"/>
                <a:ea typeface="方正姚体"/>
              </a:rPr>
              <a:t>③同心多元化：以企业原有能力为基础的多元化。同心多元化又分为：市场相关型、技术相关型、市场与技术相关型。</a:t>
            </a:r>
          </a:p>
          <a:p>
            <a:pPr lvl="0" algn="just">
              <a:lnSpc>
                <a:spcPct val="120000"/>
              </a:lnSpc>
              <a:buNone/>
            </a:pPr>
            <a:r>
              <a:rPr lang="en-US" altLang="en-US" sz="1800" b="1">
                <a:solidFill>
                  <a:srgbClr val="000000"/>
                </a:solidFill>
                <a:latin typeface="华文楷体" pitchFamily="2" charset="-122"/>
                <a:ea typeface="方正姚体"/>
              </a:rPr>
              <a:t>④混合多元化：又称非相关多元化，即企业进入与现有经营领域不相关的新领域。</a:t>
            </a:r>
          </a:p>
          <a:p>
            <a:pPr lvl="0" algn="just">
              <a:lnSpc>
                <a:spcPct val="120000"/>
              </a:lnSpc>
              <a:buNone/>
            </a:pPr>
            <a:endParaRPr lang="en-US" altLang="en-US" sz="1800" b="1">
              <a:solidFill>
                <a:srgbClr val="000000"/>
              </a:solidFill>
              <a:latin typeface="华文楷体" pitchFamily="2" charset="-122"/>
              <a:ea typeface="方正姚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4578" name=""/>
          <p:cNvSpPr/>
          <p:nvPr>
            <p:ph type="title"/>
          </p:nvPr>
        </p:nvSpPr>
        <p:spPr>
          <a:xfrm>
            <a:off x="685800" y="152400"/>
            <a:ext cx="6870700" cy="757238"/>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3200" b="1">
                <a:solidFill>
                  <a:srgbClr val="000000"/>
                </a:solidFill>
                <a:ea typeface="方正姚体"/>
              </a:rPr>
              <a:t>国内的划分</a:t>
            </a:r>
          </a:p>
        </p:txBody>
      </p:sp>
      <p:sp>
        <p:nvSpPr>
          <p:cNvPr id="24579" name=""/>
          <p:cNvSpPr/>
          <p:nvPr>
            <p:ph type="body" idx="4294967295"/>
          </p:nvPr>
        </p:nvSpPr>
        <p:spPr>
          <a:xfrm>
            <a:off x="254000" y="981075"/>
            <a:ext cx="7702550" cy="5616575"/>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buNone/>
            </a:pPr>
            <a:r>
              <a:rPr lang="zh-CN" altLang="en-US" sz="2000" b="1">
                <a:solidFill>
                  <a:srgbClr val="000000"/>
                </a:solidFill>
                <a:latin typeface="华文行楷" pitchFamily="2" charset="-122"/>
                <a:ea typeface="方正姚体"/>
                <a:sym typeface="楷体_GB2312" pitchFamily="49" charset="-122"/>
              </a:rPr>
              <a:t>◆相关多元化</a:t>
            </a:r>
          </a:p>
          <a:p>
            <a:pPr lvl="0">
              <a:buNone/>
            </a:pPr>
            <a:r>
              <a:rPr lang="zh-CN" altLang="en-US" sz="2000" b="1">
                <a:solidFill>
                  <a:srgbClr val="000000"/>
                </a:solidFill>
                <a:latin typeface="华文行楷" pitchFamily="2" charset="-122"/>
                <a:ea typeface="方正姚体"/>
                <a:sym typeface="楷体_GB2312" pitchFamily="49" charset="-122"/>
              </a:rPr>
              <a:t>      </a:t>
            </a:r>
            <a:r>
              <a:rPr lang="zh-CN" altLang="en-US" sz="2000" b="1">
                <a:solidFill>
                  <a:srgbClr val="000000"/>
                </a:solidFill>
                <a:latin typeface="华文楷体" pitchFamily="2" charset="-122"/>
                <a:ea typeface="方正姚体"/>
                <a:sym typeface="楷体_GB2312" pitchFamily="49" charset="-122"/>
              </a:rPr>
              <a:t>    相关多元化又称为同心多元化，是指虽然企业发展的业务具有新的特征，但它与企业的现有业务具有战略上的适应性，它们在技术、工艺、销售渠道、市场营销、产品等方面具有共同的或是相近的特点。</a:t>
            </a:r>
          </a:p>
          <a:p>
            <a:pPr lvl="0">
              <a:buNone/>
            </a:pPr>
            <a:r>
              <a:rPr lang="zh-CN" altLang="en-US" sz="2000" b="1">
                <a:solidFill>
                  <a:srgbClr val="000000"/>
                </a:solidFill>
                <a:latin typeface="华文楷体" pitchFamily="2" charset="-122"/>
                <a:ea typeface="方正姚体"/>
                <a:sym typeface="楷体_GB2312" pitchFamily="49" charset="-122"/>
              </a:rPr>
              <a:t>       如：如汽车制造厂生产汽车，同时也生产拖拉机、柴油机等。</a:t>
            </a:r>
          </a:p>
          <a:p>
            <a:pPr lvl="0">
              <a:buNone/>
            </a:pPr>
            <a:r>
              <a:rPr lang="zh-CN" altLang="en-US" sz="2000" b="1">
                <a:solidFill>
                  <a:srgbClr val="000000"/>
                </a:solidFill>
                <a:latin typeface="华文行楷" pitchFamily="2" charset="-122"/>
                <a:ea typeface="方正姚体"/>
                <a:sym typeface="楷体_GB2312" pitchFamily="49" charset="-122"/>
              </a:rPr>
              <a:t>◆不相关多元化</a:t>
            </a:r>
          </a:p>
          <a:p>
            <a:pPr lvl="0">
              <a:buNone/>
            </a:pPr>
            <a:r>
              <a:rPr lang="zh-CN" altLang="en-US" sz="2000" b="1">
                <a:solidFill>
                  <a:srgbClr val="000000"/>
                </a:solidFill>
                <a:latin typeface="华文行楷" pitchFamily="2" charset="-122"/>
                <a:ea typeface="方正姚体"/>
                <a:sym typeface="楷体_GB2312" pitchFamily="49" charset="-122"/>
              </a:rPr>
              <a:t>          </a:t>
            </a:r>
            <a:r>
              <a:rPr lang="zh-CN" altLang="en-US" sz="2000" b="1">
                <a:solidFill>
                  <a:srgbClr val="000000"/>
                </a:solidFill>
                <a:latin typeface="华文楷体" pitchFamily="2" charset="-122"/>
                <a:ea typeface="方正姚体"/>
                <a:sym typeface="楷体_GB2312" pitchFamily="49" charset="-122"/>
              </a:rPr>
              <a:t>企业在其他行业投资，把业务领域拓展到其他行业中去，新产品、新业务与企业的现有业务、技术、市场毫无关系。也就是说，企业既不以原有技术也不以现有市场为依托，向技术和市场完全不同的产品或劳务项目发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5602" name=""/>
          <p:cNvSpPr/>
          <p:nvPr>
            <p:ph type="title"/>
          </p:nvPr>
        </p:nvSpPr>
        <p:spPr>
          <a:xfrm>
            <a:off x="685800" y="152400"/>
            <a:ext cx="6870700" cy="757238"/>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2800" b="1">
                <a:solidFill>
                  <a:srgbClr val="000000"/>
                </a:solidFill>
                <a:ea typeface="方正姚体"/>
              </a:rPr>
              <a:t>具有相关业务的公司</a:t>
            </a:r>
          </a:p>
        </p:txBody>
      </p:sp>
      <p:sp>
        <p:nvSpPr>
          <p:cNvPr id="25603" name=""/>
          <p:cNvSpPr/>
          <p:nvPr>
            <p:ph type="body" idx="4294967295"/>
          </p:nvPr>
        </p:nvSpPr>
        <p:spPr>
          <a:xfrm>
            <a:off x="685800" y="1125538"/>
            <a:ext cx="7696200" cy="5113338"/>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buNone/>
            </a:pPr>
            <a:r>
              <a:rPr lang="zh-CN" altLang="en-US" sz="2400" b="1">
                <a:solidFill>
                  <a:srgbClr val="000000"/>
                </a:solidFill>
                <a:latin typeface="华文行楷" pitchFamily="2" charset="-122"/>
                <a:ea typeface="方正姚体"/>
                <a:sym typeface="楷体_GB2312" pitchFamily="49" charset="-122"/>
              </a:rPr>
              <a:t>◆</a:t>
            </a:r>
            <a:r>
              <a:rPr lang="en-US" altLang="en-US" sz="2400" b="1">
                <a:solidFill>
                  <a:srgbClr val="000000"/>
                </a:solidFill>
                <a:latin typeface="华文行楷" pitchFamily="2" charset="-122"/>
                <a:ea typeface="方正姚体"/>
              </a:rPr>
              <a:t>吉列公司</a:t>
            </a:r>
          </a:p>
          <a:p>
            <a:pPr lvl="0">
              <a:lnSpc>
                <a:spcPct val="110000"/>
              </a:lnSpc>
            </a:pPr>
            <a:r>
              <a:rPr lang="zh-CN" altLang="en-US" sz="2000">
                <a:solidFill>
                  <a:srgbClr val="000000"/>
                </a:solidFill>
                <a:latin typeface="宋体" pitchFamily="2" charset="-122"/>
                <a:ea typeface="方正姚体"/>
              </a:rPr>
              <a:t>  </a:t>
            </a:r>
            <a:r>
              <a:rPr lang="en-US" altLang="en-US" sz="2000">
                <a:solidFill>
                  <a:srgbClr val="000000"/>
                </a:solidFill>
                <a:latin typeface="宋体" pitchFamily="2" charset="-122"/>
                <a:ea typeface="方正姚体"/>
              </a:rPr>
              <a:t>刀片和剃刀</a:t>
            </a:r>
          </a:p>
          <a:p>
            <a:pPr lvl="0">
              <a:lnSpc>
                <a:spcPct val="110000"/>
              </a:lnSpc>
            </a:pPr>
            <a:r>
              <a:rPr lang="en-US" altLang="en-US" sz="2000">
                <a:solidFill>
                  <a:srgbClr val="000000"/>
                </a:solidFill>
                <a:latin typeface="宋体" pitchFamily="2" charset="-122"/>
                <a:ea typeface="方正姚体"/>
              </a:rPr>
              <a:t>  梳妆品</a:t>
            </a:r>
          </a:p>
          <a:p>
            <a:pPr lvl="0">
              <a:lnSpc>
                <a:spcPct val="110000"/>
              </a:lnSpc>
            </a:pPr>
            <a:r>
              <a:rPr lang="en-US" altLang="en-US" sz="2000">
                <a:solidFill>
                  <a:srgbClr val="000000"/>
                </a:solidFill>
                <a:latin typeface="宋体" pitchFamily="2" charset="-122"/>
                <a:ea typeface="方正姚体"/>
              </a:rPr>
              <a:t>  皮肤护理产品</a:t>
            </a:r>
          </a:p>
          <a:p>
            <a:pPr lvl="0">
              <a:lnSpc>
                <a:spcPct val="110000"/>
              </a:lnSpc>
            </a:pPr>
            <a:r>
              <a:rPr lang="en-US" altLang="en-US" sz="2000">
                <a:solidFill>
                  <a:srgbClr val="000000"/>
                </a:solidFill>
                <a:latin typeface="宋体" pitchFamily="2" charset="-122"/>
                <a:ea typeface="方正姚体"/>
              </a:rPr>
              <a:t>  牙刷和牙齿护理产品</a:t>
            </a:r>
          </a:p>
          <a:p>
            <a:pPr lvl="0">
              <a:lnSpc>
                <a:spcPct val="110000"/>
              </a:lnSpc>
            </a:pPr>
            <a:r>
              <a:rPr lang="en-US" altLang="en-US" sz="2000">
                <a:solidFill>
                  <a:srgbClr val="000000"/>
                </a:solidFill>
                <a:latin typeface="宋体" pitchFamily="2" charset="-122"/>
                <a:ea typeface="方正姚体"/>
              </a:rPr>
              <a:t>  书写设备和文具</a:t>
            </a:r>
          </a:p>
          <a:p>
            <a:pPr lvl="0">
              <a:lnSpc>
                <a:spcPct val="110000"/>
              </a:lnSpc>
            </a:pPr>
            <a:r>
              <a:rPr lang="en-US" altLang="en-US" sz="2000">
                <a:solidFill>
                  <a:srgbClr val="000000"/>
                </a:solidFill>
                <a:latin typeface="宋体" pitchFamily="2" charset="-122"/>
                <a:ea typeface="方正姚体"/>
              </a:rPr>
              <a:t>  电动剃须刀、吹风机、电动牙刷</a:t>
            </a:r>
          </a:p>
          <a:p>
            <a:pPr lvl="0">
              <a:buNone/>
            </a:pPr>
            <a:r>
              <a:rPr lang="zh-CN" altLang="en-US" sz="2400" b="1">
                <a:solidFill>
                  <a:srgbClr val="000000"/>
                </a:solidFill>
                <a:latin typeface="华文行楷" pitchFamily="2" charset="-122"/>
                <a:ea typeface="方正姚体"/>
                <a:sym typeface="Arial" pitchFamily="34" charset="0"/>
              </a:rPr>
              <a:t>◆</a:t>
            </a:r>
            <a:r>
              <a:rPr lang="en-US" altLang="en-US" sz="2400" b="1">
                <a:solidFill>
                  <a:srgbClr val="000000"/>
                </a:solidFill>
                <a:latin typeface="华文行楷" pitchFamily="2" charset="-122"/>
                <a:ea typeface="方正姚体"/>
                <a:sym typeface="Arial" pitchFamily="34" charset="0"/>
              </a:rPr>
              <a:t>强生公司</a:t>
            </a:r>
          </a:p>
          <a:p>
            <a:pPr lvl="0">
              <a:lnSpc>
                <a:spcPct val="110000"/>
              </a:lnSpc>
            </a:pPr>
            <a:r>
              <a:rPr lang="en-US" altLang="en-US" sz="2000">
                <a:solidFill>
                  <a:srgbClr val="000000"/>
                </a:solidFill>
                <a:latin typeface="宋体" pitchFamily="2" charset="-122"/>
                <a:ea typeface="方正姚体"/>
                <a:sym typeface="Arial" pitchFamily="34" charset="0"/>
              </a:rPr>
              <a:t> 婴儿产品、绷带和伤口护理产品</a:t>
            </a:r>
            <a:r>
              <a:rPr lang="zh-CN" altLang="en-US" sz="2000">
                <a:solidFill>
                  <a:srgbClr val="000000"/>
                </a:solidFill>
                <a:latin typeface="宋体" pitchFamily="2" charset="-122"/>
                <a:ea typeface="方正姚体"/>
                <a:sym typeface="Arial" pitchFamily="34" charset="0"/>
              </a:rPr>
              <a:t>、</a:t>
            </a:r>
            <a:r>
              <a:rPr lang="en-US" altLang="en-US" sz="2000">
                <a:solidFill>
                  <a:srgbClr val="000000"/>
                </a:solidFill>
                <a:latin typeface="宋体" pitchFamily="2" charset="-122"/>
                <a:ea typeface="方正姚体"/>
                <a:sym typeface="Arial" pitchFamily="34" charset="0"/>
              </a:rPr>
              <a:t>女性卫生产品、非医疗药物、手术和医院用产品、牙科用产品、隐形眼镜、皮肤护理品</a:t>
            </a:r>
          </a:p>
          <a:p>
            <a:pPr lvl="0">
              <a:lnSpc>
                <a:spcPct val="110000"/>
              </a:lnSpc>
            </a:pPr>
            <a:endParaRPr lang="en-US" altLang="en-US" sz="2000">
              <a:solidFill>
                <a:srgbClr val="000000"/>
              </a:solidFill>
              <a:latin typeface="宋体" pitchFamily="2" charset="-122"/>
              <a:ea typeface="方正姚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6626" name=""/>
          <p:cNvSpPr/>
          <p:nvPr>
            <p:ph type="title"/>
          </p:nvPr>
        </p:nvSpPr>
        <p:spPr>
          <a:xfrm>
            <a:off x="685800" y="152400"/>
            <a:ext cx="6870700" cy="684212"/>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3200" b="1">
                <a:solidFill>
                  <a:srgbClr val="000000"/>
                </a:solidFill>
                <a:ea typeface="方正姚体"/>
              </a:rPr>
              <a:t>四、</a:t>
            </a:r>
            <a:r>
              <a:rPr lang="en-US" altLang="en-US" sz="3200" b="1">
                <a:solidFill>
                  <a:srgbClr val="000000"/>
                </a:solidFill>
                <a:ea typeface="方正姚体"/>
              </a:rPr>
              <a:t>多元化战略的动机</a:t>
            </a:r>
          </a:p>
        </p:txBody>
      </p:sp>
      <p:graphicFrame>
        <p:nvGraphicFramePr>
          <p:cNvPr id="26627" name=""/>
          <p:cNvGraphicFramePr>
            <a:graphicFrameLocks noGrp="1"/>
          </p:cNvGraphicFramePr>
          <p:nvPr/>
        </p:nvGraphicFramePr>
        <p:xfrm>
          <a:off x="685800" y="981075"/>
          <a:ext cx="7696200" cy="4971545"/>
        </p:xfrm>
        <a:graphic>
          <a:graphicData uri="http://schemas.openxmlformats.org/drawingml/2006/table">
            <a:tbl>
              <a:tblPr/>
              <a:tblGrid>
                <a:gridCol w="1117600"/>
                <a:gridCol w="2084388"/>
                <a:gridCol w="4494212"/>
              </a:tblGrid>
              <a:tr h="407988">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lgn="ctr">
                        <a:buNone/>
                      </a:pPr>
                      <a:r>
                        <a:rPr lang="zh-CN" altLang="en-US" sz="1800" b="1">
                          <a:solidFill>
                            <a:srgbClr val="000000"/>
                          </a:solidFill>
                          <a:ea typeface="方正姚体"/>
                        </a:rPr>
                        <a:t>原因种类</a:t>
                      </a:r>
                    </a:p>
                  </a:txBody>
                  <a:tcPr marL="93600" marR="93600" marT="46800" marB="46800">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lgn="ctr">
                        <a:buNone/>
                      </a:pPr>
                      <a:r>
                        <a:rPr lang="zh-CN" altLang="en-US" sz="1800" b="1">
                          <a:solidFill>
                            <a:srgbClr val="000000"/>
                          </a:solidFill>
                          <a:ea typeface="方正姚体"/>
                        </a:rPr>
                        <a:t>原因</a:t>
                      </a:r>
                    </a:p>
                  </a:txBody>
                  <a:tcPr marL="93600" marR="93600" marT="46800" marB="46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lgn="ctr">
                        <a:buNone/>
                      </a:pPr>
                      <a:r>
                        <a:rPr lang="zh-CN" altLang="en-US" sz="1800" b="1">
                          <a:solidFill>
                            <a:srgbClr val="000000"/>
                          </a:solidFill>
                          <a:ea typeface="方正姚体"/>
                        </a:rPr>
                        <a:t>方法</a:t>
                      </a:r>
                    </a:p>
                  </a:txBody>
                  <a:tcPr marL="93600" marR="93600" marT="46800" marB="46800">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23875">
                <a:tc rowSpan="3">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lgn="ctr">
                        <a:buNone/>
                      </a:pPr>
                      <a:endParaRPr lang="zh-CN" altLang="en-US" sz="1800" b="1">
                        <a:solidFill>
                          <a:srgbClr val="000000"/>
                        </a:solidFill>
                        <a:ea typeface="方正姚体"/>
                      </a:endParaRPr>
                    </a:p>
                    <a:p>
                      <a:pPr marL="0" lvl="0" indent="0" algn="ctr">
                        <a:buNone/>
                      </a:pPr>
                      <a:endParaRPr lang="zh-CN" altLang="en-US" sz="1800" b="1">
                        <a:solidFill>
                          <a:srgbClr val="000000"/>
                        </a:solidFill>
                        <a:ea typeface="方正姚体"/>
                      </a:endParaRPr>
                    </a:p>
                    <a:p>
                      <a:pPr marL="0" lvl="0" indent="0" algn="ctr">
                        <a:buNone/>
                      </a:pPr>
                      <a:r>
                        <a:rPr lang="zh-CN" altLang="en-US" sz="1800" b="1">
                          <a:solidFill>
                            <a:srgbClr val="000000"/>
                          </a:solidFill>
                          <a:ea typeface="方正姚体"/>
                        </a:rPr>
                        <a:t>外部原因</a:t>
                      </a:r>
                    </a:p>
                  </a:txBody>
                  <a:tcPr marL="93600" marR="93600" marT="46800" marB="46800">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产品需要趋向停滞</a:t>
                      </a:r>
                    </a:p>
                  </a:txBody>
                  <a:tcPr marL="93600" marR="93600" marT="46800" marB="46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寻求需求增长快的新产品和新市场</a:t>
                      </a:r>
                    </a:p>
                  </a:txBody>
                  <a:tcPr marL="93600" marR="93600" marT="46800" marB="46800">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03262">
                <a:tc vMerge="1">
                  <a:txBody>
                    <a:bodyPr vert="horz" wrap="square"/>
                    <a:lstStyle/>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sym typeface="Arial" pitchFamily="34" charset="0"/>
                        </a:rPr>
                        <a:t>新行业吸引力较大</a:t>
                      </a:r>
                    </a:p>
                  </a:txBody>
                  <a:tcPr marL="93600" marR="93600" marT="46800" marB="46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企业通过进入本企业以外的新产品、新市场追求高增长率和收益率</a:t>
                      </a:r>
                    </a:p>
                  </a:txBody>
                  <a:tcPr marL="93600" marR="93600" marT="46800" marB="46800">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30200">
                <a:tc vMerge="1">
                  <a:txBody>
                    <a:bodyPr vert="horz" wrap="square"/>
                    <a:lstStyle/>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a:miter lim="800000"/>
                    </a:lnB>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需要的不确定性</a:t>
                      </a:r>
                    </a:p>
                  </a:txBody>
                  <a:tcPr marL="93600" marR="93600" marT="46800" marB="46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企业为了分散风险，开发其他产品</a:t>
                      </a:r>
                    </a:p>
                  </a:txBody>
                  <a:tcPr marL="93600" marR="93600" marT="46800" marB="46800">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409575">
                <a:tc rowSpan="4">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lgn="ctr">
                        <a:buNone/>
                      </a:pPr>
                      <a:endParaRPr lang="zh-CN" altLang="en-US" sz="1800" b="1">
                        <a:solidFill>
                          <a:srgbClr val="000000"/>
                        </a:solidFill>
                        <a:ea typeface="方正姚体"/>
                      </a:endParaRPr>
                    </a:p>
                    <a:p>
                      <a:pPr marL="0" lvl="0" indent="0" algn="ctr">
                        <a:buNone/>
                      </a:pPr>
                      <a:endParaRPr lang="zh-CN" altLang="en-US" sz="1800" b="1">
                        <a:solidFill>
                          <a:srgbClr val="000000"/>
                        </a:solidFill>
                        <a:ea typeface="方正姚体"/>
                      </a:endParaRPr>
                    </a:p>
                    <a:p>
                      <a:pPr marL="0" lvl="0" indent="0" algn="ctr">
                        <a:buNone/>
                      </a:pPr>
                      <a:endParaRPr lang="zh-CN" altLang="en-US" sz="1800" b="1">
                        <a:solidFill>
                          <a:srgbClr val="000000"/>
                        </a:solidFill>
                        <a:ea typeface="方正姚体"/>
                      </a:endParaRPr>
                    </a:p>
                    <a:p>
                      <a:pPr marL="0" lvl="0" indent="0" algn="ctr">
                        <a:buNone/>
                      </a:pPr>
                      <a:r>
                        <a:rPr lang="zh-CN" altLang="en-US" sz="1800" b="1">
                          <a:solidFill>
                            <a:srgbClr val="000000"/>
                          </a:solidFill>
                          <a:ea typeface="方正姚体"/>
                        </a:rPr>
                        <a:t>内部原因</a:t>
                      </a:r>
                    </a:p>
                  </a:txBody>
                  <a:tcPr marL="93600" marR="93600" marT="46800" marB="46800">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企业内部资源潜力</a:t>
                      </a:r>
                    </a:p>
                  </a:txBody>
                  <a:tcPr marL="93600" marR="93600" marT="46800" marB="46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通过多元化以充分利用企业的富裕资源</a:t>
                      </a:r>
                    </a:p>
                  </a:txBody>
                  <a:tcPr marL="93600" marR="93600" marT="46800" marB="46800">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000125">
                <a:tc vMerge="1">
                  <a:txBody>
                    <a:bodyPr vert="horz" wrap="square"/>
                    <a:lstStyle/>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实现规模经济</a:t>
                      </a:r>
                    </a:p>
                  </a:txBody>
                  <a:tcPr marL="93600" marR="93600" marT="46800" marB="46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扩大企业规模，在数量与质量方面占有丰富的经营资源，享受规模经济效益，或弥补企业规模不当的弱点</a:t>
                      </a:r>
                    </a:p>
                  </a:txBody>
                  <a:tcPr marL="93600" marR="93600" marT="46800" marB="46800">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915988">
                <a:tc vMerge="1">
                  <a:txBody>
                    <a:bodyPr vert="horz" wrap="square"/>
                    <a:lstStyle/>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达不到经营目标或原经营领域收益较差</a:t>
                      </a:r>
                    </a:p>
                  </a:txBody>
                  <a:tcPr marL="93600" marR="93600" marT="46800" marB="46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寻求新的增长点，实现预期目标</a:t>
                      </a:r>
                    </a:p>
                  </a:txBody>
                  <a:tcPr marL="93600" marR="93600" marT="46800" marB="46800">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41350">
                <a:tc vMerge="1">
                  <a:txBody>
                    <a:bodyPr vert="horz" wrap="square"/>
                    <a:lstStyle/>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28575" cap="sq">
                      <a:miter lim="800000"/>
                    </a:lnB>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增加收益</a:t>
                      </a:r>
                    </a:p>
                  </a:txBody>
                  <a:tcPr marL="93600" marR="93600" marT="46800" marB="46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3600" tIns="46800" rIns="93600" bIns="4680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a:solidFill>
                            <a:schemeClr val="tx1"/>
                          </a:solidFill>
                          <a:latin typeface="Comic Sans MS" pitchFamily="66" charset="0"/>
                          <a:ea typeface="宋体" pitchFamily="2" charset="-122"/>
                        </a:defRPr>
                      </a:lvl5pPr>
                    </a:lstStyle>
                    <a:p>
                      <a:pPr marL="0" lvl="0" indent="0">
                        <a:buNone/>
                      </a:pPr>
                      <a:r>
                        <a:rPr lang="zh-CN" altLang="en-US" sz="1800">
                          <a:solidFill>
                            <a:srgbClr val="000000"/>
                          </a:solidFill>
                          <a:ea typeface="方正姚体"/>
                        </a:rPr>
                        <a:t>利用剩余资源搞多元化经营，使组织保持一定的收益率</a:t>
                      </a:r>
                    </a:p>
                  </a:txBody>
                  <a:tcPr marL="93600" marR="93600" marT="46800" marB="46800">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r>
            </a:tbl>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7650" name=""/>
          <p:cNvSpPr/>
          <p:nvPr>
            <p:ph type="title"/>
          </p:nvPr>
        </p:nvSpPr>
        <p:spPr>
          <a:xfrm>
            <a:off x="685800" y="152400"/>
            <a:ext cx="6870700" cy="612775"/>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2800" b="1">
                <a:solidFill>
                  <a:srgbClr val="000000"/>
                </a:solidFill>
                <a:ea typeface="方正姚体"/>
              </a:rPr>
              <a:t>（一）战略性行业转移</a:t>
            </a:r>
          </a:p>
        </p:txBody>
      </p:sp>
      <p:sp>
        <p:nvSpPr>
          <p:cNvPr id="27651" name=""/>
          <p:cNvSpPr/>
          <p:nvPr>
            <p:ph type="body" idx="4294967295"/>
          </p:nvPr>
        </p:nvSpPr>
        <p:spPr>
          <a:xfrm>
            <a:off x="254000" y="693738"/>
            <a:ext cx="7920038" cy="59055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20000"/>
              </a:lnSpc>
              <a:buNone/>
            </a:pPr>
            <a:r>
              <a:rPr lang="zh-CN" altLang="en-US" sz="2400" b="1">
                <a:solidFill>
                  <a:srgbClr val="000000"/>
                </a:solidFill>
                <a:latin typeface="华文楷体" pitchFamily="2" charset="-122"/>
                <a:ea typeface="方正姚体"/>
              </a:rPr>
              <a:t>             </a:t>
            </a:r>
            <a:r>
              <a:rPr lang="en-US" altLang="en-US" sz="2400" b="1">
                <a:solidFill>
                  <a:srgbClr val="000000"/>
                </a:solidFill>
                <a:latin typeface="华文楷体" pitchFamily="2" charset="-122"/>
                <a:ea typeface="方正姚体"/>
              </a:rPr>
              <a:t>实现战略性行业转移目标的多元化经营以现有行业衰退为充分条件，其结果有两种：</a:t>
            </a:r>
          </a:p>
          <a:p>
            <a:pPr lvl="0">
              <a:lnSpc>
                <a:spcPct val="120000"/>
              </a:lnSpc>
              <a:buNone/>
            </a:pPr>
            <a:r>
              <a:rPr lang="en-US" altLang="en-US" sz="2400" b="1">
                <a:solidFill>
                  <a:srgbClr val="000000"/>
                </a:solidFill>
                <a:latin typeface="华文楷体" pitchFamily="2" charset="-122"/>
                <a:ea typeface="方正姚体"/>
              </a:rPr>
              <a:t>           </a:t>
            </a:r>
            <a:r>
              <a:rPr lang="zh-CN" altLang="en-US" sz="2400" b="1">
                <a:solidFill>
                  <a:srgbClr val="000000"/>
                </a:solidFill>
                <a:latin typeface="华文楷体" pitchFamily="2" charset="-122"/>
                <a:ea typeface="方正姚体"/>
              </a:rPr>
              <a:t>  </a:t>
            </a:r>
            <a:r>
              <a:rPr lang="en-US" altLang="en-US" sz="2400" b="1">
                <a:solidFill>
                  <a:srgbClr val="000000"/>
                </a:solidFill>
                <a:latin typeface="华文楷体" pitchFamily="2" charset="-122"/>
                <a:ea typeface="方正姚体"/>
              </a:rPr>
              <a:t>一是进入新行业后，企业同时在原行业和新行业领域经营，但原行业比重逐渐下降，而新行业比重逐步上升；</a:t>
            </a:r>
          </a:p>
          <a:p>
            <a:pPr lvl="0">
              <a:lnSpc>
                <a:spcPct val="120000"/>
              </a:lnSpc>
              <a:buNone/>
            </a:pPr>
            <a:r>
              <a:rPr lang="en-US" altLang="en-US" sz="2400" b="1">
                <a:solidFill>
                  <a:srgbClr val="000000"/>
                </a:solidFill>
                <a:latin typeface="华文楷体" pitchFamily="2" charset="-122"/>
                <a:ea typeface="方正姚体"/>
              </a:rPr>
              <a:t>       </a:t>
            </a:r>
            <a:r>
              <a:rPr lang="zh-CN" altLang="en-US" sz="2400" b="1">
                <a:solidFill>
                  <a:srgbClr val="000000"/>
                </a:solidFill>
                <a:latin typeface="华文楷体" pitchFamily="2" charset="-122"/>
                <a:ea typeface="方正姚体"/>
              </a:rPr>
              <a:t>      </a:t>
            </a:r>
            <a:r>
              <a:rPr lang="en-US" altLang="en-US" sz="2400" b="1">
                <a:solidFill>
                  <a:srgbClr val="000000"/>
                </a:solidFill>
                <a:latin typeface="华文楷体" pitchFamily="2" charset="-122"/>
                <a:ea typeface="方正姚体"/>
              </a:rPr>
              <a:t>二是进入新行业后不久，企业彻底放弃原行业经营，集中资源来经营新行业。</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8674" name=""/>
          <p:cNvSpPr/>
          <p:nvPr>
            <p:ph type="title"/>
          </p:nvPr>
        </p:nvSpPr>
        <p:spPr>
          <a:xfrm>
            <a:off x="685800" y="152400"/>
            <a:ext cx="6870700" cy="612775"/>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en-US" altLang="en-US" sz="2800" b="1">
                <a:solidFill>
                  <a:srgbClr val="000000"/>
                </a:solidFill>
                <a:ea typeface="方正姚体"/>
              </a:rPr>
              <a:t>（</a:t>
            </a:r>
            <a:r>
              <a:rPr lang="zh-CN" altLang="en-US" sz="2800" b="1">
                <a:solidFill>
                  <a:srgbClr val="000000"/>
                </a:solidFill>
                <a:ea typeface="方正姚体"/>
              </a:rPr>
              <a:t>二</a:t>
            </a:r>
            <a:r>
              <a:rPr lang="en-US" altLang="en-US" sz="2800" b="1">
                <a:solidFill>
                  <a:srgbClr val="000000"/>
                </a:solidFill>
                <a:ea typeface="方正姚体"/>
              </a:rPr>
              <a:t>）</a:t>
            </a:r>
            <a:r>
              <a:rPr lang="zh-CN" altLang="en-US" sz="2800" b="1">
                <a:solidFill>
                  <a:srgbClr val="000000"/>
                </a:solidFill>
                <a:ea typeface="方正姚体"/>
              </a:rPr>
              <a:t>范围经济</a:t>
            </a:r>
          </a:p>
        </p:txBody>
      </p:sp>
      <p:sp>
        <p:nvSpPr>
          <p:cNvPr id="28675" name=""/>
          <p:cNvSpPr/>
          <p:nvPr>
            <p:ph type="body" idx="4294967295"/>
          </p:nvPr>
        </p:nvSpPr>
        <p:spPr>
          <a:xfrm>
            <a:off x="254000" y="693738"/>
            <a:ext cx="8135938" cy="59055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20000"/>
              </a:lnSpc>
              <a:buNone/>
            </a:pPr>
            <a:r>
              <a:rPr lang="zh-CN" altLang="en-US" sz="3600" b="1">
                <a:solidFill>
                  <a:srgbClr val="000000"/>
                </a:solidFill>
                <a:latin typeface="华文楷体" pitchFamily="2" charset="-122"/>
                <a:ea typeface="方正姚体"/>
              </a:rPr>
              <a:t>   </a:t>
            </a:r>
            <a:r>
              <a:rPr lang="zh-CN" altLang="en-US" sz="2400" b="1">
                <a:solidFill>
                  <a:srgbClr val="000000"/>
                </a:solidFill>
                <a:latin typeface="华文楷体" pitchFamily="2" charset="-122"/>
                <a:ea typeface="方正姚体"/>
                <a:sym typeface="Arial" pitchFamily="34" charset="0"/>
              </a:rPr>
              <a:t> ◆</a:t>
            </a:r>
            <a:r>
              <a:rPr lang="en-US" altLang="en-US" sz="2400" b="1">
                <a:solidFill>
                  <a:srgbClr val="000000"/>
                </a:solidFill>
                <a:latin typeface="华文楷体" pitchFamily="2" charset="-122"/>
                <a:ea typeface="方正姚体"/>
                <a:sym typeface="Arial" pitchFamily="34" charset="0"/>
              </a:rPr>
              <a:t>范</a:t>
            </a:r>
            <a:r>
              <a:rPr lang="en-US" altLang="en-US" sz="2400" b="1">
                <a:solidFill>
                  <a:srgbClr val="000000"/>
                </a:solidFill>
                <a:latin typeface="华文楷体" pitchFamily="2" charset="-122"/>
                <a:ea typeface="方正姚体"/>
              </a:rPr>
              <a:t>围经济是指企业同时经营多个行业时，会产生比单一行业经营更多、更大的经济效益，即通常所说的“</a:t>
            </a:r>
            <a:r>
              <a:rPr lang="zh-CN" altLang="en-US" sz="2400" b="1">
                <a:solidFill>
                  <a:srgbClr val="000000"/>
                </a:solidFill>
                <a:latin typeface="华文楷体" pitchFamily="2" charset="-122"/>
                <a:ea typeface="方正姚体"/>
              </a:rPr>
              <a:t>1</a:t>
            </a:r>
            <a:r>
              <a:rPr lang="en-US" altLang="en-US" sz="2400" b="1">
                <a:solidFill>
                  <a:srgbClr val="000000"/>
                </a:solidFill>
                <a:latin typeface="华文楷体" pitchFamily="2" charset="-122"/>
                <a:ea typeface="方正姚体"/>
              </a:rPr>
              <a:t>+</a:t>
            </a:r>
            <a:r>
              <a:rPr lang="zh-CN" altLang="en-US" sz="2400" b="1">
                <a:solidFill>
                  <a:srgbClr val="000000"/>
                </a:solidFill>
                <a:latin typeface="华文楷体" pitchFamily="2" charset="-122"/>
                <a:ea typeface="方正姚体"/>
              </a:rPr>
              <a:t>1</a:t>
            </a:r>
            <a:r>
              <a:rPr lang="en-US" altLang="en-US" sz="2400" b="1">
                <a:solidFill>
                  <a:srgbClr val="000000"/>
                </a:solidFill>
                <a:latin typeface="华文楷体" pitchFamily="2" charset="-122"/>
                <a:ea typeface="方正姚体"/>
              </a:rPr>
              <a:t>&gt;</a:t>
            </a:r>
            <a:r>
              <a:rPr lang="zh-CN" altLang="en-US" sz="2400" b="1">
                <a:solidFill>
                  <a:srgbClr val="000000"/>
                </a:solidFill>
                <a:latin typeface="华文楷体" pitchFamily="2" charset="-122"/>
                <a:ea typeface="方正姚体"/>
              </a:rPr>
              <a:t>2</a:t>
            </a:r>
            <a:r>
              <a:rPr lang="en-US" altLang="en-US" sz="2400" b="1">
                <a:solidFill>
                  <a:srgbClr val="000000"/>
                </a:solidFill>
                <a:latin typeface="华文楷体" pitchFamily="2" charset="-122"/>
                <a:ea typeface="方正姚体"/>
              </a:rPr>
              <a:t>”的效果。</a:t>
            </a:r>
          </a:p>
          <a:p>
            <a:pPr lvl="0">
              <a:lnSpc>
                <a:spcPct val="120000"/>
              </a:lnSpc>
              <a:buNone/>
            </a:pPr>
            <a:r>
              <a:rPr lang="en-US" altLang="en-US" sz="2400" b="1">
                <a:solidFill>
                  <a:srgbClr val="000000"/>
                </a:solidFill>
                <a:latin typeface="华文楷体" pitchFamily="2" charset="-122"/>
                <a:ea typeface="方正姚体"/>
              </a:rPr>
              <a:t>            这类经济效益产生的原因在于诸行业间资源的依存性所决定的“相乘”（或称为“协同”）效应以及企业内部具有未利用资源的客观性。</a:t>
            </a:r>
          </a:p>
          <a:p>
            <a:pPr lvl="0">
              <a:lnSpc>
                <a:spcPct val="120000"/>
              </a:lnSpc>
              <a:buNone/>
            </a:pPr>
            <a:r>
              <a:rPr lang="zh-CN" altLang="en-US" sz="2400" b="1">
                <a:solidFill>
                  <a:srgbClr val="000000"/>
                </a:solidFill>
                <a:latin typeface="华文楷体" pitchFamily="2" charset="-122"/>
                <a:ea typeface="方正姚体"/>
                <a:sym typeface="Arial" pitchFamily="34" charset="0"/>
              </a:rPr>
              <a:t>     ◆</a:t>
            </a:r>
            <a:r>
              <a:rPr lang="en-US" altLang="en-US" sz="2400" b="1">
                <a:solidFill>
                  <a:srgbClr val="000000"/>
                </a:solidFill>
                <a:latin typeface="华文楷体" pitchFamily="2" charset="-122"/>
                <a:ea typeface="方正姚体"/>
                <a:sym typeface="Arial" pitchFamily="34" charset="0"/>
              </a:rPr>
              <a:t>这类多元化经营活动的典型行业是石油化工、普通化工、冶金工业等。这些行业的企业一体化程度较高，垂直链较为完整，由此决定这类行业的企业较为容易通过多元化经营来实现范围经济的战略目标。</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9698" name=""/>
          <p:cNvSpPr/>
          <p:nvPr>
            <p:ph type="title"/>
          </p:nvPr>
        </p:nvSpPr>
        <p:spPr>
          <a:xfrm>
            <a:off x="685800" y="152400"/>
            <a:ext cx="6870700" cy="612775"/>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en-US" altLang="en-US" sz="2800" b="1">
                <a:solidFill>
                  <a:srgbClr val="000000"/>
                </a:solidFill>
                <a:ea typeface="方正姚体"/>
              </a:rPr>
              <a:t>（</a:t>
            </a:r>
            <a:r>
              <a:rPr lang="zh-CN" altLang="en-US" sz="2800" b="1">
                <a:solidFill>
                  <a:srgbClr val="000000"/>
                </a:solidFill>
                <a:ea typeface="方正姚体"/>
              </a:rPr>
              <a:t>三</a:t>
            </a:r>
            <a:r>
              <a:rPr lang="en-US" altLang="en-US" sz="2800" b="1">
                <a:solidFill>
                  <a:srgbClr val="000000"/>
                </a:solidFill>
                <a:ea typeface="方正姚体"/>
              </a:rPr>
              <a:t>）提高或获取核心能力</a:t>
            </a:r>
          </a:p>
        </p:txBody>
      </p:sp>
      <p:sp>
        <p:nvSpPr>
          <p:cNvPr id="29699" name=""/>
          <p:cNvSpPr/>
          <p:nvPr>
            <p:ph type="body" idx="4294967295"/>
          </p:nvPr>
        </p:nvSpPr>
        <p:spPr>
          <a:xfrm>
            <a:off x="254000" y="693738"/>
            <a:ext cx="8351838" cy="59055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20000"/>
              </a:lnSpc>
              <a:buNone/>
            </a:pPr>
            <a:r>
              <a:rPr lang="zh-CN" altLang="en-US" sz="3600" b="1">
                <a:solidFill>
                  <a:srgbClr val="000000"/>
                </a:solidFill>
                <a:latin typeface="华文楷体" pitchFamily="2" charset="-122"/>
                <a:ea typeface="方正姚体"/>
              </a:rPr>
              <a:t> </a:t>
            </a:r>
            <a:r>
              <a:rPr lang="zh-CN" altLang="en-US" sz="2400" b="1">
                <a:solidFill>
                  <a:srgbClr val="000000"/>
                </a:solidFill>
                <a:latin typeface="华文楷体" pitchFamily="2" charset="-122"/>
                <a:ea typeface="方正姚体"/>
              </a:rPr>
              <a:t>  </a:t>
            </a:r>
            <a:r>
              <a:rPr lang="zh-CN" altLang="en-US" sz="2400" b="1">
                <a:solidFill>
                  <a:srgbClr val="000000"/>
                </a:solidFill>
                <a:latin typeface="华文楷体" pitchFamily="2" charset="-122"/>
                <a:ea typeface="方正姚体"/>
                <a:sym typeface="Arial" pitchFamily="34" charset="0"/>
              </a:rPr>
              <a:t> ◆</a:t>
            </a:r>
            <a:r>
              <a:rPr lang="en-US" altLang="en-US" sz="2400" b="1">
                <a:solidFill>
                  <a:srgbClr val="000000"/>
                </a:solidFill>
                <a:latin typeface="华文楷体" pitchFamily="2" charset="-122"/>
                <a:ea typeface="方正姚体"/>
              </a:rPr>
              <a:t>以提高核心能力为目标的多元化经营通常有两种形式：</a:t>
            </a:r>
          </a:p>
          <a:p>
            <a:pPr lvl="0">
              <a:lnSpc>
                <a:spcPct val="80000"/>
              </a:lnSpc>
              <a:buNone/>
            </a:pPr>
            <a:r>
              <a:rPr lang="en-US" altLang="en-US" sz="2400" b="1">
                <a:solidFill>
                  <a:srgbClr val="000000"/>
                </a:solidFill>
                <a:latin typeface="华文楷体" pitchFamily="2" charset="-122"/>
                <a:ea typeface="方正姚体"/>
              </a:rPr>
              <a:t>         </a:t>
            </a:r>
            <a:r>
              <a:rPr lang="zh-CN" altLang="en-US" sz="2400" b="1">
                <a:solidFill>
                  <a:srgbClr val="000000"/>
                </a:solidFill>
                <a:latin typeface="华文楷体" pitchFamily="2" charset="-122"/>
                <a:ea typeface="方正姚体"/>
              </a:rPr>
              <a:t>     </a:t>
            </a:r>
            <a:r>
              <a:rPr lang="en-US" altLang="en-US" sz="2400" b="1">
                <a:solidFill>
                  <a:srgbClr val="000000"/>
                </a:solidFill>
                <a:latin typeface="华文楷体" pitchFamily="2" charset="-122"/>
                <a:ea typeface="方正姚体"/>
              </a:rPr>
              <a:t>一是通过现有核心能力在新行业领域的运用来提高核心能力水平；</a:t>
            </a:r>
          </a:p>
          <a:p>
            <a:pPr lvl="0">
              <a:lnSpc>
                <a:spcPct val="80000"/>
              </a:lnSpc>
              <a:buNone/>
            </a:pPr>
            <a:r>
              <a:rPr lang="zh-CN" altLang="en-US" sz="2400" b="1">
                <a:solidFill>
                  <a:srgbClr val="000000"/>
                </a:solidFill>
                <a:latin typeface="华文楷体" pitchFamily="2" charset="-122"/>
                <a:ea typeface="方正姚体"/>
              </a:rPr>
              <a:t>       </a:t>
            </a:r>
            <a:r>
              <a:rPr lang="en-US" altLang="en-US" sz="2400" b="1">
                <a:solidFill>
                  <a:srgbClr val="000000"/>
                </a:solidFill>
                <a:latin typeface="华文楷体" pitchFamily="2" charset="-122"/>
                <a:ea typeface="方正姚体"/>
              </a:rPr>
              <a:t>   </a:t>
            </a:r>
            <a:r>
              <a:rPr lang="zh-CN" altLang="en-US" sz="2400" b="1">
                <a:solidFill>
                  <a:srgbClr val="000000"/>
                </a:solidFill>
                <a:latin typeface="华文楷体" pitchFamily="2" charset="-122"/>
                <a:ea typeface="方正姚体"/>
              </a:rPr>
              <a:t>  </a:t>
            </a:r>
            <a:r>
              <a:rPr lang="en-US" altLang="en-US" sz="2400" b="1">
                <a:solidFill>
                  <a:srgbClr val="000000"/>
                </a:solidFill>
                <a:latin typeface="华文楷体" pitchFamily="2" charset="-122"/>
                <a:ea typeface="方正姚体"/>
              </a:rPr>
              <a:t> 二是从新的行业领域获取新的核心能力，再将现有的和新的融合为一个整体来提高核心能力。</a:t>
            </a:r>
          </a:p>
          <a:p>
            <a:pPr lvl="0">
              <a:lnSpc>
                <a:spcPct val="115000"/>
              </a:lnSpc>
              <a:buNone/>
            </a:pPr>
            <a:r>
              <a:rPr lang="zh-CN" altLang="en-US" sz="2400" b="1">
                <a:solidFill>
                  <a:srgbClr val="000000"/>
                </a:solidFill>
                <a:latin typeface="华文楷体" pitchFamily="2" charset="-122"/>
                <a:ea typeface="方正姚体"/>
                <a:sym typeface="Arial" pitchFamily="34" charset="0"/>
              </a:rPr>
              <a:t>       ◆</a:t>
            </a:r>
            <a:r>
              <a:rPr lang="en-US" altLang="en-US" sz="2400" b="1">
                <a:solidFill>
                  <a:srgbClr val="000000"/>
                </a:solidFill>
                <a:latin typeface="华文楷体" pitchFamily="2" charset="-122"/>
                <a:ea typeface="方正姚体"/>
                <a:sym typeface="Arial" pitchFamily="34" charset="0"/>
              </a:rPr>
              <a:t>日本佳能公司于1960年进入电子计算器行业，虽未取得成功，但佳能公司由此获得了微电子技术方面的能力。这种能力与佳能公司原拥有的精密机械技术和光学技术方面的核心能力相互结合，不仅提高了佳能核心能力的水平，而且在后来企业成长中，佳能利用上述核心能力成功地进入复印机等办公设备行业，使这些能力得以充分利用并提高。</a:t>
            </a:r>
          </a:p>
          <a:p>
            <a:pPr lvl="0">
              <a:lnSpc>
                <a:spcPct val="80000"/>
              </a:lnSpc>
              <a:buNone/>
            </a:pPr>
            <a:endParaRPr lang="en-US" altLang="en-US" sz="2400" b="1">
              <a:solidFill>
                <a:srgbClr val="000000"/>
              </a:solidFill>
              <a:latin typeface="华文楷体" pitchFamily="2" charset="-122"/>
              <a:ea typeface="方正姚体"/>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0722" name=""/>
          <p:cNvSpPr/>
          <p:nvPr>
            <p:ph type="body" idx="4294967295"/>
          </p:nvPr>
        </p:nvSpPr>
        <p:spPr>
          <a:xfrm>
            <a:off x="254000" y="261938"/>
            <a:ext cx="7991475" cy="63373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20000"/>
              </a:lnSpc>
              <a:buNone/>
            </a:pPr>
            <a:r>
              <a:rPr lang="zh-CN" altLang="en-US" sz="2400" b="1">
                <a:solidFill>
                  <a:srgbClr val="000000"/>
                </a:solidFill>
                <a:latin typeface="华文楷体" pitchFamily="2" charset="-122"/>
                <a:ea typeface="方正姚体"/>
                <a:sym typeface="Arial" pitchFamily="34" charset="0"/>
              </a:rPr>
              <a:t>◆</a:t>
            </a:r>
            <a:r>
              <a:rPr lang="en-US" altLang="en-US" sz="2400" b="1">
                <a:solidFill>
                  <a:srgbClr val="000000"/>
                </a:solidFill>
                <a:latin typeface="华文楷体" pitchFamily="2" charset="-122"/>
                <a:ea typeface="方正姚体"/>
                <a:sym typeface="Arial" pitchFamily="34" charset="0"/>
              </a:rPr>
              <a:t>当企业尚未拥有核心能力，但明确自己的核心能力范围时，企业也可将获取核心能力作为多元化经营的目标。</a:t>
            </a:r>
          </a:p>
          <a:p>
            <a:pPr lvl="0">
              <a:lnSpc>
                <a:spcPct val="120000"/>
              </a:lnSpc>
              <a:buNone/>
            </a:pPr>
            <a:r>
              <a:rPr lang="en-US" altLang="en-US" sz="2400" b="1">
                <a:solidFill>
                  <a:srgbClr val="000000"/>
                </a:solidFill>
                <a:latin typeface="华文楷体" pitchFamily="2" charset="-122"/>
                <a:ea typeface="方正姚体"/>
                <a:sym typeface="Arial" pitchFamily="34" charset="0"/>
              </a:rPr>
              <a:t> 这个目标的设定及经营活动的展开应该考虑到企业现在经营行业与新行业的关联程度。</a:t>
            </a:r>
          </a:p>
          <a:p>
            <a:pPr lvl="0">
              <a:lnSpc>
                <a:spcPct val="120000"/>
              </a:lnSpc>
              <a:buNone/>
            </a:pPr>
            <a:r>
              <a:rPr lang="zh-CN" altLang="en-US" sz="2400" b="1">
                <a:solidFill>
                  <a:srgbClr val="000000"/>
                </a:solidFill>
                <a:latin typeface="华文楷体" pitchFamily="2" charset="-122"/>
                <a:ea typeface="方正姚体"/>
                <a:sym typeface="Arial" pitchFamily="34" charset="0"/>
              </a:rPr>
              <a:t>  ◆ </a:t>
            </a:r>
            <a:r>
              <a:rPr lang="en-US" altLang="en-US" sz="2400" b="1">
                <a:solidFill>
                  <a:srgbClr val="000000"/>
                </a:solidFill>
                <a:latin typeface="华文楷体" pitchFamily="2" charset="-122"/>
                <a:ea typeface="方正姚体"/>
                <a:sym typeface="Arial" pitchFamily="34" charset="0"/>
              </a:rPr>
              <a:t>一般而言，关联程度越高，其获取核心能力的目标实现的成功率就越大。</a:t>
            </a:r>
          </a:p>
          <a:p>
            <a:pPr lvl="0">
              <a:lnSpc>
                <a:spcPct val="120000"/>
              </a:lnSpc>
              <a:buNone/>
            </a:pPr>
            <a:r>
              <a:rPr lang="en-US" altLang="en-US" sz="2400" b="1">
                <a:solidFill>
                  <a:srgbClr val="000000"/>
                </a:solidFill>
                <a:latin typeface="华文楷体" pitchFamily="2" charset="-122"/>
                <a:ea typeface="方正姚体"/>
                <a:sym typeface="Arial" pitchFamily="34" charset="0"/>
              </a:rPr>
              <a:t>       同时，新行业的选择不应超出设定的核心能力存在的行业领域，否则，获取核心能力的目标将难以实现。</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1746" name=""/>
          <p:cNvSpPr/>
          <p:nvPr>
            <p:ph type="title"/>
          </p:nvPr>
        </p:nvSpPr>
        <p:spPr>
          <a:xfrm>
            <a:off x="685800" y="152400"/>
            <a:ext cx="6870700" cy="684212"/>
          </a:xfrm>
          <a:prstGeom prst="rect">
            <a:avLst/>
          </a:prstGeom>
          <a:noFill/>
          <a:ln>
            <a:miter lim="800000"/>
          </a:ln>
        </p:spPr>
        <p:txBody>
          <a:bodyPr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a:solidFill>
                  <a:schemeClr val="tx1"/>
                </a:solidFill>
                <a:latin typeface="Comic Sans MS" pitchFamily="66" charset="0"/>
                <a:ea typeface="宋体" pitchFamily="2" charset="-122"/>
              </a:defRPr>
            </a:lvl1pPr>
          </a:lstStyle>
          <a:p>
            <a:pPr lvl="0"/>
            <a:r>
              <a:rPr lang="zh-CN" altLang="en-US" sz="2800" b="1">
                <a:solidFill>
                  <a:srgbClr val="000000"/>
                </a:solidFill>
                <a:ea typeface="方正姚体"/>
              </a:rPr>
              <a:t>分散风险</a:t>
            </a:r>
          </a:p>
        </p:txBody>
      </p:sp>
      <p:sp>
        <p:nvSpPr>
          <p:cNvPr id="31747" name=""/>
          <p:cNvSpPr/>
          <p:nvPr>
            <p:ph type="body" idx="4294967295"/>
          </p:nvPr>
        </p:nvSpPr>
        <p:spPr>
          <a:xfrm>
            <a:off x="327025" y="838200"/>
            <a:ext cx="8281988" cy="54737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a:solidFill>
                  <a:schemeClr val="tx1"/>
                </a:solidFill>
                <a:latin typeface="Comic Sans MS" pitchFamily="66"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Comic Sans MS" pitchFamily="66"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Comic Sans MS" pitchFamily="66"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Comic Sans MS" pitchFamily="66" charset="0"/>
                <a:ea typeface="宋体" pitchFamily="2" charset="-122"/>
              </a:defRPr>
            </a:lvl5pPr>
          </a:lstStyle>
          <a:p>
            <a:pPr lvl="0">
              <a:lnSpc>
                <a:spcPct val="120000"/>
              </a:lnSpc>
              <a:buNone/>
            </a:pPr>
            <a:r>
              <a:rPr lang="zh-CN" altLang="en-US" sz="2000" b="1">
                <a:solidFill>
                  <a:srgbClr val="000000"/>
                </a:solidFill>
                <a:latin typeface="华文楷体" pitchFamily="2" charset="-122"/>
                <a:ea typeface="方正姚体"/>
                <a:sym typeface="Arial" pitchFamily="34" charset="0"/>
              </a:rPr>
              <a:t>     </a:t>
            </a:r>
            <a:r>
              <a:rPr lang="zh-CN" altLang="en-US" sz="2200" b="1">
                <a:solidFill>
                  <a:srgbClr val="000000"/>
                </a:solidFill>
                <a:latin typeface="华文楷体" pitchFamily="2" charset="-122"/>
                <a:ea typeface="方正姚体"/>
                <a:sym typeface="Arial" pitchFamily="34" charset="0"/>
              </a:rPr>
              <a:t>       </a:t>
            </a:r>
            <a:r>
              <a:rPr lang="en-US" altLang="en-US" sz="2200" b="1">
                <a:solidFill>
                  <a:srgbClr val="000000"/>
                </a:solidFill>
                <a:latin typeface="华文楷体" pitchFamily="2" charset="-122"/>
                <a:ea typeface="方正姚体"/>
                <a:sym typeface="Arial" pitchFamily="34" charset="0"/>
              </a:rPr>
              <a:t>当企业现经营的行业由于市场、技术等变化导致经营风险加大时，企业通常采取多元化经营来实现分散风险的目标。</a:t>
            </a:r>
          </a:p>
          <a:p>
            <a:pPr lvl="0">
              <a:lnSpc>
                <a:spcPct val="120000"/>
              </a:lnSpc>
              <a:buNone/>
            </a:pPr>
            <a:r>
              <a:rPr lang="zh-CN" altLang="en-US" sz="2200" b="1">
                <a:solidFill>
                  <a:srgbClr val="000000"/>
                </a:solidFill>
                <a:latin typeface="华文楷体" pitchFamily="2" charset="-122"/>
                <a:ea typeface="方正姚体"/>
                <a:sym typeface="Arial" pitchFamily="34" charset="0"/>
              </a:rPr>
              <a:t>             </a:t>
            </a:r>
            <a:r>
              <a:rPr lang="en-US" altLang="en-US" sz="2200" b="1">
                <a:solidFill>
                  <a:srgbClr val="000000"/>
                </a:solidFill>
                <a:latin typeface="华文楷体" pitchFamily="2" charset="-122"/>
                <a:ea typeface="方正姚体"/>
                <a:sym typeface="Arial" pitchFamily="34" charset="0"/>
              </a:rPr>
              <a:t>如何通过多元化经营来分散风险呢？其中一个至关重要的问题是新行业的选择。但是我们要注意行业间的关联性。</a:t>
            </a:r>
          </a:p>
          <a:p>
            <a:pPr lvl="0">
              <a:lnSpc>
                <a:spcPct val="120000"/>
              </a:lnSpc>
              <a:buNone/>
            </a:pPr>
            <a:r>
              <a:rPr lang="zh-CN" altLang="en-US" sz="2200" b="1">
                <a:solidFill>
                  <a:srgbClr val="000000"/>
                </a:solidFill>
                <a:latin typeface="华文楷体" pitchFamily="2" charset="-122"/>
                <a:ea typeface="方正姚体"/>
                <a:sym typeface="Arial" pitchFamily="34" charset="0"/>
              </a:rPr>
              <a:t>              </a:t>
            </a:r>
            <a:r>
              <a:rPr lang="en-US" altLang="en-US" sz="2200" b="1">
                <a:solidFill>
                  <a:srgbClr val="000000"/>
                </a:solidFill>
                <a:latin typeface="华文楷体" pitchFamily="2" charset="-122"/>
                <a:ea typeface="方正姚体"/>
                <a:sym typeface="Arial" pitchFamily="34" charset="0"/>
              </a:rPr>
              <a:t>很多研究证明，多元化经营与风险的降低没有直接关系。把鸡蛋放在多个篮子里造成的安全感往往会引起心理疏忽，同样会使鸡蛋全部被打破，有时还不如全部放在一只蓝子里再全力以赴看住蓝子的效果好。认为“多元化经营一定可以分散风险”是不正确的，问题的关键在于：如何从事和从事什么样的多元化经营？</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https://d.book118.com/796035023134010052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fontScheme name="Cambria-Calibri">
      <a:majorFont>
        <a:latin typeface="Cambria" panose="02040503050406030204"/>
        <a:ea typeface="Arial"/>
        <a:cs typeface="Arial"/>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clrMap bg1="lt1" tx1="dk1" bg2="lt2" tx2="dk2" accent1="accent1" accent2="accent2" accent3="accent3" accent4="accent4" accent5="accent5" accent6="accent6" hlink="hlink" folHlink="folHlink"/>
    </a:extraClrScheme>
    <a:extraClrScheme>
      <a:clrScheme name="2_古瓶荷花 2">
        <a:dk1>
          <a:srgbClr val="007A77"/>
        </a:dk1>
        <a:lt1>
          <a:srgbClr val="EFF6EE"/>
        </a:lt1>
        <a:dk2>
          <a:srgbClr val="0066CC"/>
        </a:dk2>
        <a:lt2>
          <a:srgbClr val="C0C0C0"/>
        </a:lt2>
        <a:accent1>
          <a:srgbClr val="E7EEE6"/>
        </a:accent1>
        <a:accent2>
          <a:srgbClr val="FF9933"/>
        </a:accent2>
        <a:accent3>
          <a:srgbClr val="F6FAF5"/>
        </a:accent3>
        <a:accent4>
          <a:srgbClr val="006765"/>
        </a:accent4>
        <a:accent5>
          <a:srgbClr val="F1F5F0"/>
        </a:accent5>
        <a:accent6>
          <a:srgbClr val="E78A2D"/>
        </a:accent6>
        <a:hlink>
          <a:srgbClr val="636395"/>
        </a:hlink>
        <a:folHlink>
          <a:srgbClr val="CC3300"/>
        </a:folHlink>
      </a:clrScheme>
      <a:clrMap bg1="lt1" tx1="dk1" bg2="lt2" tx2="dk2" accent1="accent1" accent2="accent2" accent3="accent3" accent4="accent4" accent5="accent5" accent6="accent6" hlink="hlink" folHlink="folHlink"/>
    </a:extraClrScheme>
    <a:extraClrScheme>
      <a:clrScheme name="2_古瓶荷花 3">
        <a:dk1>
          <a:srgbClr val="000000"/>
        </a:dk1>
        <a:lt1>
          <a:srgbClr val="CCFFCC"/>
        </a:lt1>
        <a:dk2>
          <a:srgbClr val="E88A00"/>
        </a:dk2>
        <a:lt2>
          <a:srgbClr val="C0C0C0"/>
        </a:lt2>
        <a:accent1>
          <a:srgbClr val="CCECFF"/>
        </a:accent1>
        <a:accent2>
          <a:srgbClr val="336600"/>
        </a:accent2>
        <a:accent3>
          <a:srgbClr val="E2FFE2"/>
        </a:accent3>
        <a:accent4>
          <a:srgbClr val="000000"/>
        </a:accent4>
        <a:accent5>
          <a:srgbClr val="E2F4FF"/>
        </a:accent5>
        <a:accent6>
          <a:srgbClr val="2D5C00"/>
        </a:accent6>
        <a:hlink>
          <a:srgbClr val="3333CC"/>
        </a:hlink>
        <a:folHlink>
          <a:srgbClr val="3399FF"/>
        </a:folHlink>
      </a:clrScheme>
      <a:clrMap bg1="lt1" tx1="dk1" bg2="lt2" tx2="dk2" accent1="accent1" accent2="accent2" accent3="accent3" accent4="accent4" accent5="accent5" accent6="accent6" hlink="hlink" folHlink="folHlink"/>
    </a:extraClrScheme>
    <a:extraClrScheme>
      <a:clrScheme name="2_古瓶荷花 4">
        <a:dk1>
          <a:srgbClr val="000000"/>
        </a:dk1>
        <a:lt1>
          <a:srgbClr val="FFFFCC"/>
        </a:lt1>
        <a:dk2>
          <a:srgbClr val="CC3300"/>
        </a:dk2>
        <a:lt2>
          <a:srgbClr val="C0C0C0"/>
        </a:lt2>
        <a:accent1>
          <a:srgbClr val="FFFFCC"/>
        </a:accent1>
        <a:accent2>
          <a:srgbClr val="339933"/>
        </a:accent2>
        <a:accent3>
          <a:srgbClr val="FFFFE2"/>
        </a:accent3>
        <a:accent4>
          <a:srgbClr val="000000"/>
        </a:accent4>
        <a:accent5>
          <a:srgbClr val="FFFFE2"/>
        </a:accent5>
        <a:accent6>
          <a:srgbClr val="2D8A2D"/>
        </a:accent6>
        <a:hlink>
          <a:srgbClr val="0066FF"/>
        </a:hlink>
        <a:folHlink>
          <a:srgbClr val="6F6F9F"/>
        </a:folHlink>
      </a:clrScheme>
      <a:clrMap bg1="lt1" tx1="dk1" bg2="lt2" tx2="dk2" accent1="accent1" accent2="accent2" accent3="accent3" accent4="accent4" accent5="accent5" accent6="accent6" hlink="hlink" folHlink="folHlink"/>
    </a:extraClrScheme>
    <a:extraClrScheme>
      <a:clrScheme name="2_古瓶荷花 5">
        <a:dk1>
          <a:srgbClr val="636395"/>
        </a:dk1>
        <a:lt1>
          <a:srgbClr val="FFE2C5"/>
        </a:lt1>
        <a:dk2>
          <a:srgbClr val="000000"/>
        </a:dk2>
        <a:lt2>
          <a:srgbClr val="C0C0C0"/>
        </a:lt2>
        <a:accent1>
          <a:srgbClr val="FFE1E1"/>
        </a:accent1>
        <a:accent2>
          <a:srgbClr val="FF9933"/>
        </a:accent2>
        <a:accent3>
          <a:srgbClr val="FFEEDF"/>
        </a:accent3>
        <a:accent4>
          <a:srgbClr val="53537E"/>
        </a:accent4>
        <a:accent5>
          <a:srgbClr val="FFEEEE"/>
        </a:accent5>
        <a:accent6>
          <a:srgbClr val="E78A2D"/>
        </a:accent6>
        <a:hlink>
          <a:srgbClr val="008080"/>
        </a:hlink>
        <a:folHlink>
          <a:srgbClr val="3399FF"/>
        </a:folHlink>
      </a:clrScheme>
      <a:clrMap bg1="lt1" tx1="dk1" bg2="lt2" tx2="dk2" accent1="accent1" accent2="accent2" accent3="accent3" accent4="accent4" accent5="accent5" accent6="accent6" hlink="hlink" folHlink="folHlink"/>
    </a:extraClrScheme>
    <a:extraClrScheme>
      <a:clrScheme name="2_古瓶荷花 6">
        <a:dk1>
          <a:srgbClr val="626292"/>
        </a:dk1>
        <a:lt1>
          <a:srgbClr val="CCECFF"/>
        </a:lt1>
        <a:dk2>
          <a:srgbClr val="3333CC"/>
        </a:dk2>
        <a:lt2>
          <a:srgbClr val="C0C0C0"/>
        </a:lt2>
        <a:accent1>
          <a:srgbClr val="D9F1FF"/>
        </a:accent1>
        <a:accent2>
          <a:srgbClr val="FF9900"/>
        </a:accent2>
        <a:accent3>
          <a:srgbClr val="E2F4FF"/>
        </a:accent3>
        <a:accent4>
          <a:srgbClr val="53537C"/>
        </a:accent4>
        <a:accent5>
          <a:srgbClr val="E9F7FF"/>
        </a:accent5>
        <a:accent6>
          <a:srgbClr val="E78A00"/>
        </a:accent6>
        <a:hlink>
          <a:srgbClr val="CC0066"/>
        </a:hlink>
        <a:folHlink>
          <a:srgbClr val="009999"/>
        </a:folHlink>
      </a:clrScheme>
      <a:clrMap bg1="lt1" tx1="dk1" bg2="lt2" tx2="dk2" accent1="accent1" accent2="accent2" accent3="accent3" accent4="accent4" accent5="accent5" accent6="accent6" hlink="hlink" folHlink="folHlink"/>
    </a:extraClrScheme>
    <a:extraClrScheme>
      <a:clrScheme name="2_古瓶荷花 7">
        <a:dk1>
          <a:srgbClr val="0066CC"/>
        </a:dk1>
        <a:lt1>
          <a:srgbClr val="FFE1E1"/>
        </a:lt1>
        <a:dk2>
          <a:srgbClr val="006600"/>
        </a:dk2>
        <a:lt2>
          <a:srgbClr val="C0C0C0"/>
        </a:lt2>
        <a:accent1>
          <a:srgbClr val="FFFFCC"/>
        </a:accent1>
        <a:accent2>
          <a:srgbClr val="009999"/>
        </a:accent2>
        <a:accent3>
          <a:srgbClr val="FFEEEE"/>
        </a:accent3>
        <a:accent4>
          <a:srgbClr val="0056AE"/>
        </a:accent4>
        <a:accent5>
          <a:srgbClr val="FFFFE2"/>
        </a:accent5>
        <a:accent6>
          <a:srgbClr val="008A8A"/>
        </a:accent6>
        <a:hlink>
          <a:srgbClr val="EC0000"/>
        </a:hlink>
        <a:folHlink>
          <a:srgbClr val="0099FF"/>
        </a:folHlink>
      </a:clrScheme>
      <a:clrMap bg1="lt1" tx1="dk1" bg2="lt2" tx2="dk2" accent1="accent1" accent2="accent2" accent3="accent3" accent4="accent4" accent5="accent5" accent6="accent6" hlink="hlink" folHlink="folHlink"/>
    </a:extraClrScheme>
    <a:extraClrScheme>
      <a:clrScheme name="2_古瓶荷花 8">
        <a:dk1>
          <a:srgbClr val="292929"/>
        </a:dk1>
        <a:lt1>
          <a:srgbClr val="DDDDDD"/>
        </a:lt1>
        <a:dk2>
          <a:srgbClr val="0066CC"/>
        </a:dk2>
        <a:lt2>
          <a:srgbClr val="B2B2B2"/>
        </a:lt2>
        <a:accent1>
          <a:srgbClr val="CACADC"/>
        </a:accent1>
        <a:accent2>
          <a:srgbClr val="FFCC00"/>
        </a:accent2>
        <a:accent3>
          <a:srgbClr val="EBEBEB"/>
        </a:accent3>
        <a:accent4>
          <a:srgbClr val="212121"/>
        </a:accent4>
        <a:accent5>
          <a:srgbClr val="E1E1EB"/>
        </a:accent5>
        <a:accent6>
          <a:srgbClr val="E7B900"/>
        </a:accent6>
        <a:hlink>
          <a:srgbClr val="008080"/>
        </a:hlink>
        <a:folHlink>
          <a:srgbClr val="7D7DA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主题5" id="{FF76B2AA-8A63-4B72-B207-6DCA03AF9DB5}" vid="{5B7A9777-7CC4-42C1-B7FA-1094E321D7C4}"/>
    </a:ext>
  </a:extLst>
</a:theme>
</file>

<file path=ppt/theme/theme3.xml><?xml version="1.0" encoding="utf-8"?>
<a:theme xmlns:r="http://schemas.openxmlformats.org/officeDocument/2006/relationships" xmlns:a="http://schemas.openxmlformats.org/drawingml/2006/main" name=" overriden">
  <a:themeElements>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extraClrScheme>
  </a:extraClrSchemeLst>
</a:theme>
</file>

<file path=ppt/theme/theme4.xml><?xml version="1.0" encoding="utf-8"?>
<a:theme xmlns:r="http://schemas.openxmlformats.org/officeDocument/2006/relationships" xmlns:a="http://schemas.openxmlformats.org/drawingml/2006/main" name=" overriden">
  <a:themeElements>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24</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24</vt:i4>
      </vt:variant>
    </vt:vector>
  </HeadingPairs>
  <TitlesOfParts>
    <vt:vector baseType="lpstr" size="37">
      <vt:lpstr>Arial</vt:lpstr>
      <vt:lpstr>Calibri</vt:lpstr>
      <vt:lpstr>Cambria</vt:lpstr>
      <vt:lpstr>宋体</vt:lpstr>
      <vt:lpstr>Wingdings</vt:lpstr>
      <vt:lpstr>Comic Sans MS</vt:lpstr>
      <vt:lpstr>方正姚体</vt:lpstr>
      <vt:lpstr>楷体_GB2312</vt:lpstr>
      <vt:lpstr>Times New Roman</vt:lpstr>
      <vt:lpstr>华文楷体</vt:lpstr>
      <vt:lpstr>Arial Narrow</vt:lpstr>
      <vt:lpstr>华文行楷</vt:lpstr>
      <vt:lpstr>Office Theme</vt:lpstr>
      <vt:lpstr>PowerPoint Presentation</vt:lpstr>
      <vt:lpstr>一、基本概念：什么是多元化战略？</vt:lpstr>
      <vt:lpstr>PowerPoint Presentation</vt:lpstr>
      <vt:lpstr>PowerPoint Presentation</vt:lpstr>
      <vt:lpstr>化工行业企业多元化经营的主要原因</vt:lpstr>
      <vt:lpstr>PowerPoint Presentation</vt:lpstr>
      <vt:lpstr>多元化战略的历史</vt:lpstr>
      <vt:lpstr>　　　　多元化比例</vt:lpstr>
      <vt:lpstr>二、多元化的程度</vt:lpstr>
      <vt:lpstr>美国大企业经营类型的变化</vt:lpstr>
      <vt:lpstr>企业为什么要走多元化发展之路？</vt:lpstr>
      <vt:lpstr>PowerPoint Presentation</vt:lpstr>
      <vt:lpstr>PowerPoint Presentation</vt:lpstr>
      <vt:lpstr>三、多元化战略的分类（安索夫）</vt:lpstr>
      <vt:lpstr>PowerPoint Presentation</vt:lpstr>
      <vt:lpstr>国内的划分</vt:lpstr>
      <vt:lpstr>具有相关业务的公司</vt:lpstr>
      <vt:lpstr>四、多元化战略的动机</vt:lpstr>
      <vt:lpstr>（一）战略性行业转移</vt:lpstr>
      <vt:lpstr>（二）范围经济</vt:lpstr>
      <vt:lpstr>（三）提高或获取核心能力</vt:lpstr>
      <vt:lpstr>PowerPoint Presentation</vt:lpstr>
      <vt:lpstr>分散风险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2024-09-19T00:31:02.035</cp:lastPrinted>
  <dcterms:created xsi:type="dcterms:W3CDTF">2024-09-18T16:31:02Z</dcterms:created>
  <dcterms:modified xsi:type="dcterms:W3CDTF">2024-09-18T16:31:03Z</dcterms:modified>
</cp:coreProperties>
</file>