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B6C5F1-87D3-45DE-BE5C-3B2682AB03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8F73D7-A92D-4842-AD1E-4BB9E7BC75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D9BA2B-2B2C-4DF3-8709-25568B98E7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E09AE5-7B3E-482A-9D39-C0458AC8F5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A9F56D3-5DAB-4946-A933-058BC2D232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5EBAE54-A148-4F04-8161-83CB2A81BE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C6AAD47-FFE3-4916-94AA-9E3C914D3E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6F90C4-D649-4C41-BEA5-F533924655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AF479E-A952-4245-A89C-6B23E01CE4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40BFD5-1DF9-4688-A053-F4547137BD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777BA1-B87F-40D4-B21C-C84AC9FB79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6040040230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科技型中小企业创新基金申请流程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2709" y="4939625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2709" y="5440641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创新基金概述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前期准备工作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申请材料准备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在线申报流程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审核与评审过程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结果公示与资金拨付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常见问题解答与注意事项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创新基金概述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4562" b="456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科技型中小企业创新基金是国家为了支持科技型中小企业技术创新、促进科技成果转化而设立的专项资金。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通过提供资金支持，帮助科技型中小企业解决资金短缺问题，推动技术创新和产业升级，提升企业核心竞争力。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创新基金定义与目的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创新基金目的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创新基金定义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支持范围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创新基金主要用于支持科技型中小企业的技术创新项目，包括新产品研发、新技术应用、新工艺开发等。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资金支持额度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根据项目的技术创新性、市场前景、企业实力等因素，创新基金可提供不同额度的资金支持，一般单个项目的支持额度在几十万元至几百万元不等。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94" r="2509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资金支持范围及额度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申请创新基金的企业必须是具有独立法人资格的科技型中小企业，且符合国家相关产业政策和技术创新政策。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申请资格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申请企业需具备以下条件：具有自主知识产权的核心技术；具有较强的研发能力和技术创新能力；具有良好的市场前景和经济效益预期；具有规范的企业管理制度和财务制度。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申请条件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申请资格与条件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前期准备工作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63" r="25063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政策法规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深入研读国家及地方关于科技型中小企业创新基金的相关政策法规，了解支持方向、申报条件、资助标准等内容。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申报指南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详细阅读当年度创新基金申报指南，掌握申报流程、材料要求、评审标准等具体信息。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了解政策法规及申报指南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25" r="1662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分析企业自身规模、经营状况、研发能力等方面是否符合创新基金的申报条件。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企业条件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评估企业当前及未来一段时间内的资金需求，确定申请创新基金的必要性及期望获得的资金支持额度。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资金需求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评估企业自身条件与需求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明确项目目标与实施方案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项目目标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明确申请创新基金支持的项目目标，包括技术创新、产品研发、市场拓展等方面。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实施方案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制定详细的项目实施方案，包括技术路线、研发计划、市场策略等，确保项目的可行性和创新性。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申请材料准备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包括企业名称、成立时间、注册地址、经营范围等基本信息。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组织结构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展示企业的组织结构图，并说明各部门职责及人员构成。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经营情况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简要介绍企业的主营业务、市场地位、竞争优势等。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发展规划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阐述企业的短期和长期发展目标，以及实现这些目标的策略和计划。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企业基本情况介绍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49" r="1654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6140" r="6140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介绍项目所处的行业背景、市场需求、技术发展趋势等。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明确项目的研究目标、技术指标、经济指标等。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项目目标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详细描述项目的技术路线、研究方法、实验设计等。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技术方案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对项目的技术可行性、经济可行性、社会可行性等进行全面分析。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可行性分析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项目可行性研究报告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财务报表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提供企业近三年的资产负债表、利润表、现金流量表等财务报表。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审计报告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由具有资质的审计机构出具的近三年的审计报告，包括财务报表的审计意见和内部控制评价报告等。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财务报表及审计报告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6200000">
            <a:off x="5121002" y="3748675"/>
            <a:ext cx="246696" cy="256569"/>
          </a:xfrm>
          <a:prstGeom prst="ellipse">
            <a:avLst/>
          </a:prstGeom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6200000">
            <a:off x="3159972" y="3731423"/>
            <a:ext cx="246696" cy="256569"/>
          </a:xfrm>
          <a:prstGeom prst="ellipse">
            <a:avLst/>
          </a:prstGeom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6200000">
            <a:off x="6883508" y="3751691"/>
            <a:ext cx="246696" cy="256569"/>
          </a:xfrm>
          <a:prstGeom prst="ellipse">
            <a:avLst/>
          </a:prstGeom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3229398" y="3471387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10800000" flipH="1">
            <a:off x="5171197" y="4054397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940564" y="3495943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776120" y="1850316"/>
            <a:ext cx="3060963" cy="1418088"/>
          </a:xfrm>
          <a:prstGeom prst="rect">
            <a:avLst/>
          </a:prstGeom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939991" y="2224546"/>
            <a:ext cx="2733221" cy="98487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提供企业拥有的专利、商标、著作权等知识产权证明材料。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776120" y="1858786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知识产权证明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16200000">
            <a:off x="8874284" y="3756025"/>
            <a:ext cx="246696" cy="256571"/>
          </a:xfrm>
          <a:prstGeom prst="ellipse">
            <a:avLst/>
          </a:prstGeom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8876855" y="4074877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62080" y="1509228"/>
            <a:ext cx="638737" cy="63873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476375" y="1849873"/>
            <a:ext cx="3060963" cy="1418088"/>
          </a:xfrm>
          <a:prstGeom prst="rect">
            <a:avLst/>
          </a:prstGeom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640019" y="2224546"/>
            <a:ext cx="2733675" cy="9296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提供企业在银行、税务等部门的信用记录证明材料。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476375" y="1858344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信用记录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162335" y="1508787"/>
            <a:ext cx="654344" cy="63873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730156" y="4603200"/>
            <a:ext cx="3060963" cy="1418088"/>
          </a:xfrm>
          <a:prstGeom prst="rect">
            <a:avLst/>
          </a:prstGeom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3893800" y="4965685"/>
            <a:ext cx="2733675" cy="98892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如项目涉及与其他单位或个人的合作，需提供相关合作协议或合同。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3730156" y="4611670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合作协议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6416118" y="4262112"/>
            <a:ext cx="638737" cy="638737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485508" y="4602456"/>
            <a:ext cx="3060963" cy="1418088"/>
          </a:xfrm>
          <a:prstGeom prst="rect">
            <a:avLst/>
          </a:prstGeom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649152" y="4965685"/>
            <a:ext cx="2733675" cy="98892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根据项目具体情况，可能需要提供的其他相关证明材料，如环保验收证明、安全生产许可证等。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7485508" y="4610926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其他相关证明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10171470" y="4261369"/>
            <a:ext cx="638737" cy="638737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26" name="Connector 26"/>
          <p:cNvCxnSpPr/>
          <p:nvPr/>
        </p:nvCxnSpPr>
        <p:spPr>
          <a:xfrm>
            <a:off x="836547" y="3827070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7" name="Connector 27"/>
          <p:cNvCxnSpPr/>
          <p:nvPr/>
        </p:nvCxnSpPr>
        <p:spPr>
          <a:xfrm>
            <a:off x="836547" y="3893745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Connector 28"/>
          <p:cNvCxnSpPr/>
          <p:nvPr/>
        </p:nvCxnSpPr>
        <p:spPr>
          <a:xfrm>
            <a:off x="9127179" y="3859707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9" name="Connector 29"/>
          <p:cNvCxnSpPr/>
          <p:nvPr/>
        </p:nvCxnSpPr>
        <p:spPr>
          <a:xfrm>
            <a:off x="9127179" y="3926382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0" name="Connector 30"/>
          <p:cNvCxnSpPr/>
          <p:nvPr/>
        </p:nvCxnSpPr>
        <p:spPr>
          <a:xfrm>
            <a:off x="3411605" y="3838860"/>
            <a:ext cx="168553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" name="Connector 31"/>
          <p:cNvCxnSpPr/>
          <p:nvPr/>
        </p:nvCxnSpPr>
        <p:spPr>
          <a:xfrm>
            <a:off x="3411605" y="3915060"/>
            <a:ext cx="168553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2" name="Connector 32"/>
          <p:cNvCxnSpPr/>
          <p:nvPr/>
        </p:nvCxnSpPr>
        <p:spPr>
          <a:xfrm>
            <a:off x="5372634" y="3837831"/>
            <a:ext cx="1513856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3" name="Connector 33"/>
          <p:cNvCxnSpPr/>
          <p:nvPr/>
        </p:nvCxnSpPr>
        <p:spPr>
          <a:xfrm>
            <a:off x="5363109" y="3915060"/>
            <a:ext cx="1513856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4" name="Connector 34"/>
          <p:cNvCxnSpPr/>
          <p:nvPr/>
        </p:nvCxnSpPr>
        <p:spPr>
          <a:xfrm>
            <a:off x="7136996" y="3857910"/>
            <a:ext cx="17323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5" name="Connector 35"/>
          <p:cNvCxnSpPr/>
          <p:nvPr/>
        </p:nvCxnSpPr>
        <p:spPr>
          <a:xfrm>
            <a:off x="7125616" y="3924585"/>
            <a:ext cx="17323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6" name="TextBox 36"/>
          <p:cNvSpPr txBox="1"/>
          <p:nvPr/>
        </p:nvSpPr>
        <p:spPr>
          <a:xfrm>
            <a:off x="4490655" y="1566471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8191578" y="1566471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449074" y="4328880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0210420" y="4311430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1" name="AutoShape 4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TextBox 6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其他相关证明材料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在线申报流程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https://d.book118.com/796040040230010044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2024-09-13T10:54:56.054</cp:lastPrinted>
  <dcterms:created xsi:type="dcterms:W3CDTF">2024-09-13T02:54:56Z</dcterms:created>
  <dcterms:modified xsi:type="dcterms:W3CDTF">2024-09-13T02:54:58Z</dcterms:modified>
</cp:coreProperties>
</file>