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51435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80F6EE-1F80-4D6B-9F68-051B53A63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2C11E-D658-4A98-BEBE-175E22504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72EFEB-9B73-486F-8722-85EC4B116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3AC9BF-2863-493E-B7BC-0A8EB6A9A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5D160-0CDD-4485-B172-9065633E67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072F0A-DDBD-4AD0-BF95-B003A08800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0A02A1-C27C-4F6C-8825-5C2052C9CE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0D8C1B-9E21-439D-A003-AEF6BC31E8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872877-7B64-4B39-B37D-24AE3CA90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6F9D07-FB7F-49A2-A9C7-2F1F5C1D32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09C3E-AC2C-457C-985D-4966888EB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841772"/>
            <a:ext cx="6858000" cy="1790700"/>
          </a:xfrm>
        </p:spPr>
        <p:txBody>
          <a:bodyPr anchor="b"/>
          <a:lstStyle>
            <a:lvl1pPr algn="ctr">
              <a:defRPr sz="4500"/>
            </a:lvl1pPr>
          </a:lstStyle>
          <a:p>
            <a:pPr fontAlgn="ctr"/>
            <a:r>
              <a:rPr lang="zh-CN" altLang="en-US" strike="noStrike" noProof="1"/>
              <a:t>单击此处编辑母版标题样式</a:t>
            </a:r>
            <a:endParaRPr lang="zh-CN" altLang="en-US" strike="noStrike" noProof="1"/>
          </a:p>
        </p:txBody>
      </p:sp>
      <p:sp>
        <p:nvSpPr>
          <p:cNvPr id="3" name="副标题 2"/>
          <p:cNvSpPr>
            <a:spLocks noGrp="1"/>
          </p:cNvSpPr>
          <p:nvPr>
            <p:ph type="subTitle" idx="1"/>
          </p:nvPr>
        </p:nvSpPr>
        <p:spPr>
          <a:xfrm>
            <a:off x="1143000" y="2701529"/>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ctr"/>
            <a:r>
              <a:rPr lang="zh-CN" altLang="en-US" strike="noStrike" noProof="1"/>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灯片编号占位符 5"/>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idx="1"/>
          </p:nvPr>
        </p:nvSpPr>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灯片编号占位符 5"/>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282304"/>
            <a:ext cx="7886700" cy="2139553"/>
          </a:xfrm>
        </p:spPr>
        <p:txBody>
          <a:bodyPr anchor="b"/>
          <a:lstStyle>
            <a:lvl1pPr>
              <a:defRPr sz="4500"/>
            </a:lvl1pPr>
          </a:lstStyle>
          <a:p>
            <a:pPr fontAlgn="ctr"/>
            <a:r>
              <a:rPr lang="zh-CN" altLang="en-US" strike="noStrike" noProof="1"/>
              <a:t>单击此处编辑母版标题样式</a:t>
            </a:r>
            <a:endParaRPr lang="zh-CN" altLang="en-US" strike="noStrike" noProof="1"/>
          </a:p>
        </p:txBody>
      </p:sp>
      <p:sp>
        <p:nvSpPr>
          <p:cNvPr id="3" name="文本占位符 2"/>
          <p:cNvSpPr>
            <a:spLocks noGrp="1"/>
          </p:cNvSpPr>
          <p:nvPr>
            <p:ph type="body" idx="1"/>
          </p:nvPr>
        </p:nvSpPr>
        <p:spPr>
          <a:xfrm>
            <a:off x="623888" y="3442097"/>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ctr"/>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灯片编号占位符 5"/>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sz="half" idx="1"/>
          </p:nvPr>
        </p:nvSpPr>
        <p:spPr>
          <a:xfrm>
            <a:off x="457200" y="1200150"/>
            <a:ext cx="4032504" cy="3394075"/>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内容占位符 3"/>
          <p:cNvSpPr>
            <a:spLocks noGrp="1"/>
          </p:cNvSpPr>
          <p:nvPr>
            <p:ph sz="half" idx="2"/>
          </p:nvPr>
        </p:nvSpPr>
        <p:spPr>
          <a:xfrm>
            <a:off x="4654296" y="1200150"/>
            <a:ext cx="4032504" cy="3394075"/>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7" name="灯片编号占位符 6"/>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273844"/>
            <a:ext cx="7886700" cy="994172"/>
          </a:xfrm>
        </p:spPr>
        <p:txBody>
          <a:bodyPr/>
          <a:lstStyle/>
          <a:p>
            <a:pPr fontAlgn="ctr"/>
            <a:r>
              <a:rPr lang="zh-CN" altLang="en-US" strike="noStrike" noProof="1"/>
              <a:t>单击此处编辑母版标题样式</a:t>
            </a:r>
            <a:endParaRPr lang="zh-CN" altLang="en-US" strike="noStrike" noProof="1"/>
          </a:p>
        </p:txBody>
      </p:sp>
      <p:sp>
        <p:nvSpPr>
          <p:cNvPr id="3" name="文本占位符 2"/>
          <p:cNvSpPr>
            <a:spLocks noGrp="1"/>
          </p:cNvSpPr>
          <p:nvPr>
            <p:ph type="body" idx="1"/>
          </p:nvPr>
        </p:nvSpPr>
        <p:spPr>
          <a:xfrm>
            <a:off x="890081" y="1333829"/>
            <a:ext cx="3655181" cy="617934"/>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ctr"/>
            <a:r>
              <a:rPr lang="zh-CN" altLang="en-US" strike="noStrike" noProof="1"/>
              <a:t>单击此处编辑母版文本样式</a:t>
            </a:r>
            <a:endParaRPr lang="zh-CN" altLang="en-US" strike="noStrike" noProof="1"/>
          </a:p>
        </p:txBody>
      </p:sp>
      <p:sp>
        <p:nvSpPr>
          <p:cNvPr id="4" name="内容占位符 3"/>
          <p:cNvSpPr>
            <a:spLocks noGrp="1"/>
          </p:cNvSpPr>
          <p:nvPr>
            <p:ph sz="half" idx="2"/>
          </p:nvPr>
        </p:nvSpPr>
        <p:spPr>
          <a:xfrm>
            <a:off x="890081" y="1999034"/>
            <a:ext cx="3655181" cy="2643213"/>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5" name="文本占位符 4"/>
          <p:cNvSpPr>
            <a:spLocks noGrp="1"/>
          </p:cNvSpPr>
          <p:nvPr>
            <p:ph type="body" sz="quarter" idx="3"/>
          </p:nvPr>
        </p:nvSpPr>
        <p:spPr>
          <a:xfrm>
            <a:off x="4692704" y="1333829"/>
            <a:ext cx="3673182" cy="617934"/>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ctr"/>
            <a:r>
              <a:rPr lang="zh-CN" altLang="en-US" strike="noStrike" noProof="1"/>
              <a:t>单击此处编辑母版文本样式</a:t>
            </a:r>
            <a:endParaRPr lang="zh-CN" altLang="en-US" strike="noStrike" noProof="1"/>
          </a:p>
        </p:txBody>
      </p:sp>
      <p:sp>
        <p:nvSpPr>
          <p:cNvPr id="6" name="内容占位符 5"/>
          <p:cNvSpPr>
            <a:spLocks noGrp="1"/>
          </p:cNvSpPr>
          <p:nvPr>
            <p:ph sz="quarter" idx="4"/>
          </p:nvPr>
        </p:nvSpPr>
        <p:spPr>
          <a:xfrm>
            <a:off x="4692704" y="1999034"/>
            <a:ext cx="3673182" cy="2643213"/>
          </a:xfrm>
        </p:spPr>
        <p:txBody>
          <a:body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9" name="灯片编号占位符 8"/>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灯片编号占位符 4"/>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4" name="灯片编号占位符 3"/>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342900"/>
            <a:ext cx="2949178" cy="1200150"/>
          </a:xfrm>
        </p:spPr>
        <p:txBody>
          <a:bodyPr anchor="b"/>
          <a:lstStyle>
            <a:lvl1pPr>
              <a:defRPr sz="2400"/>
            </a:lvl1pPr>
          </a:lstStyle>
          <a:p>
            <a:pPr fontAlgn="ctr"/>
            <a:r>
              <a:rPr lang="zh-CN" altLang="en-US" strike="noStrike" noProof="1"/>
              <a:t>单击此处编辑母版标题样式</a:t>
            </a:r>
            <a:endParaRPr lang="zh-CN" altLang="en-US" strike="noStrike" noProof="1"/>
          </a:p>
        </p:txBody>
      </p:sp>
      <p:sp>
        <p:nvSpPr>
          <p:cNvPr id="3" name="内容占位符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文本占位符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ctr"/>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7" name="灯片编号占位符 6"/>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342900"/>
            <a:ext cx="3124012" cy="1200150"/>
          </a:xfrm>
        </p:spPr>
        <p:txBody>
          <a:bodyPr anchor="b"/>
          <a:lstStyle>
            <a:lvl1pPr>
              <a:defRPr sz="2400"/>
            </a:lvl1pPr>
          </a:lstStyle>
          <a:p>
            <a:pPr fontAlgn="ctr"/>
            <a:r>
              <a:rPr lang="zh-CN" altLang="en-US" strike="noStrike" noProof="1"/>
              <a:t>单击此处编辑母版标题样式</a:t>
            </a:r>
            <a:endParaRPr lang="zh-CN" altLang="en-US" strike="noStrike" noProof="1"/>
          </a:p>
        </p:txBody>
      </p:sp>
      <p:sp>
        <p:nvSpPr>
          <p:cNvPr id="3" name="图片占位符 2"/>
          <p:cNvSpPr>
            <a:spLocks noGrp="1"/>
          </p:cNvSpPr>
          <p:nvPr>
            <p:ph type="pic" idx="1"/>
          </p:nvPr>
        </p:nvSpPr>
        <p:spPr>
          <a:xfrm>
            <a:off x="3887391" y="342901"/>
            <a:ext cx="4629150" cy="4052888"/>
          </a:xfrm>
        </p:spPr>
        <p:txBody>
          <a:bodyPr vert="horz" wrap="square" lIns="91440" tIns="45720" rIns="91440" bIns="45720" numCol="1" anchor="t" anchorCtr="0" compatLnSpc="1"/>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marL="0" marR="0" lvl="0" indent="0" algn="l" defTabSz="0" rtl="0" eaLnBrk="0" fontAlgn="ctr" latinLnBrk="1" hangingPunct="0">
              <a:lnSpc>
                <a:spcPct val="100000"/>
              </a:lnSpc>
              <a:spcBef>
                <a:spcPct val="20000"/>
              </a:spcBef>
              <a:spcAft>
                <a:spcPct val="0"/>
              </a:spcAft>
              <a:buClrTx/>
              <a:buSzTx/>
              <a:buFontTx/>
              <a:buNone/>
              <a:defRPr/>
            </a:pPr>
            <a:endParaRPr kumimoji="0" lang="zh-CN" altLang="en-US" sz="2400" b="0" i="0" u="sng" strike="noStrike" kern="1200" cap="none" spc="0" normalizeH="0" baseline="0" noProof="1">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29841" y="1543050"/>
            <a:ext cx="3124012" cy="2858691"/>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ctr"/>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7" name="灯片编号占位符 6"/>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ctr"/>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灯片编号占位符 5"/>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06375"/>
            <a:ext cx="2057400" cy="4387850"/>
          </a:xfrm>
        </p:spPr>
        <p:txBody>
          <a:bodyPr vert="eaVert"/>
          <a:lstStyle/>
          <a:p>
            <a:pPr fontAlgn="ctr"/>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nvPr>
        </p:nvSpPr>
        <p:spPr>
          <a:xfrm>
            <a:off x="457200" y="206375"/>
            <a:ext cx="6052930" cy="4387850"/>
          </a:xfrm>
        </p:spPr>
        <p:txBody>
          <a:bodyPr vert="eaVert"/>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6" name="灯片编号占位符 5"/>
          <p:cNvSpPr>
            <a:spLocks noGrp="1"/>
          </p:cNvSpPr>
          <p:nvPr>
            <p:ph type="sldNum" sz="quarter" idx="12"/>
          </p:nvPr>
        </p:nvSpPr>
        <p:spPr/>
        <p:txBody>
          <a:body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Ovr>
    <a:masterClrMapping/>
  </p:clrMapOvr>
  <p:transition/>
  <p:timing/>
  <p:hf sldNum="0" hdr="0" ftr="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p:sp>
        <p:nvSpPr>
          <p:cNvPr id="1026" name="Rectangle 2"/>
          <p:cNvSpPr>
            <a:spLocks noGrp="1"/>
          </p:cNvSpPr>
          <p:nvPr>
            <p:ph type="title"/>
          </p:nvPr>
        </p:nvSpPr>
        <p:spPr>
          <a:xfrm>
            <a:off x="457200" y="206375"/>
            <a:ext cx="8229600" cy="85725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Rectangle 3"/>
          <p:cNvSpPr>
            <a:spLocks noGrp="1"/>
          </p:cNvSpPr>
          <p:nvPr>
            <p:ph type="body" idx="1"/>
          </p:nvPr>
        </p:nvSpPr>
        <p:spPr>
          <a:xfrm>
            <a:off x="457200" y="1200150"/>
            <a:ext cx="8229600" cy="3394075"/>
          </a:xfrm>
          <a:prstGeom prst="rect">
            <a:avLst/>
          </a:prstGeom>
          <a:noFill/>
          <a:ln w="9525">
            <a:noFill/>
          </a:ln>
        </p:spPr>
        <p:txBody>
          <a:bodyPr vert="horz" wrap="square" lIns="91440" tIns="45720" rIns="91440" bIns="45720" numCol="1" anchor="t" anchorCtr="0" compatLnSpc="1"/>
          <a:lstStyle/>
          <a:p>
            <a:pPr lvl="0" fontAlgn="ctr"/>
            <a:r>
              <a:rPr lang="zh-CN" altLang="en-US" strike="noStrike" noProof="1"/>
              <a:t>单击此处编辑母版文本样式</a:t>
            </a:r>
            <a:endParaRPr lang="zh-CN" altLang="en-US" strike="noStrike" noProof="1"/>
          </a:p>
          <a:p>
            <a:pPr lvl="1" fontAlgn="ctr"/>
            <a:r>
              <a:rPr lang="zh-CN" altLang="en-US" strike="noStrike" noProof="1"/>
              <a:t>第二级</a:t>
            </a:r>
            <a:endParaRPr lang="zh-CN" altLang="en-US" strike="noStrike" noProof="1"/>
          </a:p>
          <a:p>
            <a:pPr lvl="2" fontAlgn="ctr"/>
            <a:r>
              <a:rPr lang="zh-CN" altLang="en-US" strike="noStrike" noProof="1"/>
              <a:t>第三级</a:t>
            </a:r>
            <a:endParaRPr lang="zh-CN" altLang="en-US" strike="noStrike" noProof="1"/>
          </a:p>
          <a:p>
            <a:pPr lvl="3" fontAlgn="b"/>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1028" name="Rectangle 4"/>
          <p:cNvSpPr>
            <a:spLocks noGrp="1"/>
          </p:cNvSpPr>
          <p:nvPr>
            <p:ph type="dt" sz="half" idx="2"/>
          </p:nvPr>
        </p:nvSpPr>
        <p:spPr>
          <a:xfrm>
            <a:off x="457200" y="4686300"/>
            <a:ext cx="2133600" cy="357188"/>
          </a:xfrm>
          <a:prstGeom prst="rect">
            <a:avLst/>
          </a:prstGeom>
          <a:noFill/>
          <a:ln w="9525">
            <a:noFill/>
          </a:ln>
        </p:spPr>
        <p:txBody>
          <a:bodyPr vert="horz" wrap="square" anchor="t"/>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400" b="0" i="0" u="none" kern="1200" baseline="0" noProof="1">
                <a:solidFill>
                  <a:schemeClr val="tx1"/>
                </a:solidFill>
                <a:latin typeface="Arial" pitchFamily="34" charset="0"/>
                <a:ea typeface="宋体" panose="02010600030101010101" pitchFamily="2" charset="-122"/>
                <a:cs typeface="+mn-cs"/>
                <a:sym typeface="Arial" pitchFamily="34" charset="0"/>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1029" name="Rectangle 5"/>
          <p:cNvSpPr>
            <a:spLocks noGrp="1"/>
          </p:cNvSpPr>
          <p:nvPr>
            <p:ph type="ftr" sz="quarter" idx="3"/>
          </p:nvPr>
        </p:nvSpPr>
        <p:spPr>
          <a:xfrm>
            <a:off x="3124200" y="4686300"/>
            <a:ext cx="2895600" cy="357188"/>
          </a:xfrm>
          <a:prstGeom prst="rect">
            <a:avLst/>
          </a:prstGeom>
          <a:noFill/>
          <a:ln w="9525">
            <a:noFill/>
          </a:ln>
        </p:spPr>
        <p:txBody>
          <a:bodyPr vert="horz" wrap="square" anchor="t"/>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400" b="0" i="0" u="none" kern="1200" baseline="0" noProof="1">
                <a:solidFill>
                  <a:schemeClr val="tx1"/>
                </a:solidFill>
                <a:latin typeface="Arial" pitchFamily="34" charset="0"/>
                <a:ea typeface="宋体" panose="02010600030101010101" pitchFamily="2" charset="-122"/>
                <a:cs typeface="+mn-cs"/>
                <a:sym typeface="Arial" pitchFamily="34" charset="0"/>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
        <p:nvSpPr>
          <p:cNvPr id="1030" name="Rectangle 6"/>
          <p:cNvSpPr>
            <a:spLocks noGrp="1"/>
          </p:cNvSpPr>
          <p:nvPr>
            <p:ph type="sldNum" sz="quarter" idx="4"/>
          </p:nvPr>
        </p:nvSpPr>
        <p:spPr>
          <a:xfrm>
            <a:off x="6553200" y="4686300"/>
            <a:ext cx="2133600" cy="357188"/>
          </a:xfrm>
          <a:prstGeom prst="rect">
            <a:avLst/>
          </a:prstGeom>
          <a:noFill/>
          <a:ln w="9525">
            <a:noFill/>
          </a:ln>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lvl="0" eaLnBrk="1" fontAlgn="base" hangingPunct="1">
              <a:buNone/>
            </a:pPr>
            <a:fld id="{9A0DB2DC-4C9A-4742-B13C-FB6460FD3503}" type="slidenum">
              <a:rPr lang="zh-CN" altLang="en-US" strike="noStrike" noProof="1">
                <a:latin typeface="Arial" pitchFamily="34" charset="0"/>
                <a:ea typeface="宋体" panose="02010600030101010101" pitchFamily="2" charset="-122"/>
                <a:cs typeface="+mn-cs"/>
                <a:sym typeface="Arial" pitchFamily="34" charset="0"/>
              </a:rPr>
              <a:t/>
            </a:fld>
            <a:endParaRPr lang="zh-CN" altLang="en-US" strike="noStrike" noProof="1">
              <a:latin typeface="Arial" pitchFamily="34" charset="0"/>
              <a:sym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sldNum="0" hdr="0" ftr="0"/>
  <p:txStyles>
    <p:titleStyle>
      <a:lvl1pPr algn="ctr" rtl="0" eaLnBrk="0" fontAlgn="ctr" latinLnBrk="1" hangingPunct="0">
        <a:spcBef>
          <a:spcPct val="0"/>
        </a:spcBef>
        <a:spcAft>
          <a:spcPct val="0"/>
        </a:spcAft>
        <a:defRPr sz="300" u="sng" kern="1200">
          <a:solidFill>
            <a:schemeClr val="tx2"/>
          </a:solidFill>
          <a:latin typeface="+mj-lt"/>
          <a:ea typeface="+mj-ea"/>
          <a:cs typeface="+mj-cs"/>
        </a:defRPr>
      </a:lvl1pPr>
      <a:lvl2pPr algn="ctr" rtl="0" eaLnBrk="0" fontAlgn="ctr" latinLnBrk="1" hangingPunct="0">
        <a:spcBef>
          <a:spcPct val="0"/>
        </a:spcBef>
        <a:spcAft>
          <a:spcPct val="0"/>
        </a:spcAft>
        <a:defRPr sz="300" u="sng">
          <a:solidFill>
            <a:schemeClr val="tx2"/>
          </a:solidFill>
          <a:latin typeface="Calibri" panose="020f0502020204030204" pitchFamily="34" charset="0"/>
        </a:defRPr>
      </a:lvl2pPr>
      <a:lvl3pPr algn="ctr" rtl="0" eaLnBrk="0" fontAlgn="ctr" latinLnBrk="1" hangingPunct="0">
        <a:spcBef>
          <a:spcPct val="0"/>
        </a:spcBef>
        <a:spcAft>
          <a:spcPct val="0"/>
        </a:spcAft>
        <a:defRPr sz="300" u="sng">
          <a:solidFill>
            <a:schemeClr val="tx2"/>
          </a:solidFill>
          <a:latin typeface="Calibri" panose="020f0502020204030204" pitchFamily="34" charset="0"/>
        </a:defRPr>
      </a:lvl3pPr>
      <a:lvl4pPr algn="ctr" rtl="0" eaLnBrk="0" fontAlgn="ctr" latinLnBrk="1" hangingPunct="0">
        <a:spcBef>
          <a:spcPct val="0"/>
        </a:spcBef>
        <a:spcAft>
          <a:spcPct val="0"/>
        </a:spcAft>
        <a:defRPr sz="300" u="sng">
          <a:solidFill>
            <a:schemeClr val="tx2"/>
          </a:solidFill>
          <a:latin typeface="Calibri" panose="020f0502020204030204" pitchFamily="34" charset="0"/>
        </a:defRPr>
      </a:lvl4pPr>
      <a:lvl5pPr algn="ctr" rtl="0" eaLnBrk="0" fontAlgn="ctr" latinLnBrk="1" hangingPunct="0">
        <a:spcBef>
          <a:spcPct val="0"/>
        </a:spcBef>
        <a:spcAft>
          <a:spcPct val="0"/>
        </a:spcAft>
        <a:defRPr sz="300" u="sng">
          <a:solidFill>
            <a:schemeClr val="tx2"/>
          </a:solidFill>
          <a:latin typeface="Calibri" panose="020f0502020204030204" pitchFamily="34" charset="0"/>
        </a:defRPr>
      </a:lvl5pPr>
      <a:lvl6pPr marL="457200" algn="ctr" rtl="0" eaLnBrk="0" fontAlgn="ctr" latinLnBrk="1" hangingPunct="0">
        <a:spcBef>
          <a:spcPct val="0"/>
        </a:spcBef>
        <a:spcAft>
          <a:spcPct val="0"/>
        </a:spcAft>
        <a:defRPr sz="300" u="sng">
          <a:solidFill>
            <a:schemeClr val="tx2"/>
          </a:solidFill>
          <a:latin typeface="Calibri" panose="020f0502020204030204" pitchFamily="34" charset="0"/>
        </a:defRPr>
      </a:lvl6pPr>
      <a:lvl7pPr marL="914400" algn="ctr" rtl="0" eaLnBrk="0" fontAlgn="ctr" latinLnBrk="1" hangingPunct="0">
        <a:spcBef>
          <a:spcPct val="0"/>
        </a:spcBef>
        <a:spcAft>
          <a:spcPct val="0"/>
        </a:spcAft>
        <a:defRPr sz="300" u="sng">
          <a:solidFill>
            <a:schemeClr val="tx2"/>
          </a:solidFill>
          <a:latin typeface="Calibri" panose="020f0502020204030204" pitchFamily="34" charset="0"/>
        </a:defRPr>
      </a:lvl7pPr>
      <a:lvl8pPr marL="1371600" algn="ctr" rtl="0" eaLnBrk="0" fontAlgn="ctr" latinLnBrk="1" hangingPunct="0">
        <a:spcBef>
          <a:spcPct val="0"/>
        </a:spcBef>
        <a:spcAft>
          <a:spcPct val="0"/>
        </a:spcAft>
        <a:defRPr sz="300" u="sng">
          <a:solidFill>
            <a:schemeClr val="tx2"/>
          </a:solidFill>
          <a:latin typeface="Calibri" panose="020f0502020204030204" pitchFamily="34" charset="0"/>
        </a:defRPr>
      </a:lvl8pPr>
      <a:lvl9pPr marL="1828800" algn="ctr" rtl="0" eaLnBrk="0" fontAlgn="ctr" latinLnBrk="1" hangingPunct="0">
        <a:spcBef>
          <a:spcPct val="0"/>
        </a:spcBef>
        <a:spcAft>
          <a:spcPct val="0"/>
        </a:spcAft>
        <a:defRPr sz="300" u="sng">
          <a:solidFill>
            <a:schemeClr val="tx2"/>
          </a:solidFill>
          <a:latin typeface="Calibri" panose="020f0502020204030204" pitchFamily="34" charset="0"/>
        </a:defRPr>
      </a:lvl9pPr>
    </p:titleStyle>
    <p:bodyStyle>
      <a:lvl1pPr marL="342900" indent="-342900" algn="l" defTabSz="0" rtl="0" eaLnBrk="0" fontAlgn="ctr" latinLnBrk="1" hangingPunct="0">
        <a:spcBef>
          <a:spcPct val="20000"/>
        </a:spcBef>
        <a:spcAft>
          <a:spcPct val="0"/>
        </a:spcAft>
        <a:buChar char="•"/>
        <a:defRPr sz="300" u="sng" kern="1200">
          <a:solidFill>
            <a:schemeClr val="tx1"/>
          </a:solidFill>
          <a:latin typeface="+mn-lt"/>
          <a:ea typeface="+mn-ea"/>
          <a:cs typeface="+mn-cs"/>
        </a:defRPr>
      </a:lvl1pPr>
      <a:lvl2pPr marL="342900" lvl="1" indent="116205" algn="l" defTabSz="0" rtl="0" eaLnBrk="0" fontAlgn="ctr" latinLnBrk="1" hangingPunct="0">
        <a:spcBef>
          <a:spcPct val="20000"/>
        </a:spcBef>
        <a:spcAft>
          <a:spcPct val="0"/>
        </a:spcAft>
        <a:buChar char="•"/>
        <a:defRPr sz="10000" b="1" i="1" u="sng" kern="1200">
          <a:solidFill>
            <a:schemeClr val="tx1"/>
          </a:solidFill>
          <a:latin typeface="Arial" pitchFamily="34" charset="0"/>
          <a:ea typeface="+mn-ea"/>
          <a:cs typeface="+mn-cs"/>
        </a:defRPr>
      </a:lvl2pPr>
      <a:lvl3pPr marL="342900" lvl="2" indent="573405" algn="l" defTabSz="0" rtl="0" eaLnBrk="0" fontAlgn="ctr" latinLnBrk="1" hangingPunct="0">
        <a:spcBef>
          <a:spcPct val="20000"/>
        </a:spcBef>
        <a:spcAft>
          <a:spcPct val="0"/>
        </a:spcAft>
        <a:buClr>
          <a:srgbClr val="08007D"/>
        </a:buClr>
        <a:buChar char="•"/>
        <a:defRPr sz="10000" b="1" i="1" u="sng" kern="1200">
          <a:solidFill>
            <a:schemeClr val="tx1"/>
          </a:solidFill>
          <a:latin typeface="Arial" pitchFamily="34" charset="0"/>
          <a:ea typeface="+mn-ea"/>
          <a:cs typeface="+mn-cs"/>
        </a:defRPr>
      </a:lvl3pPr>
      <a:lvl4pPr marL="342900" lvl="3" indent="1030605" algn="l" defTabSz="0" rtl="0" eaLnBrk="0" fontAlgn="b" latinLnBrk="1" hangingPunct="0">
        <a:spcBef>
          <a:spcPct val="20000"/>
        </a:spcBef>
        <a:spcAft>
          <a:spcPct val="0"/>
        </a:spcAft>
        <a:buClr>
          <a:srgbClr val="08007D"/>
        </a:buClr>
        <a:buChar char="•"/>
        <a:defRPr sz="10000" b="1" i="1" u="sng" kern="1200">
          <a:solidFill>
            <a:schemeClr val="tx1"/>
          </a:solidFill>
          <a:latin typeface="Arial" pitchFamily="34" charset="0"/>
          <a:ea typeface="+mn-ea"/>
          <a:cs typeface="+mn-cs"/>
        </a:defRPr>
      </a:lvl4pPr>
      <a:lvl5pPr marL="342900" lvl="4" indent="1487805" algn="l" defTabSz="0" rtl="0" eaLnBrk="0" fontAlgn="base" latinLnBrk="1" hangingPunct="0">
        <a:spcBef>
          <a:spcPct val="20000"/>
        </a:spcBef>
        <a:spcAft>
          <a:spcPct val="0"/>
        </a:spcAft>
        <a:buClr>
          <a:srgbClr val="08007D"/>
        </a:buClr>
        <a:buSzTx/>
        <a:defRPr sz="10000" b="1" i="1" kern="1200">
          <a:solidFill>
            <a:schemeClr val="tx1"/>
          </a:solidFill>
          <a:effectLst>
            <a:outerShdw blurRad="38100" dist="38100" dir="2700000">
              <a:srgbClr val="FFFFFF"/>
            </a:outerShdw>
          </a:effectLst>
          <a:latin typeface="Arial" pitchFamily="34" charset="0"/>
          <a:ea typeface="+mn-ea"/>
          <a:cs typeface="+mn-cs"/>
        </a:defRPr>
      </a:lvl5pPr>
      <a:lvl6pPr marL="2514600" lvl="5" indent="-228600" algn="l" defTabSz="0" eaLnBrk="0" fontAlgn="base" latinLnBrk="1" hangingPunct="0">
        <a:lnSpc>
          <a:spcPct val="100000"/>
        </a:lnSpc>
        <a:spcBef>
          <a:spcPct val="20000"/>
        </a:spcBef>
        <a:spcAft>
          <a:spcPct val="0"/>
        </a:spcAft>
        <a:buClr>
          <a:srgbClr val="08007D"/>
        </a:buClr>
        <a:buSzTx/>
        <a:buNone/>
        <a:defRPr sz="10000" b="1" i="1" u="none" kern="1200">
          <a:latin typeface="Arial" pitchFamily="34" charset="0"/>
          <a:ea typeface="+mn-ea"/>
          <a:cs typeface="+mn-cs"/>
        </a:defRPr>
      </a:lvl6pPr>
      <a:lvl7pPr marL="2971800" lvl="6" indent="-228600" algn="l" defTabSz="0" eaLnBrk="0" fontAlgn="base" latinLnBrk="1" hangingPunct="0">
        <a:lnSpc>
          <a:spcPct val="100000"/>
        </a:lnSpc>
        <a:spcBef>
          <a:spcPct val="20000"/>
        </a:spcBef>
        <a:spcAft>
          <a:spcPct val="0"/>
        </a:spcAft>
        <a:buClr>
          <a:srgbClr val="08007D"/>
        </a:buClr>
        <a:buSzTx/>
        <a:buNone/>
        <a:defRPr sz="10000" b="1" i="1" u="none" kern="1200">
          <a:latin typeface="Arial" pitchFamily="34" charset="0"/>
          <a:ea typeface="+mn-ea"/>
          <a:cs typeface="+mn-cs"/>
        </a:defRPr>
      </a:lvl7pPr>
      <a:lvl8pPr marL="3429000" lvl="7" indent="-228600" algn="l" defTabSz="0" eaLnBrk="0" fontAlgn="base" latinLnBrk="1" hangingPunct="0">
        <a:lnSpc>
          <a:spcPct val="100000"/>
        </a:lnSpc>
        <a:spcBef>
          <a:spcPct val="20000"/>
        </a:spcBef>
        <a:spcAft>
          <a:spcPct val="0"/>
        </a:spcAft>
        <a:buClr>
          <a:srgbClr val="08007D"/>
        </a:buClr>
        <a:buSzTx/>
        <a:buNone/>
        <a:defRPr sz="10000" b="1" i="1" u="none" kern="1200">
          <a:latin typeface="Arial" pitchFamily="34" charset="0"/>
          <a:ea typeface="+mn-ea"/>
          <a:cs typeface="+mn-cs"/>
        </a:defRPr>
      </a:lvl8pPr>
      <a:lvl9pPr marL="3886200" lvl="8" indent="-228600" algn="l" defTabSz="0" eaLnBrk="0" fontAlgn="base" latinLnBrk="1" hangingPunct="0">
        <a:lnSpc>
          <a:spcPct val="100000"/>
        </a:lnSpc>
        <a:spcBef>
          <a:spcPct val="20000"/>
        </a:spcBef>
        <a:spcAft>
          <a:spcPct val="0"/>
        </a:spcAft>
        <a:buClr>
          <a:srgbClr val="08007D"/>
        </a:buClr>
        <a:buSzTx/>
        <a:buNone/>
        <a:defRPr sz="10000" b="1" i="1" u="none" kern="1200">
          <a:latin typeface="Arial" pitchFamily="34" charset="0"/>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sz="1800"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05202020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1">
          <a:blip r:embed="rId2"/>
          <a:stretch>
            <a:fillRect/>
          </a:stretch>
        </a:blipFill>
        <a:effectLst/>
      </p:bgPr>
    </p:bg>
    <p:spTree>
      <p:nvGrpSpPr>
        <p:cNvPr id="1" name=""/>
        <p:cNvGrpSpPr/>
        <p:nvPr/>
      </p:nvGrpSpPr>
      <p:grpSpPr>
        <a:xfrm>
          <a:off x="0" y="0"/>
          <a:ext cx="0" cy="0"/>
        </a:xfrm>
      </p:grpSpPr>
      <p:sp>
        <p:nvSpPr>
          <p:cNvPr id="6145" name="矩形 27"/>
          <p:cNvSpPr/>
          <p:nvPr/>
        </p:nvSpPr>
        <p:spPr>
          <a:xfrm>
            <a:off x="1588" y="5137150"/>
            <a:ext cx="9140825" cy="76200"/>
          </a:xfrm>
          <a:prstGeom prst="rect">
            <a:avLst/>
          </a:prstGeom>
          <a:solidFill>
            <a:srgbClr val="3D8A9E"/>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chemeClr val="bg1"/>
              </a:solidFill>
              <a:latin typeface="Calibri" panose="020f0502020204030204" pitchFamily="34" charset="0"/>
              <a:ea typeface="微软雅黑" panose="020b0503020204020204" pitchFamily="34" charset="-122"/>
              <a:sym typeface="Calibri" panose="020f0502020204030204" pitchFamily="34" charset="0"/>
            </a:endParaRPr>
          </a:p>
        </p:txBody>
      </p:sp>
      <p:sp>
        <p:nvSpPr>
          <p:cNvPr id="2" name="标题 1"/>
          <p:cNvSpPr>
            <a:spLocks noGrp="1"/>
          </p:cNvSpPr>
          <p:nvPr/>
        </p:nvSpPr>
        <p:spPr>
          <a:xfrm>
            <a:off x="1371600" y="438150"/>
            <a:ext cx="6848475" cy="1597025"/>
          </a:xfrm>
          <a:prstGeom prst="rect">
            <a:avLst/>
          </a:prstGeom>
        </p:spPr>
        <p:txBody>
          <a:bodyPr vert="horz" lIns="91440" tIns="45720" rIns="91440" bIns="45720" rtlCol="0" anchor="b">
            <a:normAutofit fontScale="70000"/>
          </a:bodyPr>
          <a:lstStyle>
            <a:defPPr>
              <a:defRPr lang="zh-CN"/>
            </a:defPPr>
            <a:lvl1pPr marL="0" lvl="0" indent="0" algn="l" defTabSz="914400" rtl="0" eaLnBrk="1" fontAlgn="base" latinLnBrk="0" hangingPunct="1">
              <a:lnSpc>
                <a:spcPct val="90000"/>
              </a:lnSpc>
              <a:spcBef>
                <a:spcPct val="0"/>
              </a:spcBef>
              <a:spcAft>
                <a:spcPct val="0"/>
              </a:spcAft>
              <a:buNone/>
              <a:defRPr sz="6000" b="0" i="0" u="none" kern="1200" baseline="0">
                <a:solidFill>
                  <a:schemeClr val="tx1"/>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fontAlgn="base"/>
            <a:br>
              <a:rPr lang="zh-CN" sz="4800">
                <a:solidFill>
                  <a:srgbClr val="000000"/>
                </a:solidFill>
                <a:ea typeface="方正公文小标宋" charset="-122"/>
                <a:sym typeface="+mn-ea"/>
              </a:rPr>
            </a:br>
            <a:br>
              <a:rPr lang="zh-CN" sz="4800">
                <a:solidFill>
                  <a:srgbClr val="000000"/>
                </a:solidFill>
                <a:ea typeface="方正公文小标宋" charset="-122"/>
                <a:sym typeface="+mn-ea"/>
              </a:rPr>
            </a:br>
            <a:r>
              <a:rPr lang="zh-CN" sz="4800" b="1" strike="noStrike" noProof="1">
                <a:solidFill>
                  <a:srgbClr val="000000"/>
                </a:solidFill>
                <a:latin typeface="+mj-lt"/>
                <a:ea typeface="方正公文小标宋" charset="-122"/>
                <a:cs typeface="+mj-cs"/>
                <a:sym typeface="+mn-ea"/>
              </a:rPr>
              <a:t>九项核心</a:t>
            </a:r>
            <a:r>
              <a:rPr lang="zh-CN" altLang="zh-CN" sz="4800" b="1" strike="noStrike" noProof="1">
                <a:solidFill>
                  <a:srgbClr val="000000"/>
                </a:solidFill>
                <a:latin typeface="宋体" panose="02010600030101010101" pitchFamily="2" charset="-122"/>
                <a:ea typeface="宋体" panose="02010600030101010101" pitchFamily="2" charset="-122"/>
                <a:cs typeface="+mj-cs"/>
                <a:sym typeface="+mn-ea"/>
              </a:rPr>
              <a:t>制度培训</a:t>
            </a:r>
            <a:endParaRPr lang="en-US" altLang="zh-CN" sz="4800" b="1" strike="noStrike" noProof="1">
              <a:solidFill>
                <a:srgbClr val="000000"/>
              </a:solidFill>
              <a:latin typeface="宋体" panose="02010600030101010101" pitchFamily="2" charset="-122"/>
              <a:ea typeface="宋体" panose="02010600030101010101" pitchFamily="2" charset="-122"/>
              <a:cs typeface="+mj-cs"/>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304800" y="1047750"/>
            <a:ext cx="6844665" cy="41541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lgn="l">
              <a:buNone/>
            </a:pPr>
            <a:r>
              <a:rPr lang="en-US" altLang="zh-CN" sz="2400" b="1">
                <a:latin typeface="宋体" panose="02010600030101010101" pitchFamily="2" charset="-122"/>
                <a:sym typeface="+mn-ea"/>
              </a:rPr>
              <a:t>1</a:t>
            </a:r>
            <a:r>
              <a:rPr lang="zh-CN" altLang="en-US" sz="2400" b="1">
                <a:latin typeface="宋体" panose="02010600030101010101" pitchFamily="2" charset="-122"/>
                <a:sym typeface="+mn-ea"/>
              </a:rPr>
              <a:t>、</a:t>
            </a:r>
            <a:r>
              <a:rPr lang="en-US" altLang="zh-CN" sz="2400" b="1">
                <a:latin typeface="宋体" panose="02010600030101010101" pitchFamily="2" charset="-122"/>
                <a:sym typeface="+mn-ea"/>
              </a:rPr>
              <a:t>护士值班、交接班制度</a:t>
            </a:r>
            <a:endParaRPr lang="en-US" altLang="zh-CN" sz="2400" b="1">
              <a:latin typeface="宋体" panose="02010600030101010101" pitchFamily="2" charset="-122"/>
            </a:endParaRPr>
          </a:p>
          <a:p>
            <a:pPr marL="609600" indent="-609600" algn="l">
              <a:buNone/>
            </a:pPr>
            <a:r>
              <a:rPr lang="en-US" altLang="zh-CN" sz="2400" b="1">
                <a:latin typeface="宋体" panose="02010600030101010101" pitchFamily="2" charset="-122"/>
                <a:sym typeface="+mn-ea"/>
              </a:rPr>
              <a:t>2</a:t>
            </a:r>
            <a:r>
              <a:rPr lang="zh-CN" altLang="en-US" sz="2400" b="1">
                <a:latin typeface="宋体" panose="02010600030101010101" pitchFamily="2" charset="-122"/>
                <a:sym typeface="+mn-ea"/>
              </a:rPr>
              <a:t>、</a:t>
            </a:r>
            <a:r>
              <a:rPr lang="en-US" altLang="zh-CN" sz="2400" b="1">
                <a:latin typeface="宋体" panose="02010600030101010101" pitchFamily="2" charset="-122"/>
                <a:sym typeface="+mn-ea"/>
              </a:rPr>
              <a:t>分级护理制度</a:t>
            </a:r>
            <a:endParaRPr lang="en-US" altLang="zh-CN" sz="2400" b="1">
              <a:latin typeface="宋体" panose="02010600030101010101" pitchFamily="2" charset="-122"/>
            </a:endParaRPr>
          </a:p>
          <a:p>
            <a:pPr marL="609600" indent="-609600" algn="l">
              <a:buNone/>
            </a:pPr>
            <a:r>
              <a:rPr lang="en-US" altLang="zh-CN" sz="2400" b="1">
                <a:latin typeface="宋体" panose="02010600030101010101" pitchFamily="2" charset="-122"/>
                <a:sym typeface="+mn-ea"/>
              </a:rPr>
              <a:t>3</a:t>
            </a:r>
            <a:r>
              <a:rPr lang="zh-CN" altLang="en-US" sz="2400" b="1">
                <a:latin typeface="宋体" panose="02010600030101010101" pitchFamily="2" charset="-122"/>
                <a:sym typeface="+mn-ea"/>
              </a:rPr>
              <a:t>、</a:t>
            </a:r>
            <a:r>
              <a:rPr lang="en-US" altLang="zh-CN" sz="2400" b="1">
                <a:latin typeface="宋体" panose="02010600030101010101" pitchFamily="2" charset="-122"/>
                <a:sym typeface="+mn-ea"/>
              </a:rPr>
              <a:t>输血安全管理制度</a:t>
            </a:r>
            <a:endParaRPr lang="en-US" altLang="zh-CN" sz="2400" b="1">
              <a:latin typeface="宋体" panose="02010600030101010101" pitchFamily="2" charset="-122"/>
            </a:endParaRPr>
          </a:p>
          <a:p>
            <a:pPr marL="609600" indent="-609600" algn="l">
              <a:buNone/>
            </a:pPr>
            <a:r>
              <a:rPr lang="en-US" altLang="zh-CN" sz="2400" b="1">
                <a:latin typeface="宋体" panose="02010600030101010101" pitchFamily="2" charset="-122"/>
                <a:sym typeface="+mn-ea"/>
              </a:rPr>
              <a:t>4</a:t>
            </a:r>
            <a:r>
              <a:rPr lang="zh-CN" altLang="en-US" sz="2400" b="1">
                <a:latin typeface="宋体" panose="02010600030101010101" pitchFamily="2" charset="-122"/>
                <a:sym typeface="+mn-ea"/>
              </a:rPr>
              <a:t>、</a:t>
            </a:r>
            <a:r>
              <a:rPr lang="en-US" altLang="zh-CN" sz="2400" b="1">
                <a:latin typeface="宋体" panose="02010600030101010101" pitchFamily="2" charset="-122"/>
                <a:sym typeface="+mn-ea"/>
              </a:rPr>
              <a:t>护士接获危急值报告制度</a:t>
            </a:r>
            <a:endParaRPr lang="en-US" altLang="zh-CN" sz="2400" b="1">
              <a:latin typeface="宋体" panose="02010600030101010101" pitchFamily="2" charset="-122"/>
            </a:endParaRPr>
          </a:p>
          <a:p>
            <a:pPr marL="609600" indent="-609600" algn="l">
              <a:buNone/>
            </a:pPr>
            <a:r>
              <a:rPr lang="en-US" altLang="zh-CN" sz="2400" b="1">
                <a:latin typeface="宋体" panose="02010600030101010101" pitchFamily="2" charset="-122"/>
                <a:sym typeface="+mn-ea"/>
              </a:rPr>
              <a:t>5</a:t>
            </a:r>
            <a:r>
              <a:rPr lang="zh-CN" altLang="en-US" sz="2400" b="1">
                <a:latin typeface="宋体" panose="02010600030101010101" pitchFamily="2" charset="-122"/>
                <a:sym typeface="+mn-ea"/>
              </a:rPr>
              <a:t>、</a:t>
            </a:r>
            <a:r>
              <a:rPr lang="en-US" altLang="zh-CN" sz="2400" b="1">
                <a:latin typeface="宋体" panose="02010600030101010101" pitchFamily="2" charset="-122"/>
                <a:sym typeface="+mn-ea"/>
              </a:rPr>
              <a:t>患者身份识别制度</a:t>
            </a:r>
            <a:endParaRPr lang="en-US" altLang="zh-CN" sz="2400" b="1">
              <a:latin typeface="宋体" panose="02010600030101010101" pitchFamily="2" charset="-122"/>
              <a:sym typeface="+mn-ea"/>
            </a:endParaRPr>
          </a:p>
          <a:p>
            <a:pPr marL="609600" indent="-609600" algn="l">
              <a:buNone/>
            </a:pPr>
            <a:r>
              <a:rPr lang="en-US" altLang="zh-CN" sz="2400" b="1">
                <a:latin typeface="宋体" panose="02010600030101010101" pitchFamily="2" charset="-122"/>
                <a:sym typeface="+mn-ea"/>
              </a:rPr>
              <a:t>6</a:t>
            </a:r>
            <a:r>
              <a:rPr lang="zh-CN" altLang="zh-CN" sz="2400" b="1">
                <a:latin typeface="宋体" panose="02010600030101010101" pitchFamily="2" charset="-122"/>
                <a:sym typeface="+mn-ea"/>
              </a:rPr>
              <a:t>、危重患者抢救制度</a:t>
            </a:r>
            <a:endParaRPr lang="zh-CN" altLang="zh-CN" sz="2400" b="1">
              <a:latin typeface="宋体" panose="02010600030101010101" pitchFamily="2" charset="-122"/>
              <a:sym typeface="+mn-ea"/>
            </a:endParaRPr>
          </a:p>
          <a:p>
            <a:pPr marL="609600" indent="-609600" algn="l">
              <a:buNone/>
            </a:pPr>
            <a:r>
              <a:rPr lang="en-US" altLang="zh-CN" sz="2400" b="1">
                <a:latin typeface="宋体" panose="02010600030101010101" pitchFamily="2" charset="-122"/>
                <a:sym typeface="+mn-ea"/>
              </a:rPr>
              <a:t>7</a:t>
            </a:r>
            <a:r>
              <a:rPr lang="zh-CN" altLang="en-US" sz="2400" b="1">
                <a:latin typeface="宋体" panose="02010600030101010101" pitchFamily="2" charset="-122"/>
                <a:sym typeface="+mn-ea"/>
              </a:rPr>
              <a:t>、护理查对制度</a:t>
            </a:r>
            <a:endParaRPr lang="zh-CN" altLang="en-US" sz="2400" b="1">
              <a:latin typeface="宋体" panose="02010600030101010101" pitchFamily="2" charset="-122"/>
              <a:sym typeface="+mn-ea"/>
            </a:endParaRPr>
          </a:p>
          <a:p>
            <a:pPr marL="609600" indent="-609600" algn="l">
              <a:buNone/>
            </a:pPr>
            <a:r>
              <a:rPr lang="en-US" altLang="zh-CN" sz="2400" b="1">
                <a:latin typeface="宋体" panose="02010600030101010101" pitchFamily="2" charset="-122"/>
                <a:sym typeface="+mn-ea"/>
              </a:rPr>
              <a:t>8</a:t>
            </a:r>
            <a:r>
              <a:rPr lang="zh-CN" altLang="en-US" sz="2400" b="1">
                <a:latin typeface="宋体" panose="02010600030101010101" pitchFamily="2" charset="-122"/>
                <a:sym typeface="+mn-ea"/>
              </a:rPr>
              <a:t>、执行医嘱制度</a:t>
            </a:r>
            <a:endParaRPr lang="zh-CN" altLang="en-US" sz="2400" b="1">
              <a:latin typeface="宋体" panose="02010600030101010101" pitchFamily="2" charset="-122"/>
              <a:sym typeface="+mn-ea"/>
            </a:endParaRPr>
          </a:p>
          <a:p>
            <a:pPr marL="609600" indent="-609600" algn="l">
              <a:buNone/>
            </a:pPr>
            <a:r>
              <a:rPr lang="en-US" altLang="zh-CN" sz="2400" b="1">
                <a:latin typeface="宋体" panose="02010600030101010101" pitchFamily="2" charset="-122"/>
                <a:sym typeface="+mn-ea"/>
              </a:rPr>
              <a:t>9</a:t>
            </a:r>
            <a:r>
              <a:rPr lang="zh-CN" altLang="en-US" sz="2400" b="1">
                <a:latin typeface="宋体" panose="02010600030101010101" pitchFamily="2" charset="-122"/>
                <a:sym typeface="+mn-ea"/>
              </a:rPr>
              <a:t>、护理不良事件报告制度</a:t>
            </a:r>
            <a:endParaRPr lang="zh-CN" altLang="en-US" sz="2400" b="1">
              <a:latin typeface="宋体" panose="02010600030101010101" pitchFamily="2" charset="-122"/>
              <a:sym typeface="+mn-ea"/>
            </a:endParaRPr>
          </a:p>
          <a:p>
            <a:pPr marL="609600" indent="-609600" algn="l">
              <a:buNone/>
            </a:pPr>
            <a:r>
              <a:rPr lang="en-US" altLang="zh-CN" sz="2400" b="1">
                <a:latin typeface="宋体" panose="02010600030101010101" pitchFamily="2" charset="-122"/>
                <a:sym typeface="+mn-ea"/>
              </a:rPr>
              <a:t>	      </a:t>
            </a:r>
            <a:endParaRPr lang="zh-CN" altLang="zh-CN" sz="2400" b="1">
              <a:latin typeface="宋体" panose="02010600030101010101" pitchFamily="2" charset="-122"/>
            </a:endParaRPr>
          </a:p>
          <a:p>
            <a:endParaRPr lang="zh-CN" altLang="en-US" sz="2400" b="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1">
          <a:blip r:embed="rId2"/>
          <a:stretch>
            <a:fillRect/>
          </a:stretch>
        </a:blipFill>
        <a:effectLst/>
      </p:bgPr>
    </p:bg>
    <p:spTree>
      <p:nvGrpSpPr>
        <p:cNvPr id="1" name=""/>
        <p:cNvGrpSpPr/>
        <p:nvPr/>
      </p:nvGrpSpPr>
      <p:grpSpPr>
        <a:xfrm>
          <a:off x="0" y="0"/>
          <a:ext cx="0" cy="0"/>
        </a:xfrm>
      </p:grpSpPr>
      <p:sp>
        <p:nvSpPr>
          <p:cNvPr id="7169" name="矩形 27"/>
          <p:cNvSpPr/>
          <p:nvPr/>
        </p:nvSpPr>
        <p:spPr>
          <a:xfrm>
            <a:off x="1588" y="5137150"/>
            <a:ext cx="9140825" cy="76200"/>
          </a:xfrm>
          <a:prstGeom prst="rect">
            <a:avLst/>
          </a:prstGeom>
          <a:solidFill>
            <a:srgbClr val="3D8A9E"/>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chemeClr val="bg1"/>
              </a:solidFill>
              <a:latin typeface="Calibri" panose="020f0502020204030204" pitchFamily="34" charset="0"/>
              <a:ea typeface="微软雅黑" panose="020b0503020204020204" pitchFamily="34" charset="-122"/>
              <a:sym typeface="Calibri" panose="020f0502020204030204" pitchFamily="34" charset="0"/>
            </a:endParaRPr>
          </a:p>
        </p:txBody>
      </p:sp>
      <p:sp>
        <p:nvSpPr>
          <p:cNvPr id="10241" name="标题 5121"/>
          <p:cNvSpPr>
            <a:spLocks noGrp="1"/>
          </p:cNvSpPr>
          <p:nvPr/>
        </p:nvSpPr>
        <p:spPr>
          <a:xfrm>
            <a:off x="380683" y="438150"/>
            <a:ext cx="8229600" cy="863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tx1"/>
                </a:solidFill>
                <a:effectLst>
                  <a:outerShdw blurRad="38100" dist="19050" dir="2700000" algn="tl" rotWithShape="0">
                    <a:schemeClr val="dk1">
                      <a:alpha val="40000"/>
                    </a:schemeClr>
                  </a:outerShdw>
                </a:effectLst>
                <a:ea typeface="黑体" panose="02010609060101010101" pitchFamily="49" charset="-122"/>
              </a:rPr>
              <a:t>护士值班、交接班制度</a:t>
            </a:r>
            <a:endParaRPr lang="zh-CN" altLang="en-US" sz="2400" b="1">
              <a:solidFill>
                <a:schemeClr val="tx1"/>
              </a:solidFill>
              <a:ea typeface="黑体" panose="02010609060101010101" pitchFamily="49" charset="-122"/>
            </a:endParaRPr>
          </a:p>
        </p:txBody>
      </p:sp>
      <p:sp>
        <p:nvSpPr>
          <p:cNvPr id="10242" name="文本占位符 5122"/>
          <p:cNvSpPr>
            <a:spLocks noGrp="1"/>
          </p:cNvSpPr>
          <p:nvPr/>
        </p:nvSpPr>
        <p:spPr>
          <a:xfrm>
            <a:off x="75883" y="1123950"/>
            <a:ext cx="8229600" cy="4527550"/>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en-US" altLang="zh-CN" sz="1800" b="1">
                <a:latin typeface="宋体" panose="02010600030101010101" pitchFamily="2" charset="-122"/>
              </a:rPr>
              <a:t>一、每班必须按时交接班，接班者提前15分钟到科室，清点物品、药品</a:t>
            </a:r>
            <a:r>
              <a:rPr lang="en-US" altLang="zh-CN" sz="1800" b="1">
                <a:solidFill>
                  <a:schemeClr val="tx1"/>
                </a:solidFill>
                <a:effectLst>
                  <a:outerShdw blurRad="38100" dist="19050" dir="2700000" algn="tl" rotWithShape="0">
                    <a:schemeClr val="dk1">
                      <a:alpha val="40000"/>
                    </a:schemeClr>
                  </a:outerShdw>
                </a:effectLst>
                <a:latin typeface="宋体" panose="02010600030101010101" pitchFamily="2" charset="-122"/>
              </a:rPr>
              <a:t>，在接班者未明确交接班内容前，交班者不得离开岗位。</a:t>
            </a:r>
            <a:endParaRPr lang="en-US" altLang="zh-CN" sz="1800" b="1">
              <a:solidFill>
                <a:schemeClr val="tx1"/>
              </a:solidFill>
              <a:effectLst>
                <a:outerShdw blurRad="38100" dist="19050" dir="2700000" algn="tl" rotWithShape="0">
                  <a:schemeClr val="dk1">
                    <a:alpha val="40000"/>
                  </a:schemeClr>
                </a:outerShdw>
              </a:effectLst>
              <a:latin typeface="宋体" panose="02010600030101010101" pitchFamily="2" charset="-122"/>
            </a:endParaRPr>
          </a:p>
          <a:p>
            <a:pPr marL="609600" indent="-609600">
              <a:buNone/>
            </a:pPr>
            <a:r>
              <a:rPr lang="en-US" altLang="zh-CN" sz="1800" b="1">
                <a:latin typeface="宋体" panose="02010600030101010101" pitchFamily="2" charset="-122"/>
              </a:rPr>
              <a:t>二、交班者必须在交班前完成本班各项工作和护理记录，整理好物品；遇到特殊情况须详细交接班，</a:t>
            </a:r>
            <a:r>
              <a:rPr lang="en-US" altLang="zh-CN" sz="1800" b="1">
                <a:solidFill>
                  <a:schemeClr val="tx1"/>
                </a:solidFill>
                <a:effectLst>
                  <a:outerShdw blurRad="38100" dist="19050" dir="2700000" algn="tl" rotWithShape="0">
                    <a:schemeClr val="dk1">
                      <a:alpha val="40000"/>
                    </a:schemeClr>
                  </a:outerShdw>
                </a:effectLst>
                <a:latin typeface="宋体" panose="02010600030101010101" pitchFamily="2" charset="-122"/>
              </a:rPr>
              <a:t>并与接班者共同处理后方可离开。</a:t>
            </a:r>
            <a:r>
              <a:rPr lang="en-US" altLang="zh-CN" sz="1800" b="1">
                <a:latin typeface="宋体" panose="02010600030101010101" pitchFamily="2" charset="-122"/>
              </a:rPr>
              <a:t>日班应为夜班做好药品、物品准备，确保各种仪器、设备处于完好备用状态。</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三、接班者如发现病情、治疗、物品、药品交接不清，应立即查询，接班时发现的问题,由交班者负责。接班后因交接不清发生的问题，由接班者负责。</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四、 交接班方式和要求：1.各班交接班时，应严肃认真地听取交班报告，要求做到书面、口头、床边交接清楚。</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2.晨会时夜班、日班须进行集体交接班。</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3.</a:t>
            </a:r>
            <a:r>
              <a:rPr lang="en-US" altLang="zh-CN" sz="1800" b="1">
                <a:solidFill>
                  <a:schemeClr val="tx1"/>
                </a:solidFill>
                <a:latin typeface="宋体" panose="02010600030101010101" pitchFamily="2" charset="-122"/>
              </a:rPr>
              <a:t>患者在科室间的转科/床，护土需进行详细的口头/书面/床边交接班，保证临床医疗护理工作的连贯性。</a:t>
            </a:r>
            <a:endParaRPr lang="en-US" altLang="zh-CN" sz="1800" b="1">
              <a:solidFill>
                <a:schemeClr val="tx1"/>
              </a:solidFill>
              <a:latin typeface="宋体" panose="02010600030101010101" pitchFamily="2" charset="-122"/>
            </a:endParaRPr>
          </a:p>
          <a:p>
            <a:pPr marL="609600" indent="-609600">
              <a:buNone/>
            </a:pPr>
            <a:endParaRPr lang="en-US" altLang="zh-CN" sz="1800" b="1">
              <a:solidFill>
                <a:schemeClr val="tx1"/>
              </a:solidFill>
              <a:latin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2290" name="文本占位符 5122"/>
          <p:cNvSpPr>
            <a:spLocks noGrp="1"/>
          </p:cNvSpPr>
          <p:nvPr/>
        </p:nvSpPr>
        <p:spPr>
          <a:xfrm>
            <a:off x="152400" y="819150"/>
            <a:ext cx="7694295" cy="5163820"/>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en-US" altLang="zh-CN" sz="1800" b="1">
                <a:latin typeface="宋体" panose="02010600030101010101" pitchFamily="2" charset="-122"/>
                <a:sym typeface="+mn-ea"/>
              </a:rPr>
              <a:t>4.科室内交接班内容</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sym typeface="+mn-ea"/>
              </a:rPr>
              <a:t>(1)病房日志:包括住院患者总人数及出入院、转科（院）、分娩、手术、死亡人数。</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(2)对于新患者、危重患者、手术前后患者、特殊处置患者(检查、操作、治疗)及其他有病情变化的患者，</a:t>
            </a:r>
            <a:r>
              <a:rPr lang="en-US" altLang="zh-CN" sz="1800" b="1">
                <a:solidFill>
                  <a:schemeClr val="tx1"/>
                </a:solidFill>
                <a:latin typeface="宋体" panose="02010600030101010101" pitchFamily="2" charset="-122"/>
              </a:rPr>
              <a:t>须把患者的诊断、病情、治疗、药物、护理措施、注意事项等交接清楚。</a:t>
            </a:r>
            <a:endParaRPr lang="en-US" altLang="zh-CN" sz="1800" b="1">
              <a:solidFill>
                <a:srgbClr val="FF0000"/>
              </a:solidFill>
              <a:latin typeface="宋体" panose="02010600030101010101" pitchFamily="2" charset="-122"/>
            </a:endParaRPr>
          </a:p>
          <a:p>
            <a:pPr marL="609600" indent="-609600">
              <a:buNone/>
            </a:pPr>
            <a:r>
              <a:rPr lang="en-US" altLang="zh-CN" sz="1800" b="1">
                <a:latin typeface="宋体" panose="02010600030101010101" pitchFamily="2" charset="-122"/>
              </a:rPr>
              <a:t>(3)各种检查、标本采集的准备。</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(4)常备贵重、毒、麻、抢救（普通）药品及物品、仪器、器械等的数量;抢救仪器和器械要保持功能状态。</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(5)</a:t>
            </a:r>
            <a:r>
              <a:rPr lang="en-US" altLang="zh-CN" sz="1800" b="1">
                <a:solidFill>
                  <a:schemeClr val="tx1"/>
                </a:solidFill>
                <a:latin typeface="宋体" panose="02010600030101010101" pitchFamily="2" charset="-122"/>
              </a:rPr>
              <a:t>交接班者共同巡视病房，检查是否达到清洁、整齐、安静、舒适的要求及各项制度的落实情况。</a:t>
            </a:r>
            <a:endParaRPr lang="en-US" altLang="zh-CN" sz="1800" b="1">
              <a:solidFill>
                <a:schemeClr val="tx1"/>
              </a:solidFill>
              <a:latin typeface="宋体" panose="02010600030101010101" pitchFamily="2" charset="-122"/>
            </a:endParaRPr>
          </a:p>
          <a:p>
            <a:pPr marL="609600" indent="-609600">
              <a:buNone/>
            </a:pPr>
            <a:r>
              <a:rPr lang="en-US" altLang="zh-CN" sz="1800" b="1">
                <a:latin typeface="宋体" panose="02010600030101010101" pitchFamily="2" charset="-122"/>
              </a:rPr>
              <a:t>(7)床单是否整洁、干燥。</a:t>
            </a:r>
            <a:endParaRPr lang="en-US" altLang="zh-CN" sz="1800" b="1">
              <a:latin typeface="宋体" panose="02010600030101010101" pitchFamily="2" charset="-122"/>
            </a:endParaRPr>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304800" y="895350"/>
            <a:ext cx="7205980" cy="203009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buNone/>
            </a:pPr>
            <a:r>
              <a:rPr lang="en-US" altLang="zh-CN" b="1">
                <a:latin typeface="宋体" panose="02010600030101010101" pitchFamily="2" charset="-122"/>
                <a:sym typeface="+mn-ea"/>
              </a:rPr>
              <a:t>五、床边交接班:</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(1)病情；</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(2)输液及滴速、</a:t>
            </a:r>
            <a:r>
              <a:rPr lang="en-US" altLang="zh-CN" b="1">
                <a:solidFill>
                  <a:schemeClr val="tx1"/>
                </a:solidFill>
                <a:latin typeface="宋体" panose="02010600030101010101" pitchFamily="2" charset="-122"/>
                <a:sym typeface="+mn-ea"/>
              </a:rPr>
              <a:t>穿刺周围有无渗漏、红肿</a:t>
            </a:r>
            <a:r>
              <a:rPr lang="en-US" altLang="zh-CN" b="1">
                <a:latin typeface="宋体" panose="02010600030101010101" pitchFamily="2" charset="-122"/>
                <a:sym typeface="+mn-ea"/>
              </a:rPr>
              <a:t>；</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(3)查看全身皮肤，有无发红、皮疹、破损、压疮、烫伤等；</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(4)检查各种导管是否通畅及有无脱出，观察引流液的颜色、性状和量；</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(5)</a:t>
            </a:r>
            <a:r>
              <a:rPr lang="en-US" altLang="zh-CN" b="1">
                <a:solidFill>
                  <a:schemeClr val="tx1"/>
                </a:solidFill>
                <a:latin typeface="宋体" panose="02010600030101010101" pitchFamily="2" charset="-122"/>
                <a:sym typeface="+mn-ea"/>
              </a:rPr>
              <a:t>检查敷料包扎</a:t>
            </a:r>
            <a:r>
              <a:rPr lang="en-US" altLang="zh-CN" b="1">
                <a:latin typeface="宋体" panose="02010600030101010101" pitchFamily="2" charset="-122"/>
                <a:sym typeface="+mn-ea"/>
              </a:rPr>
              <a:t>、渗出情况；</a:t>
            </a:r>
            <a:endParaRPr lang="en-US" altLang="zh-CN" b="1">
              <a:latin typeface="宋体" panose="02010600030101010101" pitchFamily="2" charset="-122"/>
            </a:endParaRPr>
          </a:p>
          <a:p>
            <a:pPr marL="609600" indent="-609600">
              <a:buNone/>
            </a:pPr>
            <a:r>
              <a:rPr lang="en-US" altLang="zh-CN" b="1">
                <a:latin typeface="宋体" panose="02010600030101010101" pitchFamily="2" charset="-122"/>
                <a:sym typeface="+mn-ea"/>
              </a:rPr>
              <a:t>(6)专科需特殊观察的内容；</a:t>
            </a:r>
            <a:endParaRPr lang="zh-CN" altLang="en-US" b="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4338" name="文本占位符 5122"/>
          <p:cNvSpPr>
            <a:spLocks noGrp="1"/>
          </p:cNvSpPr>
          <p:nvPr/>
        </p:nvSpPr>
        <p:spPr>
          <a:xfrm>
            <a:off x="152400" y="819150"/>
            <a:ext cx="7570788" cy="5251450"/>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en-US" altLang="zh-CN" sz="1800" b="1">
                <a:latin typeface="宋体" panose="02010600030101010101" pitchFamily="2" charset="-122"/>
              </a:rPr>
              <a:t>六. 科室间护士交接班:接收护士首先要完成对患者的评估，再与转送</a:t>
            </a:r>
            <a:r>
              <a:rPr lang="zh-CN" altLang="en-US" sz="1800" b="1">
                <a:latin typeface="宋体" panose="02010600030101010101" pitchFamily="2" charset="-122"/>
              </a:rPr>
              <a:t>护士</a:t>
            </a:r>
            <a:r>
              <a:rPr lang="en-US" altLang="zh-CN" sz="1800" b="1">
                <a:latin typeface="宋体" panose="02010600030101010101" pitchFamily="2" charset="-122"/>
              </a:rPr>
              <a:t>进行交接，获得患者的基本信息，交接内容包括：</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(1)身份确认、诊断、病情、治疗、药物；</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(2)护理措施；</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(3)注意事项；</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(4)输液及滴速、穿刺周围有无渗漏、红肿；</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(5)查看全身皮肤，有无发红、皮疹、破损、褥疮、烫伤；</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(6)检查各种导管是否通畅及有无脱出，观察引流液的颜色、性状和量；</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(7)检查敷料包扎、渗出情况；</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(8)专科需特殊观察的内容；</a:t>
            </a:r>
            <a:endParaRPr lang="en-US" altLang="zh-CN" sz="1800" b="1">
              <a:latin typeface="宋体" panose="02010600030101010101" pitchFamily="2" charset="-122"/>
            </a:endParaRPr>
          </a:p>
          <a:p>
            <a:pPr marL="609600" indent="-609600">
              <a:buNone/>
            </a:pPr>
            <a:r>
              <a:rPr lang="en-US" altLang="zh-CN" sz="1800" b="1">
                <a:latin typeface="宋体" panose="02010600030101010101" pitchFamily="2" charset="-122"/>
              </a:rPr>
              <a:t>(9)费用。</a:t>
            </a:r>
            <a:endParaRPr lang="en-US" altLang="zh-CN" sz="1800" b="1">
              <a:latin typeface="宋体" panose="02010600030101010101" pitchFamily="2" charset="-122"/>
            </a:endParaRPr>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6385" name="标题 5121"/>
          <p:cNvSpPr>
            <a:spLocks noGrp="1"/>
          </p:cNvSpPr>
          <p:nvPr/>
        </p:nvSpPr>
        <p:spPr>
          <a:xfrm>
            <a:off x="395288" y="549275"/>
            <a:ext cx="8229600" cy="863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tx1"/>
                </a:solidFill>
                <a:ea typeface="黑体" panose="02010609060101010101" pitchFamily="49" charset="-122"/>
              </a:rPr>
              <a:t>分级护理制度</a:t>
            </a:r>
            <a:endParaRPr lang="zh-CN" altLang="en-US" sz="2400" b="1">
              <a:solidFill>
                <a:schemeClr val="tx1"/>
              </a:solidFill>
              <a:ea typeface="黑体" panose="02010609060101010101" pitchFamily="49" charset="-122"/>
            </a:endParaRPr>
          </a:p>
        </p:txBody>
      </p:sp>
      <p:sp>
        <p:nvSpPr>
          <p:cNvPr id="16386" name="文本占位符 5122"/>
          <p:cNvSpPr>
            <a:spLocks noGrp="1"/>
          </p:cNvSpPr>
          <p:nvPr/>
        </p:nvSpPr>
        <p:spPr>
          <a:xfrm>
            <a:off x="0" y="1200150"/>
            <a:ext cx="8229600" cy="3124835"/>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zh-CN" altLang="zh-CN" sz="1800">
                <a:latin typeface="宋体" panose="02010600030101010101" pitchFamily="2" charset="-122"/>
              </a:rPr>
              <a:t>一</a:t>
            </a:r>
            <a:r>
              <a:rPr lang="zh-CN" altLang="zh-CN" sz="1800" b="1">
                <a:latin typeface="宋体" panose="02010600030101010101" pitchFamily="2" charset="-122"/>
              </a:rPr>
              <a:t>、定义</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指医护人员根据住院患者病情和（或）自理能力对患者进行分级别护理的制度。</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二、基本要求</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1.医院应当按照国家分级护理管理相关指导原则和护理服务工作标准，制定本机构分级护理制度。</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2.原则上，护理级别分为特级护理、一级护理、二级护理、三级护理4个级别。</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3.医护人员应当根据患者病情和（或）自理能力变化动态调整护理级别。</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4.患者护理级别应实时在病历、患者一览表及床头卡有明确统一标识。</a:t>
            </a:r>
            <a:endParaRPr lang="zh-CN" altLang="zh-CN" sz="1800" b="1">
              <a:latin typeface="宋体" panose="02010600030101010101" pitchFamily="2" charset="-122"/>
            </a:endParaRPr>
          </a:p>
          <a:p>
            <a:pPr marL="609600" indent="-609600">
              <a:buNone/>
            </a:pPr>
            <a:endParaRPr lang="zh-CN" altLang="zh-CN" sz="1800" b="1">
              <a:latin typeface="宋体" panose="02010600030101010101" pitchFamily="2" charset="-122"/>
            </a:endParaRPr>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76200" y="742950"/>
            <a:ext cx="8153400" cy="676211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buNone/>
            </a:pPr>
            <a:r>
              <a:rPr lang="zh-CN" altLang="zh-CN" b="1">
                <a:latin typeface="宋体" panose="02010600030101010101" pitchFamily="2" charset="-122"/>
                <a:sym typeface="+mn-ea"/>
              </a:rPr>
              <a:t>三、护理级别分为类</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（一）特级护理</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1.符合以下情况之一，可确定为特级护理</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a维持生命，实施抢救性治疗的重症监护患者;</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b病情危重，随时可能发生病情变化需要进行监护、抢救的患者;</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c各种复杂或者大手术后的患者;</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d严重创伤或大面积烧伤的患者。</a:t>
            </a:r>
            <a:endParaRPr lang="zh-CN" altLang="zh-CN" b="1">
              <a:latin typeface="宋体" panose="02010600030101010101" pitchFamily="2" charset="-122"/>
              <a:sym typeface="+mn-ea"/>
            </a:endParaRPr>
          </a:p>
          <a:p>
            <a:pPr fontAlgn="base">
              <a:lnSpc>
                <a:spcPct val="90000"/>
              </a:lnSpc>
              <a:buNone/>
            </a:pPr>
            <a:r>
              <a:rPr lang="zh-CN" altLang="en-US" b="1">
                <a:latin typeface="+mj-ea"/>
                <a:ea typeface="+mj-ea"/>
                <a:cs typeface="+mj-ea"/>
                <a:sym typeface="黑体" panose="02010609060101010101" pitchFamily="49" charset="-122"/>
              </a:rPr>
              <a:t>2.护理要求</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a严密观察患者病情变化，监测生命体征;</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b根据医嘱，正确实施治疗、给药措施;</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c根据医嘱，准确测量出入量;</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d根据患者病情，正确实施基础和专科护理，如口腔护理、压力性损伤护理、跌倒预防、气道护理及管路护理等，实施安全措施;</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e保持患者的舒适和功能体位;</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f神志清醒者提供护理相关的健康指</a:t>
            </a:r>
            <a:r>
              <a:rPr lang="zh-CN" altLang="en-US">
                <a:latin typeface="+mj-ea"/>
                <a:ea typeface="+mj-ea"/>
                <a:cs typeface="+mj-ea"/>
                <a:sym typeface="黑体" panose="02010609060101010101" pitchFamily="49" charset="-122"/>
              </a:rPr>
              <a:t>导;</a:t>
            </a:r>
            <a:endParaRPr lang="zh-CN" altLang="en-US" strike="noStrike" noProof="1">
              <a:latin typeface="+mj-ea"/>
              <a:ea typeface="+mj-ea"/>
              <a:cs typeface="+mj-ea"/>
              <a:sym typeface="黑体" panose="02010609060101010101" pitchFamily="49" charset="-122"/>
            </a:endParaRPr>
          </a:p>
          <a:p>
            <a:pPr marL="0" indent="0" fontAlgn="base">
              <a:lnSpc>
                <a:spcPct val="90000"/>
              </a:lnSpc>
              <a:buNone/>
            </a:pPr>
            <a:r>
              <a:rPr lang="zh-CN" altLang="en-US">
                <a:latin typeface="+mj-ea"/>
                <a:ea typeface="+mj-ea"/>
                <a:cs typeface="+mj-ea"/>
                <a:sym typeface="黑体" panose="02010609060101010101" pitchFamily="49" charset="-122"/>
              </a:rPr>
              <a:t>g</a:t>
            </a:r>
            <a:r>
              <a:rPr lang="zh-CN" altLang="en-US" b="1">
                <a:latin typeface="+mj-ea"/>
                <a:ea typeface="+mj-ea"/>
                <a:cs typeface="+mj-ea"/>
                <a:sym typeface="黑体" panose="02010609060101010101" pitchFamily="49" charset="-122"/>
              </a:rPr>
              <a:t>实施床旁交接班。</a:t>
            </a:r>
            <a:endParaRPr lang="zh-CN" altLang="en-US" b="1" strike="noStrike" noProof="1">
              <a:latin typeface="+mj-ea"/>
              <a:ea typeface="+mj-ea"/>
              <a:cs typeface="+mj-ea"/>
              <a:sym typeface="黑体" panose="02010609060101010101" pitchFamily="49" charset="-122"/>
            </a:endParaRPr>
          </a:p>
          <a:p>
            <a:pPr marL="609600" indent="-609600">
              <a:buNone/>
            </a:pPr>
            <a:endParaRPr lang="zh-CN" altLang="zh-CN">
              <a:latin typeface="宋体" panose="02010600030101010101" pitchFamily="2" charset="-122"/>
              <a:sym typeface="+mn-ea"/>
            </a:endParaRPr>
          </a:p>
          <a:p>
            <a:pPr marL="609600" indent="-609600">
              <a:buNone/>
            </a:pPr>
            <a:endParaRPr lang="zh-CN" altLang="en-US"/>
          </a:p>
          <a:p>
            <a:pPr marL="609600" indent="-609600">
              <a:buNone/>
            </a:pPr>
            <a:endParaRPr lang="zh-CN" altLang="en-US"/>
          </a:p>
          <a:p>
            <a:pPr marL="609600" indent="-609600">
              <a:buNone/>
            </a:pPr>
            <a:endParaRPr lang="zh-CN" altLang="en-US"/>
          </a:p>
          <a:p>
            <a:pPr marL="609600" indent="-609600">
              <a:buNone/>
            </a:pPr>
            <a:endParaRPr lang="zh-CN" altLang="en-US"/>
          </a:p>
          <a:p>
            <a:pPr marL="609600" indent="-609600">
              <a:buNone/>
            </a:pPr>
            <a:endParaRPr lang="zh-CN" altLang="en-US"/>
          </a:p>
          <a:p>
            <a:pPr marL="609600" indent="-609600">
              <a:buNone/>
            </a:pPr>
            <a:endParaRPr lang="zh-CN" altLang="en-US"/>
          </a:p>
          <a:p>
            <a:pPr marL="609600" indent="-609600">
              <a:buNone/>
            </a:pPr>
            <a:endParaRPr lang="zh-CN" altLang="en-US"/>
          </a:p>
          <a:p>
            <a:pPr marL="609600" indent="-609600">
              <a:buNone/>
            </a:pP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76200" y="666750"/>
            <a:ext cx="8284210" cy="581342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0" indent="0" fontAlgn="base">
              <a:lnSpc>
                <a:spcPct val="90000"/>
              </a:lnSpc>
              <a:buNone/>
            </a:pPr>
            <a:r>
              <a:rPr lang="zh-CN" altLang="en-US" b="1">
                <a:latin typeface="+mj-ea"/>
                <a:ea typeface="+mj-ea"/>
                <a:cs typeface="+mj-ea"/>
                <a:sym typeface="黑体" panose="02010609060101010101" pitchFamily="49" charset="-122"/>
              </a:rPr>
              <a:t>(二）一级护理</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1.符合以下情况之一，可确定为一级护理</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a病情趋向稳定的重症患者;</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b病情不稳定或随时可能发生变化的患者;</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c手术后或者治疗期间需要严格卧床的患者;</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d生活自理能力重度依赖（Barthel指数≤40分）的患者。 </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2.护理要求</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a每小时巡视患者，观察患者病情变化;</a:t>
            </a:r>
            <a:endParaRPr lang="zh-CN" altLang="en-US" b="1" strike="noStrike" noProof="1">
              <a:latin typeface="+mj-ea"/>
              <a:ea typeface="+mj-ea"/>
              <a:cs typeface="+mj-ea"/>
              <a:sym typeface="黑体" panose="02010609060101010101" pitchFamily="49" charset="-122"/>
            </a:endParaRPr>
          </a:p>
          <a:p>
            <a:pPr marL="0" indent="0" fontAlgn="base">
              <a:lnSpc>
                <a:spcPct val="90000"/>
              </a:lnSpc>
              <a:buNone/>
            </a:pPr>
            <a:r>
              <a:rPr lang="zh-CN" altLang="en-US" b="1">
                <a:latin typeface="+mj-ea"/>
                <a:ea typeface="+mj-ea"/>
                <a:cs typeface="+mj-ea"/>
                <a:sym typeface="黑体" panose="02010609060101010101" pitchFamily="49" charset="-122"/>
              </a:rPr>
              <a:t>b根据患者病情，测量生命体征;</a:t>
            </a:r>
            <a:endParaRPr lang="zh-CN" altLang="en-US" b="1">
              <a:latin typeface="+mj-ea"/>
              <a:ea typeface="+mj-ea"/>
              <a:cs typeface="+mj-ea"/>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c根据医嘱，正确实施治疗、给药措施;</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d根据患者病情，正确实施基础和专科护理，如口腔护理、压力性损伤护理、跌倒预防、气道护理及管路护理等，实施安全措施；</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e提供护理相关的健康指导。</a:t>
            </a:r>
            <a:endParaRPr lang="zh-CN" altLang="en-US" b="1">
              <a:latin typeface="宋体" panose="02010600030101010101" pitchFamily="2" charset="-122"/>
              <a:sym typeface="黑体" panose="02010609060101010101" pitchFamily="49" charset="-122"/>
            </a:endParaRPr>
          </a:p>
          <a:p>
            <a:pPr marL="0" indent="0" fontAlgn="base">
              <a:lnSpc>
                <a:spcPct val="90000"/>
              </a:lnSpc>
              <a:buNone/>
            </a:pPr>
            <a:endParaRPr lang="zh-CN" altLang="en-US" b="1">
              <a:latin typeface="+mj-ea"/>
              <a:ea typeface="+mj-ea"/>
              <a:cs typeface="+mj-ea"/>
              <a:sym typeface="黑体" panose="02010609060101010101" pitchFamily="49" charset="-122"/>
            </a:endParaRPr>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a:p>
            <a:pPr marL="0" indent="0" fontAlgn="base">
              <a:lnSpc>
                <a:spcPct val="90000"/>
              </a:lnSpc>
              <a:buNone/>
            </a:pP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76200" y="742950"/>
            <a:ext cx="7653020" cy="357441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buNone/>
            </a:pPr>
            <a:r>
              <a:rPr lang="zh-CN" altLang="en-US" b="1">
                <a:latin typeface="宋体" panose="02010600030101010101" pitchFamily="2" charset="-122"/>
                <a:sym typeface="黑体" panose="02010609060101010101" pitchFamily="49" charset="-122"/>
              </a:rPr>
              <a:t>（三）二级护理</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1.符合以下情况之一，可确定为二级护理</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a病情趋于稳定或未明确诊断前，仍需观察，且自理能力轻度依赖（Barthel指数61-99分）的患者；</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b病情稳定，仍需卧床，且自理能力轻度依赖（Barthel指数61-99分）的患者；</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c病情稳定或处于康复期，且自理能力中度依赖（Barthel指数41-60分）的患者。</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2.护理要求</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a每2小时巡视，观察患者病情变化；</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b根据患者病情，测量生命体征；</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c根据医嘱，正确实施治疗、给药措施；</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d根据患者病情，正确实施护理措施和安全措施；</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e提供护理相关的健康指导。</a:t>
            </a:r>
            <a:endParaRPr lang="zh-CN" altLang="en-US" b="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文本框 1"/>
          <p:cNvSpPr txBox="1"/>
          <p:nvPr/>
        </p:nvSpPr>
        <p:spPr>
          <a:xfrm>
            <a:off x="76200" y="742950"/>
            <a:ext cx="7334250" cy="456946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buNone/>
            </a:pPr>
            <a:r>
              <a:rPr lang="zh-CN" altLang="en-US" b="1">
                <a:latin typeface="宋体" panose="02010600030101010101" pitchFamily="2" charset="-122"/>
                <a:sym typeface="黑体" panose="02010609060101010101" pitchFamily="49" charset="-122"/>
              </a:rPr>
              <a:t>（四）三级护理</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1.病情稳定或处于康复期，且自理能力轻度依赖（Barthel指数61-99分）或无需依赖（Barthel指数100分）的患者，可确定为三级护理。</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2.护理要求</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a每3小时巡视患者，观察患者病情变化；</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b根据患者病情，测量生命体征；</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c根据医嘱，正确实施治疗、给药措施；</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d提供护理相关的健康指导。</a:t>
            </a:r>
            <a:endParaRPr lang="zh-CN" altLang="en-US" b="1">
              <a:latin typeface="宋体" panose="02010600030101010101" pitchFamily="2" charset="-122"/>
              <a:sym typeface="黑体" panose="02010609060101010101" pitchFamily="49" charset="-122"/>
            </a:endParaRPr>
          </a:p>
          <a:p>
            <a:pPr>
              <a:lnSpc>
                <a:spcPct val="90000"/>
              </a:lnSpc>
              <a:buNone/>
            </a:pPr>
            <a:endParaRPr lang="zh-CN" altLang="en-US" b="1"/>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a:p>
            <a:pPr>
              <a:lnSpc>
                <a:spcPct val="90000"/>
              </a:lnSpc>
              <a:buNone/>
            </a:pP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7409" name="标题 1"/>
          <p:cNvSpPr>
            <a:spLocks noGrp="1"/>
          </p:cNvSpPr>
          <p:nvPr>
            <p:ph type="title"/>
          </p:nvPr>
        </p:nvSpPr>
        <p:spPr/>
        <p:txBody>
          <a:bodyPr anchor="ctr" anchorCtr="0"/>
          <a:lstStyle/>
          <a:p>
            <a:r>
              <a:rPr lang="en-US" altLang="zh-CN"/>
              <a:t>v</a:t>
            </a:r>
            <a:endParaRPr lang="en-US" altLang="zh-CN"/>
          </a:p>
        </p:txBody>
      </p:sp>
      <p:sp>
        <p:nvSpPr>
          <p:cNvPr id="21505" name="标题 5121"/>
          <p:cNvSpPr>
            <a:spLocks noGrp="1"/>
          </p:cNvSpPr>
          <p:nvPr/>
        </p:nvSpPr>
        <p:spPr>
          <a:xfrm>
            <a:off x="456883" y="514350"/>
            <a:ext cx="8229600" cy="863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tx1"/>
                </a:solidFill>
                <a:ea typeface="黑体" panose="02010609060101010101" pitchFamily="49" charset="-122"/>
              </a:rPr>
              <a:t>输血安全管理制度</a:t>
            </a:r>
            <a:endParaRPr lang="zh-CN" altLang="en-US" sz="2400" b="1">
              <a:solidFill>
                <a:schemeClr val="tx1"/>
              </a:solidFill>
              <a:ea typeface="黑体" panose="02010609060101010101" pitchFamily="49" charset="-122"/>
            </a:endParaRPr>
          </a:p>
        </p:txBody>
      </p:sp>
      <p:sp>
        <p:nvSpPr>
          <p:cNvPr id="2" name="文本框 1"/>
          <p:cNvSpPr txBox="1"/>
          <p:nvPr/>
        </p:nvSpPr>
        <p:spPr>
          <a:xfrm>
            <a:off x="76200" y="1123950"/>
            <a:ext cx="8983345" cy="369252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lgn="l">
              <a:buNone/>
            </a:pPr>
            <a:r>
              <a:rPr lang="zh-CN" altLang="zh-CN" b="1">
                <a:latin typeface="宋体" panose="02010600030101010101" pitchFamily="2" charset="-122"/>
                <a:sym typeface="+mn-ea"/>
              </a:rPr>
              <a:t>一、配型血标本采集：</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1、根据医嘱、输血申请单，由两名护士核对患者床号、姓名、性别、年龄、住院号、血型（含Rh 因子）、肝功能，并至病人床边与患者核实配血管上的条码信息无误后方可抽取配型血标本。</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2、护士抽取血标本后，两名护士分别在输血申请单上签全名。</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3、有2个以上患者需同时采集配型血标本时，应做到一次配型血一人一单一管。</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4、专人负责将配型血标本和输血申请单送交输血科。</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二、患者血型鉴定结果：</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1、血型鉴定报告单应由两名护士认真核对（姓名、床号、住院号、血型）。</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2、护士将血型结果告知患者或其家属。</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3、术前护士要核对血型鉴定单。</a:t>
            </a:r>
            <a:endParaRPr lang="zh-CN" altLang="zh-CN" b="1">
              <a:latin typeface="宋体" panose="02010600030101010101" pitchFamily="2" charset="-122"/>
            </a:endParaRPr>
          </a:p>
          <a:p>
            <a:pPr marL="609600" indent="-609600" algn="l">
              <a:buNone/>
            </a:pPr>
            <a:r>
              <a:rPr lang="zh-CN" altLang="zh-CN" b="1">
                <a:latin typeface="宋体" panose="02010600030101010101" pitchFamily="2" charset="-122"/>
                <a:sym typeface="+mn-ea"/>
              </a:rPr>
              <a:t>4、手术室护士除常规核对外还必须与患者核对血型。</a:t>
            </a:r>
            <a:endParaRPr lang="zh-CN" altLang="zh-CN" b="1">
              <a:latin typeface="宋体" panose="02010600030101010101" pitchFamily="2" charset="-122"/>
            </a:endParaRPr>
          </a:p>
          <a:p>
            <a:endParaRPr lang="zh-CN" altLang="en-US" b="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1">
          <a:blip r:embed="rId2"/>
          <a:stretch>
            <a:fillRect/>
          </a:stretch>
        </a:blipFill>
        <a:effectLst/>
      </p:bgPr>
    </p:bg>
    <p:spTree>
      <p:nvGrpSpPr>
        <p:cNvPr id="1" name=""/>
        <p:cNvGrpSpPr/>
        <p:nvPr/>
      </p:nvGrpSpPr>
      <p:grpSpPr>
        <a:xfrm>
          <a:off x="0" y="0"/>
          <a:ext cx="0" cy="0"/>
        </a:xfrm>
      </p:grpSpPr>
      <p:sp>
        <p:nvSpPr>
          <p:cNvPr id="18433" name="矩形 27"/>
          <p:cNvSpPr/>
          <p:nvPr/>
        </p:nvSpPr>
        <p:spPr>
          <a:xfrm>
            <a:off x="7938" y="5132388"/>
            <a:ext cx="9142412" cy="76200"/>
          </a:xfrm>
          <a:prstGeom prst="rect">
            <a:avLst/>
          </a:prstGeom>
          <a:solidFill>
            <a:srgbClr val="3D8A9E"/>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chemeClr val="bg1"/>
              </a:solidFill>
              <a:latin typeface="Calibri" panose="020f0502020204030204" pitchFamily="34" charset="0"/>
              <a:ea typeface="微软雅黑" panose="020b0503020204020204" pitchFamily="34" charset="-122"/>
              <a:sym typeface="Calibri" panose="020f0502020204030204" pitchFamily="34" charset="0"/>
            </a:endParaRPr>
          </a:p>
        </p:txBody>
      </p:sp>
      <p:sp>
        <p:nvSpPr>
          <p:cNvPr id="3" name="文本框 2"/>
          <p:cNvSpPr txBox="1"/>
          <p:nvPr/>
        </p:nvSpPr>
        <p:spPr>
          <a:xfrm>
            <a:off x="76200" y="664210"/>
            <a:ext cx="8923020" cy="452310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buNone/>
            </a:pPr>
            <a:r>
              <a:rPr lang="zh-CN" altLang="zh-CN" b="1">
                <a:latin typeface="宋体" panose="02010600030101010101" pitchFamily="2" charset="-122"/>
                <a:sym typeface="+mn-ea"/>
              </a:rPr>
              <a:t>三、取血：</a:t>
            </a:r>
            <a:endParaRPr lang="zh-CN" altLang="zh-CN" b="1">
              <a:latin typeface="宋体" panose="02010600030101010101" pitchFamily="2" charset="-122"/>
            </a:endParaRPr>
          </a:p>
          <a:p>
            <a:pPr marL="609600" indent="-609600">
              <a:buNone/>
            </a:pPr>
            <a:r>
              <a:rPr lang="zh-CN" altLang="zh-CN" b="1">
                <a:latin typeface="宋体" panose="02010600030101010101" pitchFamily="2" charset="-122"/>
                <a:sym typeface="+mn-ea"/>
              </a:rPr>
              <a:t>1、由护士到输血科与发血者共同查对科别、床号、住院号、患者姓名、性别、年龄、血型（含Rh 因子）、交叉配血试验结果、血袋编号、血液种类、血量、血液有效期，以及血的质量等，信息无误后双方共同在临床交叉配血记录单上签全名。</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查血液质量。</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（2）十一对：对床号、姓名、性别、年龄、住院号/门急诊卡号、科别、血袋编号、血液剂量、血液成分、血型鉴定单、交叉配血试验单。</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4、输血前后用生理盐水冲洗输血器。连续输用不同供血者的血液时、前一袋血输完后，用生理盐水冲洗输血器，再接下一袋血继续输注，每袋血输注前应由两名医护人员到床边核对。</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5、密切监测输血过程中临床症状和生命体征变化；输血过程中应先慢后快，再根据病情和年龄调整输注速度，并严密观察受血者有无输血反应，如出现异常情况应及时处理：</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（1）减慢或停止输血，用生理盐水维持静脉通路。</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（2）立即通知值班医师和输血科值班人员，及时检查、治疗和抢救，并查找原因，做好记录。</a:t>
            </a:r>
            <a:endParaRPr lang="zh-CN" altLang="en-US"/>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fad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19457" name="矩形 27"/>
          <p:cNvSpPr/>
          <p:nvPr/>
        </p:nvSpPr>
        <p:spPr>
          <a:xfrm>
            <a:off x="7938" y="5132388"/>
            <a:ext cx="9142412" cy="76200"/>
          </a:xfrm>
          <a:prstGeom prst="rect">
            <a:avLst/>
          </a:prstGeom>
          <a:solidFill>
            <a:srgbClr val="3D8A9E"/>
          </a:solid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a:solidFill>
                <a:schemeClr val="bg1"/>
              </a:solidFill>
              <a:latin typeface="Calibri" panose="020f0502020204030204" pitchFamily="34" charset="0"/>
              <a:ea typeface="微软雅黑" panose="020b0503020204020204" pitchFamily="34" charset="-122"/>
              <a:sym typeface="Calibri" panose="020f0502020204030204" pitchFamily="34" charset="0"/>
            </a:endParaRPr>
          </a:p>
        </p:txBody>
      </p:sp>
      <p:sp>
        <p:nvSpPr>
          <p:cNvPr id="19458" name="文本框 1"/>
          <p:cNvSpPr txBox="1"/>
          <p:nvPr/>
        </p:nvSpPr>
        <p:spPr>
          <a:xfrm>
            <a:off x="304800" y="-4591050"/>
            <a:ext cx="7129463" cy="466248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zh-CN" b="1">
                <a:latin typeface="宋体" panose="02010600030101010101" pitchFamily="2" charset="-122"/>
                <a:ea typeface="宋体" panose="02010600030101010101" pitchFamily="2" charset="-122"/>
              </a:rPr>
              <a:t>七、做好病区环境、陪护、仪器、设备、药品、物品、耗材的管理，保证护理工作正常运行。</a:t>
            </a:r>
            <a:endParaRPr lang="zh-CN" altLang="zh-CN" b="1">
              <a:latin typeface="宋体" panose="02010600030101010101" pitchFamily="2" charset="-122"/>
              <a:ea typeface="宋体" panose="02010600030101010101" pitchFamily="2" charset="-122"/>
            </a:endParaRPr>
          </a:p>
          <a:p>
            <a:pPr>
              <a:lnSpc>
                <a:spcPct val="150000"/>
              </a:lnSpc>
            </a:pPr>
            <a:r>
              <a:rPr lang="zh-CN" altLang="zh-CN" b="1">
                <a:latin typeface="宋体" panose="02010600030101010101" pitchFamily="2" charset="-122"/>
                <a:ea typeface="宋体" panose="02010600030101010101" pitchFamily="2" charset="-122"/>
              </a:rPr>
              <a:t>八、负责实习生及进修人员的管理，督导带教老师完成教学计划。</a:t>
            </a:r>
            <a:endParaRPr lang="zh-CN" altLang="zh-CN" b="1">
              <a:latin typeface="宋体" panose="02010600030101010101" pitchFamily="2" charset="-122"/>
              <a:ea typeface="宋体" panose="02010600030101010101" pitchFamily="2" charset="-122"/>
            </a:endParaRPr>
          </a:p>
          <a:p>
            <a:pPr>
              <a:lnSpc>
                <a:spcPct val="150000"/>
              </a:lnSpc>
            </a:pPr>
            <a:r>
              <a:rPr lang="zh-CN" altLang="zh-CN" b="1">
                <a:latin typeface="宋体" panose="02010600030101010101" pitchFamily="2" charset="-122"/>
                <a:ea typeface="宋体" panose="02010600030101010101" pitchFamily="2" charset="-122"/>
              </a:rPr>
              <a:t>九、定期召开公休座谈会，听取患者意见和建议，提出整改措施，提高患者满意度。</a:t>
            </a:r>
            <a:endParaRPr lang="zh-CN" altLang="zh-CN" b="1">
              <a:latin typeface="宋体" panose="02010600030101010101" pitchFamily="2" charset="-122"/>
              <a:ea typeface="宋体" panose="02010600030101010101" pitchFamily="2" charset="-122"/>
            </a:endParaRPr>
          </a:p>
          <a:p>
            <a:pPr>
              <a:lnSpc>
                <a:spcPct val="150000"/>
              </a:lnSpc>
            </a:pPr>
            <a:r>
              <a:rPr lang="zh-CN" altLang="zh-CN" b="1">
                <a:latin typeface="宋体" panose="02010600030101010101" pitchFamily="2" charset="-122"/>
                <a:ea typeface="宋体" panose="02010600030101010101" pitchFamily="2" charset="-122"/>
              </a:rPr>
              <a:t>十、负责组织护理不良事件的分析讨论，提出鉴定意见及防范措施，并有记录。</a:t>
            </a:r>
            <a:endParaRPr lang="zh-CN" altLang="zh-CN" b="1">
              <a:latin typeface="宋体" panose="02010600030101010101" pitchFamily="2" charset="-122"/>
              <a:ea typeface="宋体" panose="02010600030101010101" pitchFamily="2" charset="-122"/>
            </a:endParaRPr>
          </a:p>
          <a:p>
            <a:pPr>
              <a:lnSpc>
                <a:spcPct val="150000"/>
              </a:lnSpc>
            </a:pPr>
            <a:r>
              <a:rPr lang="zh-CN" altLang="zh-CN" b="1">
                <a:latin typeface="宋体" panose="02010600030101010101" pitchFamily="2" charset="-122"/>
                <a:ea typeface="宋体" panose="02010600030101010101" pitchFamily="2" charset="-122"/>
              </a:rPr>
              <a:t>十一、参加每周护士长例会，组织召开科室护士会议，认真、及时填写护士长手册，接受护理部考核。</a:t>
            </a:r>
            <a:endParaRPr lang="zh-CN" altLang="zh-CN" b="1">
              <a:latin typeface="宋体" panose="02010600030101010101" pitchFamily="2" charset="-122"/>
              <a:ea typeface="宋体" panose="02010600030101010101" pitchFamily="2" charset="-122"/>
            </a:endParaRPr>
          </a:p>
          <a:p>
            <a:pPr>
              <a:lnSpc>
                <a:spcPct val="150000"/>
              </a:lnSpc>
            </a:pPr>
            <a:r>
              <a:rPr lang="zh-CN" altLang="zh-CN" b="1">
                <a:latin typeface="宋体" panose="02010600030101010101" pitchFamily="2" charset="-122"/>
                <a:ea typeface="宋体" panose="02010600030101010101" pitchFamily="2" charset="-122"/>
              </a:rPr>
              <a:t>十二、树立科学的发展观和正确的业绩观，廉洁奉公，自觉遵纪守法，不以职务便利谋取私利。不断改进工作作风，热情主动为病人服务。</a:t>
            </a:r>
            <a:endParaRPr lang="zh-CN" altLang="en-US">
              <a:latin typeface="Arial" pitchFamily="34" charset="0"/>
              <a:ea typeface="宋体" panose="02010600030101010101" pitchFamily="2" charset="-122"/>
            </a:endParaRPr>
          </a:p>
        </p:txBody>
      </p:sp>
      <p:sp>
        <p:nvSpPr>
          <p:cNvPr id="2" name="文本框 1"/>
          <p:cNvSpPr txBox="1"/>
          <p:nvPr/>
        </p:nvSpPr>
        <p:spPr>
          <a:xfrm>
            <a:off x="60325" y="683260"/>
            <a:ext cx="8251825" cy="601599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pPr marL="609600" indent="-609600" algn="just">
              <a:buNone/>
            </a:pPr>
            <a:r>
              <a:rPr lang="zh-CN" altLang="zh-CN" b="1">
                <a:latin typeface="宋体" panose="02010600030101010101" pitchFamily="2" charset="-122"/>
                <a:sym typeface="+mn-ea"/>
              </a:rPr>
              <a:t>（3）疑为溶血性或细菌污染性输血反应，应立即停止输血，及时报告上级医师，在积极治疗抢救的同时，做以下核对检查：</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①.核对用血申请单，血袋标签、交叉配血试验记录；</a:t>
            </a:r>
            <a:endParaRPr lang="zh-CN" altLang="zh-CN" b="1">
              <a:latin typeface="宋体" panose="02010600030101010101" pitchFamily="2" charset="-122"/>
            </a:endParaRPr>
          </a:p>
          <a:p>
            <a:pPr marL="609600" indent="-609600" algn="just">
              <a:buNone/>
            </a:pPr>
            <a:r>
              <a:rPr lang="zh-CN" altLang="zh-CN" b="1">
                <a:latin typeface="宋体" panose="02010600030101010101" pitchFamily="2" charset="-122"/>
                <a:sym typeface="+mn-ea"/>
              </a:rPr>
              <a:t>②.核对受血者及供血者ABO血型、RhD血型。</a:t>
            </a:r>
            <a:endParaRPr lang="zh-CN" altLang="zh-CN" b="1">
              <a:latin typeface="宋体" panose="02010600030101010101" pitchFamily="2" charset="-122"/>
              <a:sym typeface="+mn-ea"/>
            </a:endParaRPr>
          </a:p>
          <a:p>
            <a:pPr>
              <a:lnSpc>
                <a:spcPct val="90000"/>
              </a:lnSpc>
              <a:buNone/>
            </a:pPr>
            <a:r>
              <a:rPr lang="zh-CN" altLang="en-US" b="1">
                <a:latin typeface="宋体" panose="02010600030101010101" pitchFamily="2" charset="-122"/>
                <a:sym typeface="黑体" panose="02010609060101010101" pitchFamily="49" charset="-122"/>
              </a:rPr>
              <a:t>（4）剩余血及输血用具均需交输血科进一步检验，积极配合医师或输血科进行输血不良反应的各项检测。</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五、记录：输血护理记录包括异体输血的献血码、品种、ABO、RhD血型、剂量，输血起止时间，输注过程的监测记录及有无输血反应，输血反应处理与转归等。</a:t>
            </a:r>
            <a:endParaRPr lang="zh-CN" altLang="en-US" b="1">
              <a:latin typeface="宋体" panose="02010600030101010101" pitchFamily="2" charset="-122"/>
              <a:sym typeface="黑体" panose="02010609060101010101" pitchFamily="49" charset="-122"/>
            </a:endParaRPr>
          </a:p>
          <a:p>
            <a:pPr>
              <a:lnSpc>
                <a:spcPct val="90000"/>
              </a:lnSpc>
              <a:buNone/>
            </a:pPr>
            <a:r>
              <a:rPr lang="zh-CN" altLang="en-US" b="1">
                <a:latin typeface="宋体" panose="02010600030101010101" pitchFamily="2" charset="-122"/>
                <a:sym typeface="黑体" panose="02010609060101010101" pitchFamily="49" charset="-122"/>
              </a:rPr>
              <a:t>六、血袋处置：输血完毕后将血袋放入血袋临时存放处，由专人及时送回输血科集中处理。</a:t>
            </a:r>
            <a:endParaRPr lang="zh-CN" altLang="en-US" b="1">
              <a:latin typeface="宋体" panose="02010600030101010101" pitchFamily="2" charset="-122"/>
              <a:sym typeface="黑体" panose="02010609060101010101" pitchFamily="49" charset="-122"/>
            </a:endParaRPr>
          </a:p>
          <a:p>
            <a:pPr marL="609600" indent="-609600" algn="just">
              <a:buNone/>
            </a:pPr>
            <a:endParaRPr lang="zh-CN" altLang="en-US" b="1"/>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a:p>
            <a:pPr marL="609600" indent="-609600" algn="just">
              <a:buNone/>
            </a:pP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5601" name="标题 5121"/>
          <p:cNvSpPr>
            <a:spLocks noGrp="1"/>
          </p:cNvSpPr>
          <p:nvPr/>
        </p:nvSpPr>
        <p:spPr>
          <a:xfrm>
            <a:off x="395288" y="548640"/>
            <a:ext cx="8229600" cy="863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tx1"/>
                </a:solidFill>
                <a:ea typeface="黑体" panose="02010609060101010101" pitchFamily="49" charset="-122"/>
              </a:rPr>
              <a:t>护士接获危急值报告制度</a:t>
            </a:r>
            <a:endParaRPr lang="zh-CN" altLang="en-US" sz="2400" b="1">
              <a:solidFill>
                <a:schemeClr val="tx1"/>
              </a:solidFill>
              <a:ea typeface="黑体" panose="02010609060101010101" pitchFamily="49" charset="-122"/>
            </a:endParaRPr>
          </a:p>
        </p:txBody>
      </p:sp>
      <p:sp>
        <p:nvSpPr>
          <p:cNvPr id="25602" name="文本占位符 5122"/>
          <p:cNvSpPr>
            <a:spLocks noGrp="1"/>
          </p:cNvSpPr>
          <p:nvPr/>
        </p:nvSpPr>
        <p:spPr>
          <a:xfrm>
            <a:off x="46038" y="1257300"/>
            <a:ext cx="8229600" cy="4967288"/>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zh-CN" altLang="zh-CN" sz="1800" b="1">
                <a:latin typeface="宋体" panose="02010600030101010101" pitchFamily="2" charset="-122"/>
              </a:rPr>
              <a:t>一、护士接到危急值报告，确认无误后将结果转告值班医生。</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二、护士接获口头或电话通知的危急值或其它重要的检查、检验结果时，在《危急值报告登记本》上完整记录检查、检验结果、报告者的姓名、报告时间等，并进行复述确认，无误后方可提供给医生。</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三、护士应在第一时间内将接获的危急值汇报给医生，并记录汇报时间，医生签名，以备核查。</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四、接获者与报告者必须为同一护士，所有记录均在《危急值报告登记本》上登记。</a:t>
            </a:r>
            <a:endParaRPr lang="zh-CN" altLang="zh-CN" sz="1800" b="1">
              <a:latin typeface="宋体" panose="02010600030101010101" pitchFamily="2" charset="-122"/>
            </a:endParaRPr>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9697" name="标题 5121"/>
          <p:cNvSpPr>
            <a:spLocks noGrp="1"/>
          </p:cNvSpPr>
          <p:nvPr/>
        </p:nvSpPr>
        <p:spPr>
          <a:xfrm>
            <a:off x="380683" y="438150"/>
            <a:ext cx="8229600" cy="863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chemeClr val="tx1"/>
                </a:solidFill>
                <a:ea typeface="黑体" panose="02010609060101010101" pitchFamily="49" charset="-122"/>
              </a:rPr>
              <a:t>患者身份识别制度</a:t>
            </a:r>
            <a:endParaRPr lang="zh-CN" altLang="en-US" sz="2400" b="1">
              <a:solidFill>
                <a:schemeClr val="tx1"/>
              </a:solidFill>
              <a:ea typeface="黑体" panose="02010609060101010101" pitchFamily="49" charset="-122"/>
            </a:endParaRPr>
          </a:p>
        </p:txBody>
      </p:sp>
      <p:sp>
        <p:nvSpPr>
          <p:cNvPr id="29698" name="文本占位符 5122"/>
          <p:cNvSpPr>
            <a:spLocks noGrp="1"/>
          </p:cNvSpPr>
          <p:nvPr/>
        </p:nvSpPr>
        <p:spPr>
          <a:xfrm>
            <a:off x="75883" y="1200150"/>
            <a:ext cx="8229600" cy="4968875"/>
          </a:xfrm>
          <a:prstGeom prst="rect">
            <a:avLst/>
          </a:prstGeom>
          <a:noFill/>
          <a:ln w="9525">
            <a:noFill/>
          </a:ln>
        </p:spPr>
        <p:txBody>
          <a:bodyPr anchor="t" anchorCtr="0"/>
          <a:lstStyle>
            <a:defPPr>
              <a:defRPr lang="zh-CN"/>
            </a:defPPr>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Tx/>
              <a:buChar char="»"/>
              <a:defRPr sz="2000" b="0" i="0" u="none" kern="1200" baseline="0">
                <a:solidFill>
                  <a:schemeClr val="tx1"/>
                </a:solidFill>
                <a:latin typeface="+mn-lt"/>
                <a:ea typeface="+mn-ea"/>
                <a:cs typeface="+mn-cs"/>
              </a:defRPr>
            </a:lvl9pPr>
          </a:lstStyle>
          <a:p>
            <a:pPr marL="609600" indent="-609600">
              <a:buNone/>
            </a:pPr>
            <a:r>
              <a:rPr lang="zh-CN" altLang="zh-CN" sz="1800" b="1">
                <a:latin typeface="宋体" panose="02010600030101010101" pitchFamily="2" charset="-122"/>
              </a:rPr>
              <a:t>为了科学准确识别患者，杜绝安全隐患的发生，对住院患者实行双重身份识别，即实行腕带标识和床头信息识别管理。</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一、对住院患者、急诊抢救及急诊留观患者均建立床头信息及腕带标识，为各项诊疗、手术操作时辨识患者身份的依据。 </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二、患者身份信息包括科别、床号、姓名、性别、年龄、住院号、药物过敏、传染病隔离、二维码等。</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三、严格执行查对制度，核对时以开放式提问引导患者说出姓名，昏迷、新生儿患者由家属或陪伴者叙述其姓名，同时核对床头信息和腕带信息。实行双核实。</a:t>
            </a:r>
            <a:endParaRPr lang="zh-CN" altLang="zh-CN" sz="1800" b="1">
              <a:latin typeface="宋体" panose="02010600030101010101" pitchFamily="2" charset="-122"/>
            </a:endParaRPr>
          </a:p>
          <a:p>
            <a:pPr marL="609600" indent="-609600">
              <a:buNone/>
            </a:pPr>
            <a:r>
              <a:rPr lang="zh-CN" altLang="zh-CN" sz="1800" b="1">
                <a:latin typeface="宋体" panose="02010600030101010101" pitchFamily="2" charset="-122"/>
              </a:rPr>
              <a:t>四、在标本采集、给药、输液输血、手术等各类诊疗操作前及患者转科交接时，使用两种及以上方法核对，禁止仅以房间号或床号确认患者。</a:t>
            </a:r>
            <a:endParaRPr lang="zh-CN" altLang="zh-CN" sz="1800" b="1">
              <a:latin typeface="宋体" panose="02010600030101010101" pitchFamily="2" charset="-122"/>
            </a:endParaRPr>
          </a:p>
          <a:p>
            <a:pPr marL="609600" indent="-609600">
              <a:buNone/>
            </a:pPr>
            <a:endParaRPr lang="zh-CN" altLang="zh-CN" sz="1800" b="1">
              <a:latin typeface="宋体" panose="02010600030101010101" pitchFamily="2" charset="-122"/>
            </a:endParaRPr>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400" b="0" i="0" u="none" strike="noStrike" kern="1200" cap="none" spc="0" normalizeH="0" baseline="0" noProof="1">
              <a:ln>
                <a:noFill/>
              </a:ln>
              <a:solidFill>
                <a:schemeClr val="tx1"/>
              </a:solidFill>
              <a:effectLst/>
              <a:uLnTx/>
              <a:uFillTx/>
              <a:latin typeface="Arial" pitchFamily="34" charset="0"/>
              <a:ea typeface="宋体" panose="02010600030101010101" pitchFamily="2" charset="-122"/>
              <a:cs typeface="+mn-cs"/>
              <a:sym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https://d.book118.com/796052020204010101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Calibri"/>
        <a:ea typeface="Calibri"/>
        <a:cs typeface="Arial"/>
      </a:majorFont>
      <a:minorFont>
        <a:latin typeface="Calibri"/>
        <a:ea typeface="Calibri"/>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宋体</vt:lpstr>
      <vt:lpstr>微软雅黑</vt:lpstr>
      <vt:lpstr>方正公文小标宋</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2024-09-26T08:12:05.431</cp:lastPrinted>
  <dcterms:created xsi:type="dcterms:W3CDTF">2024-09-26T00:12:05Z</dcterms:created>
  <dcterms:modified xsi:type="dcterms:W3CDTF">2024-09-26T00:12:07Z</dcterms:modified>
</cp:coreProperties>
</file>