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C3A5D2-CFF1-43A6-A924-94ACD5237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8B4668-3823-4D04-810B-CC94068AE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FC93C5-6014-429B-B19A-DBCC046B66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393497-F486-4B8B-B66A-E55AEE34D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5AE753-1BDB-4B17-867D-87C4BF7A8E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9D57FE-3514-4FE1-9503-6FE0332378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FAE6BF-AC38-4E8B-92BA-F271034CBE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51DD35-6CB3-4200-95F8-438DD0D296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A7037E-EDEE-42B4-884F-FA22A37D6D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D0136E-559C-46E9-BDBF-75AD6EB57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88E055-F5D2-43C5-89B5-7D7164463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102012203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2023年房地产律师年终总结及年后展望</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solidFill>
              <a:latin typeface="Microsoft Yahei"/>
              <a:ea typeface="Microsoft Yahei"/>
              <a:cs typeface="Microsoft Yahei"/>
            </a:endParaRP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年度总结</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房地产市场动态</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专业知识与技能提升</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未来展望</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客户管理与服务优化</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社会责任与公益活动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年度总结</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241" y="2050477"/>
            <a:ext cx="2096760" cy="3211641"/>
          </a:xfrm>
          <a:prstGeom prst="roundRect">
            <a:avLst>
              <a:gd name="adj" fmla="val 13218"/>
            </a:avLst>
          </a:prstGeom>
          <a:solidFill>
            <a:schemeClr val="accent1">
              <a:alpha val="1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1562298" y="4664385"/>
            <a:ext cx="333292" cy="3332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95936" y="2050477"/>
            <a:ext cx="2096760" cy="3211641"/>
          </a:xfrm>
          <a:prstGeom prst="roundRect">
            <a:avLst>
              <a:gd name="adj" fmla="val 13218"/>
            </a:avLst>
          </a:prstGeom>
          <a:solidFill>
            <a:schemeClr val="accent1">
              <a:alpha val="1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6610450" y="4664385"/>
            <a:ext cx="333292" cy="33329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3806088" y="2050477"/>
            <a:ext cx="2096760" cy="3211641"/>
          </a:xfrm>
          <a:prstGeom prst="roundRect">
            <a:avLst>
              <a:gd name="adj" fmla="val 13218"/>
            </a:avLst>
          </a:prstGeom>
          <a:solidFill>
            <a:schemeClr val="accent1">
              <a:alpha val="1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4125297" y="4664385"/>
            <a:ext cx="333292" cy="3332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8785783" y="2050476"/>
            <a:ext cx="2096760" cy="3211641"/>
          </a:xfrm>
          <a:prstGeom prst="roundRect">
            <a:avLst>
              <a:gd name="adj" fmla="val 13218"/>
            </a:avLst>
          </a:prstGeom>
          <a:solidFill>
            <a:schemeClr val="accent1">
              <a:alpha val="1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9104990" y="4683160"/>
            <a:ext cx="333292" cy="333292"/>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1540911" y="2218825"/>
            <a:ext cx="1706880" cy="438912"/>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solidFill>
                <a:latin typeface="Microsoft Yahei"/>
                <a:ea typeface="Microsoft Yahei"/>
                <a:cs typeface="Microsoft Yahei"/>
              </a:rPr>
              <a:t>01</a:t>
            </a:r>
            <a:endParaRPr lang="en-US" sz="1100"/>
          </a:p>
        </p:txBody>
      </p:sp>
      <p:sp>
        <p:nvSpPr>
          <p:cNvPr id="11" name="AutoShape 11"/>
          <p:cNvSpPr/>
          <p:nvPr/>
        </p:nvSpPr>
        <p:spPr>
          <a:xfrm>
            <a:off x="1536192" y="2731008"/>
            <a:ext cx="1706880" cy="1901952"/>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solidFill>
                <a:latin typeface="Microsoft Yahei"/>
                <a:ea typeface="Microsoft Yahei"/>
                <a:cs typeface="Microsoft Yahei"/>
              </a:rPr>
              <a:t>成功代理了XX宗房地产案件，为客户争取到了最大的合法权益。</a:t>
            </a:r>
            <a:endParaRPr lang="en-US" sz="1100"/>
          </a:p>
        </p:txBody>
      </p:sp>
      <p:sp>
        <p:nvSpPr>
          <p:cNvPr id="12" name="AutoShape 12"/>
          <p:cNvSpPr/>
          <p:nvPr/>
        </p:nvSpPr>
        <p:spPr>
          <a:xfrm>
            <a:off x="4006374" y="2218825"/>
            <a:ext cx="1706880" cy="438912"/>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solidFill>
                <a:latin typeface="Microsoft Yahei"/>
                <a:ea typeface="Microsoft Yahei"/>
                <a:cs typeface="Microsoft Yahei"/>
              </a:rPr>
              <a:t>02</a:t>
            </a:r>
            <a:endParaRPr lang="en-US" sz="1100"/>
          </a:p>
        </p:txBody>
      </p:sp>
      <p:sp>
        <p:nvSpPr>
          <p:cNvPr id="13" name="AutoShape 13"/>
          <p:cNvSpPr/>
          <p:nvPr/>
        </p:nvSpPr>
        <p:spPr>
          <a:xfrm>
            <a:off x="6496223" y="2218825"/>
            <a:ext cx="1706880" cy="438912"/>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solidFill>
                <a:latin typeface="Microsoft Yahei"/>
                <a:ea typeface="Microsoft Yahei"/>
                <a:cs typeface="Microsoft Yahei"/>
              </a:rPr>
              <a:t>03</a:t>
            </a:r>
            <a:endParaRPr lang="en-US" sz="1100"/>
          </a:p>
        </p:txBody>
      </p:sp>
      <p:sp>
        <p:nvSpPr>
          <p:cNvPr id="14" name="AutoShape 14"/>
          <p:cNvSpPr/>
          <p:nvPr/>
        </p:nvSpPr>
        <p:spPr>
          <a:xfrm>
            <a:off x="8973551" y="2218825"/>
            <a:ext cx="1706880" cy="438912"/>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solidFill>
                <a:latin typeface="Microsoft Yahei"/>
                <a:ea typeface="Microsoft Yahei"/>
                <a:cs typeface="Microsoft Yahei"/>
              </a:rPr>
              <a:t>04</a:t>
            </a:r>
            <a:endParaRPr lang="en-US" sz="1100"/>
          </a:p>
        </p:txBody>
      </p:sp>
      <p:sp>
        <p:nvSpPr>
          <p:cNvPr id="15" name="AutoShape 15"/>
          <p:cNvSpPr/>
          <p:nvPr/>
        </p:nvSpPr>
        <p:spPr>
          <a:xfrm>
            <a:off x="4001028" y="2705321"/>
            <a:ext cx="1706880" cy="1901952"/>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solidFill>
                <a:latin typeface="Microsoft Yahei"/>
                <a:ea typeface="Microsoft Yahei"/>
                <a:cs typeface="Microsoft Yahei"/>
              </a:rPr>
              <a:t>参与了XX个房地产项目的法律顾问工作，为项目提供了全面的法律支持。</a:t>
            </a:r>
            <a:endParaRPr lang="en-US" sz="1100"/>
          </a:p>
        </p:txBody>
      </p:sp>
      <p:sp>
        <p:nvSpPr>
          <p:cNvPr id="16" name="AutoShape 16"/>
          <p:cNvSpPr/>
          <p:nvPr/>
        </p:nvSpPr>
        <p:spPr>
          <a:xfrm>
            <a:off x="6490876" y="2705321"/>
            <a:ext cx="1706880" cy="1901952"/>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solidFill>
                <a:latin typeface="Microsoft Yahei"/>
                <a:ea typeface="Microsoft Yahei"/>
                <a:cs typeface="Microsoft Yahei"/>
              </a:rPr>
              <a:t>发表了XX篇关于房地产法律的学术论文，推动了行业的发展。</a:t>
            </a:r>
            <a:endParaRPr lang="en-US" sz="1100"/>
          </a:p>
        </p:txBody>
      </p:sp>
      <p:sp>
        <p:nvSpPr>
          <p:cNvPr id="17" name="AutoShape 17"/>
          <p:cNvSpPr/>
          <p:nvPr/>
        </p:nvSpPr>
        <p:spPr>
          <a:xfrm>
            <a:off x="8980723" y="2705321"/>
            <a:ext cx="1706880" cy="1901952"/>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solidFill>
                <a:latin typeface="Microsoft Yahei"/>
                <a:ea typeface="Microsoft Yahei"/>
                <a:cs typeface="Microsoft Yahei"/>
              </a:rPr>
              <a:t>参与了XX场房地产法律培训和研讨会，提高了行业内的专业水平。</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工作成果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760" r="15760"/>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部分客户对房地产法律服务的需求不够明确，需要更多的沟通和引导。</a:t>
            </a:r>
            <a:endParaRPr lang="en-US" sz="1100"/>
          </a:p>
        </p:txBody>
      </p:sp>
      <p:sp>
        <p:nvSpPr>
          <p:cNvPr id="4" name="AutoShape 4"/>
          <p:cNvSpPr/>
          <p:nvPr/>
        </p:nvSpPr>
        <p:spPr>
          <a:xfrm>
            <a:off x="623610" y="3270075"/>
            <a:ext cx="4876800" cy="134112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部分新法律法规的出台对房地产律师的工作提出了更高的要求和挑战。</a:t>
            </a:r>
            <a:endParaRPr lang="en-US" sz="1100"/>
          </a:p>
        </p:txBody>
      </p:sp>
      <p:sp>
        <p:nvSpPr>
          <p:cNvPr id="5" name="AutoShape 5"/>
          <p:cNvSpPr/>
          <p:nvPr/>
        </p:nvSpPr>
        <p:spPr>
          <a:xfrm>
            <a:off x="623610" y="4650890"/>
            <a:ext cx="4876800" cy="134112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部分案件涉及的利益关系复杂，需要更加深入的调查和研究。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挑战与困难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5" name="Picture 5"/>
          <p:cNvPicPr>
            <a:picLocks noChangeAspect="1"/>
          </p:cNvPicPr>
          <p:nvPr/>
        </p:nvPicPr>
        <p:blipFill>
          <a:blip r:embed="rId2"/>
          <a:srcRect l="13208" r="132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3875" r="138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在本年度的工作中，我认为自己在房地产法律领域的知识和技能得到了进一步的提升。</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在与客户和合作伙伴的沟通和协调方面，还需要进一步加强。</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在未来的工作中，我将更加注重自我学习和提升，以更好地满足客户的需求。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自我评估与反思</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房地产市场动态</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房价走势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2023年房价整体呈现稳中有降的趋势，部分城市出现小幅回调，市场逐渐回归理性。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租赁市场活跃度提升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随着政策支持力度加大，租赁市场活跃度有所提升，长租公寓等业态发展迅速。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智能化和数字化转型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房地产行业开始向智能化和数字化转型，如智慧社区、智慧物业等新兴业态涌现。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政府继续加强对房地产市场的调控，限购、限售、限贷等政策持续收紧。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调控政策持续收紧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9" name="Picture 9"/>
          <p:cNvPicPr>
            <a:picLocks noChangeAspect="1"/>
          </p:cNvPicPr>
          <p:nvPr/>
        </p:nvPicPr>
        <p:blipFill>
          <a:blip r:embed="rId2"/>
          <a:srcRect l="13667" r="13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土地供应政策调整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5" name="Picture 15"/>
          <p:cNvPicPr>
            <a:picLocks noChangeAspect="1"/>
          </p:cNvPicPr>
          <p:nvPr/>
        </p:nvPicPr>
        <p:blipFill>
          <a:blip r:embed="rId3"/>
          <a:srcRect l="12542" r="12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法律法规不断完善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20" name="Picture 20"/>
          <p:cNvPicPr>
            <a:picLocks noChangeAspect="1"/>
          </p:cNvPicPr>
          <p:nvPr/>
        </p:nvPicPr>
        <p:blipFill>
          <a:blip r:embed="rId4"/>
          <a:srcRect l="9750" r="9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政府调整土地供应政策，增加租赁住房用地供应，优化土地资源配置。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房地产相关法律法规不断完善，为市场规范发展提供有力保障。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政策法规变动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某跨国房地产投资纠纷案例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某跨国房地产投资项目因股权争议引发纠纷，律师代表中方企业成功解决纠纷。</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某大型房地产企业破产重整案例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由于债务危机和资金链断裂，某大型房地产企业被迫进行破产重整，律师在破产重整过程中发挥了重要作用。</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某城市房地产项目维权案例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某房地产项目因质量问题引发业主集体维权，律师通过法律手段维护了业主合法权益。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专业知识与技能提升</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今年，我深入学习了《中华人民共和国城市房地产管理法》、《物权法》等相关法律法规，确保自己的法律知识始终与最新的法律动态保持同步。</a:t>
            </a:r>
            <a:endParaRPr lang="en-US" sz="1100"/>
          </a:p>
        </p:txBody>
      </p:sp>
      <p:sp>
        <p:nvSpPr>
          <p:cNvPr id="6" name="AutoShape 6"/>
          <p:cNvSpPr/>
          <p:nvPr/>
        </p:nvSpPr>
        <p:spPr>
          <a:xfrm>
            <a:off x="6851043" y="3468001"/>
            <a:ext cx="4382762" cy="275652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通过研究近年来的典型房地产案例，我加深了对法律法规的理解，并学会了如何在实践中运用法律知识解决实际问题。</a:t>
            </a:r>
            <a:endParaRPr lang="en-US" sz="1100"/>
          </a:p>
        </p:txBody>
      </p:sp>
      <p:sp>
        <p:nvSpPr>
          <p:cNvPr id="7" name="AutoShape 7"/>
          <p:cNvSpPr/>
          <p:nvPr/>
        </p:nvSpPr>
        <p:spPr>
          <a:xfrm>
            <a:off x="1128883" y="2489009"/>
            <a:ext cx="4242156"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法律法规掌握情况</a:t>
            </a:r>
            <a:endParaRPr lang="en-US" sz="1100"/>
          </a:p>
        </p:txBody>
      </p:sp>
      <p:sp>
        <p:nvSpPr>
          <p:cNvPr id="8" name="AutoShape 8"/>
          <p:cNvSpPr/>
          <p:nvPr/>
        </p:nvSpPr>
        <p:spPr>
          <a:xfrm>
            <a:off x="6996316" y="2489009"/>
            <a:ext cx="4092216"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案例研究</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新法律法规学习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143" r="351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我积极参加各类房地产律师行业的会议和论坛，与同行交流最新的行业动态和业务经验。</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参加行业会议</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通过与同行的交流，我获得了与其他优秀律师合作的机会，共同处理了一些复杂、重大的房地产案件。</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合作机会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同业交流与合作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https://d.book118.com/796102012203010030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2024-08-28T23:08:39.339</cp:lastPrinted>
  <dcterms:created xsi:type="dcterms:W3CDTF">2024-08-28T15:08:39Z</dcterms:created>
  <dcterms:modified xsi:type="dcterms:W3CDTF">2024-08-28T15:08:41Z</dcterms:modified>
</cp:coreProperties>
</file>