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8AA8C4-67BF-4FC6-BF11-177E112B37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507BDC-BFD5-4A88-A892-BDB3E970EE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E72BEF-BFFB-4028-9FB0-8E6C1DF552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30D636-B566-4BC6-A5EE-6426464A97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C012D0D-8307-4E10-A839-C3D3369AF1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B474BCA-0D2A-4149-8598-5C56F72DD4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495AC6A-C471-4ABC-8F38-8A7AD4984F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6EF72D-D0B5-4731-9E06-29F809BCD0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6314BE-A62E-4C0A-9386-5E8EB5285B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5B57B4-FE61-4238-9E8C-D15A4427F7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8E9AB0-A08B-41A4-9A1D-CFC307E4FB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6111015133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409093" y="4827662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灰分的测定概述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5328676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2024-01-12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灰分定义及意义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灰分测定方法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样品前处理与实验操作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数据处理与结果分析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影响因素及注意事项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应用领域及拓展研究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灰分定义及意义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4292" r="3429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灰分是指物质在高温下燃烧后，残留的无机物质量。它代表了物质中无机成分的含量。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灰分概念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灰分主要由金属氧化物、盐类和其他无机物质组成，具体成分取决于原物质的性质。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灰分组成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灰分定义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对物质性质的影响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灰分可以改变物质的物理和化学性质，如颜色、硬度、导电性等。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对物质用途的影响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灰分含量对物质的用途有重要影响，如食品、燃料、化工原料等都需要控制灰分含量以保证产品质量。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灰分在物质中作用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557" b="255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测定灰分意义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产品质量控制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通过测定灰分含量，可以判断产品质量是否符合标准，如食品的纯度、燃料的燃烧效率等。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生产过程监控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灰分测定可用于监控生产过程，及时调整工艺参数，确保产品质量稳定。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资源利用与环境保护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灰分测定有助于合理利用资源和保护环境，如通过测定燃料灰分优化燃烧过程，减少污染物排放。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灰分测定方法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10961" y="2341885"/>
            <a:ext cx="2777010" cy="508827"/>
          </a:xfrm>
          <a:prstGeom prst="parallelogram">
            <a:avLst>
              <a:gd name="adj" fmla="val 173829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10962" y="3323311"/>
            <a:ext cx="2777011" cy="508365"/>
          </a:xfrm>
          <a:prstGeom prst="parallelogram">
            <a:avLst>
              <a:gd name="adj" fmla="val 175043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710962" y="4305090"/>
            <a:ext cx="2777011" cy="512001"/>
          </a:xfrm>
          <a:prstGeom prst="parallelogram">
            <a:avLst>
              <a:gd name="adj" fmla="val 173641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4504183" y="1872458"/>
            <a:ext cx="2983790" cy="469888"/>
          </a:xfrm>
          <a:custGeom>
            <a:rect l="l" t="t" r="r" b="b"/>
            <a:pathLst>
              <a:path w="3663132" h="576871">
                <a:moveTo>
                  <a:pt x="3374697" y="0"/>
                </a:moveTo>
                <a:lnTo>
                  <a:pt x="584833" y="0"/>
                </a:lnTo>
                <a:lnTo>
                  <a:pt x="0" y="576871"/>
                </a:lnTo>
                <a:lnTo>
                  <a:pt x="3374697" y="576871"/>
                </a:lnTo>
                <a:lnTo>
                  <a:pt x="3663132" y="28843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710962" y="2854349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710962" y="3835313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710962" y="4816276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411224" y="4511544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高温下可能导致某些易挥发元素的损失，如氯、硫等。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1411224" y="2644137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适用于大多数固体样品，特别是高有机物含量的样品。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65938" y="1476145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将样品置于高温炉中，在空气或氧气气氛下灼烧至完全灰化，使有机物完全氧化分解，最终得到无机物残渣。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078669" y="3640986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操作简便，灰化时间短，适用于批量处理。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5078274" y="2850712"/>
            <a:ext cx="2048256" cy="4389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适用范围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4799914" y="1872460"/>
            <a:ext cx="2253828" cy="4389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方法原理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070960" y="3831676"/>
            <a:ext cx="205008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优点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070960" y="4817092"/>
            <a:ext cx="205008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缺点</a:t>
            </a:r>
            <a:endParaRPr lang="en-US" sz="1100"/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干法灰化法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138835" y="1977064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816433" y="1969991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138835" y="4303295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816433" y="4303295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228892" y="4370070"/>
            <a:ext cx="1623706" cy="976801"/>
          </a:xfrm>
          <a:custGeom>
            <a:rect l="l" t="t" r="r" b="b"/>
            <a:pathLst>
              <a:path w="1736725" h="884238">
                <a:moveTo>
                  <a:pt x="0" y="884238"/>
                </a:moveTo>
                <a:lnTo>
                  <a:pt x="1736725" y="884238"/>
                </a:lnTo>
                <a:lnTo>
                  <a:pt x="1736725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173874" y="4336835"/>
            <a:ext cx="865272" cy="168353"/>
          </a:xfrm>
          <a:custGeom>
            <a:rect l="l" t="t" r="r" b="b"/>
            <a:pathLst>
              <a:path w="1819275" h="301625">
                <a:moveTo>
                  <a:pt x="1819275" y="301625"/>
                </a:moveTo>
                <a:lnTo>
                  <a:pt x="0" y="301625"/>
                </a:lnTo>
                <a:lnTo>
                  <a:pt x="0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189230" y="2014654"/>
            <a:ext cx="1667161" cy="416135"/>
          </a:xfrm>
          <a:custGeom>
            <a:rect l="l" t="t" r="r" b="b"/>
            <a:pathLst>
              <a:path w="1803400" h="673100">
                <a:moveTo>
                  <a:pt x="1803400" y="673100"/>
                </a:moveTo>
                <a:lnTo>
                  <a:pt x="1803400" y="0"/>
                </a:lnTo>
                <a:lnTo>
                  <a:pt x="0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679700" y="2014653"/>
            <a:ext cx="1172899" cy="1487049"/>
          </a:xfrm>
          <a:custGeom>
            <a:rect l="l" t="t" r="r" b="b"/>
            <a:pathLst>
              <a:path w="1736725" h="884238">
                <a:moveTo>
                  <a:pt x="0" y="884238"/>
                </a:moveTo>
                <a:lnTo>
                  <a:pt x="1736725" y="884238"/>
                </a:lnTo>
                <a:lnTo>
                  <a:pt x="1736725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629398" y="1949322"/>
            <a:ext cx="840064" cy="1073321"/>
          </a:xfrm>
          <a:custGeom>
            <a:rect l="l" t="t" r="r" b="b"/>
            <a:pathLst>
              <a:path w="1774574" h="1097009">
                <a:moveTo>
                  <a:pt x="887287" y="0"/>
                </a:moveTo>
                <a:lnTo>
                  <a:pt x="1774574" y="1097009"/>
                </a:lnTo>
                <a:lnTo>
                  <a:pt x="0" y="1097009"/>
                </a:lnTo>
                <a:lnTo>
                  <a:pt x="887287" y="0"/>
                </a:ln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281069" y="3155633"/>
            <a:ext cx="1536722" cy="757109"/>
          </a:xfrm>
          <a:custGeom>
            <a:rect l="l" t="t" r="r" b="b"/>
            <a:pathLst>
              <a:path w="3246216" h="773818">
                <a:moveTo>
                  <a:pt x="625883" y="0"/>
                </a:moveTo>
                <a:lnTo>
                  <a:pt x="2620333" y="0"/>
                </a:lnTo>
                <a:lnTo>
                  <a:pt x="3246216" y="773818"/>
                </a:lnTo>
                <a:lnTo>
                  <a:pt x="0" y="773818"/>
                </a:lnTo>
                <a:lnTo>
                  <a:pt x="625883" y="0"/>
                </a:lnTo>
                <a:close/>
              </a:path>
            </a:pathLst>
          </a:cu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32740" y="4045732"/>
            <a:ext cx="2233381" cy="757108"/>
          </a:xfrm>
          <a:custGeom>
            <a:rect l="l" t="t" r="r" b="b"/>
            <a:pathLst>
              <a:path w="4717856" h="773817">
                <a:moveTo>
                  <a:pt x="625882" y="0"/>
                </a:moveTo>
                <a:lnTo>
                  <a:pt x="4091974" y="0"/>
                </a:lnTo>
                <a:lnTo>
                  <a:pt x="4717856" y="773817"/>
                </a:lnTo>
                <a:lnTo>
                  <a:pt x="0" y="773817"/>
                </a:lnTo>
                <a:lnTo>
                  <a:pt x="625882" y="0"/>
                </a:lnTo>
                <a:close/>
              </a:path>
            </a:pathLst>
          </a:cu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537832" y="4935828"/>
            <a:ext cx="3023197" cy="876135"/>
          </a:xfrm>
          <a:custGeom>
            <a:rect l="l" t="t" r="r" b="b"/>
            <a:pathLst>
              <a:path w="6386287" h="895470">
                <a:moveTo>
                  <a:pt x="724278" y="0"/>
                </a:moveTo>
                <a:lnTo>
                  <a:pt x="5662010" y="0"/>
                </a:lnTo>
                <a:lnTo>
                  <a:pt x="6386287" y="895470"/>
                </a:lnTo>
                <a:lnTo>
                  <a:pt x="0" y="895470"/>
                </a:lnTo>
                <a:lnTo>
                  <a:pt x="72427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629398" y="2448724"/>
            <a:ext cx="840064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445167" y="3298956"/>
            <a:ext cx="1208526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445167" y="4180884"/>
            <a:ext cx="1208526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5445167" y="5130220"/>
            <a:ext cx="1208526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D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cxnSp>
        <p:nvCxnSpPr>
          <p:cNvPr id="18" name="Connector 18"/>
          <p:cNvCxnSpPr/>
          <p:nvPr/>
        </p:nvCxnSpPr>
        <p:spPr>
          <a:xfrm flipH="1">
            <a:off x="1171596" y="3658813"/>
            <a:ext cx="2694606" cy="0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19" name="AutoShape 19"/>
          <p:cNvSpPr/>
          <p:nvPr/>
        </p:nvSpPr>
        <p:spPr>
          <a:xfrm>
            <a:off x="1109567" y="1496662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方法原理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109567" y="1890299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利用强酸或强碱溶液将样品中的有机物分解，使样品转化为无机物溶液，然后通过蒸发、浓缩等步骤得到无机物残渣。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1109567" y="4163029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优点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1109567" y="4556666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可以避免高温灼烧过程中易挥发元素的损失，同时能够处理一些干法灰化法难以处理的样品。</a:t>
            </a:r>
            <a:endParaRPr lang="en-US" sz="1100"/>
          </a:p>
        </p:txBody>
      </p:sp>
      <p:cxnSp>
        <p:nvCxnSpPr>
          <p:cNvPr id="23" name="Connector 23"/>
          <p:cNvCxnSpPr/>
          <p:nvPr/>
        </p:nvCxnSpPr>
        <p:spPr>
          <a:xfrm flipH="1">
            <a:off x="8267150" y="3658813"/>
            <a:ext cx="2694606" cy="0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24" name="AutoShape 24"/>
          <p:cNvSpPr/>
          <p:nvPr/>
        </p:nvSpPr>
        <p:spPr>
          <a:xfrm>
            <a:off x="8205121" y="1496662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适用范围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8205121" y="1890299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适用于液体样品或易溶于酸的固体样品。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205121" y="4163029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缺点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205121" y="4556666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操作相对复杂，需要使用强酸或强碱，对实验人员和环境有一定危害。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湿法消化法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电热板加热法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将样品置于电热板上加热至灰化，适用于少量样品的处理。操作简单，但灰化时间较长，且对电热板的温度控制有一定要求。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微波消解法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利用微波加热原理，加速样品的消解过程，具有快速、高效、节能等优点。但需要使用专门的微波消解仪，且对样品的适应性有一定限制。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马弗炉灼烧法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将样品置于马弗炉中灼烧至灰化，具有高温、快速、均匀等优点。但需要专门的马弗炉设备，且对样品的适应性有一定限制。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27466" r="27466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75" r="16675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4038" r="14038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其他方法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样品前处理与实验操作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确保所采集的样品能够准确反映整体物料的性质，避免偏见性采样。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代表性采样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无污染采样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妥善保存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6667" b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采样过程中应防止外部杂质污染样品，使用清洁的工具进行采集。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样品应保存在干燥、清洁的容器中，避免与空气、水分等接触，以防止成分变化。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样品采集与保存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将大块样品破碎成小块，并通过研磨进一步细化，以便后续处理和分析。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7250" r="17250"/>
          <a:stretch>
            <a:fillRect/>
          </a:stretch>
        </p:blipFill>
        <p:spPr>
          <a:xfrm>
            <a:off x="5146546" y="1536628"/>
            <a:ext cx="1898908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破碎与研磨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去除样品中的水分，通常采用烘干、晾晒等方法，确保样品干燥充分。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干燥处理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对干燥后的样品进行筛分，去除粗大颗粒和杂质，并将筛下物料充分混合均匀。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筛分与混合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前处理过程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https://d.book118.com/796111015133010042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2024-09-10T01:54:15.083</cp:lastPrinted>
  <dcterms:created xsi:type="dcterms:W3CDTF">2024-09-09T17:54:15Z</dcterms:created>
  <dcterms:modified xsi:type="dcterms:W3CDTF">2024-09-09T17:54:17Z</dcterms:modified>
</cp:coreProperties>
</file>