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246329-C46E-453C-8B6B-53F5A36227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33BC85-4A49-491C-B11E-68F7996435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92AE5C-42D9-4F0E-B331-80F3C404B1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2DF757-E1BB-4C41-9D5B-90A5C40CB1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C695576-60A3-406D-8F77-7AA7565205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B471E68-A06E-4374-AEB2-76F00FC7CA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889C9D6-B137-4334-8826-3046C10E8D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E2B396-D707-4D7C-BDC1-CFAFACB94D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8556FB-4C18-44EA-8F63-F994CC07CE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2AB538-35DF-4A84-B715-81A7146A0C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3F66D0-7B6E-4AAC-8877-A2EDEF891B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t>Click to edit Master text styles</a:t>
            </a:r>
          </a:p>
          <a:p>
            <a:r>
              <a:t>Second level</a:t>
            </a:r>
          </a:p>
          <a:p>
            <a:r>
              <a:t>Third level</a:t>
            </a:r>
          </a:p>
          <a:p>
            <a:r>
              <a:t>Fourth level</a:t>
            </a:r>
          </a:p>
          <a:p>
            <a: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8/1/2011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6124110013010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37012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1648232"/>
            <a:ext cx="59055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产品开发管理方法流程工具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02337" y="3858344"/>
            <a:ext cx="2233724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汇报人：AA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03717" y="3858344"/>
            <a:ext cx="201631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2024-01-21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9748407" y="2912789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RESUME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REPORT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3792" y="542407"/>
            <a:ext cx="1369877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CATALOG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DATE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00171" y="542407"/>
            <a:ext cx="1432732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ANALYSIS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32903" y="542407"/>
            <a:ext cx="1333656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SUMMARY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9669" y="2444055"/>
            <a:ext cx="1562100" cy="10572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目录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66804" y="3424039"/>
            <a:ext cx="1687830" cy="396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25237" y="764861"/>
            <a:ext cx="5384590" cy="522176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产品开发管理概述</a:t>
            </a:r>
          </a:p>
          <a:p>
            <a:r>
              <a:t>产品开发流程设计</a:t>
            </a:r>
          </a:p>
          <a:p>
            <a:r>
              <a:t>管理方法与技巧</a:t>
            </a:r>
          </a:p>
          <a:p>
            <a:r>
              <a:t>工具介绍及应用</a:t>
            </a:r>
          </a:p>
          <a:p>
            <a:r>
              <a:t>实例分析与讨论</a:t>
            </a:r>
          </a:p>
          <a:p>
            <a:r>
              <a:t>未来趋势与展望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产品开发管理概述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825" r="482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产品开发管理是一种系统性的方法，旨在指导企业从产品概念到实际上市的全过程，确保产品满足市场需求、实现商业价值。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通过有效的管理手段，提高产品开发效率，降低开发成本，增强产品的市场竞争力，最终实现企业的盈利目标。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定义与目的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目的</a:t>
            </a:r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定义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始终关注市场需求和变化，确保产品开发与市场趋势保持一致。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市场导向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强化跨部门之间的沟通与协作，形成高效的产品开发团队。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跨部门协作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管理原则与策略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持续改进：不断优化产品开发流程和方法，提高开发效率和质量。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21813" b="21813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管理原则与策略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9589987">
            <a:off x="4454253" y="3728811"/>
            <a:ext cx="4292624" cy="1204932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9589987">
            <a:off x="3568187" y="2529272"/>
            <a:ext cx="4270524" cy="1198728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flipH="1" flipV="1">
            <a:off x="4474863" y="5012009"/>
            <a:ext cx="6452875" cy="1007532"/>
          </a:xfrm>
          <a:custGeom>
            <a:rect l="l" t="t" r="r" b="b"/>
            <a:pathLst>
              <a:path w="7024533" h="1096789">
                <a:moveTo>
                  <a:pt x="7024533" y="1096789"/>
                </a:moveTo>
                <a:lnTo>
                  <a:pt x="6730159" y="1096789"/>
                </a:lnTo>
                <a:lnTo>
                  <a:pt x="6227367" y="1096789"/>
                </a:lnTo>
                <a:lnTo>
                  <a:pt x="5932993" y="1096789"/>
                </a:lnTo>
                <a:lnTo>
                  <a:pt x="835684" y="1096789"/>
                </a:lnTo>
                <a:lnTo>
                  <a:pt x="0" y="0"/>
                </a:lnTo>
                <a:lnTo>
                  <a:pt x="255312" y="0"/>
                </a:lnTo>
                <a:lnTo>
                  <a:pt x="5094321" y="0"/>
                </a:lnTo>
                <a:lnTo>
                  <a:pt x="5388695" y="0"/>
                </a:lnTo>
                <a:lnTo>
                  <a:pt x="5891487" y="0"/>
                </a:lnTo>
                <a:lnTo>
                  <a:pt x="6185861" y="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 flipV="1">
            <a:off x="3576905" y="3825188"/>
            <a:ext cx="6446549" cy="1007532"/>
          </a:xfrm>
          <a:custGeom>
            <a:rect l="l" t="t" r="r" b="b"/>
            <a:pathLst>
              <a:path w="7017646" h="1096789">
                <a:moveTo>
                  <a:pt x="7017646" y="1096789"/>
                </a:moveTo>
                <a:lnTo>
                  <a:pt x="6679144" y="1096789"/>
                </a:lnTo>
                <a:lnTo>
                  <a:pt x="6334779" y="1096789"/>
                </a:lnTo>
                <a:lnTo>
                  <a:pt x="5996278" y="1096789"/>
                </a:lnTo>
                <a:lnTo>
                  <a:pt x="835685" y="1096789"/>
                </a:lnTo>
                <a:lnTo>
                  <a:pt x="0" y="0"/>
                </a:lnTo>
                <a:lnTo>
                  <a:pt x="5157606" y="0"/>
                </a:lnTo>
                <a:lnTo>
                  <a:pt x="5496108" y="0"/>
                </a:lnTo>
                <a:lnTo>
                  <a:pt x="5840472" y="0"/>
                </a:lnTo>
                <a:lnTo>
                  <a:pt x="6178974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609211" y="1451543"/>
            <a:ext cx="5216281" cy="1007532"/>
          </a:xfrm>
          <a:custGeom>
            <a:rect l="l" t="t" r="r" b="b"/>
            <a:pathLst>
              <a:path w="5678389" h="1096789">
                <a:moveTo>
                  <a:pt x="0" y="0"/>
                </a:moveTo>
                <a:lnTo>
                  <a:pt x="3420227" y="0"/>
                </a:lnTo>
                <a:lnTo>
                  <a:pt x="4038183" y="0"/>
                </a:lnTo>
                <a:lnTo>
                  <a:pt x="4221761" y="0"/>
                </a:lnTo>
                <a:lnTo>
                  <a:pt x="4839717" y="0"/>
                </a:lnTo>
                <a:lnTo>
                  <a:pt x="5678389" y="1096789"/>
                </a:lnTo>
                <a:lnTo>
                  <a:pt x="5060433" y="1096789"/>
                </a:lnTo>
                <a:lnTo>
                  <a:pt x="4876855" y="1096789"/>
                </a:lnTo>
                <a:lnTo>
                  <a:pt x="4258899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90163" y="2638366"/>
            <a:ext cx="6130636" cy="1007532"/>
          </a:xfrm>
          <a:custGeom>
            <a:rect l="l" t="t" r="r" b="b"/>
            <a:pathLst>
              <a:path w="6673747" h="1096789">
                <a:moveTo>
                  <a:pt x="0" y="0"/>
                </a:moveTo>
                <a:lnTo>
                  <a:pt x="3420226" y="0"/>
                </a:lnTo>
                <a:lnTo>
                  <a:pt x="4221760" y="0"/>
                </a:lnTo>
                <a:lnTo>
                  <a:pt x="5152211" y="0"/>
                </a:lnTo>
                <a:lnTo>
                  <a:pt x="5835075" y="0"/>
                </a:lnTo>
                <a:lnTo>
                  <a:pt x="6673747" y="1096789"/>
                </a:lnTo>
                <a:lnTo>
                  <a:pt x="5990883" y="1096789"/>
                </a:lnTo>
                <a:lnTo>
                  <a:pt x="5060432" y="1096789"/>
                </a:lnTo>
                <a:lnTo>
                  <a:pt x="4258898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54742" y="2746306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02</a:t>
            </a:r>
          </a:p>
        </p:txBody>
      </p:sp>
      <p:sp>
        <p:nvSpPr>
          <p:cNvPr id="9" name="AutoShape 9"/>
          <p:cNvSpPr/>
          <p:nvPr/>
        </p:nvSpPr>
        <p:spPr>
          <a:xfrm>
            <a:off x="4474857" y="3898948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03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295226" y="5119948"/>
            <a:ext cx="649537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04</a:t>
            </a:r>
          </a:p>
        </p:txBody>
      </p:sp>
      <p:sp>
        <p:nvSpPr>
          <p:cNvPr id="11" name="Freeform 11"/>
          <p:cNvSpPr/>
          <p:nvPr/>
        </p:nvSpPr>
        <p:spPr>
          <a:xfrm>
            <a:off x="1480299" y="1451543"/>
            <a:ext cx="2095069" cy="1097178"/>
          </a:xfrm>
          <a:custGeom>
            <a:rect l="l" t="t" r="r" b="b"/>
            <a:pathLst>
              <a:path w="2280670" h="1194377">
                <a:moveTo>
                  <a:pt x="2280670" y="0"/>
                </a:moveTo>
                <a:lnTo>
                  <a:pt x="1362432" y="1194377"/>
                </a:lnTo>
                <a:lnTo>
                  <a:pt x="0" y="1194376"/>
                </a:lnTo>
                <a:lnTo>
                  <a:pt x="91823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480300" y="2548719"/>
            <a:ext cx="2095069" cy="1097178"/>
          </a:xfrm>
          <a:custGeom>
            <a:rect l="l" t="t" r="r" b="b"/>
            <a:pathLst>
              <a:path w="2280670" h="1194377">
                <a:moveTo>
                  <a:pt x="1362432" y="0"/>
                </a:moveTo>
                <a:lnTo>
                  <a:pt x="2280670" y="1194377"/>
                </a:lnTo>
                <a:lnTo>
                  <a:pt x="918238" y="1194377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883508" y="1559483"/>
            <a:ext cx="612668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01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管理原则与策略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3698767" y="1450300"/>
            <a:ext cx="3702933" cy="914024"/>
            <a:chOff x="3698767" y="1450300"/>
            <a:chExt cx="3702933" cy="914024"/>
          </a:xfrm>
        </p:grpSpPr>
        <p:sp>
          <p:nvSpPr>
            <p:cNvPr id="37" name="TextBox 37"/>
            <p:cNvSpPr txBox="1"/>
            <p:nvPr/>
          </p:nvSpPr>
          <p:spPr>
            <a:xfrm>
              <a:off x="3698767" y="1450300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管理策略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550182" y="2644255"/>
            <a:ext cx="3702933" cy="914024"/>
            <a:chOff x="4550182" y="2644255"/>
            <a:chExt cx="3702933" cy="914024"/>
          </a:xfrm>
        </p:grpSpPr>
        <p:sp>
          <p:nvSpPr>
            <p:cNvPr id="39" name="TextBox 39"/>
            <p:cNvSpPr txBox="1"/>
            <p:nvPr/>
          </p:nvSpPr>
          <p:spPr>
            <a:xfrm>
              <a:off x="4550182" y="2644255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制定详细的产品开发计划，明确各阶段的目标、任务和时间表。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655481" y="3874265"/>
            <a:ext cx="3702933" cy="914024"/>
            <a:chOff x="5655481" y="3874265"/>
            <a:chExt cx="3702933" cy="914024"/>
          </a:xfrm>
        </p:grpSpPr>
        <p:sp>
          <p:nvSpPr>
            <p:cNvPr id="41" name="TextBox 41"/>
            <p:cNvSpPr txBox="1"/>
            <p:nvPr/>
          </p:nvSpPr>
          <p:spPr>
            <a:xfrm>
              <a:off x="5655481" y="3874265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采用项目管理方法，对项目进度、成本和质量进行全面监控。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401648" y="5012009"/>
            <a:ext cx="3702933" cy="914024"/>
            <a:chOff x="6401648" y="5012009"/>
            <a:chExt cx="3702933" cy="914024"/>
          </a:xfrm>
        </p:grpSpPr>
        <p:sp>
          <p:nvSpPr>
            <p:cNvPr id="43" name="TextBox 43"/>
            <p:cNvSpPr txBox="1"/>
            <p:nvPr/>
          </p:nvSpPr>
          <p:spPr>
            <a:xfrm>
              <a:off x="6401648" y="5012009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引入敏捷开发等先进理念和方法，提高团队的灵活性和适应性。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适用范围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适用于各类企业的新产品开发、老产品改进以及技术升级等项目。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适用对象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包括企业高管、项目经理、产品经理、开发人员等参与产品开发的相关人员。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479" r="2247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适用范围及对象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产品开发流程设计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需求分析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对收集到的用户需求进行整理、分类和优先级排序，为后续产品设计提供依据。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确定产品目标用户群体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通过市场调研、用户访谈等方式，明确产品的目标用户群体及其需求。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收集用户需求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通过问卷调查、用户反馈、竞品分析等手段，收集目标用户对产品的期望和需求。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需求分析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产品功能规划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根据需求分析结果，规划产品的核心功能和附加功能，形成产品功能清单。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产品原型设计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基于功能清单，设计产品的初步原型，包括界面布局、交互逻辑等。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用户体验评估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邀请目标用户对原型进行评估，收集用户反馈，优化产品设计。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概念设计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根据原型设计结果，进行详细的界面设计，包括色彩搭配、图标设计、文字排版等。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界面设计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设计产品的交互流程，包括页面跳转、操作反馈、动画效果等，提升用户体验。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交互设计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确定产品的技术实现方案，包括前端框架、后端架构、数据库设计等。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技术实现方案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详细设计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7368" r="27368"/>
          <a:stretch>
            <a:fillRect/>
          </a:stretch>
        </p:blipFill>
        <p:spPr>
          <a:xfrm>
            <a:off x="-276407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对产品进行全面的功能测试，确保产品功能的正确性和稳定性。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功能测试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性能测试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安全测试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用户验收测试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测试产品的性能指标，如响应时间、吞吐量、并发用户数等，确保产品性能满足要求。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对产品进行安全测试，包括漏洞扫描、渗透测试等，确保产品的安全性。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邀请目标用户对产品进行验收测试，收集用户反馈，对产品进行最后的优化和调整。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测试与验证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管理方法与技巧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敏捷开发方法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通过短周期迭代和持续反馈，快速响应需求变化，降低项目风险。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传统瀑布模型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按照需求分析、设计、开发、测试、部署等顺序阶段进行，适用于需求明确、变更较少的项目。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项目管理软件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使用专业项目管理软件，如Microsoft Project、Trello等，协助规划项目任务、资源和时间。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项目管理方法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https://d.book118.com/796124110013010043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19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2024-09-10T20:14:19.710</cp:lastPrinted>
  <dcterms:created xsi:type="dcterms:W3CDTF">2024-09-10T12:14:19Z</dcterms:created>
  <dcterms:modified xsi:type="dcterms:W3CDTF">2024-09-10T12:14:21Z</dcterms:modified>
</cp:coreProperties>
</file>