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HSGUSA+MS-UIGothic"/>
      <p:regular r:id="rId15"/>
    </p:embeddedFont>
    <p:embeddedFont>
      <p:font typeface="SNPMIH+AGRSVM+ArialMT"/>
      <p:regular r:id="rId16"/>
    </p:embeddedFont>
    <p:embeddedFont>
      <p:font typeface="DCBJKF+JECAHH+MicrosoftYaHei"/>
      <p:regular r:id="rId17"/>
    </p:embeddedFont>
    <p:embeddedFont>
      <p:font typeface="IRGDNM+JQRLWF+MicrosoftYaHei-Bold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52E58-84A2-4FAD-AA69-1E289AE7D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CAFEEB-D5AE-4E00-9E08-7FE3A0249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80E4F-DD32-4EF6-A2A2-392D33E34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B5DD62-C361-4BDD-93C4-9724B29454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57802C4-F270-4CE5-85D7-2CD8765F41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A1D1D9-185E-4C92-9674-A083E7CF41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DE8346-0BE3-48A4-BE7D-E14ED5300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ABC26F-28D9-4A28-930E-22EBA75407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243EFE-080C-4595-9C5E-0A2E95A27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BDF250-E81A-444C-8F82-7BD26D58B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11655-ADD2-4AD2-A954-EBBC18DA9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124141034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97964" y="1741959"/>
            <a:ext cx="10577591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HSGUSA+MS-UIGothic"/>
                <a:cs typeface="HSGUSA+MS-UIGothic"/>
              </a:rPr>
              <a:t>家庭理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财规</a:t>
            </a:r>
            <a:r>
              <a:rPr sz="5150" spc="25">
                <a:solidFill>
                  <a:srgbClr val="00AF57"/>
                </a:solidFill>
                <a:latin typeface="HSGUSA+MS-UIGothic"/>
                <a:cs typeface="HSGUSA+MS-UIGothic"/>
              </a:rPr>
              <a:t>划案例分析通用</a:t>
            </a:r>
            <a:r>
              <a:rPr sz="5150" spc="25">
                <a:solidFill>
                  <a:srgbClr val="00AF57"/>
                </a:solidFill>
                <a:latin typeface="SimSun"/>
                <a:cs typeface="SimSun"/>
              </a:rPr>
              <a:t>课</a:t>
            </a:r>
            <a:r>
              <a:rPr sz="5150">
                <a:solidFill>
                  <a:srgbClr val="00AF57"/>
                </a:solidFill>
                <a:latin typeface="HSGUSA+MS-UIGothic"/>
                <a:cs typeface="HSGUSA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46470" y="2217610"/>
            <a:ext cx="3100230" cy="13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NPMIH+AGRSVM+ArialMT"/>
                <a:cs typeface="SNPMIH+AGRSVM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划概述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NPMIH+AGRSVM+ArialMT"/>
                <a:cs typeface="SNPMIH+AGRSVM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案例介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69489" y="2483446"/>
            <a:ext cx="1935677" cy="8716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13"/>
              </a:lnSpc>
              <a:spcBef>
                <a:spcPct val="0"/>
              </a:spcBef>
              <a:spcAft>
                <a:spcPct val="0"/>
              </a:spcAft>
            </a:pPr>
            <a:r>
              <a:rPr sz="2700">
                <a:solidFill>
                  <a:srgbClr val="FFFFFF"/>
                </a:solidFill>
                <a:latin typeface="DCBJKF+JECAHH+MicrosoftYaHei"/>
                <a:cs typeface="DCBJKF+JECAHH+MicrosoftYaHei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46470" y="331489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NPMIH+AGRSVM+ArialMT"/>
                <a:cs typeface="SNPMIH+AGRSVM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案例分析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6295" y="3340961"/>
            <a:ext cx="340042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HSGUSA+MS-UIGothic"/>
                <a:cs typeface="HSGUSA+MS-UIGothic"/>
              </a:rPr>
              <a:t>目</a:t>
            </a: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46470" y="3863530"/>
            <a:ext cx="4089341" cy="13320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NPMIH+AGRSVM+ArialMT"/>
                <a:cs typeface="SNPMIH+AGRSVM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划策略与建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议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59AE93"/>
                </a:solidFill>
                <a:latin typeface="SNPMIH+AGRSVM+ArialMT"/>
                <a:cs typeface="SNPMIH+AGRSVM+ArialMT"/>
              </a:rPr>
              <a:t>•</a:t>
            </a:r>
            <a:r>
              <a:rPr sz="2450" spc="128">
                <a:solidFill>
                  <a:srgbClr val="59AE93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划工具与</a:t>
            </a:r>
            <a:r>
              <a:rPr sz="2400">
                <a:solidFill>
                  <a:srgbClr val="59AE93"/>
                </a:solidFill>
                <a:latin typeface="SimSun"/>
                <a:cs typeface="SimSun"/>
              </a:rPr>
              <a:t>资</a:t>
            </a:r>
            <a:r>
              <a:rPr sz="2400">
                <a:solidFill>
                  <a:srgbClr val="59AE93"/>
                </a:solidFill>
                <a:latin typeface="HSGUSA+MS-UIGothic"/>
                <a:cs typeface="HSGUSA+MS-UIGothic"/>
              </a:rPr>
              <a:t>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IRGDNM+JQRLWF+MicrosoftYaHei-Bold"/>
                <a:cs typeface="IRGDNM+JQRLWF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6235713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HSGUSA+MS-UIGothic"/>
                <a:cs typeface="HSGUSA+MS-UIGothic"/>
              </a:rPr>
              <a:t>家庭理</a:t>
            </a:r>
            <a:r>
              <a:rPr sz="5150" spc="23">
                <a:solidFill>
                  <a:srgbClr val="00AF57"/>
                </a:solidFill>
                <a:latin typeface="SimSun"/>
                <a:cs typeface="SimSun"/>
              </a:rPr>
              <a:t>财规</a:t>
            </a:r>
            <a:r>
              <a:rPr sz="5150" spc="25">
                <a:solidFill>
                  <a:srgbClr val="00AF57"/>
                </a:solidFill>
                <a:latin typeface="HSGUSA+MS-UIGothic"/>
                <a:cs typeface="HSGUSA+MS-UIGothic"/>
              </a:rPr>
              <a:t>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划的定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645773"/>
            <a:ext cx="3154679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家庭理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划是指根据家庭成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状况、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偏好和目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，制定合理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的投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储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划，以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家庭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富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的保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增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自由的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HSGUSA+MS-UIGothic"/>
                <a:cs typeface="HSGUSA+MS-UIGothic"/>
              </a:rPr>
              <a:t>程。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1355" y="429308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家庭理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财规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划的目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是确保家庭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财务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安全、提高家庭生活品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实现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家庭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富的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期增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传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承。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243509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提高家庭生活品</a:t>
            </a:r>
            <a:r>
              <a:rPr sz="2000">
                <a:solidFill>
                  <a:srgbClr val="59AE93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实现财务</a:t>
            </a: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自由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243509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保障家庭</a:t>
            </a:r>
            <a:r>
              <a:rPr sz="2000" spc="25">
                <a:solidFill>
                  <a:srgbClr val="59AE93"/>
                </a:solidFill>
                <a:latin typeface="SimSun"/>
                <a:cs typeface="SimSun"/>
              </a:rPr>
              <a:t>财务</a:t>
            </a:r>
            <a:r>
              <a:rPr sz="2000" spc="23">
                <a:solidFill>
                  <a:srgbClr val="59AE93"/>
                </a:solidFill>
                <a:latin typeface="HSGUSA+MS-UIGothic"/>
                <a:cs typeface="HSGUSA+MS-UIGothic"/>
              </a:rPr>
              <a:t>安全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合理的理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划，家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庭可以更好地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应对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事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件和未来养老、教育等需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求，提高生活品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336229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划，家庭可以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合理配置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富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期增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，逐步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实现财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自由。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09825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合理的理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划和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管理，家庭可以降低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务风险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安全。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家庭理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划的步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骤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15709" y="1344200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确定理</a:t>
            </a: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财</a:t>
            </a: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目</a:t>
            </a:r>
            <a:r>
              <a:rPr sz="2000">
                <a:solidFill>
                  <a:srgbClr val="59AE93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15709" y="1733922"/>
            <a:ext cx="3648967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根据家庭成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的需求和期望，制定明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确的理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购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房、养老、教育等。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3415" y="1754397"/>
            <a:ext cx="2254345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ct val="0"/>
              </a:spcBef>
              <a:spcAft>
                <a:spcPct val="0"/>
              </a:spcAft>
            </a:pPr>
            <a:r>
              <a:rPr sz="1850" spc="25">
                <a:solidFill>
                  <a:srgbClr val="59AE93"/>
                </a:solidFill>
                <a:latin typeface="SimSun"/>
                <a:cs typeface="SimSun"/>
              </a:rPr>
              <a:t>评</a:t>
            </a:r>
            <a:r>
              <a:rPr sz="1850" spc="25">
                <a:solidFill>
                  <a:srgbClr val="59AE93"/>
                </a:solidFill>
                <a:latin typeface="HSGUSA+MS-UIGothic"/>
                <a:cs typeface="HSGUSA+MS-UIGothic"/>
              </a:rPr>
              <a:t>估家庭</a:t>
            </a:r>
            <a:r>
              <a:rPr sz="1850" spc="25">
                <a:solidFill>
                  <a:srgbClr val="59AE93"/>
                </a:solidFill>
                <a:latin typeface="SimSun"/>
                <a:cs typeface="SimSun"/>
              </a:rPr>
              <a:t>财务</a:t>
            </a:r>
            <a:r>
              <a:rPr sz="1850" spc="25">
                <a:solidFill>
                  <a:srgbClr val="59AE93"/>
                </a:solidFill>
                <a:latin typeface="HSGUSA+MS-UIGothic"/>
                <a:cs typeface="HSGUSA+MS-UIGothic"/>
              </a:rPr>
              <a:t>状况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3415" y="2197472"/>
            <a:ext cx="3577083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了解家庭的收入、支出、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负债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情况，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制定理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划提供基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数据。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68925" y="238827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51519" y="3127280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制定投</a:t>
            </a: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资</a:t>
            </a: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策略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65925" y="347158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51519" y="3484618"/>
            <a:ext cx="3431604" cy="102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根据家庭的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状况、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偏好和目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，制定合理的投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策略，包括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</a:p>
          <a:p>
            <a:pPr marL="0" marR="0">
              <a:lnSpc>
                <a:spcPts val="1500"/>
              </a:lnSpc>
              <a:spcBef>
                <a:spcPts val="61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配置、投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品种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选择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等。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039870" y="3503330"/>
            <a:ext cx="1197770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3415" y="4333144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监</a:t>
            </a:r>
            <a:r>
              <a:rPr sz="2000" spc="25">
                <a:solidFill>
                  <a:srgbClr val="59AE93"/>
                </a:solidFill>
                <a:latin typeface="HSGUSA+MS-UIGothic"/>
                <a:cs typeface="HSGUSA+MS-UIGothic"/>
              </a:rPr>
              <a:t>控和</a:t>
            </a:r>
            <a:r>
              <a:rPr sz="2000" spc="23">
                <a:solidFill>
                  <a:srgbClr val="59AE93"/>
                </a:solidFill>
                <a:latin typeface="SimSun"/>
                <a:cs typeface="SimSun"/>
              </a:rPr>
              <a:t>调</a:t>
            </a:r>
            <a:r>
              <a:rPr sz="2000">
                <a:solidFill>
                  <a:srgbClr val="59AE93"/>
                </a:solidFill>
                <a:latin typeface="HSGUSA+MS-UIGothic"/>
                <a:cs typeface="HSGUSA+MS-UIGothic"/>
              </a:rPr>
              <a:t>整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53415" y="4774938"/>
            <a:ext cx="36506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估家庭的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状况和投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效，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时调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整投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策略和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配置，以确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保理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581525" y="5132740"/>
            <a:ext cx="2801399" cy="1113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4"/>
              </a:lnSpc>
              <a:spcBef>
                <a:spcPct val="0"/>
              </a:spcBef>
              <a:spcAft>
                <a:spcPct val="0"/>
              </a:spcAft>
            </a:pPr>
            <a:r>
              <a:rPr sz="3450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05</a:t>
            </a:r>
            <a:r>
              <a:rPr sz="3450" spc="750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50">
                <a:solidFill>
                  <a:srgbClr val="FFFFFF"/>
                </a:solidFill>
                <a:latin typeface="IRGDNM+JQRLWF+MicrosoftYaHei-Bold"/>
                <a:cs typeface="IRGDNM+JQRLWF+MicrosoftYaHei-Bold"/>
              </a:rPr>
              <a:t>04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382509" y="5128033"/>
            <a:ext cx="1857375" cy="619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</a:pPr>
            <a:r>
              <a:rPr sz="1950">
                <a:solidFill>
                  <a:srgbClr val="59AE93"/>
                </a:solidFill>
                <a:latin typeface="SimSun"/>
                <a:cs typeface="SimSun"/>
              </a:rPr>
              <a:t>实</a:t>
            </a:r>
            <a:r>
              <a:rPr sz="1950">
                <a:solidFill>
                  <a:srgbClr val="59AE93"/>
                </a:solidFill>
                <a:latin typeface="HSGUSA+MS-UIGothic"/>
                <a:cs typeface="HSGUSA+MS-UIGothic"/>
              </a:rPr>
              <a:t>施理</a:t>
            </a:r>
            <a:r>
              <a:rPr sz="1950">
                <a:solidFill>
                  <a:srgbClr val="59AE93"/>
                </a:solidFill>
                <a:latin typeface="SimSun"/>
                <a:cs typeface="SimSun"/>
              </a:rPr>
              <a:t>财计</a:t>
            </a:r>
            <a:r>
              <a:rPr sz="1950">
                <a:solidFill>
                  <a:srgbClr val="59AE93"/>
                </a:solidFill>
                <a:latin typeface="HSGUSA+MS-UIGothic"/>
                <a:cs typeface="HSGUSA+MS-UIGothic"/>
              </a:rPr>
              <a:t>划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382509" y="5573133"/>
            <a:ext cx="3431604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按照制定的投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策略，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行投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操作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配置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调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整，以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5315" y="170702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00AF57"/>
                </a:solidFill>
                <a:latin typeface="IRGDNM+JQRLWF+MicrosoftYaHei-Bold"/>
                <a:cs typeface="IRGDNM+JQRLWF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5315" y="3275484"/>
            <a:ext cx="3607086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0AF57"/>
                </a:solidFill>
                <a:latin typeface="HSGUSA+MS-UIGothic"/>
                <a:cs typeface="HSGUSA+MS-UIGothic"/>
              </a:rPr>
              <a:t>案例介</a:t>
            </a:r>
            <a:r>
              <a:rPr sz="5150">
                <a:solidFill>
                  <a:srgbClr val="00AF57"/>
                </a:solidFill>
                <a:latin typeface="SimSun"/>
                <a:cs typeface="SimSun"/>
              </a:rPr>
              <a:t>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038725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案例一：年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轻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夫妻理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4205213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收入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稳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定，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承受能力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高，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长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期投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明确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6702154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年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轻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夫妻通常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于事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的起步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阶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段，收入相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对稳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定但不高，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承受能力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较强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。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理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财规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划的重点在于合理安排收支，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财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富，并考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虑长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期投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目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，如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购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房、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子女教育等。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038725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案例二：中年家庭理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29244" y="2518783"/>
            <a:ext cx="335800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收入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高，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承受能力适中，关注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富保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4429497"/>
            <a:ext cx="3431604" cy="184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中年家庭收入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高，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状况相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对稳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定，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承受能力适中。理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划的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重点在于保持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财务稳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健增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关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财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富保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，如投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股票、基金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等金融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产</a:t>
            </a:r>
            <a:r>
              <a:rPr sz="1500">
                <a:solidFill>
                  <a:srgbClr val="000000"/>
                </a:solidFill>
                <a:latin typeface="HSGUSA+MS-UIGothic"/>
                <a:cs typeface="HSGUSA+MS-UIGothic"/>
              </a:rPr>
              <a:t>品。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038725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案例三：退休夫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妇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理</a:t>
            </a:r>
            <a:r>
              <a:rPr sz="300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3000">
                <a:solidFill>
                  <a:srgbClr val="59AE93"/>
                </a:solidFill>
                <a:latin typeface="HSGUSA+MS-UIGothic"/>
                <a:cs typeface="HSGUSA+MS-UIGothic"/>
              </a:rPr>
              <a:t>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8114" y="2001373"/>
            <a:ext cx="440238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收入减少，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承受能力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低，关注养老和医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HSGUSA+MS-UIGothic"/>
                <a:cs typeface="HSGUSA+MS-UIGothic"/>
              </a:rPr>
              <a:t>保障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2389" y="4585823"/>
            <a:ext cx="10382101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退休夫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妇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收入减少，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承受能力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较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低，理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财规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划的重点在于保障退休生活品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，合理安排养老金和医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保障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金，同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时谨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慎投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资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低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金融</a:t>
            </a:r>
            <a:r>
              <a:rPr sz="1350">
                <a:solidFill>
                  <a:srgbClr val="59AE93"/>
                </a:solidFill>
                <a:latin typeface="SimSun"/>
                <a:cs typeface="SimSun"/>
              </a:rPr>
              <a:t>产</a:t>
            </a:r>
            <a:r>
              <a:rPr sz="1350">
                <a:solidFill>
                  <a:srgbClr val="59AE93"/>
                </a:solidFill>
                <a:latin typeface="HSGUSA+MS-UIGothic"/>
                <a:cs typeface="HSGUSA+MS-UIGothic"/>
              </a:rPr>
              <a:t>品。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https://d.book118.com/796124141034010102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HSGUSA+MS-UIGothic</vt:lpstr>
      <vt:lpstr>SimSun</vt:lpstr>
      <vt:lpstr>SNPMIH+AGRSVM+ArialMT</vt:lpstr>
      <vt:lpstr>Times New Roman</vt:lpstr>
      <vt:lpstr>DCBJKF+JECAHH+MicrosoftYaHei</vt:lpstr>
      <vt:lpstr>IRGDNM+JQRLWF+MicrosoftYaHei-Bold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2024-09-26T23:43:53.356</cp:lastPrinted>
  <dcterms:created xsi:type="dcterms:W3CDTF">2024-09-26T15:43:53Z</dcterms:created>
  <dcterms:modified xsi:type="dcterms:W3CDTF">2024-09-26T15:43:54Z</dcterms:modified>
</cp:coreProperties>
</file>