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88769D-3AC5-4A37-87AC-1E0B4D1735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FCFA98-C4B6-4E20-8069-0E51FB92A1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649C85-2D39-4B22-BC74-756843B5BA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18E33C-8DB0-42B5-8FC0-79F6809384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6F2D193-6300-4BBB-BA0E-772393D91C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B0D0378-AFE9-45DA-A03A-D6CBDD769E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99101BC-079F-4040-A295-B3268A5AD9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470606-A90B-4102-9D2D-0C5C91D02E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B76F72-2848-4961-A938-40C2B24511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A26313-8D42-4932-8294-F084CD2BDA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1961E9-4345-4A37-8F8F-D3ADC0FAE4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6125220203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42747" y="1226293"/>
            <a:ext cx="9106507" cy="19062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护理质量安全在医疗机构评审中的作用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2739291" y="3540703"/>
            <a:ext cx="6713418" cy="489827"/>
            <a:chOff x="2739291" y="3540703"/>
            <a:chExt cx="6713418" cy="489827"/>
          </a:xfrm>
        </p:grpSpPr>
        <p:sp>
          <p:nvSpPr>
            <p:cNvPr id="4" name="AutoShape 4"/>
            <p:cNvSpPr/>
            <p:nvPr/>
          </p:nvSpPr>
          <p:spPr>
            <a:xfrm>
              <a:off x="2739291" y="3540703"/>
              <a:ext cx="3401434" cy="489827"/>
            </a:xfrm>
            <a:prstGeom prst="rect">
              <a:avLst/>
            </a:prstGeom>
            <a:noFill/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汇报人：XX</a:t>
              </a:r>
              <a:endParaRPr lang="en-US" sz="1100"/>
            </a:p>
          </p:txBody>
        </p:sp>
        <p:sp>
          <p:nvSpPr>
            <p:cNvPr id="5" name="AutoShape 5"/>
            <p:cNvSpPr/>
            <p:nvPr/>
          </p:nvSpPr>
          <p:spPr>
            <a:xfrm>
              <a:off x="6140725" y="3540703"/>
              <a:ext cx="3311984" cy="489827"/>
            </a:xfrm>
            <a:prstGeom prst="rect">
              <a:avLst/>
            </a:prstGeom>
            <a:noFill/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2024-01-12</a:t>
              </a:r>
              <a:endParaRPr lang="en-US" sz="1100"/>
            </a:p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59520" y="535260"/>
            <a:ext cx="10672960" cy="57691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35260"/>
            <a:ext cx="5567207" cy="6839712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76259" y="861481"/>
            <a:ext cx="3746772" cy="59753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6083808" y="1823759"/>
            <a:ext cx="4638675" cy="44577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护理质量安全概述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护理质量安全在医疗机构评审中的体现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护理质量安全在医疗机构评审中的影响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提高护理质量安全在医疗机构评审中的作用的建议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52605" y="2972012"/>
            <a:ext cx="2353053" cy="1956378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通过评审促进医疗机构持续改进护理质量和安全，确保患者得到优质、安全的护理服务。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8684852" y="1462164"/>
            <a:ext cx="2382848" cy="199113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医疗行业面临患者安全、医疗纠纷等挑战，评审有助于医疗机构提高风险防控能力。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8684852" y="4394429"/>
            <a:ext cx="2382848" cy="196256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医疗机构评审是医疗行业自我监管、自我提升的重要手段，有助于推动行业健康、可持续发展。</a:t>
            </a:r>
            <a:endParaRPr lang="en-US" sz="1100"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5000"/>
          </a:blip>
          <a:srcRect l="31868" t="13068" r="31502" b="30114"/>
          <a:stretch>
            <a:fillRect/>
          </a:stretch>
        </p:blipFill>
        <p:spPr>
          <a:xfrm>
            <a:off x="4217947" y="1384382"/>
            <a:ext cx="3545264" cy="5454568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9920" r="29920"/>
          <a:stretch>
            <a:fillRect/>
          </a:stretch>
        </p:blipFill>
        <p:spPr>
          <a:xfrm>
            <a:off x="4495323" y="1838813"/>
            <a:ext cx="2952950" cy="4810026"/>
          </a:xfrm>
          <a:prstGeom prst="rect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3239789" y="3141586"/>
            <a:ext cx="1463040" cy="1463040"/>
            <a:chOff x="3239789" y="3141586"/>
            <a:chExt cx="1463040" cy="1463040"/>
          </a:xfrm>
        </p:grpSpPr>
        <p:sp>
          <p:nvSpPr>
            <p:cNvPr id="8" name="AutoShape 8"/>
            <p:cNvSpPr/>
            <p:nvPr/>
          </p:nvSpPr>
          <p:spPr>
            <a:xfrm>
              <a:off x="3239789" y="3141586"/>
              <a:ext cx="1463040" cy="14630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12771" y="3559447"/>
            <a:ext cx="702092" cy="584684"/>
            <a:chOff x="3612771" y="3559447"/>
            <a:chExt cx="702092" cy="584684"/>
          </a:xfrm>
        </p:grpSpPr>
        <p:sp>
          <p:nvSpPr>
            <p:cNvPr id="10" name="Freeform 10"/>
            <p:cNvSpPr/>
            <p:nvPr/>
          </p:nvSpPr>
          <p:spPr>
            <a:xfrm>
              <a:off x="3612771" y="4122895"/>
              <a:ext cx="702092" cy="21236"/>
            </a:xfrm>
            <a:custGeom>
              <a:rect l="l" t="t" r="r" b="b"/>
              <a:pathLst>
                <a:path w="76" h="2">
                  <a:moveTo>
                    <a:pt x="2" y="2"/>
                  </a:moveTo>
                  <a:cubicBezTo>
                    <a:pt x="1" y="2"/>
                    <a:pt x="0" y="2"/>
                    <a:pt x="0" y="1"/>
                  </a:cubicBezTo>
                  <a:cubicBezTo>
                    <a:pt x="0" y="0"/>
                    <a:pt x="1" y="0"/>
                    <a:pt x="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5" y="0"/>
                    <a:pt x="76" y="0"/>
                    <a:pt x="76" y="1"/>
                  </a:cubicBezTo>
                  <a:cubicBezTo>
                    <a:pt x="76" y="2"/>
                    <a:pt x="75" y="2"/>
                    <a:pt x="75" y="2"/>
                  </a:cubicBezTo>
                  <a:lnTo>
                    <a:pt x="2" y="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3702447" y="3690774"/>
              <a:ext cx="101383" cy="37274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3850662" y="3559447"/>
              <a:ext cx="101383" cy="504071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998877" y="3720392"/>
              <a:ext cx="101383" cy="34312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147092" y="3830623"/>
              <a:ext cx="101383" cy="23303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6924196" y="1127033"/>
            <a:ext cx="1463040" cy="1463040"/>
            <a:chOff x="6924196" y="1127033"/>
            <a:chExt cx="1463040" cy="1463040"/>
          </a:xfrm>
        </p:grpSpPr>
        <p:sp>
          <p:nvSpPr>
            <p:cNvPr id="16" name="Freeform 16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924196" y="1127033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6924196" y="4151964"/>
            <a:ext cx="1463040" cy="1463040"/>
            <a:chOff x="6924196" y="4151964"/>
            <a:chExt cx="1463040" cy="1463040"/>
          </a:xfrm>
        </p:grpSpPr>
        <p:sp>
          <p:nvSpPr>
            <p:cNvPr id="22" name="AutoShape 22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924196" y="4151964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5" name="AutoShape 25"/>
          <p:cNvSpPr/>
          <p:nvPr/>
        </p:nvSpPr>
        <p:spPr>
          <a:xfrm>
            <a:off x="455981" y="2535936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提升医疗质量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503125" y="1054893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应对行业挑战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503125" y="4009655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推动行业发展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568" r="25568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通过评审，医疗机构能够及时发现和纠正护理过程中的安全隐患，降低患者不良事件发生率。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保障患者安全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评审要求医疗机构建立完善的护理质量管理体系，促进护理工作的规范化、标准化，提高护理质量水平。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提高护理质量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通过评审并获得认证，能够提升医院在患者和社会中的声誉和信任度，增强医院竞争力。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提升医院声誉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评审不仅关注当前护理质量和安全水平，还鼓励医疗机构不断创新和改进，为医院的可持续发展提供动力。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促进医院发展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医疗机构评审的重要性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护理质量安全概述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9" r="8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护理质量安全的定义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护理质量安全是指医疗机构在提供护理服务过程中，确保患者安全、提高护理质量、减少护理差错和纠纷的一系列活动和措施。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护理质量安全是医疗机构管理的重要组成部分，它涉及到护理工作的各个方面，包括护理人员的素质、护理技术的规范、护理设备的完好等。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6449" b="644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579" b="257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护理质量安全的重要性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保障患者安全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护理质量安全直接关系到患者的生命安全和身体健康，是医疗机构最基本的职责和义务。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提高护理质量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通过加强护理质量安全管理，可以规范护理工作流程，提高护理人员的责任心和技能水平，从而提高护理质量。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减少护理差错和纠纷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护理质量安全管理可以最大限度地减少护理差错和纠纷的发生，保障医疗机构的正常运营和患者的合法权益。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护理质量安全的评估指标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护理差错发生率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反映医疗机构在提供护理服务过程中发生差错的频率，是评价护理质量安全的重要指标。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患者满意度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患者对护理服务的满意程度是评价护理质量安全的重要参考，可以通过问卷调查、投诉处理等方式获取。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护理人员培训合格率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反映医疗机构对护理人员培训的效果，是评价护理质量安全的重要指标之一。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护理设备完好率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反映医疗机构护理设备的运行状况和维护水平，是评价护理质量安全的重要指标之一。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护理质量安全在医疗机构评审中的体现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医疗机构评审要求建立并执行科学的护理服务流程和操作规范，确保患者得到安全、有效的护理。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护理服务规范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250" r="162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护理质量监控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500" r="16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护理安全管理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125" r="161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医疗机构应建立护理质量监控体系，定期对护理工作进行检查、评估，及时发现问题并改进。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医疗机构需加强护理安全管理，防范和减少护理不良事件的发生，保障患者安全。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医疗机构评审中的护理质量安全要求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在医疗机构评审中，护理质量安全的权重通常较高，是评价医疗机构整体水平的重要指标之一。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护理质量权重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患者安全是医疗机构评审的核心内容之一，护理质量安全与患者安全密切相关，因此在评审中占有重要地位。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患者安全权重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护理质量安全在医疗机构评审中的权重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护理不良事件发生率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医疗机构应严格控制护理不良事件的发生率，低不良事件发生率有助于提高评审得分。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护理质量持续改进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医疗机构应展示其在护理质量持续改进方面的努力和成果，这是获得高分的重要因素。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护理服务满意度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评审中会对患者及家属对护理服务的满意度进行调查，高满意度是获得高分的关键。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护理质量安全在医疗机构评审中的得分点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https://d.book118.com/796125220203010040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2024-09-07T07:06:12.773</cp:lastPrinted>
  <dcterms:created xsi:type="dcterms:W3CDTF">2024-09-06T23:06:12Z</dcterms:created>
  <dcterms:modified xsi:type="dcterms:W3CDTF">2024-09-06T23:06:14Z</dcterms:modified>
</cp:coreProperties>
</file>